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72" d="100"/>
          <a:sy n="72" d="100"/>
        </p:scale>
        <p:origin x="81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4595512-016A-414E-A9A0-0E473CD72E06}"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80315-488C-4DFA-91EA-9EDD3F0AE38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95512-016A-414E-A9A0-0E473CD72E06}"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80315-488C-4DFA-91EA-9EDD3F0AE3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95512-016A-414E-A9A0-0E473CD72E06}"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80315-488C-4DFA-91EA-9EDD3F0AE38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595512-016A-414E-A9A0-0E473CD72E06}"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80315-488C-4DFA-91EA-9EDD3F0AE3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595512-016A-414E-A9A0-0E473CD72E06}"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4E80315-488C-4DFA-91EA-9EDD3F0AE38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595512-016A-414E-A9A0-0E473CD72E06}"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80315-488C-4DFA-91EA-9EDD3F0AE3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595512-016A-414E-A9A0-0E473CD72E06}" type="datetimeFigureOut">
              <a:rPr lang="en-US" smtClean="0"/>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4E80315-488C-4DFA-91EA-9EDD3F0AE3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595512-016A-414E-A9A0-0E473CD72E06}" type="datetimeFigureOut">
              <a:rPr lang="en-US" smtClean="0"/>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4E80315-488C-4DFA-91EA-9EDD3F0AE3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595512-016A-414E-A9A0-0E473CD72E06}" type="datetimeFigureOut">
              <a:rPr lang="en-US" smtClean="0"/>
              <a:t>10/24/2024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4E80315-488C-4DFA-91EA-9EDD3F0AE3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595512-016A-414E-A9A0-0E473CD72E06}"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80315-488C-4DFA-91EA-9EDD3F0AE3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595512-016A-414E-A9A0-0E473CD72E06}"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4E80315-488C-4DFA-91EA-9EDD3F0AE3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95512-016A-414E-A9A0-0E473CD72E06}" type="datetimeFigureOut">
              <a:rPr lang="en-US" smtClean="0"/>
              <a:t>10/24/2024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E80315-488C-4DFA-91EA-9EDD3F0AE38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endParaRPr lang="en-US"/>
          </a:p>
        </p:txBody>
      </p:sp>
      <p:sp>
        <p:nvSpPr>
          <p:cNvPr id="13315" name="Content Placeholder 2"/>
          <p:cNvSpPr>
            <a:spLocks noGrp="1"/>
          </p:cNvSpPr>
          <p:nvPr>
            <p:ph idx="1"/>
          </p:nvPr>
        </p:nvSpPr>
        <p:spPr/>
        <p:txBody>
          <a:bodyPr/>
          <a:lstStyle/>
          <a:p>
            <a:pPr>
              <a:buFont typeface="Monotype Sorts" pitchFamily="-84" charset="2"/>
              <a:buNone/>
            </a:pPr>
            <a:r>
              <a:rPr lang="en-US" sz="2400" dirty="0" err="1"/>
              <a:t>boolean</a:t>
            </a:r>
            <a:r>
              <a:rPr lang="en-US" sz="2400" dirty="0"/>
              <a:t> flag[2];</a:t>
            </a:r>
          </a:p>
          <a:p>
            <a:pPr>
              <a:buFont typeface="Monotype Sorts" pitchFamily="-84" charset="2"/>
              <a:buNone/>
            </a:pPr>
            <a:r>
              <a:rPr lang="en-US" sz="2400" dirty="0"/>
              <a:t>flag[0]=flag[1]=false;</a:t>
            </a:r>
          </a:p>
          <a:p>
            <a:pPr>
              <a:buFont typeface="Monotype Sorts" pitchFamily="-84" charset="2"/>
              <a:buNone/>
            </a:pPr>
            <a:r>
              <a:rPr lang="en-US" sz="2400" dirty="0" err="1"/>
              <a:t>proc</a:t>
            </a:r>
            <a:r>
              <a:rPr lang="en-US" sz="2400" dirty="0"/>
              <a:t>(</a:t>
            </a:r>
            <a:r>
              <a:rPr lang="en-US" sz="2400" dirty="0" err="1"/>
              <a:t>int</a:t>
            </a:r>
            <a:r>
              <a:rPr lang="en-US" sz="2400" dirty="0"/>
              <a:t> i) {</a:t>
            </a:r>
          </a:p>
          <a:p>
            <a:pPr>
              <a:buFont typeface="Monotype Sorts" pitchFamily="-84" charset="2"/>
              <a:buNone/>
            </a:pPr>
            <a:r>
              <a:rPr lang="en-US" sz="2400" dirty="0"/>
              <a:t>  while(true) {</a:t>
            </a:r>
          </a:p>
          <a:p>
            <a:pPr>
              <a:buFont typeface="Monotype Sorts" pitchFamily="-84" charset="2"/>
              <a:buNone/>
            </a:pPr>
            <a:r>
              <a:rPr lang="en-US" sz="2400" dirty="0"/>
              <a:t>     while(flag[(i+1) mod 2] == true);</a:t>
            </a:r>
          </a:p>
          <a:p>
            <a:pPr>
              <a:buFont typeface="Monotype Sorts" pitchFamily="-84" charset="2"/>
              <a:buNone/>
            </a:pPr>
            <a:r>
              <a:rPr lang="en-US" sz="2400" dirty="0"/>
              <a:t>      flag[i]= true;</a:t>
            </a:r>
          </a:p>
          <a:p>
            <a:pPr>
              <a:buFont typeface="Monotype Sorts" pitchFamily="-84" charset="2"/>
              <a:buNone/>
            </a:pPr>
            <a:r>
              <a:rPr lang="en-US" sz="2400" dirty="0"/>
              <a:t>      </a:t>
            </a:r>
            <a:r>
              <a:rPr lang="en-US" sz="2400" dirty="0" err="1"/>
              <a:t>critical_section</a:t>
            </a:r>
            <a:r>
              <a:rPr lang="en-US" sz="2400" dirty="0"/>
              <a:t>;</a:t>
            </a:r>
          </a:p>
          <a:p>
            <a:pPr>
              <a:buFont typeface="Monotype Sorts" pitchFamily="-84" charset="2"/>
              <a:buNone/>
            </a:pPr>
            <a:r>
              <a:rPr lang="en-US" sz="2400" dirty="0"/>
              <a:t>      flag[i] = false;</a:t>
            </a:r>
          </a:p>
          <a:p>
            <a:pPr>
              <a:buFont typeface="Monotype Sorts" pitchFamily="-84" charset="2"/>
              <a:buNone/>
            </a:pPr>
            <a:r>
              <a:rPr lang="en-US" sz="2400" dirty="0"/>
              <a:t>      }</a:t>
            </a:r>
          </a:p>
          <a:p>
            <a:pPr>
              <a:buFont typeface="Monotype Sorts" pitchFamily="-84" charset="2"/>
              <a:buNone/>
            </a:pPr>
            <a:r>
              <a:rPr lang="en-US" sz="2400" dirty="0"/>
              <a:t>}</a:t>
            </a:r>
          </a:p>
          <a:p>
            <a:pPr>
              <a:buFont typeface="Monotype Sorts" pitchFamily="-84" charset="2"/>
              <a:buNone/>
            </a:pP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endParaRPr lang="en-US"/>
          </a:p>
        </p:txBody>
      </p:sp>
      <p:sp>
        <p:nvSpPr>
          <p:cNvPr id="78851" name="Content Placeholder 2"/>
          <p:cNvSpPr>
            <a:spLocks noGrp="1"/>
          </p:cNvSpPr>
          <p:nvPr>
            <p:ph idx="1"/>
          </p:nvPr>
        </p:nvSpPr>
        <p:spPr/>
        <p:txBody>
          <a:bodyPr>
            <a:normAutofit/>
          </a:bodyPr>
          <a:lstStyle/>
          <a:p>
            <a:pPr>
              <a:buFont typeface="Monotype Sorts" pitchFamily="-84" charset="2"/>
              <a:buNone/>
            </a:pPr>
            <a:r>
              <a:rPr lang="en-US" sz="2800" dirty="0"/>
              <a:t>public static void </a:t>
            </a:r>
            <a:r>
              <a:rPr lang="en-US" sz="2800" dirty="0" err="1"/>
              <a:t>AddOneMillion</a:t>
            </a:r>
            <a:r>
              <a:rPr lang="en-US" sz="2800" dirty="0"/>
              <a:t>()</a:t>
            </a:r>
          </a:p>
          <a:p>
            <a:pPr>
              <a:buFont typeface="Monotype Sorts" pitchFamily="-84" charset="2"/>
              <a:buNone/>
            </a:pPr>
            <a:r>
              <a:rPr lang="en-US" sz="2800" dirty="0"/>
              <a:t>{</a:t>
            </a:r>
          </a:p>
          <a:p>
            <a:pPr>
              <a:buFont typeface="Monotype Sorts" pitchFamily="-84" charset="2"/>
              <a:buNone/>
            </a:pPr>
            <a:r>
              <a:rPr lang="en-US" sz="2800" dirty="0"/>
              <a:t>    for (</a:t>
            </a:r>
            <a:r>
              <a:rPr lang="en-US" sz="2800" dirty="0" err="1"/>
              <a:t>int</a:t>
            </a:r>
            <a:r>
              <a:rPr lang="en-US" sz="2800" dirty="0"/>
              <a:t> </a:t>
            </a:r>
            <a:r>
              <a:rPr lang="en-US" sz="2800" dirty="0" err="1"/>
              <a:t>i</a:t>
            </a:r>
            <a:r>
              <a:rPr lang="en-US" sz="2800" dirty="0"/>
              <a:t> = 1; </a:t>
            </a:r>
            <a:r>
              <a:rPr lang="en-US" sz="2800" dirty="0" err="1"/>
              <a:t>i</a:t>
            </a:r>
            <a:r>
              <a:rPr lang="en-US" sz="2800" dirty="0"/>
              <a:t> &lt;= 1000000; </a:t>
            </a:r>
            <a:r>
              <a:rPr lang="en-US" sz="2800" dirty="0" err="1"/>
              <a:t>i</a:t>
            </a:r>
            <a:r>
              <a:rPr lang="en-US" sz="2800" dirty="0"/>
              <a:t>++)</a:t>
            </a:r>
          </a:p>
          <a:p>
            <a:pPr>
              <a:buFont typeface="Monotype Sorts" pitchFamily="-84" charset="2"/>
              <a:buNone/>
            </a:pPr>
            <a:r>
              <a:rPr lang="en-US" sz="2800" dirty="0"/>
              <a:t>    {</a:t>
            </a:r>
          </a:p>
          <a:p>
            <a:pPr>
              <a:buFont typeface="Monotype Sorts" pitchFamily="-84" charset="2"/>
              <a:buNone/>
            </a:pPr>
            <a:r>
              <a:rPr lang="en-US" sz="2800" dirty="0"/>
              <a:t>        </a:t>
            </a:r>
            <a:r>
              <a:rPr lang="en-US" sz="2800" dirty="0" err="1"/>
              <a:t>Interlocked.Increment</a:t>
            </a:r>
            <a:r>
              <a:rPr lang="en-US" sz="2800" dirty="0"/>
              <a:t>(ref Total);</a:t>
            </a:r>
          </a:p>
          <a:p>
            <a:pPr>
              <a:buFont typeface="Monotype Sorts" pitchFamily="-84" charset="2"/>
              <a:buNone/>
            </a:pPr>
            <a:r>
              <a:rPr lang="en-US" sz="2800" dirty="0"/>
              <a:t>    }</a:t>
            </a:r>
          </a:p>
          <a:p>
            <a:pPr>
              <a:buFont typeface="Monotype Sorts" pitchFamily="-84" charset="2"/>
              <a:buNone/>
            </a:pPr>
            <a:r>
              <a:rPr lang="en-US" sz="2800"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r>
              <a:rPr lang="en-US"/>
              <a:t>ParameterizedThreadStart </a:t>
            </a:r>
          </a:p>
        </p:txBody>
      </p:sp>
      <p:sp>
        <p:nvSpPr>
          <p:cNvPr id="79875" name="Content Placeholder 2"/>
          <p:cNvSpPr>
            <a:spLocks noGrp="1"/>
          </p:cNvSpPr>
          <p:nvPr>
            <p:ph idx="1"/>
          </p:nvPr>
        </p:nvSpPr>
        <p:spPr>
          <a:xfrm>
            <a:off x="511175" y="1274539"/>
            <a:ext cx="8229600" cy="4530725"/>
          </a:xfrm>
        </p:spPr>
        <p:txBody>
          <a:bodyPr>
            <a:noAutofit/>
          </a:bodyPr>
          <a:lstStyle/>
          <a:p>
            <a:pPr marL="0" indent="0">
              <a:buFont typeface="Monotype Sorts" pitchFamily="-84" charset="2"/>
              <a:buNone/>
            </a:pPr>
            <a:r>
              <a:rPr lang="en-US" sz="2000" dirty="0"/>
              <a:t>using System;</a:t>
            </a:r>
          </a:p>
          <a:p>
            <a:pPr marL="0" indent="0">
              <a:buFont typeface="Monotype Sorts" pitchFamily="-84" charset="2"/>
              <a:buNone/>
            </a:pPr>
            <a:r>
              <a:rPr lang="en-US" sz="2000" dirty="0"/>
              <a:t>using </a:t>
            </a:r>
            <a:r>
              <a:rPr lang="en-US" sz="2000" dirty="0" err="1"/>
              <a:t>System.Threading</a:t>
            </a:r>
            <a:r>
              <a:rPr lang="en-US" sz="2000" dirty="0"/>
              <a:t>;</a:t>
            </a:r>
          </a:p>
          <a:p>
            <a:pPr marL="0" indent="0">
              <a:buFont typeface="Monotype Sorts" pitchFamily="-84" charset="2"/>
              <a:buNone/>
            </a:pPr>
            <a:r>
              <a:rPr lang="en-US" sz="2000" dirty="0"/>
              <a:t>namespace </a:t>
            </a:r>
            <a:r>
              <a:rPr lang="en-US" sz="2000" dirty="0" err="1"/>
              <a:t>ThreadStartDelegateExample</a:t>
            </a:r>
            <a:r>
              <a:rPr lang="en-US" sz="2000" dirty="0"/>
              <a:t> {</a:t>
            </a:r>
          </a:p>
          <a:p>
            <a:pPr marL="0" indent="0">
              <a:buFont typeface="Monotype Sorts" pitchFamily="-84" charset="2"/>
              <a:buNone/>
            </a:pPr>
            <a:r>
              <a:rPr lang="en-US" sz="2000" dirty="0"/>
              <a:t>    class Program    {</a:t>
            </a:r>
          </a:p>
          <a:p>
            <a:pPr marL="0" indent="0">
              <a:buFont typeface="Monotype Sorts" pitchFamily="-84" charset="2"/>
              <a:buNone/>
            </a:pPr>
            <a:r>
              <a:rPr lang="en-US" sz="2000" dirty="0"/>
              <a:t>        public static void Main()        {</a:t>
            </a:r>
          </a:p>
          <a:p>
            <a:pPr marL="0" indent="0">
              <a:buFont typeface="Monotype Sorts" pitchFamily="-84" charset="2"/>
              <a:buNone/>
            </a:pPr>
            <a:r>
              <a:rPr lang="en-US" sz="2000" dirty="0"/>
              <a:t>            </a:t>
            </a:r>
            <a:r>
              <a:rPr lang="en-US" sz="2000" dirty="0" err="1"/>
              <a:t>Console.WriteLine</a:t>
            </a:r>
            <a:r>
              <a:rPr lang="en-US" sz="2000" dirty="0"/>
              <a:t>("Please enter the target number");</a:t>
            </a:r>
          </a:p>
          <a:p>
            <a:pPr marL="0" indent="0">
              <a:buFont typeface="Monotype Sorts" pitchFamily="-84" charset="2"/>
              <a:buNone/>
            </a:pPr>
            <a:r>
              <a:rPr lang="en-US" sz="2000" dirty="0"/>
              <a:t>            object target = </a:t>
            </a:r>
            <a:r>
              <a:rPr lang="en-US" sz="2000" dirty="0" err="1"/>
              <a:t>Console.ReadLine</a:t>
            </a:r>
            <a:r>
              <a:rPr lang="en-US" sz="2000" dirty="0"/>
              <a:t>();</a:t>
            </a:r>
          </a:p>
          <a:p>
            <a:pPr marL="0" indent="0">
              <a:buFont typeface="Monotype Sorts" pitchFamily="-84" charset="2"/>
              <a:buNone/>
            </a:pPr>
            <a:endParaRPr lang="en-US" sz="2000" dirty="0"/>
          </a:p>
          <a:p>
            <a:pPr marL="0" indent="0">
              <a:buFont typeface="Monotype Sorts" pitchFamily="-84" charset="2"/>
              <a:buNone/>
            </a:pPr>
            <a:r>
              <a:rPr lang="en-US" sz="2000" dirty="0"/>
              <a:t>            // Create an instance </a:t>
            </a:r>
            <a:r>
              <a:rPr lang="en-US" sz="2000" dirty="0" err="1"/>
              <a:t>ParameterizedThreadStart</a:t>
            </a:r>
            <a:r>
              <a:rPr lang="en-US" sz="2000" dirty="0"/>
              <a:t> delegate</a:t>
            </a:r>
          </a:p>
          <a:p>
            <a:pPr marL="0" indent="0">
              <a:buFont typeface="Monotype Sorts" pitchFamily="-84" charset="2"/>
              <a:buNone/>
            </a:pPr>
            <a:r>
              <a:rPr lang="en-US" sz="2000" dirty="0"/>
              <a:t>            </a:t>
            </a:r>
            <a:r>
              <a:rPr lang="en-US" sz="2000" dirty="0" err="1"/>
              <a:t>ParameterizedThreadStart</a:t>
            </a:r>
            <a:r>
              <a:rPr lang="en-US" sz="2000" dirty="0"/>
              <a:t> </a:t>
            </a:r>
            <a:r>
              <a:rPr lang="en-US" sz="2000" dirty="0" err="1"/>
              <a:t>parameterizedThreadStart</a:t>
            </a:r>
            <a:r>
              <a:rPr lang="en-US" sz="2000" dirty="0"/>
              <a:t> =</a:t>
            </a:r>
          </a:p>
          <a:p>
            <a:pPr marL="0" indent="0">
              <a:buFont typeface="Monotype Sorts" pitchFamily="-84" charset="2"/>
              <a:buNone/>
            </a:pPr>
            <a:r>
              <a:rPr lang="en-US" sz="2000" dirty="0"/>
              <a:t>                new </a:t>
            </a:r>
            <a:r>
              <a:rPr lang="en-US" sz="2000" dirty="0" err="1"/>
              <a:t>ParameterizedThreadStart</a:t>
            </a:r>
            <a:r>
              <a:rPr lang="en-US" sz="2000" dirty="0"/>
              <a:t>(</a:t>
            </a:r>
            <a:r>
              <a:rPr lang="en-US" sz="2000" dirty="0" err="1"/>
              <a:t>Number.PrintNumbers</a:t>
            </a:r>
            <a:r>
              <a:rPr lang="en-US" sz="2000" dirty="0"/>
              <a:t>);</a:t>
            </a:r>
          </a:p>
          <a:p>
            <a:pPr marL="0" indent="0">
              <a:buFont typeface="Monotype Sorts" pitchFamily="-84" charset="2"/>
              <a:buNone/>
            </a:pPr>
            <a:r>
              <a:rPr lang="en-US" sz="2000" dirty="0"/>
              <a:t>            Thread T1 = new Thread(</a:t>
            </a:r>
            <a:r>
              <a:rPr lang="en-US" sz="2000" dirty="0" err="1"/>
              <a:t>parameterizedThreadStart</a:t>
            </a:r>
            <a:r>
              <a:rPr lang="en-US" sz="2000" dirty="0"/>
              <a:t>);</a:t>
            </a:r>
          </a:p>
          <a:p>
            <a:pPr marL="0" indent="0">
              <a:buFont typeface="Monotype Sorts" pitchFamily="-84" charset="2"/>
              <a:buNone/>
            </a:pPr>
            <a:r>
              <a:rPr lang="en-US" sz="2000" dirty="0"/>
              <a:t>            // Pass the </a:t>
            </a:r>
            <a:r>
              <a:rPr lang="en-US" sz="2000" dirty="0" err="1"/>
              <a:t>traget</a:t>
            </a:r>
            <a:r>
              <a:rPr lang="en-US" sz="2000" dirty="0"/>
              <a:t> number to the start function, which</a:t>
            </a:r>
          </a:p>
          <a:p>
            <a:pPr marL="0" indent="0">
              <a:buFont typeface="Monotype Sorts" pitchFamily="-84" charset="2"/>
              <a:buNone/>
            </a:pPr>
            <a:r>
              <a:rPr lang="en-US" sz="2000" dirty="0"/>
              <a:t>            // will then be passed automatically to </a:t>
            </a:r>
            <a:r>
              <a:rPr lang="en-US" sz="2000" dirty="0" err="1"/>
              <a:t>PrintNumbers</a:t>
            </a:r>
            <a:r>
              <a:rPr lang="en-US" sz="2000" dirty="0"/>
              <a:t>() function</a:t>
            </a:r>
          </a:p>
          <a:p>
            <a:pPr marL="0" indent="0">
              <a:buFont typeface="Monotype Sorts" pitchFamily="-84" charset="2"/>
              <a:buNone/>
            </a:pPr>
            <a:r>
              <a:rPr lang="en-US" sz="2000" dirty="0"/>
              <a:t>            T1.Start(target);        }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endParaRPr lang="en-US"/>
          </a:p>
        </p:txBody>
      </p:sp>
      <p:sp>
        <p:nvSpPr>
          <p:cNvPr id="80899" name="Content Placeholder 2"/>
          <p:cNvSpPr>
            <a:spLocks noGrp="1"/>
          </p:cNvSpPr>
          <p:nvPr>
            <p:ph idx="1"/>
          </p:nvPr>
        </p:nvSpPr>
        <p:spPr/>
        <p:txBody>
          <a:bodyPr>
            <a:normAutofit fontScale="77500" lnSpcReduction="20000"/>
          </a:bodyPr>
          <a:lstStyle/>
          <a:p>
            <a:pPr marL="0" indent="0">
              <a:buFont typeface="Monotype Sorts" pitchFamily="-84" charset="2"/>
              <a:buNone/>
            </a:pPr>
            <a:r>
              <a:rPr lang="en-US"/>
              <a:t> class Number</a:t>
            </a:r>
          </a:p>
          <a:p>
            <a:pPr marL="0" indent="0">
              <a:buFont typeface="Monotype Sorts" pitchFamily="-84" charset="2"/>
              <a:buNone/>
            </a:pPr>
            <a:r>
              <a:rPr lang="en-US"/>
              <a:t>    {</a:t>
            </a:r>
          </a:p>
          <a:p>
            <a:pPr marL="0" indent="0">
              <a:buFont typeface="Monotype Sorts" pitchFamily="-84" charset="2"/>
              <a:buNone/>
            </a:pPr>
            <a:r>
              <a:rPr lang="en-US"/>
              <a:t>        public static void PrintNumbers(object target)</a:t>
            </a:r>
          </a:p>
          <a:p>
            <a:pPr marL="0" indent="0">
              <a:buFont typeface="Monotype Sorts" pitchFamily="-84" charset="2"/>
              <a:buNone/>
            </a:pPr>
            <a:r>
              <a:rPr lang="en-US"/>
              <a:t>        {</a:t>
            </a:r>
          </a:p>
          <a:p>
            <a:pPr marL="0" indent="0">
              <a:buFont typeface="Monotype Sorts" pitchFamily="-84" charset="2"/>
              <a:buNone/>
            </a:pPr>
            <a:r>
              <a:rPr lang="en-US"/>
              <a:t>            int number = 0;</a:t>
            </a:r>
          </a:p>
          <a:p>
            <a:pPr marL="0" indent="0">
              <a:buFont typeface="Monotype Sorts" pitchFamily="-84" charset="2"/>
              <a:buNone/>
            </a:pPr>
            <a:r>
              <a:rPr lang="en-US"/>
              <a:t>            if (int.TryParse(target.ToString(), out number))</a:t>
            </a:r>
          </a:p>
          <a:p>
            <a:pPr marL="0" indent="0">
              <a:buFont typeface="Monotype Sorts" pitchFamily="-84" charset="2"/>
              <a:buNone/>
            </a:pPr>
            <a:r>
              <a:rPr lang="en-US"/>
              <a:t>            {</a:t>
            </a:r>
          </a:p>
          <a:p>
            <a:pPr marL="0" indent="0">
              <a:buFont typeface="Monotype Sorts" pitchFamily="-84" charset="2"/>
              <a:buNone/>
            </a:pPr>
            <a:r>
              <a:rPr lang="en-US"/>
              <a:t>                for (int i = 1; i &lt;= number; i++)</a:t>
            </a:r>
          </a:p>
          <a:p>
            <a:pPr marL="0" indent="0">
              <a:buFont typeface="Monotype Sorts" pitchFamily="-84" charset="2"/>
              <a:buNone/>
            </a:pPr>
            <a:r>
              <a:rPr lang="en-US"/>
              <a:t>                {</a:t>
            </a:r>
          </a:p>
          <a:p>
            <a:pPr marL="0" indent="0">
              <a:buFont typeface="Monotype Sorts" pitchFamily="-84" charset="2"/>
              <a:buNone/>
            </a:pPr>
            <a:r>
              <a:rPr lang="en-US"/>
              <a:t>                    Console.WriteLine(i);</a:t>
            </a:r>
          </a:p>
          <a:p>
            <a:pPr marL="0" indent="0">
              <a:buFont typeface="Monotype Sorts" pitchFamily="-84" charset="2"/>
              <a:buNone/>
            </a:pPr>
            <a:r>
              <a:rPr lang="en-US"/>
              <a:t>                }            }        }    }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p:txBody>
          <a:bodyPr/>
          <a:lstStyle/>
          <a:p>
            <a:endParaRPr lang="en-US"/>
          </a:p>
        </p:txBody>
      </p:sp>
      <p:sp>
        <p:nvSpPr>
          <p:cNvPr id="81923" name="Content Placeholder 2"/>
          <p:cNvSpPr>
            <a:spLocks noGrp="1"/>
          </p:cNvSpPr>
          <p:nvPr>
            <p:ph idx="1"/>
          </p:nvPr>
        </p:nvSpPr>
        <p:spPr/>
        <p:txBody>
          <a:bodyPr>
            <a:normAutofit fontScale="85000" lnSpcReduction="20000"/>
          </a:bodyPr>
          <a:lstStyle/>
          <a:p>
            <a:pPr marL="0" indent="0">
              <a:buFont typeface="Monotype Sorts" pitchFamily="-84" charset="2"/>
              <a:buNone/>
            </a:pPr>
            <a:r>
              <a:rPr lang="en-US" b="1"/>
              <a:t>// The code in the Main() function can also be written as shown below.</a:t>
            </a:r>
            <a:endParaRPr lang="en-US"/>
          </a:p>
          <a:p>
            <a:pPr marL="0" indent="0">
              <a:buFont typeface="Monotype Sorts" pitchFamily="-84" charset="2"/>
              <a:buNone/>
            </a:pPr>
            <a:r>
              <a:rPr lang="en-US"/>
              <a:t>         public static void Main()</a:t>
            </a:r>
          </a:p>
          <a:p>
            <a:pPr marL="0" indent="0">
              <a:buFont typeface="Monotype Sorts" pitchFamily="-84" charset="2"/>
              <a:buNone/>
            </a:pPr>
            <a:r>
              <a:rPr lang="en-US"/>
              <a:t>        {</a:t>
            </a:r>
          </a:p>
          <a:p>
            <a:pPr marL="0" indent="0">
              <a:buFont typeface="Monotype Sorts" pitchFamily="-84" charset="2"/>
              <a:buNone/>
            </a:pPr>
            <a:r>
              <a:rPr lang="en-US"/>
              <a:t>            Console.WriteLine("Please enter the target number");</a:t>
            </a:r>
          </a:p>
          <a:p>
            <a:pPr marL="0" indent="0">
              <a:buFont typeface="Monotype Sorts" pitchFamily="-84" charset="2"/>
              <a:buNone/>
            </a:pPr>
            <a:r>
              <a:rPr lang="en-US"/>
              <a:t>            object target = Console.ReadLine();</a:t>
            </a:r>
          </a:p>
          <a:p>
            <a:pPr marL="0" indent="0">
              <a:buFont typeface="Monotype Sorts" pitchFamily="-84" charset="2"/>
              <a:buNone/>
            </a:pPr>
            <a:endParaRPr lang="en-US"/>
          </a:p>
          <a:p>
            <a:pPr marL="0" indent="0">
              <a:buFont typeface="Monotype Sorts" pitchFamily="-84" charset="2"/>
              <a:buNone/>
            </a:pPr>
            <a:r>
              <a:rPr lang="en-US"/>
              <a:t>            Thread T1 = new Thread(Number.PrintNumbers);</a:t>
            </a:r>
          </a:p>
          <a:p>
            <a:pPr marL="0" indent="0">
              <a:buFont typeface="Monotype Sorts" pitchFamily="-84" charset="2"/>
              <a:buNone/>
            </a:pPr>
            <a:r>
              <a:rPr lang="en-US"/>
              <a:t>            T1.Start(target);</a:t>
            </a:r>
          </a:p>
          <a:p>
            <a:pPr marL="0" indent="0">
              <a:buFont typeface="Monotype Sorts" pitchFamily="-84" charset="2"/>
              <a:buNone/>
            </a:pPr>
            <a:r>
              <a:rPr lang="en-US"/>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a:t>Mutex</a:t>
            </a:r>
          </a:p>
        </p:txBody>
      </p:sp>
      <p:sp>
        <p:nvSpPr>
          <p:cNvPr id="82947" name="Content Placeholder 2"/>
          <p:cNvSpPr>
            <a:spLocks noGrp="1"/>
          </p:cNvSpPr>
          <p:nvPr>
            <p:ph idx="1"/>
          </p:nvPr>
        </p:nvSpPr>
        <p:spPr>
          <a:xfrm>
            <a:off x="420688" y="1346547"/>
            <a:ext cx="8229600" cy="4530725"/>
          </a:xfrm>
        </p:spPr>
        <p:txBody>
          <a:bodyPr>
            <a:noAutofit/>
          </a:bodyPr>
          <a:lstStyle/>
          <a:p>
            <a:pPr marL="0" indent="0">
              <a:buFont typeface="Monotype Sorts" pitchFamily="-84" charset="2"/>
              <a:buNone/>
            </a:pPr>
            <a:r>
              <a:rPr lang="en-US" sz="1600" dirty="0"/>
              <a:t>using System;</a:t>
            </a:r>
          </a:p>
          <a:p>
            <a:pPr marL="0" indent="0">
              <a:buFont typeface="Monotype Sorts" pitchFamily="-84" charset="2"/>
              <a:buNone/>
            </a:pPr>
            <a:r>
              <a:rPr lang="en-US" sz="1600" dirty="0"/>
              <a:t>using </a:t>
            </a:r>
            <a:r>
              <a:rPr lang="en-US" sz="1600" dirty="0" err="1"/>
              <a:t>System.Threading</a:t>
            </a:r>
            <a:r>
              <a:rPr lang="en-US" sz="1600" dirty="0"/>
              <a:t>;</a:t>
            </a:r>
          </a:p>
          <a:p>
            <a:pPr marL="0" indent="0">
              <a:buFont typeface="Monotype Sorts" pitchFamily="-84" charset="2"/>
              <a:buNone/>
            </a:pPr>
            <a:r>
              <a:rPr lang="en-US" sz="1600" dirty="0"/>
              <a:t>class Example {</a:t>
            </a:r>
          </a:p>
          <a:p>
            <a:pPr marL="0" indent="0">
              <a:buFont typeface="Monotype Sorts" pitchFamily="-84" charset="2"/>
              <a:buNone/>
            </a:pPr>
            <a:r>
              <a:rPr lang="en-US" sz="1600" dirty="0"/>
              <a:t>    // Create a new </a:t>
            </a:r>
            <a:r>
              <a:rPr lang="en-US" sz="1600" dirty="0" err="1"/>
              <a:t>Mutex</a:t>
            </a:r>
            <a:r>
              <a:rPr lang="en-US" sz="1600" dirty="0"/>
              <a:t>. The creating thread does not own the </a:t>
            </a:r>
            <a:r>
              <a:rPr lang="en-US" sz="1600" dirty="0" err="1"/>
              <a:t>mutex</a:t>
            </a:r>
            <a:r>
              <a:rPr lang="en-US" sz="1600" dirty="0"/>
              <a:t>.</a:t>
            </a:r>
          </a:p>
          <a:p>
            <a:pPr marL="0" indent="0">
              <a:buFont typeface="Monotype Sorts" pitchFamily="-84" charset="2"/>
              <a:buNone/>
            </a:pPr>
            <a:r>
              <a:rPr lang="en-US" sz="1600" dirty="0"/>
              <a:t>    private static </a:t>
            </a:r>
            <a:r>
              <a:rPr lang="en-US" sz="1600" dirty="0" err="1"/>
              <a:t>Mutex</a:t>
            </a:r>
            <a:r>
              <a:rPr lang="en-US" sz="1600" dirty="0"/>
              <a:t> </a:t>
            </a:r>
            <a:r>
              <a:rPr lang="en-US" sz="1600" dirty="0" err="1"/>
              <a:t>mut</a:t>
            </a:r>
            <a:r>
              <a:rPr lang="en-US" sz="1600" dirty="0"/>
              <a:t> = new </a:t>
            </a:r>
            <a:r>
              <a:rPr lang="en-US" sz="1600" dirty="0" err="1"/>
              <a:t>Mutex</a:t>
            </a:r>
            <a:r>
              <a:rPr lang="en-US" sz="1600" dirty="0"/>
              <a:t>();</a:t>
            </a:r>
          </a:p>
          <a:p>
            <a:pPr marL="0" indent="0">
              <a:buFont typeface="Monotype Sorts" pitchFamily="-84" charset="2"/>
              <a:buNone/>
            </a:pPr>
            <a:r>
              <a:rPr lang="en-US" sz="1600" dirty="0"/>
              <a:t>    private const </a:t>
            </a:r>
            <a:r>
              <a:rPr lang="en-US" sz="1600" dirty="0" err="1"/>
              <a:t>int</a:t>
            </a:r>
            <a:r>
              <a:rPr lang="en-US" sz="1600" dirty="0"/>
              <a:t> </a:t>
            </a:r>
            <a:r>
              <a:rPr lang="en-US" sz="1600" dirty="0" err="1"/>
              <a:t>numIterations</a:t>
            </a:r>
            <a:r>
              <a:rPr lang="en-US" sz="1600" dirty="0"/>
              <a:t> = 1;</a:t>
            </a:r>
          </a:p>
          <a:p>
            <a:pPr marL="0" indent="0">
              <a:buFont typeface="Monotype Sorts" pitchFamily="-84" charset="2"/>
              <a:buNone/>
            </a:pPr>
            <a:r>
              <a:rPr lang="en-US" sz="1600" dirty="0"/>
              <a:t>    private const </a:t>
            </a:r>
            <a:r>
              <a:rPr lang="en-US" sz="1600" dirty="0" err="1"/>
              <a:t>int</a:t>
            </a:r>
            <a:r>
              <a:rPr lang="en-US" sz="1600" dirty="0"/>
              <a:t> </a:t>
            </a:r>
            <a:r>
              <a:rPr lang="en-US" sz="1600" dirty="0" err="1"/>
              <a:t>numThreads</a:t>
            </a:r>
            <a:r>
              <a:rPr lang="en-US" sz="1600" dirty="0"/>
              <a:t> = 3;</a:t>
            </a:r>
          </a:p>
          <a:p>
            <a:pPr marL="0" indent="0">
              <a:buFont typeface="Monotype Sorts" pitchFamily="-84" charset="2"/>
              <a:buNone/>
            </a:pPr>
            <a:endParaRPr lang="en-US" sz="1600" dirty="0"/>
          </a:p>
          <a:p>
            <a:pPr marL="0" indent="0">
              <a:buFont typeface="Monotype Sorts" pitchFamily="-84" charset="2"/>
              <a:buNone/>
            </a:pPr>
            <a:r>
              <a:rPr lang="en-US" sz="1600" dirty="0"/>
              <a:t>    static void Main()    {</a:t>
            </a:r>
          </a:p>
          <a:p>
            <a:pPr marL="0" indent="0">
              <a:buFont typeface="Monotype Sorts" pitchFamily="-84" charset="2"/>
              <a:buNone/>
            </a:pPr>
            <a:r>
              <a:rPr lang="en-US" sz="1600" dirty="0"/>
              <a:t>        // Create the threads that will use the protected resource.</a:t>
            </a:r>
          </a:p>
          <a:p>
            <a:pPr marL="0" indent="0">
              <a:buFont typeface="Monotype Sorts" pitchFamily="-84" charset="2"/>
              <a:buNone/>
            </a:pPr>
            <a:r>
              <a:rPr lang="en-US" sz="1600" dirty="0"/>
              <a:t>        for (</a:t>
            </a:r>
            <a:r>
              <a:rPr lang="en-US" sz="1600" dirty="0" err="1"/>
              <a:t>int</a:t>
            </a:r>
            <a:r>
              <a:rPr lang="en-US" sz="1600" dirty="0"/>
              <a:t> </a:t>
            </a:r>
            <a:r>
              <a:rPr lang="en-US" sz="1600" dirty="0" err="1"/>
              <a:t>i</a:t>
            </a:r>
            <a:r>
              <a:rPr lang="en-US" sz="1600" dirty="0"/>
              <a:t> = 0; </a:t>
            </a:r>
            <a:r>
              <a:rPr lang="en-US" sz="1600" dirty="0" err="1"/>
              <a:t>i</a:t>
            </a:r>
            <a:r>
              <a:rPr lang="en-US" sz="1600" dirty="0"/>
              <a:t> &lt; </a:t>
            </a:r>
            <a:r>
              <a:rPr lang="en-US" sz="1600" dirty="0" err="1"/>
              <a:t>numThreads</a:t>
            </a:r>
            <a:r>
              <a:rPr lang="en-US" sz="1600" dirty="0"/>
              <a:t>; </a:t>
            </a:r>
            <a:r>
              <a:rPr lang="en-US" sz="1600" dirty="0" err="1"/>
              <a:t>i</a:t>
            </a:r>
            <a:r>
              <a:rPr lang="en-US" sz="1600" dirty="0"/>
              <a:t>++)        {</a:t>
            </a:r>
          </a:p>
          <a:p>
            <a:pPr marL="0" indent="0">
              <a:buFont typeface="Monotype Sorts" pitchFamily="-84" charset="2"/>
              <a:buNone/>
            </a:pPr>
            <a:r>
              <a:rPr lang="en-US" sz="1600" dirty="0"/>
              <a:t>            Thread </a:t>
            </a:r>
            <a:r>
              <a:rPr lang="en-US" sz="1600" dirty="0" err="1"/>
              <a:t>newThread</a:t>
            </a:r>
            <a:r>
              <a:rPr lang="en-US" sz="1600" dirty="0"/>
              <a:t> = new Thread(new </a:t>
            </a:r>
            <a:r>
              <a:rPr lang="en-US" sz="1600" dirty="0" err="1"/>
              <a:t>ThreadStart</a:t>
            </a:r>
            <a:r>
              <a:rPr lang="en-US" sz="1600" dirty="0"/>
              <a:t>(</a:t>
            </a:r>
            <a:r>
              <a:rPr lang="en-US" sz="1600" dirty="0" err="1"/>
              <a:t>ThreadProc</a:t>
            </a:r>
            <a:r>
              <a:rPr lang="en-US" sz="1600" dirty="0"/>
              <a:t>));</a:t>
            </a:r>
          </a:p>
          <a:p>
            <a:pPr marL="0" indent="0">
              <a:buFont typeface="Monotype Sorts" pitchFamily="-84" charset="2"/>
              <a:buNone/>
            </a:pPr>
            <a:r>
              <a:rPr lang="en-US" sz="1600" dirty="0"/>
              <a:t>            </a:t>
            </a:r>
            <a:r>
              <a:rPr lang="en-US" sz="1600" dirty="0" err="1"/>
              <a:t>newThread.Name</a:t>
            </a:r>
            <a:r>
              <a:rPr lang="en-US" sz="1600" dirty="0"/>
              <a:t> = </a:t>
            </a:r>
            <a:r>
              <a:rPr lang="en-US" sz="1600" dirty="0" err="1"/>
              <a:t>String.Format</a:t>
            </a:r>
            <a:r>
              <a:rPr lang="en-US" sz="1600" dirty="0"/>
              <a:t>("Thread{0}", </a:t>
            </a:r>
            <a:r>
              <a:rPr lang="en-US" sz="1600" dirty="0" err="1"/>
              <a:t>i</a:t>
            </a:r>
            <a:r>
              <a:rPr lang="en-US" sz="1600" dirty="0"/>
              <a:t> + 1);</a:t>
            </a:r>
          </a:p>
          <a:p>
            <a:pPr marL="0" indent="0">
              <a:buFont typeface="Monotype Sorts" pitchFamily="-84" charset="2"/>
              <a:buNone/>
            </a:pPr>
            <a:r>
              <a:rPr lang="en-US" sz="1600" dirty="0"/>
              <a:t>            </a:t>
            </a:r>
            <a:r>
              <a:rPr lang="en-US" sz="1600" dirty="0" err="1"/>
              <a:t>newThread.Start</a:t>
            </a:r>
            <a:r>
              <a:rPr lang="en-US" sz="1600" dirty="0"/>
              <a:t>();       }</a:t>
            </a:r>
          </a:p>
          <a:p>
            <a:pPr marL="0" indent="0">
              <a:buFont typeface="Monotype Sorts" pitchFamily="-84" charset="2"/>
              <a:buNone/>
            </a:pPr>
            <a:r>
              <a:rPr lang="en-US" sz="1600" dirty="0"/>
              <a:t>        // The main thread exits, but the application continues to</a:t>
            </a:r>
          </a:p>
          <a:p>
            <a:pPr marL="0" indent="0">
              <a:buFont typeface="Monotype Sorts" pitchFamily="-84" charset="2"/>
              <a:buNone/>
            </a:pPr>
            <a:r>
              <a:rPr lang="en-US" sz="1600" dirty="0"/>
              <a:t>        // run until all foreground threads have exited.</a:t>
            </a:r>
          </a:p>
          <a:p>
            <a:pPr marL="0" indent="0">
              <a:buFont typeface="Monotype Sorts" pitchFamily="-84" charset="2"/>
              <a:buNone/>
            </a:pPr>
            <a:r>
              <a:rPr lang="en-US" sz="1600"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endParaRPr lang="en-US"/>
          </a:p>
        </p:txBody>
      </p:sp>
      <p:sp>
        <p:nvSpPr>
          <p:cNvPr id="83971" name="Content Placeholder 2"/>
          <p:cNvSpPr>
            <a:spLocks noGrp="1"/>
          </p:cNvSpPr>
          <p:nvPr>
            <p:ph idx="1"/>
          </p:nvPr>
        </p:nvSpPr>
        <p:spPr>
          <a:xfrm>
            <a:off x="488950" y="1346547"/>
            <a:ext cx="8229600" cy="4530725"/>
          </a:xfrm>
        </p:spPr>
        <p:txBody>
          <a:bodyPr>
            <a:normAutofit fontScale="77500" lnSpcReduction="20000"/>
          </a:bodyPr>
          <a:lstStyle/>
          <a:p>
            <a:pPr marL="0" indent="0">
              <a:buFont typeface="Monotype Sorts" pitchFamily="-84" charset="2"/>
              <a:buNone/>
            </a:pPr>
            <a:r>
              <a:rPr lang="en-US" dirty="0"/>
              <a:t>   private static void </a:t>
            </a:r>
            <a:r>
              <a:rPr lang="en-US" dirty="0" err="1"/>
              <a:t>ThreadProc</a:t>
            </a:r>
            <a:r>
              <a:rPr lang="en-US" dirty="0"/>
              <a:t>()    {</a:t>
            </a:r>
          </a:p>
          <a:p>
            <a:pPr marL="0" indent="0">
              <a:buFont typeface="Monotype Sorts" pitchFamily="-84" charset="2"/>
              <a:buNone/>
            </a:pPr>
            <a:r>
              <a:rPr lang="en-US" dirty="0"/>
              <a:t>        for (</a:t>
            </a:r>
            <a:r>
              <a:rPr lang="en-US" dirty="0" err="1"/>
              <a:t>int</a:t>
            </a:r>
            <a:r>
              <a:rPr lang="en-US" dirty="0"/>
              <a:t> </a:t>
            </a:r>
            <a:r>
              <a:rPr lang="en-US" dirty="0" err="1"/>
              <a:t>i</a:t>
            </a:r>
            <a:r>
              <a:rPr lang="en-US" dirty="0"/>
              <a:t> = 0; </a:t>
            </a:r>
            <a:r>
              <a:rPr lang="en-US" dirty="0" err="1"/>
              <a:t>i</a:t>
            </a:r>
            <a:r>
              <a:rPr lang="en-US" dirty="0"/>
              <a:t> &lt; </a:t>
            </a:r>
            <a:r>
              <a:rPr lang="en-US" dirty="0" err="1"/>
              <a:t>numIterations</a:t>
            </a:r>
            <a:r>
              <a:rPr lang="en-US" dirty="0"/>
              <a:t>; </a:t>
            </a:r>
            <a:r>
              <a:rPr lang="en-US" dirty="0" err="1"/>
              <a:t>i</a:t>
            </a:r>
            <a:r>
              <a:rPr lang="en-US" dirty="0"/>
              <a:t>++)        {</a:t>
            </a:r>
          </a:p>
          <a:p>
            <a:pPr marL="0" indent="0">
              <a:buFont typeface="Monotype Sorts" pitchFamily="-84" charset="2"/>
              <a:buNone/>
            </a:pPr>
            <a:r>
              <a:rPr lang="en-US" dirty="0"/>
              <a:t>            </a:t>
            </a:r>
            <a:r>
              <a:rPr lang="en-US" dirty="0" err="1"/>
              <a:t>UseResource</a:t>
            </a:r>
            <a:r>
              <a:rPr lang="en-US" dirty="0"/>
              <a:t>();        }    }</a:t>
            </a:r>
          </a:p>
          <a:p>
            <a:pPr marL="0" indent="0">
              <a:buFont typeface="Monotype Sorts" pitchFamily="-84" charset="2"/>
              <a:buNone/>
            </a:pPr>
            <a:endParaRPr lang="en-US" dirty="0"/>
          </a:p>
          <a:p>
            <a:pPr marL="0" indent="0">
              <a:buFont typeface="Monotype Sorts" pitchFamily="-84" charset="2"/>
              <a:buNone/>
            </a:pPr>
            <a:r>
              <a:rPr lang="en-US" dirty="0"/>
              <a:t> // This method represents a resource that must be synchronized</a:t>
            </a:r>
          </a:p>
          <a:p>
            <a:pPr marL="0" indent="0">
              <a:buFont typeface="Monotype Sorts" pitchFamily="-84" charset="2"/>
              <a:buNone/>
            </a:pPr>
            <a:r>
              <a:rPr lang="en-US" dirty="0"/>
              <a:t>    // so that only one thread at a time can enter.</a:t>
            </a:r>
          </a:p>
          <a:p>
            <a:pPr marL="0" indent="0">
              <a:buFont typeface="Monotype Sorts" pitchFamily="-84" charset="2"/>
              <a:buNone/>
            </a:pPr>
            <a:r>
              <a:rPr lang="en-US" dirty="0"/>
              <a:t>    private static void </a:t>
            </a:r>
            <a:r>
              <a:rPr lang="en-US" dirty="0" err="1"/>
              <a:t>UseResource</a:t>
            </a:r>
            <a:r>
              <a:rPr lang="en-US" dirty="0"/>
              <a:t>()     {</a:t>
            </a:r>
          </a:p>
          <a:p>
            <a:pPr marL="0" indent="0">
              <a:buFont typeface="Monotype Sorts" pitchFamily="-84" charset="2"/>
              <a:buNone/>
            </a:pPr>
            <a:r>
              <a:rPr lang="en-US" dirty="0"/>
              <a:t>        // Wait until it is safe to enter.</a:t>
            </a:r>
          </a:p>
          <a:p>
            <a:pPr marL="0" indent="0">
              <a:buFont typeface="Monotype Sorts" pitchFamily="-84" charset="2"/>
              <a:buNone/>
            </a:pPr>
            <a:r>
              <a:rPr lang="en-US" dirty="0"/>
              <a:t>        </a:t>
            </a:r>
            <a:r>
              <a:rPr lang="en-US" dirty="0" err="1"/>
              <a:t>Console.WriteLine</a:t>
            </a:r>
            <a:r>
              <a:rPr lang="en-US" dirty="0"/>
              <a:t>("{0} is requesting the </a:t>
            </a:r>
            <a:r>
              <a:rPr lang="en-US" dirty="0" err="1"/>
              <a:t>mutex</a:t>
            </a:r>
            <a:r>
              <a:rPr lang="en-US" dirty="0"/>
              <a:t>",                          </a:t>
            </a:r>
            <a:r>
              <a:rPr lang="en-US" dirty="0" err="1"/>
              <a:t>Thread.CurrentThread.Name</a:t>
            </a:r>
            <a:r>
              <a:rPr lang="en-US" dirty="0"/>
              <a:t>);</a:t>
            </a:r>
          </a:p>
          <a:p>
            <a:pPr marL="0" indent="0">
              <a:buFont typeface="Monotype Sorts" pitchFamily="-84" charset="2"/>
              <a:buNone/>
            </a:pPr>
            <a:r>
              <a:rPr lang="en-US" dirty="0"/>
              <a:t>        </a:t>
            </a:r>
            <a:r>
              <a:rPr lang="en-US" dirty="0" err="1"/>
              <a:t>mut.WaitOne</a:t>
            </a:r>
            <a:r>
              <a:rPr lang="en-US" dirty="0"/>
              <a:t>();</a:t>
            </a:r>
          </a:p>
          <a:p>
            <a:pPr marL="0" indent="0">
              <a:buFont typeface="Monotype Sorts" pitchFamily="-84" charset="2"/>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p:txBody>
          <a:bodyPr/>
          <a:lstStyle/>
          <a:p>
            <a:endParaRPr lang="en-US"/>
          </a:p>
        </p:txBody>
      </p:sp>
      <p:sp>
        <p:nvSpPr>
          <p:cNvPr id="84995" name="Content Placeholder 2"/>
          <p:cNvSpPr>
            <a:spLocks noGrp="1"/>
          </p:cNvSpPr>
          <p:nvPr>
            <p:ph idx="1"/>
          </p:nvPr>
        </p:nvSpPr>
        <p:spPr>
          <a:xfrm>
            <a:off x="611560" y="986507"/>
            <a:ext cx="8229600" cy="4530725"/>
          </a:xfrm>
        </p:spPr>
        <p:txBody>
          <a:bodyPr>
            <a:noAutofit/>
          </a:bodyPr>
          <a:lstStyle/>
          <a:p>
            <a:pPr marL="0" indent="0">
              <a:buFont typeface="Monotype Sorts" pitchFamily="-84" charset="2"/>
              <a:buNone/>
            </a:pPr>
            <a:endParaRPr lang="en-US" sz="1800" dirty="0"/>
          </a:p>
          <a:p>
            <a:pPr marL="0" indent="0">
              <a:buFont typeface="Monotype Sorts" pitchFamily="-84" charset="2"/>
              <a:buNone/>
            </a:pPr>
            <a:r>
              <a:rPr lang="en-US" sz="1800" dirty="0"/>
              <a:t>        </a:t>
            </a:r>
            <a:r>
              <a:rPr lang="en-US" sz="1800" dirty="0" err="1"/>
              <a:t>Console.WriteLine</a:t>
            </a:r>
            <a:r>
              <a:rPr lang="en-US" sz="1800" dirty="0"/>
              <a:t>("{0} has entered the protected area",</a:t>
            </a:r>
          </a:p>
          <a:p>
            <a:pPr marL="0" indent="0">
              <a:buFont typeface="Monotype Sorts" pitchFamily="-84" charset="2"/>
              <a:buNone/>
            </a:pPr>
            <a:r>
              <a:rPr lang="en-US" sz="1800" dirty="0"/>
              <a:t>                          </a:t>
            </a:r>
            <a:r>
              <a:rPr lang="en-US" sz="1800" dirty="0" err="1"/>
              <a:t>Thread.CurrentThread.Name</a:t>
            </a:r>
            <a:r>
              <a:rPr lang="en-US" sz="1800" dirty="0"/>
              <a:t>);</a:t>
            </a:r>
          </a:p>
          <a:p>
            <a:pPr marL="0" indent="0">
              <a:buFont typeface="Monotype Sorts" pitchFamily="-84" charset="2"/>
              <a:buNone/>
            </a:pPr>
            <a:endParaRPr lang="en-US" sz="1800" dirty="0"/>
          </a:p>
          <a:p>
            <a:pPr marL="0" indent="0">
              <a:buFont typeface="Monotype Sorts" pitchFamily="-84" charset="2"/>
              <a:buNone/>
            </a:pPr>
            <a:r>
              <a:rPr lang="en-US" sz="1800" dirty="0"/>
              <a:t>        // Place code to access non-reentrant resources here.</a:t>
            </a:r>
          </a:p>
          <a:p>
            <a:pPr marL="0" indent="0">
              <a:buFont typeface="Monotype Sorts" pitchFamily="-84" charset="2"/>
              <a:buNone/>
            </a:pPr>
            <a:r>
              <a:rPr lang="en-US" sz="1800" dirty="0"/>
              <a:t>        // Simulate some work.</a:t>
            </a:r>
          </a:p>
          <a:p>
            <a:pPr marL="0" indent="0">
              <a:buFont typeface="Monotype Sorts" pitchFamily="-84" charset="2"/>
              <a:buNone/>
            </a:pPr>
            <a:r>
              <a:rPr lang="en-US" sz="1800" dirty="0"/>
              <a:t>        </a:t>
            </a:r>
            <a:r>
              <a:rPr lang="en-US" sz="1800" dirty="0" err="1"/>
              <a:t>Thread.Sleep</a:t>
            </a:r>
            <a:r>
              <a:rPr lang="en-US" sz="1800" dirty="0"/>
              <a:t>(500);</a:t>
            </a:r>
          </a:p>
          <a:p>
            <a:pPr marL="0" indent="0">
              <a:buFont typeface="Monotype Sorts" pitchFamily="-84" charset="2"/>
              <a:buNone/>
            </a:pPr>
            <a:endParaRPr lang="en-US" sz="1800" dirty="0"/>
          </a:p>
          <a:p>
            <a:pPr marL="0" indent="0">
              <a:buFont typeface="Monotype Sorts" pitchFamily="-84" charset="2"/>
              <a:buNone/>
            </a:pPr>
            <a:r>
              <a:rPr lang="en-US" sz="1800" dirty="0"/>
              <a:t>        </a:t>
            </a:r>
            <a:r>
              <a:rPr lang="en-US" sz="1800" dirty="0" err="1"/>
              <a:t>Console.WriteLine</a:t>
            </a:r>
            <a:r>
              <a:rPr lang="en-US" sz="1800" dirty="0"/>
              <a:t>("{0} is leaving the protected area",</a:t>
            </a:r>
          </a:p>
          <a:p>
            <a:pPr marL="0" indent="0">
              <a:buFont typeface="Monotype Sorts" pitchFamily="-84" charset="2"/>
              <a:buNone/>
            </a:pPr>
            <a:r>
              <a:rPr lang="en-US" sz="1800" dirty="0"/>
              <a:t>            </a:t>
            </a:r>
            <a:r>
              <a:rPr lang="en-US" sz="1800" dirty="0" err="1"/>
              <a:t>Thread.CurrentThread.Name</a:t>
            </a:r>
            <a:r>
              <a:rPr lang="en-US" sz="1800" dirty="0"/>
              <a:t>);</a:t>
            </a:r>
          </a:p>
          <a:p>
            <a:pPr marL="0" indent="0">
              <a:buFont typeface="Monotype Sorts" pitchFamily="-84" charset="2"/>
              <a:buNone/>
            </a:pPr>
            <a:endParaRPr lang="en-US" sz="1800" dirty="0"/>
          </a:p>
          <a:p>
            <a:pPr marL="0" indent="0">
              <a:buFont typeface="Monotype Sorts" pitchFamily="-84" charset="2"/>
              <a:buNone/>
            </a:pPr>
            <a:r>
              <a:rPr lang="en-US" sz="1800" dirty="0"/>
              <a:t>        // Release the </a:t>
            </a:r>
            <a:r>
              <a:rPr lang="en-US" sz="1800" dirty="0" err="1"/>
              <a:t>Mutex</a:t>
            </a:r>
            <a:r>
              <a:rPr lang="en-US" sz="1800" dirty="0"/>
              <a:t>.</a:t>
            </a:r>
          </a:p>
          <a:p>
            <a:pPr marL="0" indent="0">
              <a:buFont typeface="Monotype Sorts" pitchFamily="-84" charset="2"/>
              <a:buNone/>
            </a:pPr>
            <a:r>
              <a:rPr lang="en-US" sz="1800" dirty="0"/>
              <a:t>        </a:t>
            </a:r>
            <a:r>
              <a:rPr lang="en-US" sz="1800" dirty="0" err="1"/>
              <a:t>mut.ReleaseMutex</a:t>
            </a:r>
            <a:r>
              <a:rPr lang="en-US" sz="1800" dirty="0"/>
              <a:t>();</a:t>
            </a:r>
          </a:p>
          <a:p>
            <a:pPr marL="0" indent="0">
              <a:buFont typeface="Monotype Sorts" pitchFamily="-84" charset="2"/>
              <a:buNone/>
            </a:pPr>
            <a:r>
              <a:rPr lang="en-US" sz="1800" dirty="0"/>
              <a:t>        </a:t>
            </a:r>
            <a:r>
              <a:rPr lang="en-US" sz="1800" dirty="0" err="1"/>
              <a:t>Console.WriteLine</a:t>
            </a:r>
            <a:r>
              <a:rPr lang="en-US" sz="1800" dirty="0"/>
              <a:t>("{0} has released the </a:t>
            </a:r>
            <a:r>
              <a:rPr lang="en-US" sz="1800" dirty="0" err="1"/>
              <a:t>mutex</a:t>
            </a:r>
            <a:r>
              <a:rPr lang="en-US" sz="1800" dirty="0"/>
              <a:t>",</a:t>
            </a:r>
          </a:p>
          <a:p>
            <a:pPr marL="0" indent="0">
              <a:buFont typeface="Monotype Sorts" pitchFamily="-84" charset="2"/>
              <a:buNone/>
            </a:pPr>
            <a:r>
              <a:rPr lang="en-US" sz="1800" dirty="0"/>
              <a:t>            </a:t>
            </a:r>
            <a:r>
              <a:rPr lang="en-US" sz="1800" dirty="0" err="1"/>
              <a:t>Thread.CurrentThread.Name</a:t>
            </a:r>
            <a:r>
              <a:rPr lang="en-US" sz="1800" dirty="0"/>
              <a:t>);</a:t>
            </a:r>
          </a:p>
          <a:p>
            <a:pPr marL="0" indent="0">
              <a:buFont typeface="Monotype Sorts" pitchFamily="-84" charset="2"/>
              <a:buNone/>
            </a:pPr>
            <a:r>
              <a:rPr lang="en-US" sz="1800" dirty="0"/>
              <a:t>    }</a:t>
            </a:r>
          </a:p>
          <a:p>
            <a:pPr marL="0" indent="0">
              <a:buFont typeface="Monotype Sorts" pitchFamily="-84" charset="2"/>
              <a:buNone/>
            </a:pPr>
            <a:r>
              <a:rPr lang="en-US" sz="1800"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a:t>Semaphore</a:t>
            </a:r>
          </a:p>
        </p:txBody>
      </p:sp>
      <p:sp>
        <p:nvSpPr>
          <p:cNvPr id="86019" name="Content Placeholder 2"/>
          <p:cNvSpPr>
            <a:spLocks noGrp="1"/>
          </p:cNvSpPr>
          <p:nvPr>
            <p:ph idx="1"/>
          </p:nvPr>
        </p:nvSpPr>
        <p:spPr>
          <a:xfrm>
            <a:off x="496888" y="1274539"/>
            <a:ext cx="8229600" cy="4530725"/>
          </a:xfrm>
        </p:spPr>
        <p:txBody>
          <a:bodyPr>
            <a:noAutofit/>
          </a:bodyPr>
          <a:lstStyle/>
          <a:p>
            <a:pPr marL="0" indent="0">
              <a:buFont typeface="Monotype Sorts" pitchFamily="-84" charset="2"/>
              <a:buNone/>
            </a:pPr>
            <a:r>
              <a:rPr lang="en-US" sz="1800" dirty="0"/>
              <a:t>using System;</a:t>
            </a:r>
          </a:p>
          <a:p>
            <a:pPr marL="0" indent="0">
              <a:buFont typeface="Monotype Sorts" pitchFamily="-84" charset="2"/>
              <a:buNone/>
            </a:pPr>
            <a:r>
              <a:rPr lang="en-US" sz="1800" dirty="0"/>
              <a:t>using </a:t>
            </a:r>
            <a:r>
              <a:rPr lang="en-US" sz="1800" dirty="0" err="1"/>
              <a:t>System.Threading</a:t>
            </a:r>
            <a:r>
              <a:rPr lang="en-US" sz="1800" dirty="0"/>
              <a:t>;</a:t>
            </a:r>
          </a:p>
          <a:p>
            <a:pPr marL="0" indent="0">
              <a:buFont typeface="Monotype Sorts" pitchFamily="-84" charset="2"/>
              <a:buNone/>
            </a:pPr>
            <a:endParaRPr lang="en-US" sz="1800" dirty="0"/>
          </a:p>
          <a:p>
            <a:pPr marL="0" indent="0">
              <a:buFont typeface="Monotype Sorts" pitchFamily="-84" charset="2"/>
              <a:buNone/>
            </a:pPr>
            <a:r>
              <a:rPr lang="en-US" sz="1800" dirty="0"/>
              <a:t>public class Example {</a:t>
            </a:r>
          </a:p>
          <a:p>
            <a:pPr marL="0" indent="0">
              <a:buFont typeface="Monotype Sorts" pitchFamily="-84" charset="2"/>
              <a:buNone/>
            </a:pPr>
            <a:r>
              <a:rPr lang="en-US" sz="1800" dirty="0"/>
              <a:t>    // A semaphore that simulates a limited resource pool.</a:t>
            </a:r>
          </a:p>
          <a:p>
            <a:pPr marL="0" indent="0">
              <a:buFont typeface="Monotype Sorts" pitchFamily="-84" charset="2"/>
              <a:buNone/>
            </a:pPr>
            <a:r>
              <a:rPr lang="en-US" sz="1800" dirty="0"/>
              <a:t>    //</a:t>
            </a:r>
          </a:p>
          <a:p>
            <a:pPr marL="0" indent="0">
              <a:buFont typeface="Monotype Sorts" pitchFamily="-84" charset="2"/>
              <a:buNone/>
            </a:pPr>
            <a:r>
              <a:rPr lang="en-US" sz="1800" dirty="0"/>
              <a:t>    private static Semaphore _pool;</a:t>
            </a:r>
          </a:p>
          <a:p>
            <a:pPr marL="0" indent="0">
              <a:buFont typeface="Monotype Sorts" pitchFamily="-84" charset="2"/>
              <a:buNone/>
            </a:pPr>
            <a:endParaRPr lang="en-US" sz="1800" dirty="0"/>
          </a:p>
          <a:p>
            <a:pPr marL="0" indent="0">
              <a:buFont typeface="Monotype Sorts" pitchFamily="-84" charset="2"/>
              <a:buNone/>
            </a:pPr>
            <a:r>
              <a:rPr lang="en-US" sz="1800" dirty="0"/>
              <a:t>    public static void Main()     {</a:t>
            </a:r>
          </a:p>
          <a:p>
            <a:pPr marL="0" indent="0">
              <a:buFont typeface="Monotype Sorts" pitchFamily="-84" charset="2"/>
              <a:buNone/>
            </a:pPr>
            <a:r>
              <a:rPr lang="en-US" sz="1800" dirty="0"/>
              <a:t>        // Create a semaphore that can satisfy up to three</a:t>
            </a:r>
          </a:p>
          <a:p>
            <a:pPr marL="0" indent="0">
              <a:buFont typeface="Monotype Sorts" pitchFamily="-84" charset="2"/>
              <a:buNone/>
            </a:pPr>
            <a:r>
              <a:rPr lang="en-US" sz="1800" dirty="0"/>
              <a:t>        // concurrent requests. Use an initial count of zero,</a:t>
            </a:r>
          </a:p>
          <a:p>
            <a:pPr marL="0" indent="0">
              <a:buFont typeface="Monotype Sorts" pitchFamily="-84" charset="2"/>
              <a:buNone/>
            </a:pPr>
            <a:r>
              <a:rPr lang="en-US" sz="1800" dirty="0"/>
              <a:t>        // so that the entire semaphore count is initially</a:t>
            </a:r>
          </a:p>
          <a:p>
            <a:pPr marL="0" indent="0">
              <a:buFont typeface="Monotype Sorts" pitchFamily="-84" charset="2"/>
              <a:buNone/>
            </a:pPr>
            <a:r>
              <a:rPr lang="en-US" sz="1800" dirty="0"/>
              <a:t>        // owned by the main program thread.</a:t>
            </a:r>
          </a:p>
          <a:p>
            <a:pPr marL="0" indent="0">
              <a:buFont typeface="Monotype Sorts" pitchFamily="-84" charset="2"/>
              <a:buNone/>
            </a:pPr>
            <a:r>
              <a:rPr lang="en-US" sz="1800" dirty="0"/>
              <a:t>        //</a:t>
            </a:r>
          </a:p>
          <a:p>
            <a:pPr marL="0" indent="0">
              <a:buFont typeface="Monotype Sorts" pitchFamily="-84" charset="2"/>
              <a:buNone/>
            </a:pPr>
            <a:r>
              <a:rPr lang="en-US" sz="1800" dirty="0"/>
              <a:t>        _pool = new Semaphore(0, 3);</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endParaRPr lang="en-US"/>
          </a:p>
        </p:txBody>
      </p:sp>
      <p:sp>
        <p:nvSpPr>
          <p:cNvPr id="87043" name="Content Placeholder 2"/>
          <p:cNvSpPr>
            <a:spLocks noGrp="1"/>
          </p:cNvSpPr>
          <p:nvPr>
            <p:ph idx="1"/>
          </p:nvPr>
        </p:nvSpPr>
        <p:spPr>
          <a:xfrm>
            <a:off x="511175" y="1418555"/>
            <a:ext cx="8229600" cy="4530725"/>
          </a:xfrm>
        </p:spPr>
        <p:txBody>
          <a:bodyPr>
            <a:noAutofit/>
          </a:bodyPr>
          <a:lstStyle/>
          <a:p>
            <a:pPr marL="0" indent="0">
              <a:buFont typeface="Monotype Sorts" pitchFamily="-84" charset="2"/>
              <a:buNone/>
            </a:pPr>
            <a:r>
              <a:rPr lang="en-US" sz="2000" dirty="0"/>
              <a:t> // Create and start five numbered threads. </a:t>
            </a:r>
          </a:p>
          <a:p>
            <a:pPr marL="0" indent="0">
              <a:buFont typeface="Monotype Sorts" pitchFamily="-84" charset="2"/>
              <a:buNone/>
            </a:pPr>
            <a:r>
              <a:rPr lang="en-US" sz="2000" dirty="0"/>
              <a:t>        //</a:t>
            </a:r>
          </a:p>
          <a:p>
            <a:pPr marL="0" indent="0">
              <a:buFont typeface="Monotype Sorts" pitchFamily="-84" charset="2"/>
              <a:buNone/>
            </a:pPr>
            <a:r>
              <a:rPr lang="nn-NO" sz="2000" dirty="0"/>
              <a:t>        for (int i = 1; i &lt;= 5; i++)</a:t>
            </a:r>
            <a:r>
              <a:rPr lang="en-US" sz="2000" dirty="0"/>
              <a:t>        {</a:t>
            </a:r>
          </a:p>
          <a:p>
            <a:pPr marL="0" indent="0">
              <a:buFont typeface="Monotype Sorts" pitchFamily="-84" charset="2"/>
              <a:buNone/>
            </a:pPr>
            <a:r>
              <a:rPr lang="en-US" sz="2000" dirty="0"/>
              <a:t>            Thread t = new Thread(new </a:t>
            </a:r>
            <a:r>
              <a:rPr lang="en-US" sz="2000" dirty="0" err="1"/>
              <a:t>ParameterizedThreadStart</a:t>
            </a:r>
            <a:r>
              <a:rPr lang="en-US" sz="2000" dirty="0"/>
              <a:t>(Worker));</a:t>
            </a:r>
          </a:p>
          <a:p>
            <a:pPr marL="0" indent="0">
              <a:buFont typeface="Monotype Sorts" pitchFamily="-84" charset="2"/>
              <a:buNone/>
            </a:pPr>
            <a:endParaRPr lang="en-US" sz="2000" dirty="0"/>
          </a:p>
          <a:p>
            <a:pPr marL="0" indent="0">
              <a:buFont typeface="Monotype Sorts" pitchFamily="-84" charset="2"/>
              <a:buNone/>
            </a:pPr>
            <a:r>
              <a:rPr lang="en-US" sz="2000" dirty="0"/>
              <a:t>            // Start the thread, passing the number.</a:t>
            </a:r>
          </a:p>
          <a:p>
            <a:pPr marL="0" indent="0">
              <a:buFont typeface="Monotype Sorts" pitchFamily="-84" charset="2"/>
              <a:buNone/>
            </a:pPr>
            <a:r>
              <a:rPr lang="en-US" sz="2000" dirty="0"/>
              <a:t>            //</a:t>
            </a:r>
          </a:p>
          <a:p>
            <a:pPr marL="0" indent="0">
              <a:buFont typeface="Monotype Sorts" pitchFamily="-84" charset="2"/>
              <a:buNone/>
            </a:pPr>
            <a:r>
              <a:rPr lang="en-US" sz="2000" dirty="0"/>
              <a:t>            </a:t>
            </a:r>
            <a:r>
              <a:rPr lang="en-US" sz="2000" dirty="0" err="1"/>
              <a:t>t.Start</a:t>
            </a:r>
            <a:r>
              <a:rPr lang="en-US" sz="2000" dirty="0"/>
              <a:t>(</a:t>
            </a:r>
            <a:r>
              <a:rPr lang="en-US" sz="2000" dirty="0" err="1"/>
              <a:t>i</a:t>
            </a:r>
            <a:r>
              <a:rPr lang="en-US" sz="2000" dirty="0"/>
              <a:t>);</a:t>
            </a:r>
          </a:p>
          <a:p>
            <a:pPr marL="0" indent="0">
              <a:buFont typeface="Monotype Sorts" pitchFamily="-84" charset="2"/>
              <a:buNone/>
            </a:pPr>
            <a:r>
              <a:rPr lang="en-US" sz="2000" dirty="0"/>
              <a:t>        }</a:t>
            </a:r>
          </a:p>
          <a:p>
            <a:pPr marL="0" indent="0">
              <a:buFont typeface="Monotype Sorts" pitchFamily="-84" charset="2"/>
              <a:buNone/>
            </a:pPr>
            <a:endParaRPr lang="en-US" sz="2000" dirty="0"/>
          </a:p>
          <a:p>
            <a:pPr marL="0" indent="0">
              <a:buFont typeface="Monotype Sorts" pitchFamily="-84" charset="2"/>
              <a:buNone/>
            </a:pPr>
            <a:r>
              <a:rPr lang="en-US" sz="2000" dirty="0"/>
              <a:t>        // Wait for half a second, to allow all the</a:t>
            </a:r>
          </a:p>
          <a:p>
            <a:pPr marL="0" indent="0">
              <a:buFont typeface="Monotype Sorts" pitchFamily="-84" charset="2"/>
              <a:buNone/>
            </a:pPr>
            <a:r>
              <a:rPr lang="en-US" sz="2000" dirty="0"/>
              <a:t>        // threads to start and to block on the semaphore.</a:t>
            </a:r>
          </a:p>
          <a:p>
            <a:pPr marL="0" indent="0">
              <a:buFont typeface="Monotype Sorts" pitchFamily="-84" charset="2"/>
              <a:buNone/>
            </a:pPr>
            <a:r>
              <a:rPr lang="en-US" sz="2000" dirty="0"/>
              <a:t>        //</a:t>
            </a:r>
          </a:p>
          <a:p>
            <a:pPr marL="0" indent="0">
              <a:buFont typeface="Monotype Sorts" pitchFamily="-84" charset="2"/>
              <a:buNone/>
            </a:pPr>
            <a:r>
              <a:rPr lang="en-US" sz="2000" dirty="0"/>
              <a:t>        </a:t>
            </a:r>
            <a:r>
              <a:rPr lang="en-US" sz="2000" dirty="0" err="1"/>
              <a:t>Thread.Sleep</a:t>
            </a:r>
            <a:r>
              <a:rPr lang="en-US" sz="2000" dirty="0"/>
              <a:t>(500);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endParaRPr lang="en-US"/>
          </a:p>
        </p:txBody>
      </p:sp>
      <p:sp>
        <p:nvSpPr>
          <p:cNvPr id="88067" name="Content Placeholder 2"/>
          <p:cNvSpPr>
            <a:spLocks noGrp="1"/>
          </p:cNvSpPr>
          <p:nvPr>
            <p:ph idx="1"/>
          </p:nvPr>
        </p:nvSpPr>
        <p:spPr/>
        <p:txBody>
          <a:bodyPr>
            <a:normAutofit fontScale="77500" lnSpcReduction="20000"/>
          </a:bodyPr>
          <a:lstStyle/>
          <a:p>
            <a:pPr marL="0" indent="0">
              <a:buFont typeface="Monotype Sorts" pitchFamily="-84" charset="2"/>
              <a:buNone/>
            </a:pPr>
            <a:r>
              <a:rPr lang="en-US"/>
              <a:t> // The main thread starts out holding the entire</a:t>
            </a:r>
          </a:p>
          <a:p>
            <a:pPr marL="0" indent="0">
              <a:buFont typeface="Monotype Sorts" pitchFamily="-84" charset="2"/>
              <a:buNone/>
            </a:pPr>
            <a:r>
              <a:rPr lang="en-US"/>
              <a:t>        // semaphore count. Calling Release(3) brings the </a:t>
            </a:r>
          </a:p>
          <a:p>
            <a:pPr marL="0" indent="0">
              <a:buFont typeface="Monotype Sorts" pitchFamily="-84" charset="2"/>
              <a:buNone/>
            </a:pPr>
            <a:r>
              <a:rPr lang="en-US"/>
              <a:t>        // semaphore count back to its maximum value, and</a:t>
            </a:r>
          </a:p>
          <a:p>
            <a:pPr marL="0" indent="0">
              <a:buFont typeface="Monotype Sorts" pitchFamily="-84" charset="2"/>
              <a:buNone/>
            </a:pPr>
            <a:r>
              <a:rPr lang="en-US"/>
              <a:t>        // allows the waiting threads to enter the semaphore,</a:t>
            </a:r>
          </a:p>
          <a:p>
            <a:pPr marL="0" indent="0">
              <a:buFont typeface="Monotype Sorts" pitchFamily="-84" charset="2"/>
              <a:buNone/>
            </a:pPr>
            <a:r>
              <a:rPr lang="en-US"/>
              <a:t>        // up to three at a time.</a:t>
            </a:r>
          </a:p>
          <a:p>
            <a:pPr marL="0" indent="0">
              <a:buFont typeface="Monotype Sorts" pitchFamily="-84" charset="2"/>
              <a:buNone/>
            </a:pPr>
            <a:r>
              <a:rPr lang="en-US"/>
              <a:t>        //</a:t>
            </a:r>
          </a:p>
          <a:p>
            <a:pPr marL="0" indent="0">
              <a:buFont typeface="Monotype Sorts" pitchFamily="-84" charset="2"/>
              <a:buNone/>
            </a:pPr>
            <a:r>
              <a:rPr lang="en-US"/>
              <a:t>        Console.WriteLine("Main thread calls Release(3).");</a:t>
            </a:r>
          </a:p>
          <a:p>
            <a:pPr marL="0" indent="0">
              <a:buFont typeface="Monotype Sorts" pitchFamily="-84" charset="2"/>
              <a:buNone/>
            </a:pPr>
            <a:r>
              <a:rPr lang="en-US"/>
              <a:t>        _pool.Release(3);</a:t>
            </a:r>
          </a:p>
          <a:p>
            <a:pPr marL="0" indent="0">
              <a:buFont typeface="Monotype Sorts" pitchFamily="-84" charset="2"/>
              <a:buNone/>
            </a:pPr>
            <a:endParaRPr lang="en-US"/>
          </a:p>
          <a:p>
            <a:pPr marL="0" indent="0">
              <a:buFont typeface="Monotype Sorts" pitchFamily="-84" charset="2"/>
              <a:buNone/>
            </a:pPr>
            <a:r>
              <a:rPr lang="en-US"/>
              <a:t>        Console.WriteLine("Main thread exits.");</a:t>
            </a:r>
          </a:p>
          <a:p>
            <a:pPr marL="0" indent="0">
              <a:buFont typeface="Monotype Sorts" pitchFamily="-84" charset="2"/>
              <a:buNone/>
            </a:pPr>
            <a:r>
              <a:rPr 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endParaRPr lang="en-US"/>
          </a:p>
        </p:txBody>
      </p:sp>
      <p:sp>
        <p:nvSpPr>
          <p:cNvPr id="14339" name="Content Placeholder 2"/>
          <p:cNvSpPr>
            <a:spLocks noGrp="1"/>
          </p:cNvSpPr>
          <p:nvPr>
            <p:ph idx="1"/>
          </p:nvPr>
        </p:nvSpPr>
        <p:spPr/>
        <p:txBody>
          <a:bodyPr>
            <a:normAutofit/>
          </a:bodyPr>
          <a:lstStyle/>
          <a:p>
            <a:pPr>
              <a:buFont typeface="Monotype Sorts" pitchFamily="-84" charset="2"/>
              <a:buNone/>
            </a:pPr>
            <a:r>
              <a:rPr lang="en-US" sz="2400" dirty="0" err="1"/>
              <a:t>boolean</a:t>
            </a:r>
            <a:r>
              <a:rPr lang="en-US" sz="2400" dirty="0"/>
              <a:t> flag[2];</a:t>
            </a:r>
          </a:p>
          <a:p>
            <a:pPr>
              <a:buFont typeface="Monotype Sorts" pitchFamily="-84" charset="2"/>
              <a:buNone/>
            </a:pPr>
            <a:r>
              <a:rPr lang="en-US" sz="2400" dirty="0"/>
              <a:t>flag[0]=flag[1]=false;</a:t>
            </a:r>
          </a:p>
          <a:p>
            <a:pPr>
              <a:buFont typeface="Monotype Sorts" pitchFamily="-84" charset="2"/>
              <a:buNone/>
            </a:pPr>
            <a:r>
              <a:rPr lang="en-US" sz="2400" dirty="0"/>
              <a:t>proc(</a:t>
            </a:r>
            <a:r>
              <a:rPr lang="en-US" sz="2400" dirty="0" err="1"/>
              <a:t>int</a:t>
            </a:r>
            <a:r>
              <a:rPr lang="en-US" sz="2400" dirty="0"/>
              <a:t> </a:t>
            </a:r>
            <a:r>
              <a:rPr lang="en-US" sz="2400" dirty="0" err="1"/>
              <a:t>i</a:t>
            </a:r>
            <a:r>
              <a:rPr lang="en-US" sz="2400" dirty="0"/>
              <a:t>) {</a:t>
            </a:r>
          </a:p>
          <a:p>
            <a:pPr>
              <a:buFont typeface="Monotype Sorts" pitchFamily="-84" charset="2"/>
              <a:buNone/>
            </a:pPr>
            <a:r>
              <a:rPr lang="en-US" sz="2400" dirty="0"/>
              <a:t>  while(true) {</a:t>
            </a:r>
          </a:p>
          <a:p>
            <a:pPr>
              <a:buFont typeface="Monotype Sorts" pitchFamily="-84" charset="2"/>
              <a:buNone/>
            </a:pPr>
            <a:r>
              <a:rPr lang="en-US" sz="2400" dirty="0"/>
              <a:t>      flag[</a:t>
            </a:r>
            <a:r>
              <a:rPr lang="en-US" sz="2400" dirty="0" err="1"/>
              <a:t>i</a:t>
            </a:r>
            <a:r>
              <a:rPr lang="en-US" sz="2400" dirty="0"/>
              <a:t>]= true;</a:t>
            </a:r>
          </a:p>
          <a:p>
            <a:pPr>
              <a:buFont typeface="Monotype Sorts" pitchFamily="-84" charset="2"/>
              <a:buNone/>
            </a:pPr>
            <a:r>
              <a:rPr lang="en-US" sz="2400" dirty="0"/>
              <a:t>	while(flag[(i+1) mod 2] == true);</a:t>
            </a:r>
          </a:p>
          <a:p>
            <a:pPr>
              <a:buFont typeface="Monotype Sorts" pitchFamily="-84" charset="2"/>
              <a:buNone/>
            </a:pPr>
            <a:r>
              <a:rPr lang="en-US" sz="2400" dirty="0"/>
              <a:t>	</a:t>
            </a:r>
            <a:r>
              <a:rPr lang="en-US" sz="2400" dirty="0" err="1"/>
              <a:t>critical_section</a:t>
            </a:r>
            <a:r>
              <a:rPr lang="en-US" sz="2400" dirty="0"/>
              <a:t>;</a:t>
            </a:r>
          </a:p>
          <a:p>
            <a:pPr>
              <a:buFont typeface="Monotype Sorts" pitchFamily="-84" charset="2"/>
              <a:buNone/>
            </a:pPr>
            <a:r>
              <a:rPr lang="en-US" sz="2400" dirty="0"/>
              <a:t>      flag[</a:t>
            </a:r>
            <a:r>
              <a:rPr lang="en-US" sz="2400" dirty="0" err="1"/>
              <a:t>i</a:t>
            </a:r>
            <a:r>
              <a:rPr lang="en-US" sz="2400" dirty="0"/>
              <a:t>] = false;</a:t>
            </a:r>
          </a:p>
          <a:p>
            <a:pPr>
              <a:buFont typeface="Monotype Sorts" pitchFamily="-84" charset="2"/>
              <a:buNone/>
            </a:pPr>
            <a:r>
              <a:rPr lang="en-US" sz="2400" dirty="0"/>
              <a:t>      }</a:t>
            </a:r>
          </a:p>
          <a:p>
            <a:pPr>
              <a:buFont typeface="Monotype Sorts" pitchFamily="-84" charset="2"/>
              <a:buNone/>
            </a:pPr>
            <a:r>
              <a:rPr lang="en-US" sz="2400" dirty="0"/>
              <a:t>}</a:t>
            </a:r>
          </a:p>
          <a:p>
            <a:pPr>
              <a:buFont typeface="Monotype Sorts" pitchFamily="-84" charset="2"/>
              <a:buNone/>
            </a:pPr>
            <a:endParaRPr lang="en-US" sz="2400" dirty="0"/>
          </a:p>
          <a:p>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endParaRPr lang="en-US"/>
          </a:p>
        </p:txBody>
      </p:sp>
      <p:sp>
        <p:nvSpPr>
          <p:cNvPr id="89091" name="Content Placeholder 2"/>
          <p:cNvSpPr>
            <a:spLocks noGrp="1"/>
          </p:cNvSpPr>
          <p:nvPr>
            <p:ph idx="1"/>
          </p:nvPr>
        </p:nvSpPr>
        <p:spPr>
          <a:xfrm>
            <a:off x="458788" y="1490563"/>
            <a:ext cx="8229600" cy="4530725"/>
          </a:xfrm>
        </p:spPr>
        <p:txBody>
          <a:bodyPr>
            <a:normAutofit fontScale="55000" lnSpcReduction="20000"/>
          </a:bodyPr>
          <a:lstStyle/>
          <a:p>
            <a:pPr marL="0" indent="0">
              <a:buFont typeface="Monotype Sorts" pitchFamily="-84" charset="2"/>
              <a:buNone/>
            </a:pPr>
            <a:r>
              <a:rPr lang="en-US" dirty="0"/>
              <a:t> private static void Worker(object num)    {</a:t>
            </a:r>
          </a:p>
          <a:p>
            <a:pPr marL="0" indent="0">
              <a:buFont typeface="Monotype Sorts" pitchFamily="-84" charset="2"/>
              <a:buNone/>
            </a:pPr>
            <a:r>
              <a:rPr lang="en-US" dirty="0"/>
              <a:t>        // Each worker thread begins by requesting the</a:t>
            </a:r>
          </a:p>
          <a:p>
            <a:pPr marL="0" indent="0">
              <a:buFont typeface="Monotype Sorts" pitchFamily="-84" charset="2"/>
              <a:buNone/>
            </a:pPr>
            <a:r>
              <a:rPr lang="en-US" dirty="0"/>
              <a:t>        // semaphore.</a:t>
            </a:r>
          </a:p>
          <a:p>
            <a:pPr marL="0" indent="0">
              <a:buFont typeface="Monotype Sorts" pitchFamily="-84" charset="2"/>
              <a:buNone/>
            </a:pPr>
            <a:r>
              <a:rPr lang="en-US" dirty="0"/>
              <a:t>        </a:t>
            </a:r>
            <a:r>
              <a:rPr lang="en-US" dirty="0" err="1"/>
              <a:t>Console.WriteLine</a:t>
            </a:r>
            <a:r>
              <a:rPr lang="en-US" dirty="0"/>
              <a:t>("Thread {0} begins " +</a:t>
            </a:r>
          </a:p>
          <a:p>
            <a:pPr marL="0" indent="0">
              <a:buFont typeface="Monotype Sorts" pitchFamily="-84" charset="2"/>
              <a:buNone/>
            </a:pPr>
            <a:r>
              <a:rPr lang="en-US" dirty="0"/>
              <a:t>            "and waits for the semaphore.", num);</a:t>
            </a:r>
          </a:p>
          <a:p>
            <a:pPr marL="0" indent="0">
              <a:buFont typeface="Monotype Sorts" pitchFamily="-84" charset="2"/>
              <a:buNone/>
            </a:pPr>
            <a:r>
              <a:rPr lang="en-US" dirty="0"/>
              <a:t>        _</a:t>
            </a:r>
            <a:r>
              <a:rPr lang="en-US" dirty="0" err="1"/>
              <a:t>pool.WaitOne</a:t>
            </a:r>
            <a:r>
              <a:rPr lang="en-US" dirty="0"/>
              <a:t>();</a:t>
            </a:r>
          </a:p>
          <a:p>
            <a:pPr marL="0" indent="0">
              <a:buFont typeface="Monotype Sorts" pitchFamily="-84" charset="2"/>
              <a:buNone/>
            </a:pPr>
            <a:endParaRPr lang="en-US" dirty="0"/>
          </a:p>
          <a:p>
            <a:pPr marL="0" indent="0">
              <a:buFont typeface="Monotype Sorts" pitchFamily="-84" charset="2"/>
              <a:buNone/>
            </a:pPr>
            <a:r>
              <a:rPr lang="en-US" dirty="0"/>
              <a:t>      </a:t>
            </a:r>
          </a:p>
          <a:p>
            <a:pPr marL="0" indent="0">
              <a:buFont typeface="Monotype Sorts" pitchFamily="-84" charset="2"/>
              <a:buNone/>
            </a:pPr>
            <a:r>
              <a:rPr lang="en-US" dirty="0"/>
              <a:t>        </a:t>
            </a:r>
            <a:r>
              <a:rPr lang="en-US" dirty="0" err="1"/>
              <a:t>Console.WriteLine</a:t>
            </a:r>
            <a:r>
              <a:rPr lang="en-US" dirty="0"/>
              <a:t>("Thread {0} enters the semaphore.", num);</a:t>
            </a:r>
          </a:p>
          <a:p>
            <a:pPr marL="0" indent="0">
              <a:buFont typeface="Monotype Sorts" pitchFamily="-84" charset="2"/>
              <a:buNone/>
            </a:pPr>
            <a:endParaRPr lang="en-US" dirty="0"/>
          </a:p>
          <a:p>
            <a:pPr marL="0" indent="0">
              <a:buFont typeface="Monotype Sorts" pitchFamily="-84" charset="2"/>
              <a:buNone/>
            </a:pPr>
            <a:r>
              <a:rPr lang="en-US" dirty="0"/>
              <a:t>        // The thread's "work" consists of sleeping for </a:t>
            </a:r>
          </a:p>
          <a:p>
            <a:pPr marL="0" indent="0">
              <a:buFont typeface="Monotype Sorts" pitchFamily="-84" charset="2"/>
              <a:buNone/>
            </a:pPr>
            <a:r>
              <a:rPr lang="en-US" dirty="0"/>
              <a:t>        // about a second. Each thread "works" a little </a:t>
            </a:r>
          </a:p>
          <a:p>
            <a:pPr marL="0" indent="0">
              <a:buFont typeface="Monotype Sorts" pitchFamily="-84" charset="2"/>
              <a:buNone/>
            </a:pPr>
            <a:r>
              <a:rPr lang="en-US" dirty="0"/>
              <a:t>        // longer, just to make the output more orderly.</a:t>
            </a:r>
          </a:p>
          <a:p>
            <a:pPr marL="0" indent="0">
              <a:buFont typeface="Monotype Sorts" pitchFamily="-84" charset="2"/>
              <a:buNone/>
            </a:pPr>
            <a:r>
              <a:rPr lang="en-US" dirty="0"/>
              <a:t>        //</a:t>
            </a:r>
          </a:p>
          <a:p>
            <a:pPr marL="0" indent="0">
              <a:buFont typeface="Monotype Sorts" pitchFamily="-84" charset="2"/>
              <a:buNone/>
            </a:pPr>
            <a:r>
              <a:rPr lang="en-US" dirty="0"/>
              <a:t>        </a:t>
            </a:r>
            <a:r>
              <a:rPr lang="en-US" dirty="0" err="1"/>
              <a:t>Thread.Sleep</a:t>
            </a:r>
            <a:r>
              <a:rPr lang="en-US" dirty="0"/>
              <a:t>(1000);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endParaRPr lang="en-US"/>
          </a:p>
        </p:txBody>
      </p:sp>
      <p:sp>
        <p:nvSpPr>
          <p:cNvPr id="90115" name="Content Placeholder 2"/>
          <p:cNvSpPr>
            <a:spLocks noGrp="1"/>
          </p:cNvSpPr>
          <p:nvPr>
            <p:ph idx="1"/>
          </p:nvPr>
        </p:nvSpPr>
        <p:spPr/>
        <p:txBody>
          <a:bodyPr/>
          <a:lstStyle/>
          <a:p>
            <a:pPr marL="0" indent="0">
              <a:buFont typeface="Monotype Sorts" pitchFamily="-84" charset="2"/>
              <a:buNone/>
            </a:pPr>
            <a:r>
              <a:rPr lang="en-US"/>
              <a:t> Console.WriteLine("Thread {0} releases the semaphore.", num);</a:t>
            </a:r>
          </a:p>
          <a:p>
            <a:pPr marL="0" indent="0">
              <a:buFont typeface="Monotype Sorts" pitchFamily="-84" charset="2"/>
              <a:buNone/>
            </a:pPr>
            <a:r>
              <a:rPr lang="en-US"/>
              <a:t>        Console.WriteLine("Thread {0} previous semaphore count: {1}",</a:t>
            </a:r>
          </a:p>
          <a:p>
            <a:pPr marL="0" indent="0">
              <a:buFont typeface="Monotype Sorts" pitchFamily="-84" charset="2"/>
              <a:buNone/>
            </a:pPr>
            <a:r>
              <a:rPr lang="en-US"/>
              <a:t>            num, _pool.Release());</a:t>
            </a:r>
          </a:p>
          <a:p>
            <a:pPr marL="0" indent="0">
              <a:buFont typeface="Monotype Sorts" pitchFamily="-84" charset="2"/>
              <a:buNone/>
            </a:pPr>
            <a:r>
              <a:rPr lang="en-US"/>
              <a:t>    }</a:t>
            </a:r>
          </a:p>
          <a:p>
            <a:pPr marL="0" indent="0">
              <a:buFont typeface="Monotype Sorts" pitchFamily="-84" charset="2"/>
              <a:buNone/>
            </a:pPr>
            <a:r>
              <a:rPr lang="en-US"/>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normAutofit fontScale="90000"/>
          </a:bodyPr>
          <a:lstStyle/>
          <a:p>
            <a:r>
              <a:rPr lang="en-US"/>
              <a:t> Deadlock in a multithreaded program</a:t>
            </a:r>
          </a:p>
        </p:txBody>
      </p:sp>
      <p:sp>
        <p:nvSpPr>
          <p:cNvPr id="91139" name="Content Placeholder 2"/>
          <p:cNvSpPr>
            <a:spLocks noGrp="1"/>
          </p:cNvSpPr>
          <p:nvPr>
            <p:ph idx="1"/>
          </p:nvPr>
        </p:nvSpPr>
        <p:spPr>
          <a:xfrm>
            <a:off x="488950" y="1130523"/>
            <a:ext cx="8229600" cy="4530725"/>
          </a:xfrm>
        </p:spPr>
        <p:txBody>
          <a:bodyPr>
            <a:noAutofit/>
          </a:bodyPr>
          <a:lstStyle/>
          <a:p>
            <a:pPr marL="0" indent="0">
              <a:buFont typeface="Monotype Sorts" pitchFamily="-84" charset="2"/>
              <a:buNone/>
            </a:pPr>
            <a:r>
              <a:rPr lang="en-US" sz="1600" dirty="0"/>
              <a:t>using System;</a:t>
            </a:r>
          </a:p>
          <a:p>
            <a:pPr marL="0" indent="0">
              <a:buFont typeface="Monotype Sorts" pitchFamily="-84" charset="2"/>
              <a:buNone/>
            </a:pPr>
            <a:r>
              <a:rPr lang="en-US" sz="1600" dirty="0"/>
              <a:t>using </a:t>
            </a:r>
            <a:r>
              <a:rPr lang="en-US" sz="1600" dirty="0" err="1"/>
              <a:t>System.Threading</a:t>
            </a:r>
            <a:r>
              <a:rPr lang="en-US" sz="1600" dirty="0"/>
              <a:t>;</a:t>
            </a:r>
          </a:p>
          <a:p>
            <a:pPr marL="0" indent="0">
              <a:buFont typeface="Monotype Sorts" pitchFamily="-84" charset="2"/>
              <a:buNone/>
            </a:pPr>
            <a:endParaRPr lang="en-US" sz="1600" dirty="0"/>
          </a:p>
          <a:p>
            <a:pPr marL="0" indent="0">
              <a:buFont typeface="Monotype Sorts" pitchFamily="-84" charset="2"/>
              <a:buNone/>
            </a:pPr>
            <a:r>
              <a:rPr lang="en-US" sz="1600" dirty="0"/>
              <a:t>public class Program {</a:t>
            </a:r>
          </a:p>
          <a:p>
            <a:pPr marL="0" indent="0">
              <a:buFont typeface="Monotype Sorts" pitchFamily="-84" charset="2"/>
              <a:buNone/>
            </a:pPr>
            <a:r>
              <a:rPr lang="en-US" sz="1600" dirty="0"/>
              <a:t>    public static void Main()     {</a:t>
            </a:r>
          </a:p>
          <a:p>
            <a:pPr marL="0" indent="0">
              <a:buFont typeface="Monotype Sorts" pitchFamily="-84" charset="2"/>
              <a:buNone/>
            </a:pPr>
            <a:r>
              <a:rPr lang="en-US" sz="1600" dirty="0"/>
              <a:t>        </a:t>
            </a:r>
            <a:r>
              <a:rPr lang="en-US" sz="1600" dirty="0" err="1"/>
              <a:t>Console.WriteLine</a:t>
            </a:r>
            <a:r>
              <a:rPr lang="en-US" sz="1600" dirty="0"/>
              <a:t>("Main Started");</a:t>
            </a:r>
          </a:p>
          <a:p>
            <a:pPr marL="0" indent="0">
              <a:buFont typeface="Monotype Sorts" pitchFamily="-84" charset="2"/>
              <a:buNone/>
            </a:pPr>
            <a:r>
              <a:rPr lang="en-US" sz="1600" dirty="0"/>
              <a:t>        Account </a:t>
            </a:r>
            <a:r>
              <a:rPr lang="en-US" sz="1600" dirty="0" err="1"/>
              <a:t>accountA</a:t>
            </a:r>
            <a:r>
              <a:rPr lang="en-US" sz="1600" dirty="0"/>
              <a:t> = new Account(101, 5000);</a:t>
            </a:r>
          </a:p>
          <a:p>
            <a:pPr marL="0" indent="0">
              <a:buFont typeface="Monotype Sorts" pitchFamily="-84" charset="2"/>
              <a:buNone/>
            </a:pPr>
            <a:r>
              <a:rPr lang="en-US" sz="1600" dirty="0"/>
              <a:t>        Account </a:t>
            </a:r>
            <a:r>
              <a:rPr lang="en-US" sz="1600" dirty="0" err="1"/>
              <a:t>accountB</a:t>
            </a:r>
            <a:r>
              <a:rPr lang="en-US" sz="1600" dirty="0"/>
              <a:t> = new Account(102, 3000);</a:t>
            </a:r>
          </a:p>
          <a:p>
            <a:pPr marL="0" indent="0">
              <a:buFont typeface="Monotype Sorts" pitchFamily="-84" charset="2"/>
              <a:buNone/>
            </a:pPr>
            <a:endParaRPr lang="en-US" sz="1600" dirty="0"/>
          </a:p>
          <a:p>
            <a:pPr marL="0" indent="0">
              <a:buFont typeface="Monotype Sorts" pitchFamily="-84" charset="2"/>
              <a:buNone/>
            </a:pPr>
            <a:r>
              <a:rPr lang="en-US" sz="1600" dirty="0"/>
              <a:t>        </a:t>
            </a:r>
            <a:r>
              <a:rPr lang="en-US" sz="1600" dirty="0" err="1"/>
              <a:t>AccountManager</a:t>
            </a:r>
            <a:r>
              <a:rPr lang="en-US" sz="1600" dirty="0"/>
              <a:t> </a:t>
            </a:r>
            <a:r>
              <a:rPr lang="en-US" sz="1600" dirty="0" err="1"/>
              <a:t>accountManagerA</a:t>
            </a:r>
            <a:r>
              <a:rPr lang="en-US" sz="1600" dirty="0"/>
              <a:t> = new</a:t>
            </a:r>
          </a:p>
          <a:p>
            <a:pPr marL="0" indent="0">
              <a:buFont typeface="Monotype Sorts" pitchFamily="-84" charset="2"/>
              <a:buNone/>
            </a:pPr>
            <a:r>
              <a:rPr lang="en-US" sz="1600" dirty="0"/>
              <a:t>            </a:t>
            </a:r>
            <a:r>
              <a:rPr lang="en-US" sz="1600" dirty="0" err="1"/>
              <a:t>AccountManager</a:t>
            </a:r>
            <a:r>
              <a:rPr lang="en-US" sz="1600" dirty="0"/>
              <a:t>(</a:t>
            </a:r>
            <a:r>
              <a:rPr lang="en-US" sz="1600" dirty="0" err="1"/>
              <a:t>accountA</a:t>
            </a:r>
            <a:r>
              <a:rPr lang="en-US" sz="1600" dirty="0"/>
              <a:t>, </a:t>
            </a:r>
            <a:r>
              <a:rPr lang="en-US" sz="1600" dirty="0" err="1"/>
              <a:t>accountB</a:t>
            </a:r>
            <a:r>
              <a:rPr lang="en-US" sz="1600" dirty="0"/>
              <a:t>, 1000);</a:t>
            </a:r>
          </a:p>
          <a:p>
            <a:pPr marL="0" indent="0">
              <a:buFont typeface="Monotype Sorts" pitchFamily="-84" charset="2"/>
              <a:buNone/>
            </a:pPr>
            <a:r>
              <a:rPr lang="en-US" sz="1600" dirty="0"/>
              <a:t>        Thread T1 = new Thread(</a:t>
            </a:r>
            <a:r>
              <a:rPr lang="en-US" sz="1600" dirty="0" err="1"/>
              <a:t>accountManagerA.Transfer</a:t>
            </a:r>
            <a:r>
              <a:rPr lang="en-US" sz="1600" dirty="0"/>
              <a:t>);</a:t>
            </a:r>
          </a:p>
          <a:p>
            <a:pPr marL="0" indent="0">
              <a:buFont typeface="Monotype Sorts" pitchFamily="-84" charset="2"/>
              <a:buNone/>
            </a:pPr>
            <a:r>
              <a:rPr lang="en-US" sz="1600" dirty="0"/>
              <a:t>        T1.Name = "T1";</a:t>
            </a:r>
          </a:p>
          <a:p>
            <a:pPr marL="0" indent="0">
              <a:buFont typeface="Monotype Sorts" pitchFamily="-84" charset="2"/>
              <a:buNone/>
            </a:pPr>
            <a:endParaRPr lang="en-US" sz="1600" dirty="0"/>
          </a:p>
          <a:p>
            <a:pPr marL="0" indent="0">
              <a:buFont typeface="Monotype Sorts" pitchFamily="-84" charset="2"/>
              <a:buNone/>
            </a:pPr>
            <a:r>
              <a:rPr lang="en-US" sz="1600" dirty="0"/>
              <a:t>        </a:t>
            </a:r>
            <a:r>
              <a:rPr lang="en-US" sz="1600" dirty="0" err="1"/>
              <a:t>AccountManager</a:t>
            </a:r>
            <a:r>
              <a:rPr lang="en-US" sz="1600" dirty="0"/>
              <a:t> </a:t>
            </a:r>
            <a:r>
              <a:rPr lang="en-US" sz="1600" dirty="0" err="1"/>
              <a:t>accountManagerB</a:t>
            </a:r>
            <a:r>
              <a:rPr lang="en-US" sz="1600" dirty="0"/>
              <a:t> = new</a:t>
            </a:r>
          </a:p>
          <a:p>
            <a:pPr marL="0" indent="0">
              <a:buFont typeface="Monotype Sorts" pitchFamily="-84" charset="2"/>
              <a:buNone/>
            </a:pPr>
            <a:r>
              <a:rPr lang="en-US" sz="1600" dirty="0"/>
              <a:t>            </a:t>
            </a:r>
            <a:r>
              <a:rPr lang="en-US" sz="1600" dirty="0" err="1"/>
              <a:t>AccountManager</a:t>
            </a:r>
            <a:r>
              <a:rPr lang="en-US" sz="1600" dirty="0"/>
              <a:t>(</a:t>
            </a:r>
            <a:r>
              <a:rPr lang="en-US" sz="1600" dirty="0" err="1"/>
              <a:t>accountB</a:t>
            </a:r>
            <a:r>
              <a:rPr lang="en-US" sz="1600" dirty="0"/>
              <a:t>, </a:t>
            </a:r>
            <a:r>
              <a:rPr lang="en-US" sz="1600" dirty="0" err="1"/>
              <a:t>accountA</a:t>
            </a:r>
            <a:r>
              <a:rPr lang="en-US" sz="1600" dirty="0"/>
              <a:t>, 2000);</a:t>
            </a:r>
          </a:p>
          <a:p>
            <a:pPr marL="0" indent="0">
              <a:buFont typeface="Monotype Sorts" pitchFamily="-84" charset="2"/>
              <a:buNone/>
            </a:pPr>
            <a:r>
              <a:rPr lang="en-US" sz="1600" dirty="0"/>
              <a:t>        Thread T2 = new Thread(</a:t>
            </a:r>
            <a:r>
              <a:rPr lang="en-US" sz="1600" dirty="0" err="1"/>
              <a:t>accountManagerB.Transfer</a:t>
            </a:r>
            <a:r>
              <a:rPr lang="en-US" sz="1600" dirty="0"/>
              <a:t>);</a:t>
            </a:r>
          </a:p>
          <a:p>
            <a:pPr marL="0" indent="0">
              <a:buFont typeface="Monotype Sorts" pitchFamily="-84" charset="2"/>
              <a:buNone/>
            </a:pPr>
            <a:r>
              <a:rPr lang="en-US" sz="1600" dirty="0"/>
              <a:t>        T2.Name = "T2";</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endParaRPr lang="en-US"/>
          </a:p>
        </p:txBody>
      </p:sp>
      <p:sp>
        <p:nvSpPr>
          <p:cNvPr id="92163" name="Content Placeholder 2"/>
          <p:cNvSpPr>
            <a:spLocks noGrp="1"/>
          </p:cNvSpPr>
          <p:nvPr>
            <p:ph idx="1"/>
          </p:nvPr>
        </p:nvSpPr>
        <p:spPr/>
        <p:txBody>
          <a:bodyPr>
            <a:normAutofit lnSpcReduction="10000"/>
          </a:bodyPr>
          <a:lstStyle/>
          <a:p>
            <a:pPr marL="0" indent="0">
              <a:buFont typeface="Monotype Sorts" pitchFamily="-84" charset="2"/>
              <a:buNone/>
            </a:pPr>
            <a:r>
              <a:rPr lang="en-US" dirty="0"/>
              <a:t> T1.Start();</a:t>
            </a:r>
          </a:p>
          <a:p>
            <a:pPr marL="0" indent="0">
              <a:buFont typeface="Monotype Sorts" pitchFamily="-84" charset="2"/>
              <a:buNone/>
            </a:pPr>
            <a:r>
              <a:rPr lang="en-US" dirty="0"/>
              <a:t>        T2.Start();</a:t>
            </a:r>
          </a:p>
          <a:p>
            <a:pPr marL="0" indent="0">
              <a:buFont typeface="Monotype Sorts" pitchFamily="-84" charset="2"/>
              <a:buNone/>
            </a:pPr>
            <a:endParaRPr lang="en-US" dirty="0"/>
          </a:p>
          <a:p>
            <a:pPr marL="0" indent="0">
              <a:buFont typeface="Monotype Sorts" pitchFamily="-84" charset="2"/>
              <a:buNone/>
            </a:pPr>
            <a:r>
              <a:rPr lang="en-US" dirty="0"/>
              <a:t>        T1.Join();</a:t>
            </a:r>
          </a:p>
          <a:p>
            <a:pPr marL="0" indent="0">
              <a:buFont typeface="Monotype Sorts" pitchFamily="-84" charset="2"/>
              <a:buNone/>
            </a:pPr>
            <a:r>
              <a:rPr lang="en-US" dirty="0"/>
              <a:t>        T2.Join();</a:t>
            </a:r>
          </a:p>
          <a:p>
            <a:pPr marL="0" indent="0">
              <a:buFont typeface="Monotype Sorts" pitchFamily="-84" charset="2"/>
              <a:buNone/>
            </a:pPr>
            <a:r>
              <a:rPr lang="en-US" dirty="0"/>
              <a:t>        </a:t>
            </a:r>
            <a:r>
              <a:rPr lang="en-US" dirty="0" err="1"/>
              <a:t>Console.WriteLine</a:t>
            </a:r>
            <a:r>
              <a:rPr lang="en-US" dirty="0"/>
              <a:t>("Main Completed");</a:t>
            </a:r>
          </a:p>
          <a:p>
            <a:pPr marL="0" indent="0">
              <a:buFont typeface="Monotype Sorts" pitchFamily="-84" charset="2"/>
              <a:buNone/>
            </a:pPr>
            <a:r>
              <a:rPr lang="en-US" dirty="0"/>
              <a:t>    }</a:t>
            </a:r>
          </a:p>
          <a:p>
            <a:pPr marL="0" indent="0">
              <a:buFont typeface="Monotype Sorts" pitchFamily="-84" charset="2"/>
              <a:buNone/>
            </a:pPr>
            <a:r>
              <a:rPr lang="en-US"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endParaRPr lang="en-US"/>
          </a:p>
        </p:txBody>
      </p:sp>
      <p:sp>
        <p:nvSpPr>
          <p:cNvPr id="93187" name="Content Placeholder 2"/>
          <p:cNvSpPr>
            <a:spLocks noGrp="1"/>
          </p:cNvSpPr>
          <p:nvPr>
            <p:ph idx="1"/>
          </p:nvPr>
        </p:nvSpPr>
        <p:spPr/>
        <p:txBody>
          <a:bodyPr>
            <a:normAutofit fontScale="62500" lnSpcReduction="20000"/>
          </a:bodyPr>
          <a:lstStyle/>
          <a:p>
            <a:pPr marL="0" indent="0">
              <a:buFont typeface="Monotype Sorts" pitchFamily="-84" charset="2"/>
              <a:buNone/>
            </a:pPr>
            <a:r>
              <a:rPr lang="en-US" dirty="0"/>
              <a:t>public class Account {</a:t>
            </a:r>
          </a:p>
          <a:p>
            <a:pPr marL="0" indent="0">
              <a:buFont typeface="Monotype Sorts" pitchFamily="-84" charset="2"/>
              <a:buNone/>
            </a:pPr>
            <a:r>
              <a:rPr lang="en-US" dirty="0"/>
              <a:t>    double _balance;</a:t>
            </a:r>
          </a:p>
          <a:p>
            <a:pPr marL="0" indent="0">
              <a:buFont typeface="Monotype Sorts" pitchFamily="-84" charset="2"/>
              <a:buNone/>
            </a:pPr>
            <a:r>
              <a:rPr lang="en-US" dirty="0"/>
              <a:t>    </a:t>
            </a:r>
            <a:r>
              <a:rPr lang="en-US" dirty="0" err="1"/>
              <a:t>int</a:t>
            </a:r>
            <a:r>
              <a:rPr lang="en-US" dirty="0"/>
              <a:t> _id;</a:t>
            </a:r>
          </a:p>
          <a:p>
            <a:pPr marL="0" indent="0">
              <a:buFont typeface="Monotype Sorts" pitchFamily="-84" charset="2"/>
              <a:buNone/>
            </a:pPr>
            <a:endParaRPr lang="en-US" dirty="0"/>
          </a:p>
          <a:p>
            <a:pPr marL="0" indent="0">
              <a:buFont typeface="Monotype Sorts" pitchFamily="-84" charset="2"/>
              <a:buNone/>
            </a:pPr>
            <a:r>
              <a:rPr lang="en-US" dirty="0"/>
              <a:t>    public Account(</a:t>
            </a:r>
            <a:r>
              <a:rPr lang="en-US" dirty="0" err="1"/>
              <a:t>int</a:t>
            </a:r>
            <a:r>
              <a:rPr lang="en-US" dirty="0"/>
              <a:t> id, double balance)   {</a:t>
            </a:r>
          </a:p>
          <a:p>
            <a:pPr marL="0" indent="0">
              <a:buFont typeface="Monotype Sorts" pitchFamily="-84" charset="2"/>
              <a:buNone/>
            </a:pPr>
            <a:r>
              <a:rPr lang="en-US" dirty="0"/>
              <a:t>        </a:t>
            </a:r>
            <a:r>
              <a:rPr lang="en-US" dirty="0" err="1"/>
              <a:t>this._id</a:t>
            </a:r>
            <a:r>
              <a:rPr lang="en-US" dirty="0"/>
              <a:t> = id;</a:t>
            </a:r>
          </a:p>
          <a:p>
            <a:pPr marL="0" indent="0">
              <a:buFont typeface="Monotype Sorts" pitchFamily="-84" charset="2"/>
              <a:buNone/>
            </a:pPr>
            <a:r>
              <a:rPr lang="en-US" dirty="0"/>
              <a:t>        </a:t>
            </a:r>
            <a:r>
              <a:rPr lang="en-US" dirty="0" err="1"/>
              <a:t>this._balance</a:t>
            </a:r>
            <a:r>
              <a:rPr lang="en-US" dirty="0"/>
              <a:t> = balance;</a:t>
            </a:r>
          </a:p>
          <a:p>
            <a:pPr marL="0" indent="0">
              <a:buFont typeface="Monotype Sorts" pitchFamily="-84" charset="2"/>
              <a:buNone/>
            </a:pPr>
            <a:r>
              <a:rPr lang="en-US" dirty="0"/>
              <a:t>    }</a:t>
            </a:r>
          </a:p>
          <a:p>
            <a:pPr marL="0" indent="0">
              <a:buFont typeface="Monotype Sorts" pitchFamily="-84" charset="2"/>
              <a:buNone/>
            </a:pPr>
            <a:endParaRPr lang="en-US" dirty="0"/>
          </a:p>
          <a:p>
            <a:pPr marL="0" indent="0">
              <a:buFont typeface="Monotype Sorts" pitchFamily="-84" charset="2"/>
              <a:buNone/>
            </a:pPr>
            <a:r>
              <a:rPr lang="en-US" dirty="0"/>
              <a:t>    public </a:t>
            </a:r>
            <a:r>
              <a:rPr lang="en-US" dirty="0" err="1"/>
              <a:t>int</a:t>
            </a:r>
            <a:r>
              <a:rPr lang="en-US" dirty="0"/>
              <a:t> ID     {</a:t>
            </a:r>
          </a:p>
          <a:p>
            <a:pPr marL="0" indent="0">
              <a:buFont typeface="Monotype Sorts" pitchFamily="-84" charset="2"/>
              <a:buNone/>
            </a:pPr>
            <a:r>
              <a:rPr lang="en-US" dirty="0"/>
              <a:t>        get        {</a:t>
            </a:r>
          </a:p>
          <a:p>
            <a:pPr marL="0" indent="0">
              <a:buFont typeface="Monotype Sorts" pitchFamily="-84" charset="2"/>
              <a:buNone/>
            </a:pPr>
            <a:r>
              <a:rPr lang="en-US" dirty="0"/>
              <a:t>            return _id;</a:t>
            </a:r>
          </a:p>
          <a:p>
            <a:pPr marL="0" indent="0">
              <a:buFont typeface="Monotype Sorts" pitchFamily="-84" charset="2"/>
              <a:buNone/>
            </a:pPr>
            <a:r>
              <a:rPr lang="en-US" dirty="0"/>
              <a:t>        }</a:t>
            </a:r>
          </a:p>
          <a:p>
            <a:pPr marL="0" indent="0">
              <a:buFont typeface="Monotype Sorts" pitchFamily="-84" charset="2"/>
              <a:buNone/>
            </a:pPr>
            <a:r>
              <a:rPr lang="en-US"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endParaRPr lang="en-US"/>
          </a:p>
        </p:txBody>
      </p:sp>
      <p:sp>
        <p:nvSpPr>
          <p:cNvPr id="94211" name="Content Placeholder 2"/>
          <p:cNvSpPr>
            <a:spLocks noGrp="1"/>
          </p:cNvSpPr>
          <p:nvPr>
            <p:ph idx="1"/>
          </p:nvPr>
        </p:nvSpPr>
        <p:spPr/>
        <p:txBody>
          <a:bodyPr>
            <a:normAutofit fontScale="85000" lnSpcReduction="20000"/>
          </a:bodyPr>
          <a:lstStyle/>
          <a:p>
            <a:pPr marL="0" indent="0">
              <a:buFont typeface="Monotype Sorts" pitchFamily="-84" charset="2"/>
              <a:buNone/>
            </a:pPr>
            <a:r>
              <a:rPr lang="en-US" dirty="0"/>
              <a:t> public void Withdraw(double amount)</a:t>
            </a:r>
          </a:p>
          <a:p>
            <a:pPr marL="0" indent="0">
              <a:buFont typeface="Monotype Sorts" pitchFamily="-84" charset="2"/>
              <a:buNone/>
            </a:pPr>
            <a:r>
              <a:rPr lang="en-US" dirty="0"/>
              <a:t>    {</a:t>
            </a:r>
          </a:p>
          <a:p>
            <a:pPr marL="0" indent="0">
              <a:buFont typeface="Monotype Sorts" pitchFamily="-84" charset="2"/>
              <a:buNone/>
            </a:pPr>
            <a:r>
              <a:rPr lang="en-US" dirty="0"/>
              <a:t>        _balance -= amount;</a:t>
            </a:r>
          </a:p>
          <a:p>
            <a:pPr marL="0" indent="0">
              <a:buFont typeface="Monotype Sorts" pitchFamily="-84" charset="2"/>
              <a:buNone/>
            </a:pPr>
            <a:r>
              <a:rPr lang="en-US" dirty="0"/>
              <a:t>    }</a:t>
            </a:r>
          </a:p>
          <a:p>
            <a:pPr marL="0" indent="0">
              <a:buFont typeface="Monotype Sorts" pitchFamily="-84" charset="2"/>
              <a:buNone/>
            </a:pPr>
            <a:endParaRPr lang="en-US" dirty="0"/>
          </a:p>
          <a:p>
            <a:pPr marL="0" indent="0">
              <a:buFont typeface="Monotype Sorts" pitchFamily="-84" charset="2"/>
              <a:buNone/>
            </a:pPr>
            <a:r>
              <a:rPr lang="en-US" dirty="0"/>
              <a:t>    public void Deposit(double amount)</a:t>
            </a:r>
          </a:p>
          <a:p>
            <a:pPr marL="0" indent="0">
              <a:buFont typeface="Monotype Sorts" pitchFamily="-84" charset="2"/>
              <a:buNone/>
            </a:pPr>
            <a:r>
              <a:rPr lang="en-US" dirty="0"/>
              <a:t>    {</a:t>
            </a:r>
          </a:p>
          <a:p>
            <a:pPr marL="0" indent="0">
              <a:buFont typeface="Monotype Sorts" pitchFamily="-84" charset="2"/>
              <a:buNone/>
            </a:pPr>
            <a:r>
              <a:rPr lang="en-US" dirty="0"/>
              <a:t>        _balance += amount;</a:t>
            </a:r>
          </a:p>
          <a:p>
            <a:pPr marL="0" indent="0">
              <a:buFont typeface="Monotype Sorts" pitchFamily="-84" charset="2"/>
              <a:buNone/>
            </a:pPr>
            <a:r>
              <a:rPr lang="en-US" dirty="0"/>
              <a:t>    }</a:t>
            </a:r>
          </a:p>
          <a:p>
            <a:pPr marL="0" indent="0">
              <a:buFont typeface="Monotype Sorts" pitchFamily="-84" charset="2"/>
              <a:buNone/>
            </a:pPr>
            <a:r>
              <a:rPr lang="en-US"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endParaRPr lang="en-US"/>
          </a:p>
        </p:txBody>
      </p:sp>
      <p:sp>
        <p:nvSpPr>
          <p:cNvPr id="95235" name="Content Placeholder 2"/>
          <p:cNvSpPr>
            <a:spLocks noGrp="1"/>
          </p:cNvSpPr>
          <p:nvPr>
            <p:ph idx="1"/>
          </p:nvPr>
        </p:nvSpPr>
        <p:spPr/>
        <p:txBody>
          <a:bodyPr>
            <a:normAutofit fontScale="70000" lnSpcReduction="20000"/>
          </a:bodyPr>
          <a:lstStyle/>
          <a:p>
            <a:pPr marL="0" indent="0">
              <a:buFont typeface="Monotype Sorts" pitchFamily="-84" charset="2"/>
              <a:buNone/>
            </a:pPr>
            <a:r>
              <a:rPr lang="en-US" dirty="0"/>
              <a:t>public class </a:t>
            </a:r>
            <a:r>
              <a:rPr lang="en-US" dirty="0" err="1"/>
              <a:t>AccountManager</a:t>
            </a:r>
            <a:endParaRPr lang="en-US" dirty="0"/>
          </a:p>
          <a:p>
            <a:pPr marL="0" indent="0">
              <a:buFont typeface="Monotype Sorts" pitchFamily="-84" charset="2"/>
              <a:buNone/>
            </a:pPr>
            <a:r>
              <a:rPr lang="en-US" dirty="0"/>
              <a:t>{</a:t>
            </a:r>
          </a:p>
          <a:p>
            <a:pPr marL="0" indent="0">
              <a:buFont typeface="Monotype Sorts" pitchFamily="-84" charset="2"/>
              <a:buNone/>
            </a:pPr>
            <a:r>
              <a:rPr lang="en-US" dirty="0"/>
              <a:t>    Account _</a:t>
            </a:r>
            <a:r>
              <a:rPr lang="en-US" dirty="0" err="1"/>
              <a:t>fromAccount</a:t>
            </a:r>
            <a:r>
              <a:rPr lang="en-US" dirty="0"/>
              <a:t>;</a:t>
            </a:r>
          </a:p>
          <a:p>
            <a:pPr marL="0" indent="0">
              <a:buFont typeface="Monotype Sorts" pitchFamily="-84" charset="2"/>
              <a:buNone/>
            </a:pPr>
            <a:r>
              <a:rPr lang="en-US" dirty="0"/>
              <a:t>    Account _</a:t>
            </a:r>
            <a:r>
              <a:rPr lang="en-US" dirty="0" err="1"/>
              <a:t>toAccount</a:t>
            </a:r>
            <a:r>
              <a:rPr lang="en-US" dirty="0"/>
              <a:t>;</a:t>
            </a:r>
          </a:p>
          <a:p>
            <a:pPr marL="0" indent="0">
              <a:buFont typeface="Monotype Sorts" pitchFamily="-84" charset="2"/>
              <a:buNone/>
            </a:pPr>
            <a:r>
              <a:rPr lang="en-US" dirty="0"/>
              <a:t>    double _</a:t>
            </a:r>
            <a:r>
              <a:rPr lang="en-US" dirty="0" err="1"/>
              <a:t>amountToTransfer</a:t>
            </a:r>
            <a:r>
              <a:rPr lang="en-US" dirty="0"/>
              <a:t>;</a:t>
            </a:r>
          </a:p>
          <a:p>
            <a:pPr marL="0" indent="0">
              <a:buFont typeface="Monotype Sorts" pitchFamily="-84" charset="2"/>
              <a:buNone/>
            </a:pPr>
            <a:endParaRPr lang="en-US" dirty="0"/>
          </a:p>
          <a:p>
            <a:pPr marL="0" indent="0">
              <a:buFont typeface="Monotype Sorts" pitchFamily="-84" charset="2"/>
              <a:buNone/>
            </a:pPr>
            <a:r>
              <a:rPr lang="en-US" dirty="0"/>
              <a:t>    public </a:t>
            </a:r>
            <a:r>
              <a:rPr lang="en-US" dirty="0" err="1"/>
              <a:t>AccountManager</a:t>
            </a:r>
            <a:r>
              <a:rPr lang="en-US" dirty="0"/>
              <a:t>(Account </a:t>
            </a:r>
            <a:r>
              <a:rPr lang="en-US" dirty="0" err="1"/>
              <a:t>fromAccount</a:t>
            </a:r>
            <a:r>
              <a:rPr lang="en-US" dirty="0"/>
              <a:t>,</a:t>
            </a:r>
          </a:p>
          <a:p>
            <a:pPr marL="0" indent="0">
              <a:buFont typeface="Monotype Sorts" pitchFamily="-84" charset="2"/>
              <a:buNone/>
            </a:pPr>
            <a:r>
              <a:rPr lang="en-US" dirty="0"/>
              <a:t>        Account </a:t>
            </a:r>
            <a:r>
              <a:rPr lang="en-US" dirty="0" err="1"/>
              <a:t>toAccount</a:t>
            </a:r>
            <a:r>
              <a:rPr lang="en-US" dirty="0"/>
              <a:t>, double </a:t>
            </a:r>
            <a:r>
              <a:rPr lang="en-US" dirty="0" err="1"/>
              <a:t>amountToTransfer</a:t>
            </a:r>
            <a:r>
              <a:rPr lang="en-US" dirty="0"/>
              <a:t>)</a:t>
            </a:r>
          </a:p>
          <a:p>
            <a:pPr marL="0" indent="0">
              <a:buFont typeface="Monotype Sorts" pitchFamily="-84" charset="2"/>
              <a:buNone/>
            </a:pPr>
            <a:r>
              <a:rPr lang="en-US" dirty="0"/>
              <a:t>    {</a:t>
            </a:r>
          </a:p>
          <a:p>
            <a:pPr marL="0" indent="0">
              <a:buFont typeface="Monotype Sorts" pitchFamily="-84" charset="2"/>
              <a:buNone/>
            </a:pPr>
            <a:r>
              <a:rPr lang="en-US" dirty="0"/>
              <a:t>        this._</a:t>
            </a:r>
            <a:r>
              <a:rPr lang="en-US" dirty="0" err="1"/>
              <a:t>fromAccount</a:t>
            </a:r>
            <a:r>
              <a:rPr lang="en-US" dirty="0"/>
              <a:t> = </a:t>
            </a:r>
            <a:r>
              <a:rPr lang="en-US" dirty="0" err="1"/>
              <a:t>fromAccount</a:t>
            </a:r>
            <a:r>
              <a:rPr lang="en-US" dirty="0"/>
              <a:t>;</a:t>
            </a:r>
          </a:p>
          <a:p>
            <a:pPr marL="0" indent="0">
              <a:buFont typeface="Monotype Sorts" pitchFamily="-84" charset="2"/>
              <a:buNone/>
            </a:pPr>
            <a:r>
              <a:rPr lang="en-US" dirty="0"/>
              <a:t>        this._</a:t>
            </a:r>
            <a:r>
              <a:rPr lang="en-US" dirty="0" err="1"/>
              <a:t>toAccount</a:t>
            </a:r>
            <a:r>
              <a:rPr lang="en-US" dirty="0"/>
              <a:t> = </a:t>
            </a:r>
            <a:r>
              <a:rPr lang="en-US" dirty="0" err="1"/>
              <a:t>toAccount</a:t>
            </a:r>
            <a:r>
              <a:rPr lang="en-US" dirty="0"/>
              <a:t>;</a:t>
            </a:r>
          </a:p>
          <a:p>
            <a:pPr marL="0" indent="0">
              <a:buFont typeface="Monotype Sorts" pitchFamily="-84" charset="2"/>
              <a:buNone/>
            </a:pPr>
            <a:r>
              <a:rPr lang="en-US" dirty="0"/>
              <a:t>        this._</a:t>
            </a:r>
            <a:r>
              <a:rPr lang="en-US" dirty="0" err="1"/>
              <a:t>amountToTransfer</a:t>
            </a:r>
            <a:r>
              <a:rPr lang="en-US" dirty="0"/>
              <a:t> = </a:t>
            </a:r>
            <a:r>
              <a:rPr lang="en-US" dirty="0" err="1"/>
              <a:t>amountToTransfer</a:t>
            </a:r>
            <a:r>
              <a:rPr lang="en-US" dirty="0"/>
              <a:t>;</a:t>
            </a:r>
          </a:p>
          <a:p>
            <a:pPr marL="0" indent="0">
              <a:buFont typeface="Monotype Sorts" pitchFamily="-84" charset="2"/>
              <a:buNone/>
            </a:pPr>
            <a:r>
              <a:rPr lang="en-US" dirty="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endParaRPr lang="en-US"/>
          </a:p>
        </p:txBody>
      </p:sp>
      <p:sp>
        <p:nvSpPr>
          <p:cNvPr id="96259" name="Content Placeholder 2"/>
          <p:cNvSpPr>
            <a:spLocks noGrp="1"/>
          </p:cNvSpPr>
          <p:nvPr>
            <p:ph idx="1"/>
          </p:nvPr>
        </p:nvSpPr>
        <p:spPr/>
        <p:txBody>
          <a:bodyPr>
            <a:normAutofit fontScale="70000" lnSpcReduction="20000"/>
          </a:bodyPr>
          <a:lstStyle/>
          <a:p>
            <a:pPr marL="0" indent="0">
              <a:buFont typeface="Monotype Sorts" pitchFamily="-84" charset="2"/>
              <a:buNone/>
            </a:pPr>
            <a:r>
              <a:rPr lang="en-US" dirty="0"/>
              <a:t> public void Transfer()    {</a:t>
            </a:r>
          </a:p>
          <a:p>
            <a:pPr marL="0" indent="0">
              <a:buFont typeface="Monotype Sorts" pitchFamily="-84" charset="2"/>
              <a:buNone/>
            </a:pPr>
            <a:r>
              <a:rPr lang="en-US" dirty="0"/>
              <a:t>        </a:t>
            </a:r>
            <a:r>
              <a:rPr lang="en-US" dirty="0" err="1"/>
              <a:t>Console.WriteLine</a:t>
            </a:r>
            <a:r>
              <a:rPr lang="en-US" dirty="0"/>
              <a:t>(</a:t>
            </a:r>
            <a:r>
              <a:rPr lang="en-US" dirty="0" err="1"/>
              <a:t>Thread.CurrentThread.Name</a:t>
            </a:r>
            <a:endParaRPr lang="en-US" dirty="0"/>
          </a:p>
          <a:p>
            <a:pPr marL="0" indent="0">
              <a:buFont typeface="Monotype Sorts" pitchFamily="-84" charset="2"/>
              <a:buNone/>
            </a:pPr>
            <a:r>
              <a:rPr lang="en-US" dirty="0"/>
              <a:t>            + " trying to acquire lock on "</a:t>
            </a:r>
          </a:p>
          <a:p>
            <a:pPr marL="0" indent="0">
              <a:buFont typeface="Monotype Sorts" pitchFamily="-84" charset="2"/>
              <a:buNone/>
            </a:pPr>
            <a:r>
              <a:rPr lang="en-US" dirty="0"/>
              <a:t>            + _</a:t>
            </a:r>
            <a:r>
              <a:rPr lang="en-US" dirty="0" err="1"/>
              <a:t>fromAccount.ID.ToString</a:t>
            </a:r>
            <a:r>
              <a:rPr lang="en-US" dirty="0"/>
              <a:t>());</a:t>
            </a:r>
          </a:p>
          <a:p>
            <a:pPr marL="0" indent="0">
              <a:buFont typeface="Monotype Sorts" pitchFamily="-84" charset="2"/>
              <a:buNone/>
            </a:pPr>
            <a:r>
              <a:rPr lang="en-US" dirty="0"/>
              <a:t>        lock (_</a:t>
            </a:r>
            <a:r>
              <a:rPr lang="en-US" dirty="0" err="1"/>
              <a:t>fromAccount</a:t>
            </a:r>
            <a:r>
              <a:rPr lang="en-US" dirty="0"/>
              <a:t>)        {</a:t>
            </a:r>
          </a:p>
          <a:p>
            <a:pPr marL="0" indent="0">
              <a:buFont typeface="Monotype Sorts" pitchFamily="-84" charset="2"/>
              <a:buNone/>
            </a:pPr>
            <a:r>
              <a:rPr lang="en-US" dirty="0"/>
              <a:t>            </a:t>
            </a:r>
            <a:r>
              <a:rPr lang="en-US" dirty="0" err="1"/>
              <a:t>Console.WriteLine</a:t>
            </a:r>
            <a:r>
              <a:rPr lang="en-US" dirty="0"/>
              <a:t>(</a:t>
            </a:r>
            <a:r>
              <a:rPr lang="en-US" dirty="0" err="1"/>
              <a:t>Thread.CurrentThread.Name</a:t>
            </a:r>
            <a:endParaRPr lang="en-US" dirty="0"/>
          </a:p>
          <a:p>
            <a:pPr marL="0" indent="0">
              <a:buFont typeface="Monotype Sorts" pitchFamily="-84" charset="2"/>
              <a:buNone/>
            </a:pPr>
            <a:r>
              <a:rPr lang="en-US" dirty="0"/>
              <a:t>                + " acquired lock on "</a:t>
            </a:r>
          </a:p>
          <a:p>
            <a:pPr marL="0" indent="0">
              <a:buFont typeface="Monotype Sorts" pitchFamily="-84" charset="2"/>
              <a:buNone/>
            </a:pPr>
            <a:r>
              <a:rPr lang="en-US" dirty="0"/>
              <a:t>                + _</a:t>
            </a:r>
            <a:r>
              <a:rPr lang="en-US" dirty="0" err="1"/>
              <a:t>fromAccount.ID.ToString</a:t>
            </a:r>
            <a:r>
              <a:rPr lang="en-US" dirty="0"/>
              <a:t>());</a:t>
            </a:r>
          </a:p>
          <a:p>
            <a:pPr marL="0" indent="0">
              <a:buFont typeface="Monotype Sorts" pitchFamily="-84" charset="2"/>
              <a:buNone/>
            </a:pPr>
            <a:endParaRPr lang="en-US" dirty="0"/>
          </a:p>
          <a:p>
            <a:pPr marL="0" indent="0">
              <a:buFont typeface="Monotype Sorts" pitchFamily="-84" charset="2"/>
              <a:buNone/>
            </a:pPr>
            <a:r>
              <a:rPr lang="en-US" dirty="0"/>
              <a:t>            </a:t>
            </a:r>
            <a:r>
              <a:rPr lang="en-US" dirty="0" err="1"/>
              <a:t>Console.WriteLine</a:t>
            </a:r>
            <a:r>
              <a:rPr lang="en-US" dirty="0"/>
              <a:t>(</a:t>
            </a:r>
            <a:r>
              <a:rPr lang="en-US" dirty="0" err="1"/>
              <a:t>Thread.CurrentThread.Name</a:t>
            </a:r>
            <a:endParaRPr lang="en-US" dirty="0"/>
          </a:p>
          <a:p>
            <a:pPr marL="0" indent="0">
              <a:buFont typeface="Monotype Sorts" pitchFamily="-84" charset="2"/>
              <a:buNone/>
            </a:pPr>
            <a:r>
              <a:rPr lang="en-US" dirty="0"/>
              <a:t>                + " suspended for 1 second");</a:t>
            </a:r>
          </a:p>
          <a:p>
            <a:pPr marL="0" indent="0">
              <a:buFont typeface="Monotype Sorts" pitchFamily="-84" charset="2"/>
              <a:buNone/>
            </a:pPr>
            <a:endParaRPr lang="en-US" dirty="0"/>
          </a:p>
          <a:p>
            <a:pPr marL="0" indent="0">
              <a:buFont typeface="Monotype Sorts" pitchFamily="-84" charset="2"/>
              <a:buNone/>
            </a:pPr>
            <a:r>
              <a:rPr lang="en-US" dirty="0"/>
              <a:t>            </a:t>
            </a:r>
            <a:r>
              <a:rPr lang="en-US" dirty="0" err="1"/>
              <a:t>Thread.Sleep</a:t>
            </a:r>
            <a:r>
              <a:rPr lang="en-US" dirty="0"/>
              <a:t>(1000);</a:t>
            </a:r>
          </a:p>
          <a:p>
            <a:pPr marL="0" indent="0">
              <a:buFont typeface="Monotype Sorts" pitchFamily="-84" charset="2"/>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endParaRPr lang="en-US"/>
          </a:p>
        </p:txBody>
      </p:sp>
      <p:sp>
        <p:nvSpPr>
          <p:cNvPr id="97283" name="Content Placeholder 2"/>
          <p:cNvSpPr>
            <a:spLocks noGrp="1"/>
          </p:cNvSpPr>
          <p:nvPr>
            <p:ph idx="1"/>
          </p:nvPr>
        </p:nvSpPr>
        <p:spPr/>
        <p:txBody>
          <a:bodyPr>
            <a:normAutofit fontScale="70000" lnSpcReduction="20000"/>
          </a:bodyPr>
          <a:lstStyle/>
          <a:p>
            <a:pPr marL="0" indent="0">
              <a:buFont typeface="Monotype Sorts" pitchFamily="-84" charset="2"/>
              <a:buNone/>
            </a:pPr>
            <a:r>
              <a:rPr lang="en-US" dirty="0"/>
              <a:t> </a:t>
            </a:r>
            <a:r>
              <a:rPr lang="en-US" dirty="0" err="1"/>
              <a:t>Console.WriteLine</a:t>
            </a:r>
            <a:r>
              <a:rPr lang="en-US" dirty="0"/>
              <a:t>(</a:t>
            </a:r>
            <a:r>
              <a:rPr lang="en-US" dirty="0" err="1"/>
              <a:t>Thread.CurrentThread.Name</a:t>
            </a:r>
            <a:r>
              <a:rPr lang="en-US" dirty="0"/>
              <a:t> +</a:t>
            </a:r>
          </a:p>
          <a:p>
            <a:pPr marL="0" indent="0">
              <a:buFont typeface="Monotype Sorts" pitchFamily="-84" charset="2"/>
              <a:buNone/>
            </a:pPr>
            <a:r>
              <a:rPr lang="en-US" dirty="0"/>
              <a:t>                " back in action and trying to acquire lock on "</a:t>
            </a:r>
          </a:p>
          <a:p>
            <a:pPr marL="0" indent="0">
              <a:buFont typeface="Monotype Sorts" pitchFamily="-84" charset="2"/>
              <a:buNone/>
            </a:pPr>
            <a:r>
              <a:rPr lang="en-US" dirty="0"/>
              <a:t>                + _</a:t>
            </a:r>
            <a:r>
              <a:rPr lang="en-US" dirty="0" err="1"/>
              <a:t>toAccount.ID.ToString</a:t>
            </a:r>
            <a:r>
              <a:rPr lang="en-US" dirty="0"/>
              <a:t>());</a:t>
            </a:r>
          </a:p>
          <a:p>
            <a:pPr marL="0" indent="0">
              <a:buFont typeface="Monotype Sorts" pitchFamily="-84" charset="2"/>
              <a:buNone/>
            </a:pPr>
            <a:endParaRPr lang="en-US" dirty="0"/>
          </a:p>
          <a:p>
            <a:pPr marL="0" indent="0">
              <a:buFont typeface="Monotype Sorts" pitchFamily="-84" charset="2"/>
              <a:buNone/>
            </a:pPr>
            <a:r>
              <a:rPr lang="en-US" dirty="0"/>
              <a:t>            lock (_</a:t>
            </a:r>
            <a:r>
              <a:rPr lang="en-US" dirty="0" err="1"/>
              <a:t>toAccount</a:t>
            </a:r>
            <a:r>
              <a:rPr lang="en-US" dirty="0"/>
              <a:t>)</a:t>
            </a:r>
          </a:p>
          <a:p>
            <a:pPr marL="0" indent="0">
              <a:buFont typeface="Monotype Sorts" pitchFamily="-84" charset="2"/>
              <a:buNone/>
            </a:pPr>
            <a:r>
              <a:rPr lang="en-US" dirty="0"/>
              <a:t>            {</a:t>
            </a:r>
          </a:p>
          <a:p>
            <a:pPr marL="0" indent="0">
              <a:buFont typeface="Monotype Sorts" pitchFamily="-84" charset="2"/>
              <a:buNone/>
            </a:pPr>
            <a:r>
              <a:rPr lang="en-US" dirty="0"/>
              <a:t>                _</a:t>
            </a:r>
            <a:r>
              <a:rPr lang="en-US" dirty="0" err="1"/>
              <a:t>fromAccount.Withdraw</a:t>
            </a:r>
            <a:r>
              <a:rPr lang="en-US" dirty="0"/>
              <a:t>(_</a:t>
            </a:r>
            <a:r>
              <a:rPr lang="en-US" dirty="0" err="1"/>
              <a:t>amountToTransfer</a:t>
            </a:r>
            <a:r>
              <a:rPr lang="en-US" dirty="0"/>
              <a:t>);</a:t>
            </a:r>
          </a:p>
          <a:p>
            <a:pPr marL="0" indent="0">
              <a:buFont typeface="Monotype Sorts" pitchFamily="-84" charset="2"/>
              <a:buNone/>
            </a:pPr>
            <a:r>
              <a:rPr lang="en-US" dirty="0"/>
              <a:t>                _</a:t>
            </a:r>
            <a:r>
              <a:rPr lang="en-US" dirty="0" err="1"/>
              <a:t>toAccount.Deposit</a:t>
            </a:r>
            <a:r>
              <a:rPr lang="en-US" dirty="0"/>
              <a:t>(_</a:t>
            </a:r>
            <a:r>
              <a:rPr lang="en-US" dirty="0" err="1"/>
              <a:t>amountToTransfer</a:t>
            </a:r>
            <a:r>
              <a:rPr lang="en-US" dirty="0"/>
              <a:t>);</a:t>
            </a:r>
          </a:p>
          <a:p>
            <a:pPr marL="0" indent="0">
              <a:buFont typeface="Monotype Sorts" pitchFamily="-84" charset="2"/>
              <a:buNone/>
            </a:pPr>
            <a:r>
              <a:rPr lang="en-US" dirty="0"/>
              <a:t>            }</a:t>
            </a:r>
          </a:p>
          <a:p>
            <a:pPr marL="0" indent="0">
              <a:buFont typeface="Monotype Sorts" pitchFamily="-84" charset="2"/>
              <a:buNone/>
            </a:pPr>
            <a:r>
              <a:rPr lang="en-US" dirty="0"/>
              <a:t>        }</a:t>
            </a:r>
          </a:p>
          <a:p>
            <a:pPr marL="0" indent="0">
              <a:buFont typeface="Monotype Sorts" pitchFamily="-84" charset="2"/>
              <a:buNone/>
            </a:pPr>
            <a:r>
              <a:rPr lang="en-US" dirty="0"/>
              <a:t>    }</a:t>
            </a:r>
          </a:p>
          <a:p>
            <a:pPr marL="0" indent="0">
              <a:buFont typeface="Monotype Sorts" pitchFamily="-84" charset="2"/>
              <a:buNone/>
            </a:pPr>
            <a:r>
              <a:rPr lang="en-US"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r>
              <a:rPr lang="en-US"/>
              <a:t>Thread.IsAlive function</a:t>
            </a:r>
          </a:p>
        </p:txBody>
      </p:sp>
      <p:sp>
        <p:nvSpPr>
          <p:cNvPr id="98307" name="Content Placeholder 2"/>
          <p:cNvSpPr>
            <a:spLocks noGrp="1"/>
          </p:cNvSpPr>
          <p:nvPr>
            <p:ph idx="1"/>
          </p:nvPr>
        </p:nvSpPr>
        <p:spPr>
          <a:xfrm>
            <a:off x="677863" y="1346547"/>
            <a:ext cx="8229600" cy="4530725"/>
          </a:xfrm>
        </p:spPr>
        <p:txBody>
          <a:bodyPr>
            <a:normAutofit fontScale="70000" lnSpcReduction="20000"/>
          </a:bodyPr>
          <a:lstStyle/>
          <a:p>
            <a:pPr marL="0" indent="0">
              <a:buFont typeface="Monotype Sorts" pitchFamily="-84" charset="2"/>
              <a:buNone/>
            </a:pPr>
            <a:r>
              <a:rPr lang="en-US" dirty="0"/>
              <a:t>using System;</a:t>
            </a:r>
          </a:p>
          <a:p>
            <a:pPr marL="0" indent="0">
              <a:buFont typeface="Monotype Sorts" pitchFamily="-84" charset="2"/>
              <a:buNone/>
            </a:pPr>
            <a:r>
              <a:rPr lang="en-US" dirty="0"/>
              <a:t>using </a:t>
            </a:r>
            <a:r>
              <a:rPr lang="en-US" dirty="0" err="1"/>
              <a:t>System.Threading</a:t>
            </a:r>
            <a:r>
              <a:rPr lang="en-US" dirty="0"/>
              <a:t>;</a:t>
            </a:r>
          </a:p>
          <a:p>
            <a:pPr marL="0" indent="0">
              <a:buFont typeface="Monotype Sorts" pitchFamily="-84" charset="2"/>
              <a:buNone/>
            </a:pPr>
            <a:endParaRPr lang="en-US" dirty="0"/>
          </a:p>
          <a:p>
            <a:pPr marL="0" indent="0">
              <a:buFont typeface="Monotype Sorts" pitchFamily="-84" charset="2"/>
              <a:buNone/>
            </a:pPr>
            <a:r>
              <a:rPr lang="en-US" dirty="0"/>
              <a:t>namespace </a:t>
            </a:r>
            <a:r>
              <a:rPr lang="en-US" dirty="0" err="1"/>
              <a:t>ThreadingExample</a:t>
            </a:r>
            <a:r>
              <a:rPr lang="en-US" dirty="0"/>
              <a:t> {</a:t>
            </a:r>
          </a:p>
          <a:p>
            <a:pPr marL="0" indent="0">
              <a:buFont typeface="Monotype Sorts" pitchFamily="-84" charset="2"/>
              <a:buNone/>
            </a:pPr>
            <a:r>
              <a:rPr lang="en-US" dirty="0"/>
              <a:t>    class Program    {</a:t>
            </a:r>
          </a:p>
          <a:p>
            <a:pPr marL="0" indent="0">
              <a:buFont typeface="Monotype Sorts" pitchFamily="-84" charset="2"/>
              <a:buNone/>
            </a:pPr>
            <a:r>
              <a:rPr lang="en-US" dirty="0"/>
              <a:t>        public static void Main()        {</a:t>
            </a:r>
          </a:p>
          <a:p>
            <a:pPr marL="0" indent="0">
              <a:buFont typeface="Monotype Sorts" pitchFamily="-84" charset="2"/>
              <a:buNone/>
            </a:pPr>
            <a:r>
              <a:rPr lang="en-US" dirty="0"/>
              <a:t>            </a:t>
            </a:r>
            <a:r>
              <a:rPr lang="en-US" dirty="0" err="1"/>
              <a:t>Console.WriteLine</a:t>
            </a:r>
            <a:r>
              <a:rPr lang="en-US" dirty="0"/>
              <a:t>("Main Started");</a:t>
            </a:r>
          </a:p>
          <a:p>
            <a:pPr marL="0" indent="0">
              <a:buFont typeface="Monotype Sorts" pitchFamily="-84" charset="2"/>
              <a:buNone/>
            </a:pPr>
            <a:r>
              <a:rPr lang="en-US" dirty="0"/>
              <a:t>            Thread T1 = new Thread(Program.Thread1Function);</a:t>
            </a:r>
          </a:p>
          <a:p>
            <a:pPr marL="0" indent="0">
              <a:buFont typeface="Monotype Sorts" pitchFamily="-84" charset="2"/>
              <a:buNone/>
            </a:pPr>
            <a:r>
              <a:rPr lang="en-US" dirty="0"/>
              <a:t>            T1.Start();</a:t>
            </a:r>
          </a:p>
          <a:p>
            <a:pPr marL="0" indent="0">
              <a:buFont typeface="Monotype Sorts" pitchFamily="-84" charset="2"/>
              <a:buNone/>
            </a:pPr>
            <a:endParaRPr lang="en-US" dirty="0"/>
          </a:p>
          <a:p>
            <a:pPr marL="0" indent="0">
              <a:buFont typeface="Monotype Sorts" pitchFamily="-84" charset="2"/>
              <a:buNone/>
            </a:pPr>
            <a:r>
              <a:rPr lang="en-US" dirty="0"/>
              <a:t>            Thread T2 = new Thread(Program.Thread2Function);</a:t>
            </a:r>
          </a:p>
          <a:p>
            <a:pPr marL="0" indent="0">
              <a:buFont typeface="Monotype Sorts" pitchFamily="-84" charset="2"/>
              <a:buNone/>
            </a:pPr>
            <a:r>
              <a:rPr lang="en-US" dirty="0"/>
              <a:t>            T2.Start();</a:t>
            </a:r>
          </a:p>
          <a:p>
            <a:pPr marL="0" indent="0">
              <a:buFont typeface="Monotype Sorts" pitchFamily="-84" charset="2"/>
              <a:buNone/>
            </a:pPr>
            <a:endParaRPr lang="en-US" dirty="0"/>
          </a:p>
          <a:p>
            <a:pPr marL="0" indent="0">
              <a:buFont typeface="Monotype Sorts" pitchFamily="-84" charset="2"/>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a:xfrm>
            <a:off x="457200" y="274638"/>
            <a:ext cx="8229600" cy="778098"/>
          </a:xfrm>
        </p:spPr>
        <p:txBody>
          <a:bodyPr>
            <a:normAutofit/>
          </a:bodyPr>
          <a:lstStyle/>
          <a:p>
            <a:r>
              <a:rPr lang="en-US" sz="3600" dirty="0"/>
              <a:t>Performance of a multithreaded program</a:t>
            </a:r>
          </a:p>
        </p:txBody>
      </p:sp>
      <p:sp>
        <p:nvSpPr>
          <p:cNvPr id="71683" name="Content Placeholder 2"/>
          <p:cNvSpPr>
            <a:spLocks noGrp="1"/>
          </p:cNvSpPr>
          <p:nvPr>
            <p:ph idx="1"/>
          </p:nvPr>
        </p:nvSpPr>
        <p:spPr>
          <a:xfrm>
            <a:off x="549275" y="1340768"/>
            <a:ext cx="8229600" cy="4530725"/>
          </a:xfrm>
        </p:spPr>
        <p:txBody>
          <a:bodyPr>
            <a:noAutofit/>
          </a:bodyPr>
          <a:lstStyle/>
          <a:p>
            <a:pPr marL="0" indent="0">
              <a:buFont typeface="Monotype Sorts" pitchFamily="-84" charset="2"/>
              <a:buNone/>
            </a:pPr>
            <a:r>
              <a:rPr lang="en-US" sz="1600" dirty="0"/>
              <a:t>using System;</a:t>
            </a:r>
          </a:p>
          <a:p>
            <a:pPr marL="0" indent="0">
              <a:buFont typeface="Monotype Sorts" pitchFamily="-84" charset="2"/>
              <a:buNone/>
            </a:pPr>
            <a:r>
              <a:rPr lang="en-US" sz="1600" dirty="0"/>
              <a:t>using </a:t>
            </a:r>
            <a:r>
              <a:rPr lang="en-US" sz="1600" dirty="0" err="1"/>
              <a:t>System.Diagnostics</a:t>
            </a:r>
            <a:r>
              <a:rPr lang="en-US" sz="1600" dirty="0"/>
              <a:t>;</a:t>
            </a:r>
          </a:p>
          <a:p>
            <a:pPr marL="0" indent="0">
              <a:buFont typeface="Monotype Sorts" pitchFamily="-84" charset="2"/>
              <a:buNone/>
            </a:pPr>
            <a:r>
              <a:rPr lang="en-US" sz="1600" dirty="0"/>
              <a:t>using </a:t>
            </a:r>
            <a:r>
              <a:rPr lang="en-US" sz="1600" dirty="0" err="1"/>
              <a:t>System.Threading</a:t>
            </a:r>
            <a:r>
              <a:rPr lang="en-US" sz="1600" dirty="0"/>
              <a:t>;</a:t>
            </a:r>
          </a:p>
          <a:p>
            <a:pPr marL="0" indent="0">
              <a:buFont typeface="Monotype Sorts" pitchFamily="-84" charset="2"/>
              <a:buNone/>
            </a:pPr>
            <a:endParaRPr lang="en-US" sz="1600" dirty="0"/>
          </a:p>
          <a:p>
            <a:pPr marL="0" indent="0">
              <a:buFont typeface="Monotype Sorts" pitchFamily="-84" charset="2"/>
              <a:buNone/>
            </a:pPr>
            <a:r>
              <a:rPr lang="en-US" sz="1600" dirty="0"/>
              <a:t>class Program</a:t>
            </a:r>
          </a:p>
          <a:p>
            <a:pPr marL="0" indent="0">
              <a:buFont typeface="Monotype Sorts" pitchFamily="-84" charset="2"/>
              <a:buNone/>
            </a:pPr>
            <a:r>
              <a:rPr lang="en-US" sz="1600" dirty="0"/>
              <a:t>{</a:t>
            </a:r>
          </a:p>
          <a:p>
            <a:pPr marL="0" indent="0">
              <a:buFont typeface="Monotype Sorts" pitchFamily="-84" charset="2"/>
              <a:buNone/>
            </a:pPr>
            <a:r>
              <a:rPr lang="en-US" sz="1600" dirty="0"/>
              <a:t>    public static void Main()</a:t>
            </a:r>
          </a:p>
          <a:p>
            <a:pPr marL="0" indent="0">
              <a:buFont typeface="Monotype Sorts" pitchFamily="-84" charset="2"/>
              <a:buNone/>
            </a:pPr>
            <a:r>
              <a:rPr lang="en-US" sz="1600" dirty="0"/>
              <a:t>    {</a:t>
            </a:r>
          </a:p>
          <a:p>
            <a:pPr marL="0" indent="0">
              <a:buFont typeface="Monotype Sorts" pitchFamily="-84" charset="2"/>
              <a:buNone/>
            </a:pPr>
            <a:r>
              <a:rPr lang="en-US" sz="1600" dirty="0"/>
              <a:t>        Stopwatch </a:t>
            </a:r>
            <a:r>
              <a:rPr lang="en-US" sz="1600" dirty="0" err="1"/>
              <a:t>stopwatch</a:t>
            </a:r>
            <a:r>
              <a:rPr lang="en-US" sz="1600" dirty="0"/>
              <a:t> = </a:t>
            </a:r>
            <a:r>
              <a:rPr lang="en-US" sz="1600" dirty="0" err="1"/>
              <a:t>Stopwatch.StartNew</a:t>
            </a:r>
            <a:r>
              <a:rPr lang="en-US" sz="1600" dirty="0"/>
              <a:t>();</a:t>
            </a:r>
          </a:p>
          <a:p>
            <a:pPr marL="0" indent="0">
              <a:buFont typeface="Monotype Sorts" pitchFamily="-84" charset="2"/>
              <a:buNone/>
            </a:pPr>
            <a:r>
              <a:rPr lang="en-US" sz="1600" dirty="0"/>
              <a:t>        Thread T1 = new Thread(</a:t>
            </a:r>
            <a:r>
              <a:rPr lang="en-US" sz="1600" dirty="0" err="1"/>
              <a:t>EvenNumbersSum</a:t>
            </a:r>
            <a:r>
              <a:rPr lang="en-US" sz="1600" dirty="0"/>
              <a:t>);</a:t>
            </a:r>
          </a:p>
          <a:p>
            <a:pPr marL="0" indent="0">
              <a:buFont typeface="Monotype Sorts" pitchFamily="-84" charset="2"/>
              <a:buNone/>
            </a:pPr>
            <a:r>
              <a:rPr lang="en-US" sz="1600" dirty="0"/>
              <a:t>        Thread T2 = new Thread(</a:t>
            </a:r>
            <a:r>
              <a:rPr lang="en-US" sz="1600" dirty="0" err="1"/>
              <a:t>OddNumbersSum</a:t>
            </a:r>
            <a:r>
              <a:rPr lang="en-US" sz="1600" dirty="0"/>
              <a:t>);</a:t>
            </a:r>
          </a:p>
          <a:p>
            <a:pPr marL="0" indent="0">
              <a:buFont typeface="Monotype Sorts" pitchFamily="-84" charset="2"/>
              <a:buNone/>
            </a:pPr>
            <a:endParaRPr lang="en-US" sz="1600" dirty="0"/>
          </a:p>
          <a:p>
            <a:pPr marL="0" indent="0">
              <a:buFont typeface="Monotype Sorts" pitchFamily="-84" charset="2"/>
              <a:buNone/>
            </a:pPr>
            <a:r>
              <a:rPr lang="en-US" sz="1600" dirty="0"/>
              <a:t>        T1.Start();</a:t>
            </a:r>
          </a:p>
          <a:p>
            <a:pPr marL="0" indent="0">
              <a:buFont typeface="Monotype Sorts" pitchFamily="-84" charset="2"/>
              <a:buNone/>
            </a:pPr>
            <a:r>
              <a:rPr lang="en-US" sz="1600" dirty="0"/>
              <a:t>        T2.Start();</a:t>
            </a:r>
          </a:p>
          <a:p>
            <a:pPr marL="0" indent="0">
              <a:buFont typeface="Monotype Sorts" pitchFamily="-84" charset="2"/>
              <a:buNone/>
            </a:pPr>
            <a:endParaRPr lang="en-US" sz="1600" dirty="0"/>
          </a:p>
          <a:p>
            <a:pPr marL="0" indent="0">
              <a:buFont typeface="Monotype Sorts" pitchFamily="-84" charset="2"/>
              <a:buNone/>
            </a:pPr>
            <a:r>
              <a:rPr lang="en-US" sz="1600" dirty="0"/>
              <a:t>        T1.Join();</a:t>
            </a:r>
          </a:p>
          <a:p>
            <a:pPr marL="0" indent="0">
              <a:buFont typeface="Monotype Sorts" pitchFamily="-84" charset="2"/>
              <a:buNone/>
            </a:pPr>
            <a:r>
              <a:rPr lang="en-US" sz="1600" dirty="0"/>
              <a:t>        T2.Join();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p:txBody>
          <a:bodyPr/>
          <a:lstStyle/>
          <a:p>
            <a:endParaRPr lang="en-US"/>
          </a:p>
        </p:txBody>
      </p:sp>
      <p:sp>
        <p:nvSpPr>
          <p:cNvPr id="99331" name="Content Placeholder 2"/>
          <p:cNvSpPr>
            <a:spLocks noGrp="1"/>
          </p:cNvSpPr>
          <p:nvPr>
            <p:ph idx="1"/>
          </p:nvPr>
        </p:nvSpPr>
        <p:spPr/>
        <p:txBody>
          <a:bodyPr/>
          <a:lstStyle/>
          <a:p>
            <a:pPr marL="0" indent="0">
              <a:buFont typeface="Monotype Sorts" pitchFamily="-84" charset="2"/>
              <a:buNone/>
            </a:pPr>
            <a:r>
              <a:rPr lang="en-US"/>
              <a:t> if (T1.Join(1000))            {</a:t>
            </a:r>
          </a:p>
          <a:p>
            <a:pPr marL="0" indent="0">
              <a:buFont typeface="Monotype Sorts" pitchFamily="-84" charset="2"/>
              <a:buNone/>
            </a:pPr>
            <a:r>
              <a:rPr lang="en-US"/>
              <a:t>                Console.WriteLine("Thread1Function completed");</a:t>
            </a:r>
          </a:p>
          <a:p>
            <a:pPr marL="0" indent="0">
              <a:buFont typeface="Monotype Sorts" pitchFamily="-84" charset="2"/>
              <a:buNone/>
            </a:pPr>
            <a:r>
              <a:rPr lang="en-US"/>
              <a:t>            }</a:t>
            </a:r>
          </a:p>
          <a:p>
            <a:pPr marL="0" indent="0">
              <a:buFont typeface="Monotype Sorts" pitchFamily="-84" charset="2"/>
              <a:buNone/>
            </a:pPr>
            <a:r>
              <a:rPr lang="en-US"/>
              <a:t>            else            {</a:t>
            </a:r>
          </a:p>
          <a:p>
            <a:pPr marL="0" indent="0">
              <a:buFont typeface="Monotype Sorts" pitchFamily="-84" charset="2"/>
              <a:buNone/>
            </a:pPr>
            <a:r>
              <a:rPr lang="en-US"/>
              <a:t>                Console.WriteLine("Thread1Function hot not completed in 1 second");</a:t>
            </a:r>
          </a:p>
          <a:p>
            <a:pPr marL="0" indent="0">
              <a:buFont typeface="Monotype Sorts" pitchFamily="-84" charset="2"/>
              <a:buNone/>
            </a:pPr>
            <a:r>
              <a:rPr lang="en-US"/>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endParaRPr lang="en-US"/>
          </a:p>
        </p:txBody>
      </p:sp>
      <p:sp>
        <p:nvSpPr>
          <p:cNvPr id="100355" name="Content Placeholder 2"/>
          <p:cNvSpPr>
            <a:spLocks noGrp="1"/>
          </p:cNvSpPr>
          <p:nvPr>
            <p:ph idx="1"/>
          </p:nvPr>
        </p:nvSpPr>
        <p:spPr/>
        <p:txBody>
          <a:bodyPr>
            <a:normAutofit fontScale="62500" lnSpcReduction="20000"/>
          </a:bodyPr>
          <a:lstStyle/>
          <a:p>
            <a:pPr marL="0" indent="0">
              <a:buFont typeface="Monotype Sorts" pitchFamily="-84" charset="2"/>
              <a:buNone/>
            </a:pPr>
            <a:r>
              <a:rPr lang="en-US"/>
              <a:t>T2.Join();</a:t>
            </a:r>
          </a:p>
          <a:p>
            <a:pPr marL="0" indent="0">
              <a:buFont typeface="Monotype Sorts" pitchFamily="-84" charset="2"/>
              <a:buNone/>
            </a:pPr>
            <a:r>
              <a:rPr lang="en-US"/>
              <a:t>            Console.WriteLine("Thread2Function completed");</a:t>
            </a:r>
          </a:p>
          <a:p>
            <a:pPr marL="0" indent="0">
              <a:buFont typeface="Monotype Sorts" pitchFamily="-84" charset="2"/>
              <a:buNone/>
            </a:pPr>
            <a:endParaRPr lang="en-US"/>
          </a:p>
          <a:p>
            <a:pPr marL="0" indent="0">
              <a:buFont typeface="Monotype Sorts" pitchFamily="-84" charset="2"/>
              <a:buNone/>
            </a:pPr>
            <a:r>
              <a:rPr lang="en-US"/>
              <a:t>            for (int i = 1; i &lt;= 10; i++)            {</a:t>
            </a:r>
          </a:p>
          <a:p>
            <a:pPr marL="0" indent="0">
              <a:buFont typeface="Monotype Sorts" pitchFamily="-84" charset="2"/>
              <a:buNone/>
            </a:pPr>
            <a:r>
              <a:rPr lang="en-US"/>
              <a:t>                if (T1.IsAlive)                {</a:t>
            </a:r>
          </a:p>
          <a:p>
            <a:pPr marL="0" indent="0">
              <a:buFont typeface="Monotype Sorts" pitchFamily="-84" charset="2"/>
              <a:buNone/>
            </a:pPr>
            <a:r>
              <a:rPr lang="en-US"/>
              <a:t>                    Console.WriteLine("Thread1Function is still doing it's work");</a:t>
            </a:r>
          </a:p>
          <a:p>
            <a:pPr marL="0" indent="0">
              <a:buFont typeface="Monotype Sorts" pitchFamily="-84" charset="2"/>
              <a:buNone/>
            </a:pPr>
            <a:r>
              <a:rPr lang="en-US"/>
              <a:t>                    Thread.Sleep(500);</a:t>
            </a:r>
          </a:p>
          <a:p>
            <a:pPr marL="0" indent="0">
              <a:buFont typeface="Monotype Sorts" pitchFamily="-84" charset="2"/>
              <a:buNone/>
            </a:pPr>
            <a:r>
              <a:rPr lang="en-US"/>
              <a:t>                }</a:t>
            </a:r>
          </a:p>
          <a:p>
            <a:pPr marL="0" indent="0">
              <a:buFont typeface="Monotype Sorts" pitchFamily="-84" charset="2"/>
              <a:buNone/>
            </a:pPr>
            <a:r>
              <a:rPr lang="en-US"/>
              <a:t>                else                {</a:t>
            </a:r>
          </a:p>
          <a:p>
            <a:pPr marL="0" indent="0">
              <a:buFont typeface="Monotype Sorts" pitchFamily="-84" charset="2"/>
              <a:buNone/>
            </a:pPr>
            <a:r>
              <a:rPr lang="en-US"/>
              <a:t>                    Console.WriteLine("Thread1Function Completed");</a:t>
            </a:r>
          </a:p>
          <a:p>
            <a:pPr marL="0" indent="0">
              <a:buFont typeface="Monotype Sorts" pitchFamily="-84" charset="2"/>
              <a:buNone/>
            </a:pPr>
            <a:r>
              <a:rPr lang="en-US"/>
              <a:t>                    break;</a:t>
            </a:r>
          </a:p>
          <a:p>
            <a:pPr marL="0" indent="0">
              <a:buFont typeface="Monotype Sorts" pitchFamily="-84" charset="2"/>
              <a:buNone/>
            </a:pPr>
            <a:r>
              <a:rPr lang="en-US"/>
              <a:t>                }</a:t>
            </a:r>
          </a:p>
          <a:p>
            <a:pPr marL="0" indent="0">
              <a:buFont typeface="Monotype Sorts" pitchFamily="-84" charset="2"/>
              <a:buNone/>
            </a:pPr>
            <a:r>
              <a:rPr lang="en-US"/>
              <a:t>            }</a:t>
            </a:r>
          </a:p>
          <a:p>
            <a:pPr marL="0" indent="0">
              <a:buFont typeface="Monotype Sorts" pitchFamily="-84" charset="2"/>
              <a:buNone/>
            </a:pPr>
            <a:r>
              <a:rPr lang="en-US"/>
              <a:t>           Console.WriteLine("Main Completed");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endParaRPr lang="en-US"/>
          </a:p>
        </p:txBody>
      </p:sp>
      <p:sp>
        <p:nvSpPr>
          <p:cNvPr id="101379" name="Content Placeholder 2"/>
          <p:cNvSpPr>
            <a:spLocks noGrp="1"/>
          </p:cNvSpPr>
          <p:nvPr>
            <p:ph idx="1"/>
          </p:nvPr>
        </p:nvSpPr>
        <p:spPr/>
        <p:txBody>
          <a:bodyPr>
            <a:normAutofit fontScale="70000" lnSpcReduction="20000"/>
          </a:bodyPr>
          <a:lstStyle/>
          <a:p>
            <a:pPr marL="0" indent="0">
              <a:buFont typeface="Monotype Sorts" pitchFamily="-84" charset="2"/>
              <a:buNone/>
            </a:pPr>
            <a:r>
              <a:rPr lang="en-US"/>
              <a:t>public static void Thread1Function()</a:t>
            </a:r>
          </a:p>
          <a:p>
            <a:pPr marL="0" indent="0">
              <a:buFont typeface="Monotype Sorts" pitchFamily="-84" charset="2"/>
              <a:buNone/>
            </a:pPr>
            <a:r>
              <a:rPr lang="en-US"/>
              <a:t>        {</a:t>
            </a:r>
          </a:p>
          <a:p>
            <a:pPr marL="0" indent="0">
              <a:buFont typeface="Monotype Sorts" pitchFamily="-84" charset="2"/>
              <a:buNone/>
            </a:pPr>
            <a:r>
              <a:rPr lang="en-US"/>
              <a:t>            Console.WriteLine("Thread1Function started");</a:t>
            </a:r>
          </a:p>
          <a:p>
            <a:pPr marL="0" indent="0">
              <a:buFont typeface="Monotype Sorts" pitchFamily="-84" charset="2"/>
              <a:buNone/>
            </a:pPr>
            <a:r>
              <a:rPr lang="en-US"/>
              <a:t>            Thread.Sleep(5000);</a:t>
            </a:r>
          </a:p>
          <a:p>
            <a:pPr marL="0" indent="0">
              <a:buFont typeface="Monotype Sorts" pitchFamily="-84" charset="2"/>
              <a:buNone/>
            </a:pPr>
            <a:r>
              <a:rPr lang="en-US"/>
              <a:t>            Console.WriteLine("Thread1Function is about to return");</a:t>
            </a:r>
          </a:p>
          <a:p>
            <a:pPr marL="0" indent="0">
              <a:buFont typeface="Monotype Sorts" pitchFamily="-84" charset="2"/>
              <a:buNone/>
            </a:pPr>
            <a:r>
              <a:rPr lang="en-US"/>
              <a:t>        }</a:t>
            </a:r>
          </a:p>
          <a:p>
            <a:pPr marL="0" indent="0">
              <a:buFont typeface="Monotype Sorts" pitchFamily="-84" charset="2"/>
              <a:buNone/>
            </a:pPr>
            <a:endParaRPr lang="en-US"/>
          </a:p>
          <a:p>
            <a:pPr marL="0" indent="0">
              <a:buFont typeface="Monotype Sorts" pitchFamily="-84" charset="2"/>
              <a:buNone/>
            </a:pPr>
            <a:r>
              <a:rPr lang="en-US"/>
              <a:t>        public static void Thread2Function()</a:t>
            </a:r>
          </a:p>
          <a:p>
            <a:pPr marL="0" indent="0">
              <a:buFont typeface="Monotype Sorts" pitchFamily="-84" charset="2"/>
              <a:buNone/>
            </a:pPr>
            <a:r>
              <a:rPr lang="en-US"/>
              <a:t>        {</a:t>
            </a:r>
          </a:p>
          <a:p>
            <a:pPr marL="0" indent="0">
              <a:buFont typeface="Monotype Sorts" pitchFamily="-84" charset="2"/>
              <a:buNone/>
            </a:pPr>
            <a:r>
              <a:rPr lang="en-US"/>
              <a:t>            Console.WriteLine("Thread2Function started");</a:t>
            </a:r>
          </a:p>
          <a:p>
            <a:pPr marL="0" indent="0">
              <a:buFont typeface="Monotype Sorts" pitchFamily="-84" charset="2"/>
              <a:buNone/>
            </a:pPr>
            <a:r>
              <a:rPr lang="en-US"/>
              <a:t>        }</a:t>
            </a:r>
          </a:p>
          <a:p>
            <a:pPr marL="0" indent="0">
              <a:buFont typeface="Monotype Sorts" pitchFamily="-84" charset="2"/>
              <a:buNone/>
            </a:pPr>
            <a:r>
              <a:rPr lang="en-US"/>
              <a:t>    }</a:t>
            </a:r>
          </a:p>
          <a:p>
            <a:pPr marL="0" indent="0">
              <a:buFont typeface="Monotype Sorts" pitchFamily="-84" charset="2"/>
              <a:buNone/>
            </a:pPr>
            <a:r>
              <a:rPr lang="en-US"/>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a:lstStyle/>
          <a:p>
            <a:r>
              <a:rPr lang="en-US"/>
              <a:t>Join</a:t>
            </a:r>
          </a:p>
        </p:txBody>
      </p:sp>
      <p:sp>
        <p:nvSpPr>
          <p:cNvPr id="102403" name="Content Placeholder 2"/>
          <p:cNvSpPr>
            <a:spLocks noGrp="1"/>
          </p:cNvSpPr>
          <p:nvPr>
            <p:ph idx="1"/>
          </p:nvPr>
        </p:nvSpPr>
        <p:spPr/>
        <p:txBody>
          <a:bodyPr>
            <a:normAutofit fontScale="62500" lnSpcReduction="20000"/>
          </a:bodyPr>
          <a:lstStyle/>
          <a:p>
            <a:pPr marL="0" indent="0">
              <a:buFont typeface="Monotype Sorts" pitchFamily="-84" charset="2"/>
              <a:buNone/>
            </a:pPr>
            <a:r>
              <a:rPr lang="en-US" dirty="0"/>
              <a:t>//In thread synchronization, join is a blocking mechanism that pauses the calling thread.</a:t>
            </a:r>
          </a:p>
          <a:p>
            <a:pPr marL="0" indent="0">
              <a:buFont typeface="Monotype Sorts" pitchFamily="-84" charset="2"/>
              <a:buNone/>
            </a:pPr>
            <a:r>
              <a:rPr lang="en-US" dirty="0"/>
              <a:t>using System;</a:t>
            </a:r>
          </a:p>
          <a:p>
            <a:pPr marL="0" indent="0">
              <a:buFont typeface="Monotype Sorts" pitchFamily="-84" charset="2"/>
              <a:buNone/>
            </a:pPr>
            <a:r>
              <a:rPr lang="en-US" dirty="0"/>
              <a:t>using </a:t>
            </a:r>
            <a:r>
              <a:rPr lang="en-US" dirty="0" err="1"/>
              <a:t>System.Threading</a:t>
            </a:r>
            <a:r>
              <a:rPr lang="en-US" dirty="0"/>
              <a:t>;</a:t>
            </a:r>
          </a:p>
          <a:p>
            <a:pPr marL="0" indent="0">
              <a:buFont typeface="Monotype Sorts" pitchFamily="-84" charset="2"/>
              <a:buNone/>
            </a:pPr>
            <a:r>
              <a:rPr lang="en-US" dirty="0"/>
              <a:t>namespace </a:t>
            </a:r>
            <a:r>
              <a:rPr lang="en-US" dirty="0" err="1"/>
              <a:t>JoinDemo</a:t>
            </a:r>
            <a:r>
              <a:rPr lang="en-US" dirty="0"/>
              <a:t> {</a:t>
            </a:r>
          </a:p>
          <a:p>
            <a:pPr marL="0" indent="0">
              <a:buFont typeface="Monotype Sorts" pitchFamily="-84" charset="2"/>
              <a:buNone/>
            </a:pPr>
            <a:r>
              <a:rPr lang="en-US" dirty="0"/>
              <a:t>    class Example     {</a:t>
            </a:r>
          </a:p>
          <a:p>
            <a:pPr marL="0" indent="0">
              <a:buFont typeface="Monotype Sorts" pitchFamily="-84" charset="2"/>
              <a:buNone/>
            </a:pPr>
            <a:r>
              <a:rPr lang="en-US" dirty="0"/>
              <a:t>        static void Main(string[] </a:t>
            </a:r>
            <a:r>
              <a:rPr lang="en-US" dirty="0" err="1"/>
              <a:t>args</a:t>
            </a:r>
            <a:r>
              <a:rPr lang="en-US" dirty="0"/>
              <a:t>)        {</a:t>
            </a:r>
          </a:p>
          <a:p>
            <a:pPr marL="0" indent="0">
              <a:buFont typeface="Monotype Sorts" pitchFamily="-84" charset="2"/>
              <a:buNone/>
            </a:pPr>
            <a:r>
              <a:rPr lang="en-US" dirty="0"/>
              <a:t>            Thread t1 = new Thread(Func1);</a:t>
            </a:r>
          </a:p>
          <a:p>
            <a:pPr marL="0" indent="0">
              <a:buFont typeface="Monotype Sorts" pitchFamily="-84" charset="2"/>
              <a:buNone/>
            </a:pPr>
            <a:r>
              <a:rPr lang="en-US" dirty="0"/>
              <a:t>            t1.Start();</a:t>
            </a:r>
          </a:p>
          <a:p>
            <a:pPr marL="0" indent="0">
              <a:buFont typeface="Monotype Sorts" pitchFamily="-84" charset="2"/>
              <a:buNone/>
            </a:pPr>
            <a:r>
              <a:rPr lang="en-US" dirty="0"/>
              <a:t>            Thread t2 = new Thread(Func2);</a:t>
            </a:r>
          </a:p>
          <a:p>
            <a:pPr marL="0" indent="0">
              <a:buFont typeface="Monotype Sorts" pitchFamily="-84" charset="2"/>
              <a:buNone/>
            </a:pPr>
            <a:r>
              <a:rPr lang="en-US" dirty="0"/>
              <a:t>            t2.Start();</a:t>
            </a:r>
          </a:p>
          <a:p>
            <a:pPr marL="0" indent="0">
              <a:buFont typeface="Monotype Sorts" pitchFamily="-84" charset="2"/>
              <a:buNone/>
            </a:pPr>
            <a:r>
              <a:rPr lang="en-US" dirty="0"/>
              <a:t>            t1.Join();</a:t>
            </a:r>
          </a:p>
          <a:p>
            <a:pPr marL="0" indent="0">
              <a:buFont typeface="Monotype Sorts" pitchFamily="-84" charset="2"/>
              <a:buNone/>
            </a:pPr>
            <a:r>
              <a:rPr lang="en-US" dirty="0"/>
              <a:t>            t2.Join();</a:t>
            </a:r>
          </a:p>
          <a:p>
            <a:pPr marL="0" indent="0">
              <a:buFont typeface="Monotype Sorts" pitchFamily="-84" charset="2"/>
              <a:buNone/>
            </a:pPr>
            <a:r>
              <a:rPr lang="en-US" dirty="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a:lstStyle/>
          <a:p>
            <a:endParaRPr lang="en-US"/>
          </a:p>
        </p:txBody>
      </p:sp>
      <p:sp>
        <p:nvSpPr>
          <p:cNvPr id="103427" name="Content Placeholder 2"/>
          <p:cNvSpPr>
            <a:spLocks noGrp="1"/>
          </p:cNvSpPr>
          <p:nvPr>
            <p:ph idx="1"/>
          </p:nvPr>
        </p:nvSpPr>
        <p:spPr/>
        <p:txBody>
          <a:bodyPr>
            <a:normAutofit fontScale="85000" lnSpcReduction="20000"/>
          </a:bodyPr>
          <a:lstStyle/>
          <a:p>
            <a:pPr marL="0" indent="0">
              <a:buFont typeface="Monotype Sorts" pitchFamily="-84" charset="2"/>
              <a:buNone/>
            </a:pPr>
            <a:r>
              <a:rPr lang="en-US"/>
              <a:t>private static void Func2(object obj)</a:t>
            </a:r>
          </a:p>
          <a:p>
            <a:pPr marL="0" indent="0">
              <a:buFont typeface="Monotype Sorts" pitchFamily="-84" charset="2"/>
              <a:buNone/>
            </a:pPr>
            <a:r>
              <a:rPr lang="en-US"/>
              <a:t>        {</a:t>
            </a:r>
          </a:p>
          <a:p>
            <a:pPr marL="0" indent="0">
              <a:buFont typeface="Monotype Sorts" pitchFamily="-84" charset="2"/>
              <a:buNone/>
            </a:pPr>
            <a:r>
              <a:rPr lang="en-US"/>
              <a:t>            Console.WriteLine("Thread1 is executed");</a:t>
            </a:r>
          </a:p>
          <a:p>
            <a:pPr marL="0" indent="0">
              <a:buFont typeface="Monotype Sorts" pitchFamily="-84" charset="2"/>
              <a:buNone/>
            </a:pPr>
            <a:r>
              <a:rPr lang="en-US"/>
              <a:t>        }</a:t>
            </a:r>
          </a:p>
          <a:p>
            <a:pPr marL="0" indent="0">
              <a:buFont typeface="Monotype Sorts" pitchFamily="-84" charset="2"/>
              <a:buNone/>
            </a:pPr>
            <a:r>
              <a:rPr lang="en-US"/>
              <a:t>        private static void Func1(object obj)</a:t>
            </a:r>
          </a:p>
          <a:p>
            <a:pPr marL="0" indent="0">
              <a:buFont typeface="Monotype Sorts" pitchFamily="-84" charset="2"/>
              <a:buNone/>
            </a:pPr>
            <a:r>
              <a:rPr lang="en-US"/>
              <a:t>        {</a:t>
            </a:r>
          </a:p>
          <a:p>
            <a:pPr marL="0" indent="0">
              <a:buFont typeface="Monotype Sorts" pitchFamily="-84" charset="2"/>
              <a:buNone/>
            </a:pPr>
            <a:r>
              <a:rPr lang="en-US"/>
              <a:t>            Console.WriteLine("Thread2 is executed");</a:t>
            </a:r>
          </a:p>
          <a:p>
            <a:pPr marL="0" indent="0">
              <a:buFont typeface="Monotype Sorts" pitchFamily="-84" charset="2"/>
              <a:buNone/>
            </a:pPr>
            <a:r>
              <a:rPr lang="en-US"/>
              <a:t>        }</a:t>
            </a:r>
          </a:p>
          <a:p>
            <a:pPr marL="0" indent="0">
              <a:buFont typeface="Monotype Sorts" pitchFamily="-84" charset="2"/>
              <a:buNone/>
            </a:pPr>
            <a:r>
              <a:rPr lang="en-US"/>
              <a:t>    }</a:t>
            </a:r>
          </a:p>
          <a:p>
            <a:pPr marL="0" indent="0">
              <a:buFont typeface="Monotype Sorts" pitchFamily="-84" charset="2"/>
              <a:buNone/>
            </a:pPr>
            <a:r>
              <a:rPr lang="en-US"/>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a:lstStyle/>
          <a:p>
            <a:r>
              <a:rPr lang="en-US"/>
              <a:t>Lock</a:t>
            </a:r>
          </a:p>
        </p:txBody>
      </p:sp>
      <p:sp>
        <p:nvSpPr>
          <p:cNvPr id="104451" name="Content Placeholder 2"/>
          <p:cNvSpPr>
            <a:spLocks noGrp="1"/>
          </p:cNvSpPr>
          <p:nvPr>
            <p:ph idx="1"/>
          </p:nvPr>
        </p:nvSpPr>
        <p:spPr/>
        <p:txBody>
          <a:bodyPr/>
          <a:lstStyle/>
          <a:p>
            <a:r>
              <a:rPr lang="en-US"/>
              <a:t>Lock is a synchronization method that is used to lock in the current thread so that no other thread can interrupt the execution of the locked thread. After the thread execution is complete, it is unlocked.</a:t>
            </a:r>
          </a:p>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endParaRPr lang="en-US"/>
          </a:p>
        </p:txBody>
      </p:sp>
      <p:sp>
        <p:nvSpPr>
          <p:cNvPr id="105475" name="Content Placeholder 2"/>
          <p:cNvSpPr>
            <a:spLocks noGrp="1"/>
          </p:cNvSpPr>
          <p:nvPr>
            <p:ph idx="1"/>
          </p:nvPr>
        </p:nvSpPr>
        <p:spPr>
          <a:xfrm>
            <a:off x="539552" y="1562571"/>
            <a:ext cx="8229600" cy="4530725"/>
          </a:xfrm>
        </p:spPr>
        <p:txBody>
          <a:bodyPr>
            <a:normAutofit fontScale="70000" lnSpcReduction="20000"/>
          </a:bodyPr>
          <a:lstStyle/>
          <a:p>
            <a:pPr marL="0" indent="0">
              <a:buFont typeface="Monotype Sorts" pitchFamily="-84" charset="2"/>
              <a:buNone/>
            </a:pPr>
            <a:r>
              <a:rPr lang="en-US" dirty="0"/>
              <a:t>using System;</a:t>
            </a:r>
          </a:p>
          <a:p>
            <a:pPr marL="0" indent="0">
              <a:buFont typeface="Monotype Sorts" pitchFamily="-84" charset="2"/>
              <a:buNone/>
            </a:pPr>
            <a:r>
              <a:rPr lang="en-US" dirty="0"/>
              <a:t>using </a:t>
            </a:r>
            <a:r>
              <a:rPr lang="en-US" dirty="0" err="1"/>
              <a:t>System.Threading</a:t>
            </a:r>
            <a:r>
              <a:rPr lang="en-US" dirty="0"/>
              <a:t>;</a:t>
            </a:r>
          </a:p>
          <a:p>
            <a:pPr marL="0" indent="0">
              <a:buFont typeface="Monotype Sorts" pitchFamily="-84" charset="2"/>
              <a:buNone/>
            </a:pPr>
            <a:r>
              <a:rPr lang="en-US" dirty="0"/>
              <a:t>namespace </a:t>
            </a:r>
            <a:r>
              <a:rPr lang="en-US" dirty="0" err="1"/>
              <a:t>LockDemo</a:t>
            </a:r>
            <a:r>
              <a:rPr lang="en-US" dirty="0"/>
              <a:t> {</a:t>
            </a:r>
          </a:p>
          <a:p>
            <a:pPr marL="0" indent="0">
              <a:buFont typeface="Monotype Sorts" pitchFamily="-84" charset="2"/>
              <a:buNone/>
            </a:pPr>
            <a:r>
              <a:rPr lang="en-US" dirty="0"/>
              <a:t>    class </a:t>
            </a:r>
            <a:r>
              <a:rPr lang="en-US" dirty="0" err="1"/>
              <a:t>LockDisplay</a:t>
            </a:r>
            <a:r>
              <a:rPr lang="en-US" dirty="0"/>
              <a:t>    {</a:t>
            </a:r>
          </a:p>
          <a:p>
            <a:pPr marL="0" indent="0">
              <a:buFont typeface="Monotype Sorts" pitchFamily="-84" charset="2"/>
              <a:buNone/>
            </a:pPr>
            <a:r>
              <a:rPr lang="en-US" dirty="0"/>
              <a:t>        public void </a:t>
            </a:r>
            <a:r>
              <a:rPr lang="en-US" dirty="0" err="1"/>
              <a:t>DisplayNum</a:t>
            </a:r>
            <a:r>
              <a:rPr lang="en-US" dirty="0"/>
              <a:t>()         {</a:t>
            </a:r>
          </a:p>
          <a:p>
            <a:pPr marL="0" indent="0">
              <a:buFont typeface="Monotype Sorts" pitchFamily="-84" charset="2"/>
              <a:buNone/>
            </a:pPr>
            <a:r>
              <a:rPr lang="en-US" dirty="0"/>
              <a:t>            lock (this)            {</a:t>
            </a:r>
          </a:p>
          <a:p>
            <a:pPr marL="0" indent="0">
              <a:buFont typeface="Monotype Sorts" pitchFamily="-84" charset="2"/>
              <a:buNone/>
            </a:pPr>
            <a:r>
              <a:rPr lang="en-US" dirty="0"/>
              <a:t>                for (</a:t>
            </a:r>
            <a:r>
              <a:rPr lang="en-US" dirty="0" err="1"/>
              <a:t>int</a:t>
            </a:r>
            <a:r>
              <a:rPr lang="en-US" dirty="0"/>
              <a:t> </a:t>
            </a:r>
            <a:r>
              <a:rPr lang="en-US" dirty="0" err="1"/>
              <a:t>i</a:t>
            </a:r>
            <a:r>
              <a:rPr lang="en-US" dirty="0"/>
              <a:t> = 1; </a:t>
            </a:r>
            <a:r>
              <a:rPr lang="en-US" dirty="0" err="1"/>
              <a:t>i</a:t>
            </a:r>
            <a:r>
              <a:rPr lang="en-US" dirty="0"/>
              <a:t> &lt;= 5; </a:t>
            </a:r>
            <a:r>
              <a:rPr lang="en-US" dirty="0" err="1"/>
              <a:t>i</a:t>
            </a:r>
            <a:r>
              <a:rPr lang="en-US" dirty="0"/>
              <a:t>++)                {</a:t>
            </a:r>
          </a:p>
          <a:p>
            <a:pPr marL="0" indent="0">
              <a:buFont typeface="Monotype Sorts" pitchFamily="-84" charset="2"/>
              <a:buNone/>
            </a:pPr>
            <a:r>
              <a:rPr lang="en-US" dirty="0"/>
              <a:t>                    </a:t>
            </a:r>
            <a:r>
              <a:rPr lang="en-US" dirty="0" err="1"/>
              <a:t>Thread.Sleep</a:t>
            </a:r>
            <a:r>
              <a:rPr lang="en-US" dirty="0"/>
              <a:t>(100);</a:t>
            </a:r>
          </a:p>
          <a:p>
            <a:pPr marL="0" indent="0">
              <a:buFont typeface="Monotype Sorts" pitchFamily="-84" charset="2"/>
              <a:buNone/>
            </a:pPr>
            <a:r>
              <a:rPr lang="en-US" dirty="0"/>
              <a:t>                    </a:t>
            </a:r>
            <a:r>
              <a:rPr lang="en-US" dirty="0" err="1"/>
              <a:t>Console.WriteLine</a:t>
            </a:r>
            <a:r>
              <a:rPr lang="en-US" dirty="0"/>
              <a:t>("</a:t>
            </a:r>
            <a:r>
              <a:rPr lang="en-US" dirty="0" err="1"/>
              <a:t>i</a:t>
            </a:r>
            <a:r>
              <a:rPr lang="en-US" dirty="0"/>
              <a:t> = {0}", </a:t>
            </a:r>
            <a:r>
              <a:rPr lang="en-US" dirty="0" err="1"/>
              <a:t>i</a:t>
            </a:r>
            <a:r>
              <a:rPr lang="en-US" dirty="0"/>
              <a:t>);</a:t>
            </a:r>
          </a:p>
          <a:p>
            <a:pPr marL="0" indent="0">
              <a:buFont typeface="Monotype Sorts" pitchFamily="-84" charset="2"/>
              <a:buNone/>
            </a:pPr>
            <a:r>
              <a:rPr lang="en-US" dirty="0"/>
              <a:t>                }            }</a:t>
            </a:r>
          </a:p>
          <a:p>
            <a:pPr marL="0" indent="0">
              <a:buFont typeface="Monotype Sorts" pitchFamily="-84" charset="2"/>
              <a:buNone/>
            </a:pPr>
            <a:r>
              <a:rPr lang="en-US" dirty="0"/>
              <a:t>            </a:t>
            </a:r>
            <a:r>
              <a:rPr lang="en-US" dirty="0" err="1"/>
              <a:t>Thread.Sleep</a:t>
            </a:r>
            <a:r>
              <a:rPr lang="en-US" dirty="0"/>
              <a:t>(1000);</a:t>
            </a:r>
          </a:p>
          <a:p>
            <a:pPr marL="0" indent="0">
              <a:buFont typeface="Monotype Sorts" pitchFamily="-84" charset="2"/>
              <a:buNone/>
            </a:pPr>
            <a:r>
              <a:rPr lang="en-US" dirty="0"/>
              <a:t>        }</a:t>
            </a:r>
          </a:p>
          <a:p>
            <a:pPr marL="0" indent="0">
              <a:buFont typeface="Monotype Sorts" pitchFamily="-84" charset="2"/>
              <a:buNone/>
            </a:pPr>
            <a:r>
              <a:rPr lang="en-US"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p:cNvSpPr>
            <a:spLocks noGrp="1"/>
          </p:cNvSpPr>
          <p:nvPr>
            <p:ph type="title"/>
          </p:nvPr>
        </p:nvSpPr>
        <p:spPr/>
        <p:txBody>
          <a:bodyPr/>
          <a:lstStyle/>
          <a:p>
            <a:endParaRPr lang="en-US"/>
          </a:p>
        </p:txBody>
      </p:sp>
      <p:sp>
        <p:nvSpPr>
          <p:cNvPr id="106499" name="Content Placeholder 2"/>
          <p:cNvSpPr>
            <a:spLocks noGrp="1"/>
          </p:cNvSpPr>
          <p:nvPr>
            <p:ph idx="1"/>
          </p:nvPr>
        </p:nvSpPr>
        <p:spPr/>
        <p:txBody>
          <a:bodyPr>
            <a:normAutofit fontScale="70000" lnSpcReduction="20000"/>
          </a:bodyPr>
          <a:lstStyle/>
          <a:p>
            <a:pPr marL="0" indent="0">
              <a:buFont typeface="Monotype Sorts" pitchFamily="-84" charset="2"/>
              <a:buNone/>
            </a:pPr>
            <a:r>
              <a:rPr lang="en-US"/>
              <a:t>class Example    {</a:t>
            </a:r>
          </a:p>
          <a:p>
            <a:pPr marL="0" indent="0">
              <a:buFont typeface="Monotype Sorts" pitchFamily="-84" charset="2"/>
              <a:buNone/>
            </a:pPr>
            <a:r>
              <a:rPr lang="en-US"/>
              <a:t>        public static void Main(string[] args)        {</a:t>
            </a:r>
          </a:p>
          <a:p>
            <a:pPr marL="0" indent="0">
              <a:buFont typeface="Monotype Sorts" pitchFamily="-84" charset="2"/>
              <a:buNone/>
            </a:pPr>
            <a:r>
              <a:rPr lang="en-US"/>
              <a:t>            LockDisplay obj = new LockDisplay();</a:t>
            </a:r>
          </a:p>
          <a:p>
            <a:pPr marL="0" indent="0">
              <a:buFont typeface="Monotype Sorts" pitchFamily="-84" charset="2"/>
              <a:buNone/>
            </a:pPr>
            <a:endParaRPr lang="en-US"/>
          </a:p>
          <a:p>
            <a:pPr marL="0" indent="0">
              <a:buFont typeface="Monotype Sorts" pitchFamily="-84" charset="2"/>
              <a:buNone/>
            </a:pPr>
            <a:r>
              <a:rPr lang="en-US"/>
              <a:t>            Console.WriteLine("Threading using Lock");</a:t>
            </a:r>
          </a:p>
          <a:p>
            <a:pPr marL="0" indent="0">
              <a:buFont typeface="Monotype Sorts" pitchFamily="-84" charset="2"/>
              <a:buNone/>
            </a:pPr>
            <a:endParaRPr lang="en-US"/>
          </a:p>
          <a:p>
            <a:pPr marL="0" indent="0">
              <a:buFont typeface="Monotype Sorts" pitchFamily="-84" charset="2"/>
              <a:buNone/>
            </a:pPr>
            <a:r>
              <a:rPr lang="en-US"/>
              <a:t>            Thread t1 = new Thread(new ThreadStart(obj.DisplayNum));</a:t>
            </a:r>
          </a:p>
          <a:p>
            <a:pPr marL="0" indent="0">
              <a:buFont typeface="Monotype Sorts" pitchFamily="-84" charset="2"/>
              <a:buNone/>
            </a:pPr>
            <a:r>
              <a:rPr lang="en-US"/>
              <a:t>            Thread t2 = new Thread(new ThreadStart(obj.DisplayNum));</a:t>
            </a:r>
          </a:p>
          <a:p>
            <a:pPr marL="0" indent="0">
              <a:buFont typeface="Monotype Sorts" pitchFamily="-84" charset="2"/>
              <a:buNone/>
            </a:pPr>
            <a:r>
              <a:rPr lang="en-US"/>
              <a:t>            t1.Start();</a:t>
            </a:r>
          </a:p>
          <a:p>
            <a:pPr marL="0" indent="0">
              <a:buFont typeface="Monotype Sorts" pitchFamily="-84" charset="2"/>
              <a:buNone/>
            </a:pPr>
            <a:r>
              <a:rPr lang="en-US"/>
              <a:t>            t2.Start();</a:t>
            </a:r>
          </a:p>
          <a:p>
            <a:pPr marL="0" indent="0">
              <a:buFont typeface="Monotype Sorts" pitchFamily="-84" charset="2"/>
              <a:buNone/>
            </a:pPr>
            <a:r>
              <a:rPr lang="en-US"/>
              <a:t>        }</a:t>
            </a:r>
          </a:p>
          <a:p>
            <a:pPr marL="0" indent="0">
              <a:buFont typeface="Monotype Sorts" pitchFamily="-84" charset="2"/>
              <a:buNone/>
            </a:pPr>
            <a:r>
              <a:rPr lang="en-US"/>
              <a:t>    }</a:t>
            </a:r>
          </a:p>
          <a:p>
            <a:pPr marL="0" indent="0">
              <a:buFont typeface="Monotype Sorts" pitchFamily="-84" charset="2"/>
              <a:buNone/>
            </a:pPr>
            <a:r>
              <a:rPr lang="en-US"/>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endParaRPr lang="en-US"/>
          </a:p>
        </p:txBody>
      </p:sp>
      <p:sp>
        <p:nvSpPr>
          <p:cNvPr id="72707" name="Content Placeholder 2"/>
          <p:cNvSpPr>
            <a:spLocks noGrp="1"/>
          </p:cNvSpPr>
          <p:nvPr>
            <p:ph idx="1"/>
          </p:nvPr>
        </p:nvSpPr>
        <p:spPr/>
        <p:txBody>
          <a:bodyPr>
            <a:normAutofit fontScale="62500" lnSpcReduction="20000"/>
          </a:bodyPr>
          <a:lstStyle/>
          <a:p>
            <a:pPr marL="0" indent="0">
              <a:buFont typeface="Monotype Sorts" pitchFamily="-84" charset="2"/>
              <a:buNone/>
            </a:pPr>
            <a:endParaRPr lang="en-US" dirty="0"/>
          </a:p>
          <a:p>
            <a:pPr marL="0" indent="0">
              <a:buFont typeface="Monotype Sorts" pitchFamily="-84" charset="2"/>
              <a:buNone/>
            </a:pPr>
            <a:r>
              <a:rPr lang="en-US" dirty="0"/>
              <a:t>        </a:t>
            </a:r>
            <a:r>
              <a:rPr lang="en-US" dirty="0" err="1"/>
              <a:t>stopwatch.Stop</a:t>
            </a:r>
            <a:r>
              <a:rPr lang="en-US" dirty="0"/>
              <a:t>();</a:t>
            </a:r>
          </a:p>
          <a:p>
            <a:pPr marL="0" indent="0">
              <a:buFont typeface="Monotype Sorts" pitchFamily="-84" charset="2"/>
              <a:buNone/>
            </a:pPr>
            <a:r>
              <a:rPr lang="en-US" dirty="0"/>
              <a:t>        </a:t>
            </a:r>
            <a:r>
              <a:rPr lang="en-US" dirty="0" err="1"/>
              <a:t>Console.WriteLine</a:t>
            </a:r>
            <a:r>
              <a:rPr lang="en-US" dirty="0"/>
              <a:t>("Total milliseconds with multiple threads = "</a:t>
            </a:r>
          </a:p>
          <a:p>
            <a:pPr marL="0" indent="0">
              <a:buFont typeface="Monotype Sorts" pitchFamily="-84" charset="2"/>
              <a:buNone/>
            </a:pPr>
            <a:r>
              <a:rPr lang="en-US" dirty="0"/>
              <a:t>            + </a:t>
            </a:r>
            <a:r>
              <a:rPr lang="en-US" dirty="0" err="1"/>
              <a:t>stopwatch.ElapsedMilliseconds</a:t>
            </a:r>
            <a:r>
              <a:rPr lang="en-US" dirty="0"/>
              <a:t>);</a:t>
            </a:r>
          </a:p>
          <a:p>
            <a:pPr marL="0" indent="0">
              <a:buFont typeface="Monotype Sorts" pitchFamily="-84" charset="2"/>
              <a:buNone/>
            </a:pPr>
            <a:r>
              <a:rPr lang="en-US" dirty="0"/>
              <a:t>        </a:t>
            </a:r>
            <a:r>
              <a:rPr lang="en-US" dirty="0" err="1"/>
              <a:t>Console.WriteLine</a:t>
            </a:r>
            <a:r>
              <a:rPr lang="en-US" dirty="0"/>
              <a:t>();</a:t>
            </a:r>
          </a:p>
          <a:p>
            <a:pPr marL="0" indent="0">
              <a:buFont typeface="Monotype Sorts" pitchFamily="-84" charset="2"/>
              <a:buNone/>
            </a:pPr>
            <a:endParaRPr lang="en-US" dirty="0"/>
          </a:p>
          <a:p>
            <a:pPr marL="0" indent="0">
              <a:buFont typeface="Monotype Sorts" pitchFamily="-84" charset="2"/>
              <a:buNone/>
            </a:pPr>
            <a:r>
              <a:rPr lang="en-US" dirty="0"/>
              <a:t>        stopwatch = </a:t>
            </a:r>
            <a:r>
              <a:rPr lang="en-US" dirty="0" err="1"/>
              <a:t>Stopwatch.StartNew</a:t>
            </a:r>
            <a:r>
              <a:rPr lang="en-US" dirty="0"/>
              <a:t>();</a:t>
            </a:r>
          </a:p>
          <a:p>
            <a:pPr marL="0" indent="0">
              <a:buFont typeface="Monotype Sorts" pitchFamily="-84" charset="2"/>
              <a:buNone/>
            </a:pPr>
            <a:r>
              <a:rPr lang="en-US" dirty="0"/>
              <a:t>        </a:t>
            </a:r>
            <a:r>
              <a:rPr lang="en-US" dirty="0" err="1"/>
              <a:t>EvenNumbersSum</a:t>
            </a:r>
            <a:r>
              <a:rPr lang="en-US" dirty="0"/>
              <a:t>();</a:t>
            </a:r>
          </a:p>
          <a:p>
            <a:pPr marL="0" indent="0">
              <a:buFont typeface="Monotype Sorts" pitchFamily="-84" charset="2"/>
              <a:buNone/>
            </a:pPr>
            <a:r>
              <a:rPr lang="en-US" dirty="0"/>
              <a:t>        </a:t>
            </a:r>
            <a:r>
              <a:rPr lang="en-US" dirty="0" err="1"/>
              <a:t>OddNumbersSum</a:t>
            </a:r>
            <a:r>
              <a:rPr lang="en-US" dirty="0"/>
              <a:t>();</a:t>
            </a:r>
          </a:p>
          <a:p>
            <a:pPr marL="0" indent="0">
              <a:buFont typeface="Monotype Sorts" pitchFamily="-84" charset="2"/>
              <a:buNone/>
            </a:pPr>
            <a:r>
              <a:rPr lang="en-US" dirty="0"/>
              <a:t>        </a:t>
            </a:r>
            <a:r>
              <a:rPr lang="en-US" dirty="0" err="1"/>
              <a:t>stopwatch.Stop</a:t>
            </a:r>
            <a:r>
              <a:rPr lang="en-US" dirty="0"/>
              <a:t>();</a:t>
            </a:r>
          </a:p>
          <a:p>
            <a:pPr marL="0" indent="0">
              <a:buFont typeface="Monotype Sorts" pitchFamily="-84" charset="2"/>
              <a:buNone/>
            </a:pPr>
            <a:r>
              <a:rPr lang="en-US" dirty="0"/>
              <a:t>        </a:t>
            </a:r>
            <a:r>
              <a:rPr lang="en-US" dirty="0" err="1"/>
              <a:t>Console.WriteLine</a:t>
            </a:r>
            <a:r>
              <a:rPr lang="en-US" dirty="0"/>
              <a:t>("Total milliseconds without multiple threads  = "</a:t>
            </a:r>
          </a:p>
          <a:p>
            <a:pPr marL="0" indent="0">
              <a:buFont typeface="Monotype Sorts" pitchFamily="-84" charset="2"/>
              <a:buNone/>
            </a:pPr>
            <a:r>
              <a:rPr lang="en-US" dirty="0"/>
              <a:t>            + </a:t>
            </a:r>
            <a:r>
              <a:rPr lang="en-US" dirty="0" err="1"/>
              <a:t>stopwatch.ElapsedMilliseconds</a:t>
            </a:r>
            <a:r>
              <a:rPr lang="en-US" dirty="0"/>
              <a:t>);</a:t>
            </a:r>
          </a:p>
          <a:p>
            <a:pPr marL="0" indent="0">
              <a:buFont typeface="Monotype Sorts" pitchFamily="-84" charset="2"/>
              <a:buNone/>
            </a:pPr>
            <a:r>
              <a:rPr lang="en-US" dirty="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p:txBody>
          <a:bodyPr/>
          <a:lstStyle/>
          <a:p>
            <a:endParaRPr lang="en-US"/>
          </a:p>
        </p:txBody>
      </p:sp>
      <p:sp>
        <p:nvSpPr>
          <p:cNvPr id="73731" name="Content Placeholder 2"/>
          <p:cNvSpPr>
            <a:spLocks noGrp="1"/>
          </p:cNvSpPr>
          <p:nvPr>
            <p:ph idx="1"/>
          </p:nvPr>
        </p:nvSpPr>
        <p:spPr/>
        <p:txBody>
          <a:bodyPr>
            <a:normAutofit fontScale="70000" lnSpcReduction="20000"/>
          </a:bodyPr>
          <a:lstStyle/>
          <a:p>
            <a:pPr marL="0" indent="0">
              <a:buFont typeface="Monotype Sorts" pitchFamily="-84" charset="2"/>
              <a:buNone/>
            </a:pPr>
            <a:r>
              <a:rPr lang="en-US" dirty="0"/>
              <a:t> public static void </a:t>
            </a:r>
            <a:r>
              <a:rPr lang="en-US" dirty="0" err="1"/>
              <a:t>EvenNumbersSum</a:t>
            </a:r>
            <a:r>
              <a:rPr lang="en-US" dirty="0"/>
              <a:t>()</a:t>
            </a:r>
          </a:p>
          <a:p>
            <a:pPr marL="0" indent="0">
              <a:buFont typeface="Monotype Sorts" pitchFamily="-84" charset="2"/>
              <a:buNone/>
            </a:pPr>
            <a:r>
              <a:rPr lang="en-US" dirty="0"/>
              <a:t>    {</a:t>
            </a:r>
          </a:p>
          <a:p>
            <a:pPr marL="0" indent="0">
              <a:buFont typeface="Monotype Sorts" pitchFamily="-84" charset="2"/>
              <a:buNone/>
            </a:pPr>
            <a:r>
              <a:rPr lang="en-US" dirty="0"/>
              <a:t>        double sum = 0;</a:t>
            </a:r>
          </a:p>
          <a:p>
            <a:pPr marL="0" indent="0">
              <a:buFont typeface="Monotype Sorts" pitchFamily="-84" charset="2"/>
              <a:buNone/>
            </a:pPr>
            <a:r>
              <a:rPr lang="en-US" dirty="0"/>
              <a:t>        for (</a:t>
            </a:r>
            <a:r>
              <a:rPr lang="en-US" dirty="0" err="1"/>
              <a:t>int</a:t>
            </a:r>
            <a:r>
              <a:rPr lang="en-US" dirty="0"/>
              <a:t> i = 0; i &lt;= 50000000; i++)</a:t>
            </a:r>
          </a:p>
          <a:p>
            <a:pPr marL="0" indent="0">
              <a:buFont typeface="Monotype Sorts" pitchFamily="-84" charset="2"/>
              <a:buNone/>
            </a:pPr>
            <a:r>
              <a:rPr lang="en-US" dirty="0"/>
              <a:t>        {</a:t>
            </a:r>
          </a:p>
          <a:p>
            <a:pPr marL="0" indent="0">
              <a:buFont typeface="Monotype Sorts" pitchFamily="-84" charset="2"/>
              <a:buNone/>
            </a:pPr>
            <a:r>
              <a:rPr lang="en-US" dirty="0"/>
              <a:t>            if (i % 2 == 0)</a:t>
            </a:r>
          </a:p>
          <a:p>
            <a:pPr marL="0" indent="0">
              <a:buFont typeface="Monotype Sorts" pitchFamily="-84" charset="2"/>
              <a:buNone/>
            </a:pPr>
            <a:r>
              <a:rPr lang="en-US" dirty="0"/>
              <a:t>            {</a:t>
            </a:r>
          </a:p>
          <a:p>
            <a:pPr marL="0" indent="0">
              <a:buFont typeface="Monotype Sorts" pitchFamily="-84" charset="2"/>
              <a:buNone/>
            </a:pPr>
            <a:r>
              <a:rPr lang="en-US" dirty="0"/>
              <a:t>                sum = sum + i;</a:t>
            </a:r>
          </a:p>
          <a:p>
            <a:pPr marL="0" indent="0">
              <a:buFont typeface="Monotype Sorts" pitchFamily="-84" charset="2"/>
              <a:buNone/>
            </a:pPr>
            <a:r>
              <a:rPr lang="en-US" dirty="0"/>
              <a:t>            }</a:t>
            </a:r>
          </a:p>
          <a:p>
            <a:pPr marL="0" indent="0">
              <a:buFont typeface="Monotype Sorts" pitchFamily="-84" charset="2"/>
              <a:buNone/>
            </a:pPr>
            <a:r>
              <a:rPr lang="en-US" dirty="0"/>
              <a:t>        }</a:t>
            </a:r>
          </a:p>
          <a:p>
            <a:pPr marL="0" indent="0">
              <a:buFont typeface="Monotype Sorts" pitchFamily="-84" charset="2"/>
              <a:buNone/>
            </a:pPr>
            <a:r>
              <a:rPr lang="en-US" dirty="0"/>
              <a:t>        </a:t>
            </a:r>
            <a:r>
              <a:rPr lang="en-US" dirty="0" err="1"/>
              <a:t>Console.WriteLine</a:t>
            </a:r>
            <a:r>
              <a:rPr lang="en-US" dirty="0"/>
              <a:t>("Sum of even numbers = {0}", sum);</a:t>
            </a:r>
          </a:p>
          <a:p>
            <a:pPr marL="0" indent="0">
              <a:buFont typeface="Monotype Sorts" pitchFamily="-84" charset="2"/>
              <a:buNone/>
            </a:pPr>
            <a:r>
              <a:rPr lang="en-US"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457200" y="274638"/>
            <a:ext cx="8229600" cy="994122"/>
          </a:xfrm>
        </p:spPr>
        <p:txBody>
          <a:bodyPr/>
          <a:lstStyle/>
          <a:p>
            <a:endParaRPr lang="en-US" dirty="0"/>
          </a:p>
        </p:txBody>
      </p:sp>
      <p:sp>
        <p:nvSpPr>
          <p:cNvPr id="74755" name="Content Placeholder 2"/>
          <p:cNvSpPr>
            <a:spLocks noGrp="1"/>
          </p:cNvSpPr>
          <p:nvPr>
            <p:ph idx="1"/>
          </p:nvPr>
        </p:nvSpPr>
        <p:spPr>
          <a:xfrm>
            <a:off x="647700" y="1044575"/>
            <a:ext cx="8229600" cy="4530725"/>
          </a:xfrm>
        </p:spPr>
        <p:txBody>
          <a:bodyPr>
            <a:normAutofit fontScale="62500" lnSpcReduction="20000"/>
          </a:bodyPr>
          <a:lstStyle/>
          <a:p>
            <a:pPr marL="0" indent="0">
              <a:buFont typeface="Monotype Sorts" pitchFamily="-84" charset="2"/>
              <a:buNone/>
            </a:pPr>
            <a:endParaRPr lang="en-US" dirty="0"/>
          </a:p>
          <a:p>
            <a:pPr marL="0" indent="0">
              <a:buFont typeface="Monotype Sorts" pitchFamily="-84" charset="2"/>
              <a:buNone/>
            </a:pPr>
            <a:r>
              <a:rPr lang="en-US" dirty="0"/>
              <a:t>    public static void </a:t>
            </a:r>
            <a:r>
              <a:rPr lang="en-US" dirty="0" err="1"/>
              <a:t>OddNumbersSum</a:t>
            </a:r>
            <a:r>
              <a:rPr lang="en-US" dirty="0"/>
              <a:t>()</a:t>
            </a:r>
          </a:p>
          <a:p>
            <a:pPr marL="0" indent="0">
              <a:buFont typeface="Monotype Sorts" pitchFamily="-84" charset="2"/>
              <a:buNone/>
            </a:pPr>
            <a:r>
              <a:rPr lang="en-US" dirty="0"/>
              <a:t>    {</a:t>
            </a:r>
          </a:p>
          <a:p>
            <a:pPr marL="0" indent="0">
              <a:buFont typeface="Monotype Sorts" pitchFamily="-84" charset="2"/>
              <a:buNone/>
            </a:pPr>
            <a:r>
              <a:rPr lang="en-US" dirty="0"/>
              <a:t>        double sum = 0;</a:t>
            </a:r>
          </a:p>
          <a:p>
            <a:pPr marL="0" indent="0">
              <a:buFont typeface="Monotype Sorts" pitchFamily="-84" charset="2"/>
              <a:buNone/>
            </a:pPr>
            <a:r>
              <a:rPr lang="en-US" dirty="0"/>
              <a:t>        for (</a:t>
            </a:r>
            <a:r>
              <a:rPr lang="en-US" dirty="0" err="1"/>
              <a:t>int</a:t>
            </a:r>
            <a:r>
              <a:rPr lang="en-US" dirty="0"/>
              <a:t> </a:t>
            </a:r>
            <a:r>
              <a:rPr lang="en-US" dirty="0" err="1"/>
              <a:t>i</a:t>
            </a:r>
            <a:r>
              <a:rPr lang="en-US" dirty="0"/>
              <a:t> = 0; </a:t>
            </a:r>
            <a:r>
              <a:rPr lang="en-US" dirty="0" err="1"/>
              <a:t>i</a:t>
            </a:r>
            <a:r>
              <a:rPr lang="en-US" dirty="0"/>
              <a:t> &lt;= 50000000; </a:t>
            </a:r>
            <a:r>
              <a:rPr lang="en-US" dirty="0" err="1"/>
              <a:t>i</a:t>
            </a:r>
            <a:r>
              <a:rPr lang="en-US" dirty="0"/>
              <a:t>++)</a:t>
            </a:r>
          </a:p>
          <a:p>
            <a:pPr marL="0" indent="0">
              <a:buFont typeface="Monotype Sorts" pitchFamily="-84" charset="2"/>
              <a:buNone/>
            </a:pPr>
            <a:r>
              <a:rPr lang="en-US" dirty="0"/>
              <a:t>        {</a:t>
            </a:r>
          </a:p>
          <a:p>
            <a:pPr marL="0" indent="0">
              <a:buFont typeface="Monotype Sorts" pitchFamily="-84" charset="2"/>
              <a:buNone/>
            </a:pPr>
            <a:r>
              <a:rPr lang="en-US" dirty="0"/>
              <a:t>            if (</a:t>
            </a:r>
            <a:r>
              <a:rPr lang="en-US" dirty="0" err="1"/>
              <a:t>i</a:t>
            </a:r>
            <a:r>
              <a:rPr lang="en-US" dirty="0"/>
              <a:t> % 2 == 1)</a:t>
            </a:r>
          </a:p>
          <a:p>
            <a:pPr marL="0" indent="0">
              <a:buFont typeface="Monotype Sorts" pitchFamily="-84" charset="2"/>
              <a:buNone/>
            </a:pPr>
            <a:r>
              <a:rPr lang="en-US" dirty="0"/>
              <a:t>            {</a:t>
            </a:r>
          </a:p>
          <a:p>
            <a:pPr marL="0" indent="0">
              <a:buFont typeface="Monotype Sorts" pitchFamily="-84" charset="2"/>
              <a:buNone/>
            </a:pPr>
            <a:r>
              <a:rPr lang="en-US" dirty="0"/>
              <a:t>                sum = sum + </a:t>
            </a:r>
            <a:r>
              <a:rPr lang="en-US" dirty="0" err="1"/>
              <a:t>i</a:t>
            </a:r>
            <a:r>
              <a:rPr lang="en-US" dirty="0"/>
              <a:t>;</a:t>
            </a:r>
          </a:p>
          <a:p>
            <a:pPr marL="0" indent="0">
              <a:buFont typeface="Monotype Sorts" pitchFamily="-84" charset="2"/>
              <a:buNone/>
            </a:pPr>
            <a:r>
              <a:rPr lang="en-US" dirty="0"/>
              <a:t>            }</a:t>
            </a:r>
          </a:p>
          <a:p>
            <a:pPr marL="0" indent="0">
              <a:buFont typeface="Monotype Sorts" pitchFamily="-84" charset="2"/>
              <a:buNone/>
            </a:pPr>
            <a:r>
              <a:rPr lang="en-US" dirty="0"/>
              <a:t>        }</a:t>
            </a:r>
          </a:p>
          <a:p>
            <a:pPr marL="0" indent="0">
              <a:buFont typeface="Monotype Sorts" pitchFamily="-84" charset="2"/>
              <a:buNone/>
            </a:pPr>
            <a:r>
              <a:rPr lang="en-US" dirty="0"/>
              <a:t>        </a:t>
            </a:r>
            <a:r>
              <a:rPr lang="en-US" dirty="0" err="1"/>
              <a:t>Console.WriteLine</a:t>
            </a:r>
            <a:r>
              <a:rPr lang="en-US" dirty="0"/>
              <a:t>("Sum of odd numbers = {0}", sum);</a:t>
            </a:r>
          </a:p>
          <a:p>
            <a:pPr marL="0" indent="0">
              <a:buFont typeface="Monotype Sorts" pitchFamily="-84" charset="2"/>
              <a:buNone/>
            </a:pPr>
            <a:r>
              <a:rPr lang="en-US" dirty="0"/>
              <a:t>    }</a:t>
            </a:r>
          </a:p>
          <a:p>
            <a:pPr marL="0" indent="0">
              <a:buFont typeface="Monotype Sorts" pitchFamily="-84" charset="2"/>
              <a:buNone/>
            </a:pPr>
            <a:r>
              <a:rPr lang="en-US"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a:lstStyle/>
          <a:p>
            <a:endParaRPr lang="en-US"/>
          </a:p>
        </p:txBody>
      </p:sp>
      <p:sp>
        <p:nvSpPr>
          <p:cNvPr id="75779" name="Content Placeholder 2"/>
          <p:cNvSpPr>
            <a:spLocks noGrp="1"/>
          </p:cNvSpPr>
          <p:nvPr>
            <p:ph idx="1"/>
          </p:nvPr>
        </p:nvSpPr>
        <p:spPr/>
        <p:txBody>
          <a:bodyPr>
            <a:normAutofit fontScale="62500" lnSpcReduction="20000"/>
          </a:bodyPr>
          <a:lstStyle/>
          <a:p>
            <a:pPr>
              <a:buFont typeface="Monotype Sorts" pitchFamily="-84" charset="2"/>
              <a:buNone/>
            </a:pPr>
            <a:r>
              <a:rPr lang="en-US" dirty="0"/>
              <a:t>using System;</a:t>
            </a:r>
          </a:p>
          <a:p>
            <a:pPr>
              <a:buFont typeface="Monotype Sorts" pitchFamily="-84" charset="2"/>
              <a:buNone/>
            </a:pPr>
            <a:r>
              <a:rPr lang="en-US" dirty="0"/>
              <a:t>class Program {</a:t>
            </a:r>
          </a:p>
          <a:p>
            <a:pPr>
              <a:buFont typeface="Monotype Sorts" pitchFamily="-84" charset="2"/>
              <a:buNone/>
            </a:pPr>
            <a:r>
              <a:rPr lang="en-US" dirty="0"/>
              <a:t>    static </a:t>
            </a:r>
            <a:r>
              <a:rPr lang="en-US" dirty="0" err="1"/>
              <a:t>int</a:t>
            </a:r>
            <a:r>
              <a:rPr lang="en-US" dirty="0"/>
              <a:t> Total = 0;</a:t>
            </a:r>
          </a:p>
          <a:p>
            <a:pPr>
              <a:buFont typeface="Monotype Sorts" pitchFamily="-84" charset="2"/>
              <a:buNone/>
            </a:pPr>
            <a:r>
              <a:rPr lang="en-US" dirty="0"/>
              <a:t>    public static void Main()    {</a:t>
            </a:r>
          </a:p>
          <a:p>
            <a:pPr>
              <a:buFont typeface="Monotype Sorts" pitchFamily="-84" charset="2"/>
              <a:buNone/>
            </a:pPr>
            <a:r>
              <a:rPr lang="en-US" dirty="0"/>
              <a:t>        </a:t>
            </a:r>
            <a:r>
              <a:rPr lang="en-US" dirty="0" err="1"/>
              <a:t>AddOneMillion</a:t>
            </a:r>
            <a:r>
              <a:rPr lang="en-US" dirty="0"/>
              <a:t>();</a:t>
            </a:r>
          </a:p>
          <a:p>
            <a:pPr>
              <a:buFont typeface="Monotype Sorts" pitchFamily="-84" charset="2"/>
              <a:buNone/>
            </a:pPr>
            <a:r>
              <a:rPr lang="en-US" dirty="0"/>
              <a:t>        </a:t>
            </a:r>
            <a:r>
              <a:rPr lang="en-US" dirty="0" err="1"/>
              <a:t>AddOneMillion</a:t>
            </a:r>
            <a:r>
              <a:rPr lang="en-US" dirty="0"/>
              <a:t>();</a:t>
            </a:r>
          </a:p>
          <a:p>
            <a:pPr>
              <a:buFont typeface="Monotype Sorts" pitchFamily="-84" charset="2"/>
              <a:buNone/>
            </a:pPr>
            <a:r>
              <a:rPr lang="en-US" dirty="0"/>
              <a:t>        </a:t>
            </a:r>
            <a:r>
              <a:rPr lang="en-US" dirty="0" err="1"/>
              <a:t>AddOneMillion</a:t>
            </a:r>
            <a:r>
              <a:rPr lang="en-US" dirty="0"/>
              <a:t>();</a:t>
            </a:r>
          </a:p>
          <a:p>
            <a:pPr>
              <a:buFont typeface="Monotype Sorts" pitchFamily="-84" charset="2"/>
              <a:buNone/>
            </a:pPr>
            <a:r>
              <a:rPr lang="en-US" dirty="0"/>
              <a:t>        </a:t>
            </a:r>
            <a:r>
              <a:rPr lang="en-US" dirty="0" err="1"/>
              <a:t>Console.WriteLine</a:t>
            </a:r>
            <a:r>
              <a:rPr lang="en-US" dirty="0"/>
              <a:t>("Total = " + Total);</a:t>
            </a:r>
          </a:p>
          <a:p>
            <a:pPr>
              <a:buFont typeface="Monotype Sorts" pitchFamily="-84" charset="2"/>
              <a:buNone/>
            </a:pPr>
            <a:r>
              <a:rPr lang="en-US" dirty="0"/>
              <a:t>    }</a:t>
            </a:r>
          </a:p>
          <a:p>
            <a:pPr>
              <a:buFont typeface="Monotype Sorts" pitchFamily="-84" charset="2"/>
              <a:buNone/>
            </a:pPr>
            <a:endParaRPr lang="en-US" dirty="0"/>
          </a:p>
          <a:p>
            <a:pPr>
              <a:buFont typeface="Monotype Sorts" pitchFamily="-84" charset="2"/>
              <a:buNone/>
            </a:pPr>
            <a:r>
              <a:rPr lang="en-US" dirty="0"/>
              <a:t>    public static void </a:t>
            </a:r>
            <a:r>
              <a:rPr lang="en-US" dirty="0" err="1"/>
              <a:t>AddOneMillion</a:t>
            </a:r>
            <a:r>
              <a:rPr lang="en-US" dirty="0"/>
              <a:t>()     {</a:t>
            </a:r>
          </a:p>
          <a:p>
            <a:pPr>
              <a:buFont typeface="Monotype Sorts" pitchFamily="-84" charset="2"/>
              <a:buNone/>
            </a:pPr>
            <a:r>
              <a:rPr lang="en-US" dirty="0"/>
              <a:t>        for (</a:t>
            </a:r>
            <a:r>
              <a:rPr lang="en-US" dirty="0" err="1"/>
              <a:t>int</a:t>
            </a:r>
            <a:r>
              <a:rPr lang="en-US" dirty="0"/>
              <a:t> i = 1; i &lt;= 1000000; i++)        {</a:t>
            </a:r>
          </a:p>
          <a:p>
            <a:pPr>
              <a:buFont typeface="Monotype Sorts" pitchFamily="-84" charset="2"/>
              <a:buNone/>
            </a:pPr>
            <a:r>
              <a:rPr lang="en-US" dirty="0"/>
              <a:t>            Total++;</a:t>
            </a:r>
          </a:p>
          <a:p>
            <a:pPr>
              <a:buFont typeface="Monotype Sorts" pitchFamily="-84" charset="2"/>
              <a:buNone/>
            </a:pPr>
            <a:r>
              <a:rPr lang="en-US" dirty="0"/>
              <a:t>        }    }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a:lstStyle/>
          <a:p>
            <a:endParaRPr lang="en-US"/>
          </a:p>
        </p:txBody>
      </p:sp>
      <p:sp>
        <p:nvSpPr>
          <p:cNvPr id="76803" name="Content Placeholder 2"/>
          <p:cNvSpPr>
            <a:spLocks noGrp="1"/>
          </p:cNvSpPr>
          <p:nvPr>
            <p:ph idx="1"/>
          </p:nvPr>
        </p:nvSpPr>
        <p:spPr>
          <a:xfrm>
            <a:off x="611560" y="1052736"/>
            <a:ext cx="8229600" cy="4530725"/>
          </a:xfrm>
        </p:spPr>
        <p:txBody>
          <a:bodyPr>
            <a:noAutofit/>
          </a:bodyPr>
          <a:lstStyle/>
          <a:p>
            <a:pPr>
              <a:buFont typeface="Monotype Sorts" pitchFamily="-84" charset="2"/>
              <a:buNone/>
            </a:pPr>
            <a:r>
              <a:rPr lang="en-US" sz="1800" dirty="0"/>
              <a:t>using System;</a:t>
            </a:r>
          </a:p>
          <a:p>
            <a:pPr>
              <a:buFont typeface="Monotype Sorts" pitchFamily="-84" charset="2"/>
              <a:buNone/>
            </a:pPr>
            <a:r>
              <a:rPr lang="en-US" sz="1800" dirty="0"/>
              <a:t>using </a:t>
            </a:r>
            <a:r>
              <a:rPr lang="en-US" sz="1800" dirty="0" err="1"/>
              <a:t>System.Threading</a:t>
            </a:r>
            <a:r>
              <a:rPr lang="en-US" sz="1800" dirty="0"/>
              <a:t>;</a:t>
            </a:r>
          </a:p>
          <a:p>
            <a:pPr>
              <a:buFont typeface="Monotype Sorts" pitchFamily="-84" charset="2"/>
              <a:buNone/>
            </a:pPr>
            <a:r>
              <a:rPr lang="en-US" sz="1800" dirty="0"/>
              <a:t>class Program {</a:t>
            </a:r>
          </a:p>
          <a:p>
            <a:pPr>
              <a:buFont typeface="Monotype Sorts" pitchFamily="-84" charset="2"/>
              <a:buNone/>
            </a:pPr>
            <a:r>
              <a:rPr lang="en-US" sz="1800" dirty="0"/>
              <a:t>    static </a:t>
            </a:r>
            <a:r>
              <a:rPr lang="en-US" sz="1800" dirty="0" err="1"/>
              <a:t>int</a:t>
            </a:r>
            <a:r>
              <a:rPr lang="en-US" sz="1800" dirty="0"/>
              <a:t> Total = 0;</a:t>
            </a:r>
          </a:p>
          <a:p>
            <a:pPr>
              <a:buFont typeface="Monotype Sorts" pitchFamily="-84" charset="2"/>
              <a:buNone/>
            </a:pPr>
            <a:r>
              <a:rPr lang="en-US" sz="1800" dirty="0"/>
              <a:t>    public static void Main()    {</a:t>
            </a:r>
          </a:p>
          <a:p>
            <a:pPr>
              <a:buFont typeface="Monotype Sorts" pitchFamily="-84" charset="2"/>
              <a:buNone/>
            </a:pPr>
            <a:r>
              <a:rPr lang="en-US" sz="1800" dirty="0"/>
              <a:t>        Thread thread1 = new Thread(</a:t>
            </a:r>
            <a:r>
              <a:rPr lang="en-US" sz="1800" dirty="0" err="1"/>
              <a:t>Program.AddOneMillion</a:t>
            </a:r>
            <a:r>
              <a:rPr lang="en-US" sz="1800" dirty="0"/>
              <a:t>);</a:t>
            </a:r>
          </a:p>
          <a:p>
            <a:pPr>
              <a:buFont typeface="Monotype Sorts" pitchFamily="-84" charset="2"/>
              <a:buNone/>
            </a:pPr>
            <a:r>
              <a:rPr lang="en-US" sz="1800" dirty="0"/>
              <a:t>        Thread thread2 = new Thread(</a:t>
            </a:r>
            <a:r>
              <a:rPr lang="en-US" sz="1800" dirty="0" err="1"/>
              <a:t>Program.AddOneMillion</a:t>
            </a:r>
            <a:r>
              <a:rPr lang="en-US" sz="1800" dirty="0"/>
              <a:t>);</a:t>
            </a:r>
          </a:p>
          <a:p>
            <a:pPr>
              <a:buFont typeface="Monotype Sorts" pitchFamily="-84" charset="2"/>
              <a:buNone/>
            </a:pPr>
            <a:r>
              <a:rPr lang="en-US" sz="1800" dirty="0"/>
              <a:t>        Thread thread3 = new Thread(</a:t>
            </a:r>
            <a:r>
              <a:rPr lang="en-US" sz="1800" dirty="0" err="1"/>
              <a:t>Program.AddOneMillion</a:t>
            </a:r>
            <a:r>
              <a:rPr lang="en-US" sz="1800" dirty="0"/>
              <a:t>);</a:t>
            </a:r>
          </a:p>
          <a:p>
            <a:pPr>
              <a:buFont typeface="Monotype Sorts" pitchFamily="-84" charset="2"/>
              <a:buNone/>
            </a:pPr>
            <a:endParaRPr lang="en-US" sz="1800" dirty="0"/>
          </a:p>
          <a:p>
            <a:pPr>
              <a:buFont typeface="Monotype Sorts" pitchFamily="-84" charset="2"/>
              <a:buNone/>
            </a:pPr>
            <a:r>
              <a:rPr lang="en-US" sz="1800" dirty="0"/>
              <a:t>        thread1.Start();        thread2.Start();        thread3.Start();</a:t>
            </a:r>
          </a:p>
          <a:p>
            <a:pPr>
              <a:buFont typeface="Monotype Sorts" pitchFamily="-84" charset="2"/>
              <a:buNone/>
            </a:pPr>
            <a:r>
              <a:rPr lang="en-US" sz="1800" dirty="0"/>
              <a:t>        thread1.Join();        thread2.Join();        thread3.Join();</a:t>
            </a:r>
          </a:p>
          <a:p>
            <a:pPr>
              <a:buFont typeface="Monotype Sorts" pitchFamily="-84" charset="2"/>
              <a:buNone/>
            </a:pPr>
            <a:endParaRPr lang="en-US" sz="1800" dirty="0"/>
          </a:p>
          <a:p>
            <a:pPr>
              <a:buFont typeface="Monotype Sorts" pitchFamily="-84" charset="2"/>
              <a:buNone/>
            </a:pPr>
            <a:r>
              <a:rPr lang="en-US" sz="1800" dirty="0"/>
              <a:t>        </a:t>
            </a:r>
            <a:r>
              <a:rPr lang="en-US" sz="1800" dirty="0" err="1"/>
              <a:t>Console.WriteLine</a:t>
            </a:r>
            <a:r>
              <a:rPr lang="en-US" sz="1800" dirty="0"/>
              <a:t>("Total = " + Total);     }</a:t>
            </a:r>
          </a:p>
          <a:p>
            <a:pPr>
              <a:buFont typeface="Monotype Sorts" pitchFamily="-84" charset="2"/>
              <a:buNone/>
            </a:pPr>
            <a:r>
              <a:rPr lang="en-US" sz="1800" dirty="0"/>
              <a:t>    public static void </a:t>
            </a:r>
            <a:r>
              <a:rPr lang="en-US" sz="1800" dirty="0" err="1"/>
              <a:t>AddOneMillion</a:t>
            </a:r>
            <a:r>
              <a:rPr lang="en-US" sz="1800" dirty="0"/>
              <a:t>()     {</a:t>
            </a:r>
          </a:p>
          <a:p>
            <a:pPr>
              <a:buFont typeface="Monotype Sorts" pitchFamily="-84" charset="2"/>
              <a:buNone/>
            </a:pPr>
            <a:r>
              <a:rPr lang="en-US" sz="1800" dirty="0"/>
              <a:t>        for (</a:t>
            </a:r>
            <a:r>
              <a:rPr lang="en-US" sz="1800" dirty="0" err="1"/>
              <a:t>int</a:t>
            </a:r>
            <a:r>
              <a:rPr lang="en-US" sz="1800" dirty="0"/>
              <a:t> </a:t>
            </a:r>
            <a:r>
              <a:rPr lang="en-US" sz="1800" dirty="0" err="1"/>
              <a:t>i</a:t>
            </a:r>
            <a:r>
              <a:rPr lang="en-US" sz="1800" dirty="0"/>
              <a:t> = 1; </a:t>
            </a:r>
            <a:r>
              <a:rPr lang="en-US" sz="1800" dirty="0" err="1"/>
              <a:t>i</a:t>
            </a:r>
            <a:r>
              <a:rPr lang="en-US" sz="1800" dirty="0"/>
              <a:t> &lt;= 1000000; </a:t>
            </a:r>
            <a:r>
              <a:rPr lang="en-US" sz="1800" dirty="0" err="1"/>
              <a:t>i</a:t>
            </a:r>
            <a:r>
              <a:rPr lang="en-US" sz="1800" dirty="0"/>
              <a:t>++)         {</a:t>
            </a:r>
          </a:p>
          <a:p>
            <a:pPr>
              <a:buFont typeface="Monotype Sorts" pitchFamily="-84" charset="2"/>
              <a:buNone/>
            </a:pPr>
            <a:r>
              <a:rPr lang="en-US" sz="1800" dirty="0"/>
              <a:t>            Total++;</a:t>
            </a:r>
          </a:p>
          <a:p>
            <a:pPr>
              <a:buFont typeface="Monotype Sorts" pitchFamily="-84" charset="2"/>
              <a:buNone/>
            </a:pPr>
            <a:r>
              <a:rPr lang="en-US" sz="1800" dirty="0"/>
              <a:t>        }     }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endParaRPr lang="en-US"/>
          </a:p>
        </p:txBody>
      </p:sp>
      <p:sp>
        <p:nvSpPr>
          <p:cNvPr id="77827" name="Content Placeholder 2"/>
          <p:cNvSpPr>
            <a:spLocks noGrp="1"/>
          </p:cNvSpPr>
          <p:nvPr>
            <p:ph idx="1"/>
          </p:nvPr>
        </p:nvSpPr>
        <p:spPr/>
        <p:txBody>
          <a:bodyPr>
            <a:normAutofit fontScale="70000" lnSpcReduction="20000"/>
          </a:bodyPr>
          <a:lstStyle/>
          <a:p>
            <a:pPr>
              <a:buFont typeface="Monotype Sorts" pitchFamily="-84" charset="2"/>
              <a:buNone/>
            </a:pPr>
            <a:r>
              <a:rPr lang="en-US" dirty="0"/>
              <a:t>static object _lock = new object();</a:t>
            </a:r>
          </a:p>
          <a:p>
            <a:pPr>
              <a:buFont typeface="Monotype Sorts" pitchFamily="-84" charset="2"/>
              <a:buNone/>
            </a:pPr>
            <a:endParaRPr lang="en-US" dirty="0"/>
          </a:p>
          <a:p>
            <a:pPr>
              <a:buFont typeface="Monotype Sorts" pitchFamily="-84" charset="2"/>
              <a:buNone/>
            </a:pPr>
            <a:r>
              <a:rPr lang="en-US" dirty="0"/>
              <a:t>public static void </a:t>
            </a:r>
            <a:r>
              <a:rPr lang="en-US" dirty="0" err="1"/>
              <a:t>AddOneMillion</a:t>
            </a:r>
            <a:r>
              <a:rPr lang="en-US" dirty="0"/>
              <a:t>()</a:t>
            </a:r>
          </a:p>
          <a:p>
            <a:pPr>
              <a:buFont typeface="Monotype Sorts" pitchFamily="-84" charset="2"/>
              <a:buNone/>
            </a:pPr>
            <a:r>
              <a:rPr lang="en-US" dirty="0"/>
              <a:t>{</a:t>
            </a:r>
          </a:p>
          <a:p>
            <a:pPr>
              <a:buFont typeface="Monotype Sorts" pitchFamily="-84" charset="2"/>
              <a:buNone/>
            </a:pPr>
            <a:r>
              <a:rPr lang="en-US" dirty="0"/>
              <a:t>    for (int </a:t>
            </a:r>
            <a:r>
              <a:rPr lang="en-US" dirty="0" err="1"/>
              <a:t>i</a:t>
            </a:r>
            <a:r>
              <a:rPr lang="en-US" dirty="0"/>
              <a:t> = 1; </a:t>
            </a:r>
            <a:r>
              <a:rPr lang="en-US" dirty="0" err="1"/>
              <a:t>i</a:t>
            </a:r>
            <a:r>
              <a:rPr lang="en-US" dirty="0"/>
              <a:t> &lt;= 1000000; </a:t>
            </a:r>
            <a:r>
              <a:rPr lang="en-US" dirty="0" err="1"/>
              <a:t>i</a:t>
            </a:r>
            <a:r>
              <a:rPr lang="en-US" dirty="0"/>
              <a:t>++)</a:t>
            </a:r>
          </a:p>
          <a:p>
            <a:pPr>
              <a:buFont typeface="Monotype Sorts" pitchFamily="-84" charset="2"/>
              <a:buNone/>
            </a:pPr>
            <a:r>
              <a:rPr lang="en-US" dirty="0"/>
              <a:t>    {</a:t>
            </a:r>
          </a:p>
          <a:p>
            <a:pPr>
              <a:buFont typeface="Monotype Sorts" pitchFamily="-84" charset="2"/>
              <a:buNone/>
            </a:pPr>
            <a:r>
              <a:rPr lang="en-US" dirty="0"/>
              <a:t>        lock (_lock)</a:t>
            </a:r>
          </a:p>
          <a:p>
            <a:pPr>
              <a:buFont typeface="Monotype Sorts" pitchFamily="-84" charset="2"/>
              <a:buNone/>
            </a:pPr>
            <a:r>
              <a:rPr lang="en-US" dirty="0"/>
              <a:t>        {</a:t>
            </a:r>
          </a:p>
          <a:p>
            <a:pPr>
              <a:buFont typeface="Monotype Sorts" pitchFamily="-84" charset="2"/>
              <a:buNone/>
            </a:pPr>
            <a:r>
              <a:rPr lang="en-US" dirty="0"/>
              <a:t>            Total++;</a:t>
            </a:r>
          </a:p>
          <a:p>
            <a:pPr>
              <a:buFont typeface="Monotype Sorts" pitchFamily="-84" charset="2"/>
              <a:buNone/>
            </a:pPr>
            <a:r>
              <a:rPr lang="en-US" dirty="0"/>
              <a:t>        }</a:t>
            </a:r>
          </a:p>
          <a:p>
            <a:pPr>
              <a:buFont typeface="Monotype Sorts" pitchFamily="-84" charset="2"/>
              <a:buNone/>
            </a:pPr>
            <a:r>
              <a:rPr lang="en-US" dirty="0"/>
              <a:t>    }</a:t>
            </a:r>
          </a:p>
          <a:p>
            <a:pPr>
              <a:buFont typeface="Monotype Sorts" pitchFamily="-84" charset="2"/>
              <a:buNone/>
            </a:pPr>
            <a:r>
              <a:rPr lang="en-US" dirty="0"/>
              <a:t>}</a:t>
            </a:r>
          </a:p>
          <a:p>
            <a:pPr>
              <a:buFont typeface="Monotype Sorts" pitchFamily="-84" charset="2"/>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298</TotalTime>
  <Words>2692</Words>
  <Application>Microsoft Office PowerPoint</Application>
  <PresentationFormat>On-screen Show (4:3)</PresentationFormat>
  <Paragraphs>456</Paragraphs>
  <Slides>37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Monotype Sorts</vt:lpstr>
      <vt:lpstr>Office Theme</vt:lpstr>
      <vt:lpstr>PowerPoint Presentation</vt:lpstr>
      <vt:lpstr>PowerPoint Presentation</vt:lpstr>
      <vt:lpstr>Performance of a multithreaded program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ParameterizedThreadStart </vt:lpstr>
      <vt:lpstr>PowerPoint Presentation</vt:lpstr>
      <vt:lpstr>PowerPoint Presentation</vt:lpstr>
      <vt:lpstr>Mutex</vt:lpstr>
      <vt:lpstr>PowerPoint Presentation</vt:lpstr>
      <vt:lpstr>PowerPoint Presentation</vt:lpstr>
      <vt:lpstr>Semaphore</vt:lpstr>
      <vt:lpstr>PowerPoint Presentation</vt:lpstr>
      <vt:lpstr>PowerPoint Presentation</vt:lpstr>
      <vt:lpstr>PowerPoint Presentation</vt:lpstr>
      <vt:lpstr>PowerPoint Presentation</vt:lpstr>
      <vt:lpstr> Deadlock in a multithreaded program</vt:lpstr>
      <vt:lpstr>PowerPoint Presentation</vt:lpstr>
      <vt:lpstr>PowerPoint Presentation</vt:lpstr>
      <vt:lpstr>PowerPoint Presentation</vt:lpstr>
      <vt:lpstr>PowerPoint Presentation</vt:lpstr>
      <vt:lpstr>PowerPoint Presentation</vt:lpstr>
      <vt:lpstr>PowerPoint Presentation</vt:lpstr>
      <vt:lpstr>Thread.IsAlive function</vt:lpstr>
      <vt:lpstr>PowerPoint Presentation</vt:lpstr>
      <vt:lpstr>PowerPoint Presentation</vt:lpstr>
      <vt:lpstr>PowerPoint Presentation</vt:lpstr>
      <vt:lpstr>Join</vt:lpstr>
      <vt:lpstr>PowerPoint Presentation</vt:lpstr>
      <vt:lpstr>Lock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salah</dc:creator>
  <cp:lastModifiedBy>Dell</cp:lastModifiedBy>
  <cp:revision>6</cp:revision>
  <dcterms:created xsi:type="dcterms:W3CDTF">2020-03-15T20:54:40Z</dcterms:created>
  <dcterms:modified xsi:type="dcterms:W3CDTF">2024-10-24T07:03:09Z</dcterms:modified>
</cp:coreProperties>
</file>