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8" r:id="rId2"/>
    <p:sldId id="263" r:id="rId3"/>
    <p:sldId id="350" r:id="rId4"/>
    <p:sldId id="349" r:id="rId5"/>
    <p:sldId id="351"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3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48FC-2709-4092-9C71-B4B012FBE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0E9B8E-7F06-4CE4-8F9A-A3A0AA5789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49FE10-E928-4FB7-8E8C-5BFD51D778DC}"/>
              </a:ext>
            </a:extLst>
          </p:cNvPr>
          <p:cNvSpPr>
            <a:spLocks noGrp="1"/>
          </p:cNvSpPr>
          <p:nvPr>
            <p:ph type="dt" sz="half" idx="10"/>
          </p:nvPr>
        </p:nvSpPr>
        <p:spPr/>
        <p:txBody>
          <a:bodyPr/>
          <a:lstStyle/>
          <a:p>
            <a:fld id="{7A56265E-E41E-45D3-A0FF-845F4A0370A1}" type="datetimeFigureOut">
              <a:rPr lang="en-US" smtClean="0"/>
              <a:t>3/14/2022</a:t>
            </a:fld>
            <a:endParaRPr lang="en-US"/>
          </a:p>
        </p:txBody>
      </p:sp>
      <p:sp>
        <p:nvSpPr>
          <p:cNvPr id="5" name="Footer Placeholder 4">
            <a:extLst>
              <a:ext uri="{FF2B5EF4-FFF2-40B4-BE49-F238E27FC236}">
                <a16:creationId xmlns:a16="http://schemas.microsoft.com/office/drawing/2014/main" id="{CAD77BDF-0D1A-4127-8FF2-228EDD7F7D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0BDC0-116D-4682-9F59-E89D27783B1E}"/>
              </a:ext>
            </a:extLst>
          </p:cNvPr>
          <p:cNvSpPr>
            <a:spLocks noGrp="1"/>
          </p:cNvSpPr>
          <p:nvPr>
            <p:ph type="sldNum" sz="quarter" idx="12"/>
          </p:nvPr>
        </p:nvSpPr>
        <p:spPr/>
        <p:txBody>
          <a:bodyPr/>
          <a:lstStyle/>
          <a:p>
            <a:fld id="{C1C92EA8-A862-46A3-B35D-67C1CDA24B27}" type="slidenum">
              <a:rPr lang="en-US" smtClean="0"/>
              <a:t>‹#›</a:t>
            </a:fld>
            <a:endParaRPr lang="en-US"/>
          </a:p>
        </p:txBody>
      </p:sp>
    </p:spTree>
    <p:extLst>
      <p:ext uri="{BB962C8B-B14F-4D97-AF65-F5344CB8AC3E}">
        <p14:creationId xmlns:p14="http://schemas.microsoft.com/office/powerpoint/2010/main" val="405783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0BAD-2652-4EEF-89B2-A50C1D092C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A79A7B-3E03-4CB0-AECC-BE16544DBB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F682D-660C-42BB-A973-3067C2C0F987}"/>
              </a:ext>
            </a:extLst>
          </p:cNvPr>
          <p:cNvSpPr>
            <a:spLocks noGrp="1"/>
          </p:cNvSpPr>
          <p:nvPr>
            <p:ph type="dt" sz="half" idx="10"/>
          </p:nvPr>
        </p:nvSpPr>
        <p:spPr/>
        <p:txBody>
          <a:bodyPr/>
          <a:lstStyle/>
          <a:p>
            <a:fld id="{7A56265E-E41E-45D3-A0FF-845F4A0370A1}" type="datetimeFigureOut">
              <a:rPr lang="en-US" smtClean="0"/>
              <a:t>3/14/2022</a:t>
            </a:fld>
            <a:endParaRPr lang="en-US"/>
          </a:p>
        </p:txBody>
      </p:sp>
      <p:sp>
        <p:nvSpPr>
          <p:cNvPr id="5" name="Footer Placeholder 4">
            <a:extLst>
              <a:ext uri="{FF2B5EF4-FFF2-40B4-BE49-F238E27FC236}">
                <a16:creationId xmlns:a16="http://schemas.microsoft.com/office/drawing/2014/main" id="{713DEC4F-066A-4CB3-82B2-A7BCE95C7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E0DB5-4417-45F7-9A53-58365AAC93ED}"/>
              </a:ext>
            </a:extLst>
          </p:cNvPr>
          <p:cNvSpPr>
            <a:spLocks noGrp="1"/>
          </p:cNvSpPr>
          <p:nvPr>
            <p:ph type="sldNum" sz="quarter" idx="12"/>
          </p:nvPr>
        </p:nvSpPr>
        <p:spPr/>
        <p:txBody>
          <a:bodyPr/>
          <a:lstStyle/>
          <a:p>
            <a:fld id="{C1C92EA8-A862-46A3-B35D-67C1CDA24B27}" type="slidenum">
              <a:rPr lang="en-US" smtClean="0"/>
              <a:t>‹#›</a:t>
            </a:fld>
            <a:endParaRPr lang="en-US"/>
          </a:p>
        </p:txBody>
      </p:sp>
    </p:spTree>
    <p:extLst>
      <p:ext uri="{BB962C8B-B14F-4D97-AF65-F5344CB8AC3E}">
        <p14:creationId xmlns:p14="http://schemas.microsoft.com/office/powerpoint/2010/main" val="153725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893B9-78A9-46AD-9D0A-07DF9ECB87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4358A2-9FE9-4AFB-9D65-70988C9D24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2E7184-332D-4E83-B211-F6CF90BA283F}"/>
              </a:ext>
            </a:extLst>
          </p:cNvPr>
          <p:cNvSpPr>
            <a:spLocks noGrp="1"/>
          </p:cNvSpPr>
          <p:nvPr>
            <p:ph type="dt" sz="half" idx="10"/>
          </p:nvPr>
        </p:nvSpPr>
        <p:spPr/>
        <p:txBody>
          <a:bodyPr/>
          <a:lstStyle/>
          <a:p>
            <a:fld id="{7A56265E-E41E-45D3-A0FF-845F4A0370A1}" type="datetimeFigureOut">
              <a:rPr lang="en-US" smtClean="0"/>
              <a:t>3/14/2022</a:t>
            </a:fld>
            <a:endParaRPr lang="en-US"/>
          </a:p>
        </p:txBody>
      </p:sp>
      <p:sp>
        <p:nvSpPr>
          <p:cNvPr id="5" name="Footer Placeholder 4">
            <a:extLst>
              <a:ext uri="{FF2B5EF4-FFF2-40B4-BE49-F238E27FC236}">
                <a16:creationId xmlns:a16="http://schemas.microsoft.com/office/drawing/2014/main" id="{86A74920-F507-452B-B56C-805EEA00B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70D85-BA1E-47FB-9671-3A4011DE069F}"/>
              </a:ext>
            </a:extLst>
          </p:cNvPr>
          <p:cNvSpPr>
            <a:spLocks noGrp="1"/>
          </p:cNvSpPr>
          <p:nvPr>
            <p:ph type="sldNum" sz="quarter" idx="12"/>
          </p:nvPr>
        </p:nvSpPr>
        <p:spPr/>
        <p:txBody>
          <a:bodyPr/>
          <a:lstStyle/>
          <a:p>
            <a:fld id="{C1C92EA8-A862-46A3-B35D-67C1CDA24B27}" type="slidenum">
              <a:rPr lang="en-US" smtClean="0"/>
              <a:t>‹#›</a:t>
            </a:fld>
            <a:endParaRPr lang="en-US"/>
          </a:p>
        </p:txBody>
      </p:sp>
    </p:spTree>
    <p:extLst>
      <p:ext uri="{BB962C8B-B14F-4D97-AF65-F5344CB8AC3E}">
        <p14:creationId xmlns:p14="http://schemas.microsoft.com/office/powerpoint/2010/main" val="407504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C7208-3A1A-49C6-B571-03B3E1DF2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C8280C-A659-4353-824C-7320003EA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35AC1-2EC2-4988-B199-A2CBADC8BEAC}"/>
              </a:ext>
            </a:extLst>
          </p:cNvPr>
          <p:cNvSpPr>
            <a:spLocks noGrp="1"/>
          </p:cNvSpPr>
          <p:nvPr>
            <p:ph type="dt" sz="half" idx="10"/>
          </p:nvPr>
        </p:nvSpPr>
        <p:spPr/>
        <p:txBody>
          <a:bodyPr/>
          <a:lstStyle/>
          <a:p>
            <a:fld id="{7A56265E-E41E-45D3-A0FF-845F4A0370A1}" type="datetimeFigureOut">
              <a:rPr lang="en-US" smtClean="0"/>
              <a:t>3/14/2022</a:t>
            </a:fld>
            <a:endParaRPr lang="en-US"/>
          </a:p>
        </p:txBody>
      </p:sp>
      <p:sp>
        <p:nvSpPr>
          <p:cNvPr id="5" name="Footer Placeholder 4">
            <a:extLst>
              <a:ext uri="{FF2B5EF4-FFF2-40B4-BE49-F238E27FC236}">
                <a16:creationId xmlns:a16="http://schemas.microsoft.com/office/drawing/2014/main" id="{8469D8AB-F004-4FCC-8264-7FAED4728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24F8F-FF6C-4C4A-B965-5C9716D57957}"/>
              </a:ext>
            </a:extLst>
          </p:cNvPr>
          <p:cNvSpPr>
            <a:spLocks noGrp="1"/>
          </p:cNvSpPr>
          <p:nvPr>
            <p:ph type="sldNum" sz="quarter" idx="12"/>
          </p:nvPr>
        </p:nvSpPr>
        <p:spPr/>
        <p:txBody>
          <a:bodyPr/>
          <a:lstStyle/>
          <a:p>
            <a:fld id="{C1C92EA8-A862-46A3-B35D-67C1CDA24B27}" type="slidenum">
              <a:rPr lang="en-US" smtClean="0"/>
              <a:t>‹#›</a:t>
            </a:fld>
            <a:endParaRPr lang="en-US"/>
          </a:p>
        </p:txBody>
      </p:sp>
    </p:spTree>
    <p:extLst>
      <p:ext uri="{BB962C8B-B14F-4D97-AF65-F5344CB8AC3E}">
        <p14:creationId xmlns:p14="http://schemas.microsoft.com/office/powerpoint/2010/main" val="284261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3211-A5FE-4CB9-9B31-F6EB341473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41F4EF-45FF-40A5-81CB-67BE96AB24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CA508E-6614-42BA-805C-AA46B9AE0603}"/>
              </a:ext>
            </a:extLst>
          </p:cNvPr>
          <p:cNvSpPr>
            <a:spLocks noGrp="1"/>
          </p:cNvSpPr>
          <p:nvPr>
            <p:ph type="dt" sz="half" idx="10"/>
          </p:nvPr>
        </p:nvSpPr>
        <p:spPr/>
        <p:txBody>
          <a:bodyPr/>
          <a:lstStyle/>
          <a:p>
            <a:fld id="{7A56265E-E41E-45D3-A0FF-845F4A0370A1}" type="datetimeFigureOut">
              <a:rPr lang="en-US" smtClean="0"/>
              <a:t>3/14/2022</a:t>
            </a:fld>
            <a:endParaRPr lang="en-US"/>
          </a:p>
        </p:txBody>
      </p:sp>
      <p:sp>
        <p:nvSpPr>
          <p:cNvPr id="5" name="Footer Placeholder 4">
            <a:extLst>
              <a:ext uri="{FF2B5EF4-FFF2-40B4-BE49-F238E27FC236}">
                <a16:creationId xmlns:a16="http://schemas.microsoft.com/office/drawing/2014/main" id="{071E7C64-CE12-4008-88A1-471317B52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F215B-FCCB-4388-BAB2-19CC55A2B643}"/>
              </a:ext>
            </a:extLst>
          </p:cNvPr>
          <p:cNvSpPr>
            <a:spLocks noGrp="1"/>
          </p:cNvSpPr>
          <p:nvPr>
            <p:ph type="sldNum" sz="quarter" idx="12"/>
          </p:nvPr>
        </p:nvSpPr>
        <p:spPr/>
        <p:txBody>
          <a:bodyPr/>
          <a:lstStyle/>
          <a:p>
            <a:fld id="{C1C92EA8-A862-46A3-B35D-67C1CDA24B27}" type="slidenum">
              <a:rPr lang="en-US" smtClean="0"/>
              <a:t>‹#›</a:t>
            </a:fld>
            <a:endParaRPr lang="en-US"/>
          </a:p>
        </p:txBody>
      </p:sp>
    </p:spTree>
    <p:extLst>
      <p:ext uri="{BB962C8B-B14F-4D97-AF65-F5344CB8AC3E}">
        <p14:creationId xmlns:p14="http://schemas.microsoft.com/office/powerpoint/2010/main" val="341913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484B-B840-4C4F-A39C-83139C43C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3BDF8F-06A3-4FC2-B330-ED8C9514AD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F177E5-0741-4A28-8848-D959E673EA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D7AC58-FF35-4FE0-8CD8-8CF1A82C4893}"/>
              </a:ext>
            </a:extLst>
          </p:cNvPr>
          <p:cNvSpPr>
            <a:spLocks noGrp="1"/>
          </p:cNvSpPr>
          <p:nvPr>
            <p:ph type="dt" sz="half" idx="10"/>
          </p:nvPr>
        </p:nvSpPr>
        <p:spPr/>
        <p:txBody>
          <a:bodyPr/>
          <a:lstStyle/>
          <a:p>
            <a:fld id="{7A56265E-E41E-45D3-A0FF-845F4A0370A1}" type="datetimeFigureOut">
              <a:rPr lang="en-US" smtClean="0"/>
              <a:t>3/14/2022</a:t>
            </a:fld>
            <a:endParaRPr lang="en-US"/>
          </a:p>
        </p:txBody>
      </p:sp>
      <p:sp>
        <p:nvSpPr>
          <p:cNvPr id="6" name="Footer Placeholder 5">
            <a:extLst>
              <a:ext uri="{FF2B5EF4-FFF2-40B4-BE49-F238E27FC236}">
                <a16:creationId xmlns:a16="http://schemas.microsoft.com/office/drawing/2014/main" id="{671C3D06-D57E-4EE1-974B-5F356C9E02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8049E-C0EC-4789-8728-9DFB741F1AFA}"/>
              </a:ext>
            </a:extLst>
          </p:cNvPr>
          <p:cNvSpPr>
            <a:spLocks noGrp="1"/>
          </p:cNvSpPr>
          <p:nvPr>
            <p:ph type="sldNum" sz="quarter" idx="12"/>
          </p:nvPr>
        </p:nvSpPr>
        <p:spPr/>
        <p:txBody>
          <a:bodyPr/>
          <a:lstStyle/>
          <a:p>
            <a:fld id="{C1C92EA8-A862-46A3-B35D-67C1CDA24B27}" type="slidenum">
              <a:rPr lang="en-US" smtClean="0"/>
              <a:t>‹#›</a:t>
            </a:fld>
            <a:endParaRPr lang="en-US"/>
          </a:p>
        </p:txBody>
      </p:sp>
    </p:spTree>
    <p:extLst>
      <p:ext uri="{BB962C8B-B14F-4D97-AF65-F5344CB8AC3E}">
        <p14:creationId xmlns:p14="http://schemas.microsoft.com/office/powerpoint/2010/main" val="221657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BD44-473F-471D-B47A-0491E559D6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575A61-89AD-4964-B469-A71AF95FCB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155A65-7E9D-4403-8A82-42D0B3BEE9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04B9B8-A50F-440A-9A9E-C772976339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240275-CD3A-4E05-9FFA-78FA565C74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C03258-1964-40D4-9360-5F17EC58B6D0}"/>
              </a:ext>
            </a:extLst>
          </p:cNvPr>
          <p:cNvSpPr>
            <a:spLocks noGrp="1"/>
          </p:cNvSpPr>
          <p:nvPr>
            <p:ph type="dt" sz="half" idx="10"/>
          </p:nvPr>
        </p:nvSpPr>
        <p:spPr/>
        <p:txBody>
          <a:bodyPr/>
          <a:lstStyle/>
          <a:p>
            <a:fld id="{7A56265E-E41E-45D3-A0FF-845F4A0370A1}" type="datetimeFigureOut">
              <a:rPr lang="en-US" smtClean="0"/>
              <a:t>3/14/2022</a:t>
            </a:fld>
            <a:endParaRPr lang="en-US"/>
          </a:p>
        </p:txBody>
      </p:sp>
      <p:sp>
        <p:nvSpPr>
          <p:cNvPr id="8" name="Footer Placeholder 7">
            <a:extLst>
              <a:ext uri="{FF2B5EF4-FFF2-40B4-BE49-F238E27FC236}">
                <a16:creationId xmlns:a16="http://schemas.microsoft.com/office/drawing/2014/main" id="{96A64179-0552-4311-B399-A98DA7DD0D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A04EB2-2399-4454-B457-0F648F023522}"/>
              </a:ext>
            </a:extLst>
          </p:cNvPr>
          <p:cNvSpPr>
            <a:spLocks noGrp="1"/>
          </p:cNvSpPr>
          <p:nvPr>
            <p:ph type="sldNum" sz="quarter" idx="12"/>
          </p:nvPr>
        </p:nvSpPr>
        <p:spPr/>
        <p:txBody>
          <a:bodyPr/>
          <a:lstStyle/>
          <a:p>
            <a:fld id="{C1C92EA8-A862-46A3-B35D-67C1CDA24B27}" type="slidenum">
              <a:rPr lang="en-US" smtClean="0"/>
              <a:t>‹#›</a:t>
            </a:fld>
            <a:endParaRPr lang="en-US"/>
          </a:p>
        </p:txBody>
      </p:sp>
    </p:spTree>
    <p:extLst>
      <p:ext uri="{BB962C8B-B14F-4D97-AF65-F5344CB8AC3E}">
        <p14:creationId xmlns:p14="http://schemas.microsoft.com/office/powerpoint/2010/main" val="184385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60F5-64FF-4153-A5E4-FDA3D33FDD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69ED87-580D-445A-A871-3BF6BEB5AC5F}"/>
              </a:ext>
            </a:extLst>
          </p:cNvPr>
          <p:cNvSpPr>
            <a:spLocks noGrp="1"/>
          </p:cNvSpPr>
          <p:nvPr>
            <p:ph type="dt" sz="half" idx="10"/>
          </p:nvPr>
        </p:nvSpPr>
        <p:spPr/>
        <p:txBody>
          <a:bodyPr/>
          <a:lstStyle/>
          <a:p>
            <a:fld id="{7A56265E-E41E-45D3-A0FF-845F4A0370A1}" type="datetimeFigureOut">
              <a:rPr lang="en-US" smtClean="0"/>
              <a:t>3/14/2022</a:t>
            </a:fld>
            <a:endParaRPr lang="en-US"/>
          </a:p>
        </p:txBody>
      </p:sp>
      <p:sp>
        <p:nvSpPr>
          <p:cNvPr id="4" name="Footer Placeholder 3">
            <a:extLst>
              <a:ext uri="{FF2B5EF4-FFF2-40B4-BE49-F238E27FC236}">
                <a16:creationId xmlns:a16="http://schemas.microsoft.com/office/drawing/2014/main" id="{D5A39207-E2FD-442D-AB35-746A1BAC6C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77685-3A67-48EE-A218-D03E74EFFC77}"/>
              </a:ext>
            </a:extLst>
          </p:cNvPr>
          <p:cNvSpPr>
            <a:spLocks noGrp="1"/>
          </p:cNvSpPr>
          <p:nvPr>
            <p:ph type="sldNum" sz="quarter" idx="12"/>
          </p:nvPr>
        </p:nvSpPr>
        <p:spPr/>
        <p:txBody>
          <a:bodyPr/>
          <a:lstStyle/>
          <a:p>
            <a:fld id="{C1C92EA8-A862-46A3-B35D-67C1CDA24B27}" type="slidenum">
              <a:rPr lang="en-US" smtClean="0"/>
              <a:t>‹#›</a:t>
            </a:fld>
            <a:endParaRPr lang="en-US"/>
          </a:p>
        </p:txBody>
      </p:sp>
    </p:spTree>
    <p:extLst>
      <p:ext uri="{BB962C8B-B14F-4D97-AF65-F5344CB8AC3E}">
        <p14:creationId xmlns:p14="http://schemas.microsoft.com/office/powerpoint/2010/main" val="51774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EA1F1-B2C2-446C-8FBD-4B1679961238}"/>
              </a:ext>
            </a:extLst>
          </p:cNvPr>
          <p:cNvSpPr>
            <a:spLocks noGrp="1"/>
          </p:cNvSpPr>
          <p:nvPr>
            <p:ph type="dt" sz="half" idx="10"/>
          </p:nvPr>
        </p:nvSpPr>
        <p:spPr/>
        <p:txBody>
          <a:bodyPr/>
          <a:lstStyle/>
          <a:p>
            <a:fld id="{7A56265E-E41E-45D3-A0FF-845F4A0370A1}" type="datetimeFigureOut">
              <a:rPr lang="en-US" smtClean="0"/>
              <a:t>3/14/2022</a:t>
            </a:fld>
            <a:endParaRPr lang="en-US"/>
          </a:p>
        </p:txBody>
      </p:sp>
      <p:sp>
        <p:nvSpPr>
          <p:cNvPr id="3" name="Footer Placeholder 2">
            <a:extLst>
              <a:ext uri="{FF2B5EF4-FFF2-40B4-BE49-F238E27FC236}">
                <a16:creationId xmlns:a16="http://schemas.microsoft.com/office/drawing/2014/main" id="{B35764A5-6828-4EDC-81A0-461A5172A9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CF06D4-6099-465D-A43F-FD7C96D8D8EA}"/>
              </a:ext>
            </a:extLst>
          </p:cNvPr>
          <p:cNvSpPr>
            <a:spLocks noGrp="1"/>
          </p:cNvSpPr>
          <p:nvPr>
            <p:ph type="sldNum" sz="quarter" idx="12"/>
          </p:nvPr>
        </p:nvSpPr>
        <p:spPr/>
        <p:txBody>
          <a:bodyPr/>
          <a:lstStyle/>
          <a:p>
            <a:fld id="{C1C92EA8-A862-46A3-B35D-67C1CDA24B27}" type="slidenum">
              <a:rPr lang="en-US" smtClean="0"/>
              <a:t>‹#›</a:t>
            </a:fld>
            <a:endParaRPr lang="en-US"/>
          </a:p>
        </p:txBody>
      </p:sp>
    </p:spTree>
    <p:extLst>
      <p:ext uri="{BB962C8B-B14F-4D97-AF65-F5344CB8AC3E}">
        <p14:creationId xmlns:p14="http://schemas.microsoft.com/office/powerpoint/2010/main" val="97578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0C37-0A05-4A53-A9B2-6503AF9A3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99FB5E-C304-4CB4-AFE3-2411973698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E069A3-17FE-48B2-8BA7-46992D45E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B3048D-6D00-40E1-AB83-F27DEBE87AF4}"/>
              </a:ext>
            </a:extLst>
          </p:cNvPr>
          <p:cNvSpPr>
            <a:spLocks noGrp="1"/>
          </p:cNvSpPr>
          <p:nvPr>
            <p:ph type="dt" sz="half" idx="10"/>
          </p:nvPr>
        </p:nvSpPr>
        <p:spPr/>
        <p:txBody>
          <a:bodyPr/>
          <a:lstStyle/>
          <a:p>
            <a:fld id="{7A56265E-E41E-45D3-A0FF-845F4A0370A1}" type="datetimeFigureOut">
              <a:rPr lang="en-US" smtClean="0"/>
              <a:t>3/14/2022</a:t>
            </a:fld>
            <a:endParaRPr lang="en-US"/>
          </a:p>
        </p:txBody>
      </p:sp>
      <p:sp>
        <p:nvSpPr>
          <p:cNvPr id="6" name="Footer Placeholder 5">
            <a:extLst>
              <a:ext uri="{FF2B5EF4-FFF2-40B4-BE49-F238E27FC236}">
                <a16:creationId xmlns:a16="http://schemas.microsoft.com/office/drawing/2014/main" id="{AD21E2FB-6D66-44B3-A599-78F2548D1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C3984-F876-47FA-908B-CE5A35ADFA62}"/>
              </a:ext>
            </a:extLst>
          </p:cNvPr>
          <p:cNvSpPr>
            <a:spLocks noGrp="1"/>
          </p:cNvSpPr>
          <p:nvPr>
            <p:ph type="sldNum" sz="quarter" idx="12"/>
          </p:nvPr>
        </p:nvSpPr>
        <p:spPr/>
        <p:txBody>
          <a:bodyPr/>
          <a:lstStyle/>
          <a:p>
            <a:fld id="{C1C92EA8-A862-46A3-B35D-67C1CDA24B27}" type="slidenum">
              <a:rPr lang="en-US" smtClean="0"/>
              <a:t>‹#›</a:t>
            </a:fld>
            <a:endParaRPr lang="en-US"/>
          </a:p>
        </p:txBody>
      </p:sp>
    </p:spTree>
    <p:extLst>
      <p:ext uri="{BB962C8B-B14F-4D97-AF65-F5344CB8AC3E}">
        <p14:creationId xmlns:p14="http://schemas.microsoft.com/office/powerpoint/2010/main" val="36545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536B-1BCD-4BD8-9C68-2AA5BE728B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0AC947-6397-4A37-87A2-E5498AB4E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A0E9C9-B60E-4B4B-A9E1-C686C2628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6A5A3C-8051-47A6-903A-46A6859C68F3}"/>
              </a:ext>
            </a:extLst>
          </p:cNvPr>
          <p:cNvSpPr>
            <a:spLocks noGrp="1"/>
          </p:cNvSpPr>
          <p:nvPr>
            <p:ph type="dt" sz="half" idx="10"/>
          </p:nvPr>
        </p:nvSpPr>
        <p:spPr/>
        <p:txBody>
          <a:bodyPr/>
          <a:lstStyle/>
          <a:p>
            <a:fld id="{7A56265E-E41E-45D3-A0FF-845F4A0370A1}" type="datetimeFigureOut">
              <a:rPr lang="en-US" smtClean="0"/>
              <a:t>3/14/2022</a:t>
            </a:fld>
            <a:endParaRPr lang="en-US"/>
          </a:p>
        </p:txBody>
      </p:sp>
      <p:sp>
        <p:nvSpPr>
          <p:cNvPr id="6" name="Footer Placeholder 5">
            <a:extLst>
              <a:ext uri="{FF2B5EF4-FFF2-40B4-BE49-F238E27FC236}">
                <a16:creationId xmlns:a16="http://schemas.microsoft.com/office/drawing/2014/main" id="{063E9483-1A43-4499-AB67-A40345622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54777-F8FD-441A-87D4-D056278B5B54}"/>
              </a:ext>
            </a:extLst>
          </p:cNvPr>
          <p:cNvSpPr>
            <a:spLocks noGrp="1"/>
          </p:cNvSpPr>
          <p:nvPr>
            <p:ph type="sldNum" sz="quarter" idx="12"/>
          </p:nvPr>
        </p:nvSpPr>
        <p:spPr/>
        <p:txBody>
          <a:bodyPr/>
          <a:lstStyle/>
          <a:p>
            <a:fld id="{C1C92EA8-A862-46A3-B35D-67C1CDA24B27}" type="slidenum">
              <a:rPr lang="en-US" smtClean="0"/>
              <a:t>‹#›</a:t>
            </a:fld>
            <a:endParaRPr lang="en-US"/>
          </a:p>
        </p:txBody>
      </p:sp>
    </p:spTree>
    <p:extLst>
      <p:ext uri="{BB962C8B-B14F-4D97-AF65-F5344CB8AC3E}">
        <p14:creationId xmlns:p14="http://schemas.microsoft.com/office/powerpoint/2010/main" val="4124233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1030B-F069-44BD-BF8C-049171D8E9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5FDCBC-EA2C-4601-9CE5-0C02E5950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A3723-AA05-4DFD-BFA7-F1289A921A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6265E-E41E-45D3-A0FF-845F4A0370A1}" type="datetimeFigureOut">
              <a:rPr lang="en-US" smtClean="0"/>
              <a:t>3/14/2022</a:t>
            </a:fld>
            <a:endParaRPr lang="en-US"/>
          </a:p>
        </p:txBody>
      </p:sp>
      <p:sp>
        <p:nvSpPr>
          <p:cNvPr id="5" name="Footer Placeholder 4">
            <a:extLst>
              <a:ext uri="{FF2B5EF4-FFF2-40B4-BE49-F238E27FC236}">
                <a16:creationId xmlns:a16="http://schemas.microsoft.com/office/drawing/2014/main" id="{61B5FD3B-62A7-418D-B5DB-F7A785FF7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2EE168-703F-409C-876F-5C31E8E2FB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92EA8-A862-46A3-B35D-67C1CDA24B27}" type="slidenum">
              <a:rPr lang="en-US" smtClean="0"/>
              <a:t>‹#›</a:t>
            </a:fld>
            <a:endParaRPr lang="en-US"/>
          </a:p>
        </p:txBody>
      </p:sp>
    </p:spTree>
    <p:extLst>
      <p:ext uri="{BB962C8B-B14F-4D97-AF65-F5344CB8AC3E}">
        <p14:creationId xmlns:p14="http://schemas.microsoft.com/office/powerpoint/2010/main" val="4093266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b="1" dirty="0"/>
              <a:t>Course Title: Operating Systems</a:t>
            </a:r>
            <a:br>
              <a:rPr lang="en-US" sz="3200" b="1" dirty="0"/>
            </a:br>
            <a:r>
              <a:rPr lang="en-US" sz="3200" b="1" dirty="0"/>
              <a:t>Course Code: CS321</a:t>
            </a:r>
          </a:p>
        </p:txBody>
      </p:sp>
      <p:sp>
        <p:nvSpPr>
          <p:cNvPr id="4" name="Subtitle 3"/>
          <p:cNvSpPr>
            <a:spLocks noGrp="1"/>
          </p:cNvSpPr>
          <p:nvPr>
            <p:ph type="subTitle" idx="1"/>
          </p:nvPr>
        </p:nvSpPr>
        <p:spPr>
          <a:xfrm>
            <a:off x="3953003" y="3892214"/>
            <a:ext cx="3759362" cy="435312"/>
          </a:xfrm>
          <a:prstGeom prst="rect">
            <a:avLst/>
          </a:prstGeom>
        </p:spPr>
        <p:txBody>
          <a:bodyPr wrap="none">
            <a:spAutoFit/>
          </a:bodyPr>
          <a:lstStyle/>
          <a:p>
            <a:pPr algn="r">
              <a:lnSpc>
                <a:spcPct val="101000"/>
              </a:lnSpc>
              <a:buFont typeface="Times New Roman" charset="0"/>
              <a:buNone/>
              <a:defRPr/>
            </a:pPr>
            <a:r>
              <a:rPr lang="en-US" b="1" dirty="0">
                <a:solidFill>
                  <a:srgbClr val="002060"/>
                </a:solidFill>
                <a:latin typeface="Tahoma" charset="0"/>
                <a:cs typeface="Microsoft YaHei" charset="0"/>
              </a:rPr>
              <a:t>Prof. Khaled F. Hussain</a:t>
            </a:r>
          </a:p>
        </p:txBody>
      </p:sp>
      <p:sp>
        <p:nvSpPr>
          <p:cNvPr id="6" name="Text Box 2"/>
          <p:cNvSpPr txBox="1">
            <a:spLocks noChangeArrowheads="1"/>
          </p:cNvSpPr>
          <p:nvPr/>
        </p:nvSpPr>
        <p:spPr bwMode="auto">
          <a:xfrm>
            <a:off x="10001250" y="1247775"/>
            <a:ext cx="13335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900" b="1" dirty="0" err="1">
                <a:latin typeface="Calibri" pitchFamily="34" charset="0"/>
                <a:ea typeface="Arial" pitchFamily="34" charset="0"/>
                <a:cs typeface="Arial" pitchFamily="34" charset="0"/>
              </a:rPr>
              <a:t>Assiut</a:t>
            </a:r>
            <a:r>
              <a:rPr lang="en-US" sz="900" b="1" dirty="0">
                <a:latin typeface="Calibri" pitchFamily="34" charset="0"/>
                <a:ea typeface="Arial" pitchFamily="34" charset="0"/>
                <a:cs typeface="Arial" pitchFamily="34" charset="0"/>
              </a:rPr>
              <a:t> University</a:t>
            </a:r>
            <a:endParaRPr lang="en-US" dirty="0">
              <a:latin typeface="Arial" pitchFamily="34" charset="0"/>
              <a:cs typeface="Arial" pitchFamily="34" charset="0"/>
            </a:endParaRPr>
          </a:p>
        </p:txBody>
      </p:sp>
      <p:pic>
        <p:nvPicPr>
          <p:cNvPr id="7" name="Picture 6"/>
          <p:cNvPicPr/>
          <p:nvPr/>
        </p:nvPicPr>
        <p:blipFill>
          <a:blip r:embed="rId2" cstate="print"/>
          <a:srcRect/>
          <a:stretch>
            <a:fillRect/>
          </a:stretch>
        </p:blipFill>
        <p:spPr bwMode="auto">
          <a:xfrm>
            <a:off x="1698172" y="334327"/>
            <a:ext cx="866775" cy="1103948"/>
          </a:xfrm>
          <a:prstGeom prst="rect">
            <a:avLst/>
          </a:prstGeom>
          <a:noFill/>
          <a:ln w="9525">
            <a:noFill/>
            <a:miter lim="800000"/>
            <a:headEnd/>
            <a:tailEnd/>
          </a:ln>
        </p:spPr>
      </p:pic>
      <p:pic>
        <p:nvPicPr>
          <p:cNvPr id="1026" name="Picture 1" descr="Description: Assiut Univ">
            <a:extLst>
              <a:ext uri="{FF2B5EF4-FFF2-40B4-BE49-F238E27FC236}">
                <a16:creationId xmlns:a16="http://schemas.microsoft.com/office/drawing/2014/main" id="{2B9C1A82-8595-4121-B86E-D438A21B666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7709" y="457676"/>
            <a:ext cx="5429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WordArt 3">
            <a:extLst>
              <a:ext uri="{FF2B5EF4-FFF2-40B4-BE49-F238E27FC236}">
                <a16:creationId xmlns:a16="http://schemas.microsoft.com/office/drawing/2014/main" id="{FDBEE558-F756-4756-A81D-D251A5EF5D1B}"/>
              </a:ext>
            </a:extLst>
          </p:cNvPr>
          <p:cNvSpPr>
            <a:spLocks noChangeArrowheads="1" noChangeShapeType="1" noTextEdit="1"/>
          </p:cNvSpPr>
          <p:nvPr/>
        </p:nvSpPr>
        <p:spPr bwMode="auto">
          <a:xfrm>
            <a:off x="1401366" y="1317171"/>
            <a:ext cx="1357312" cy="28575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ArchDown">
              <a:avLst>
                <a:gd name="adj" fmla="val 0"/>
              </a:avLst>
            </a:prstTxWarp>
          </a:bodyPr>
          <a:lstStyle/>
          <a:p>
            <a:pPr algn="ctr" rtl="1">
              <a:buNone/>
            </a:pPr>
            <a:r>
              <a:rPr lang="ar-EG" sz="900" kern="10" spc="0" dirty="0">
                <a:ln>
                  <a:noFill/>
                </a:ln>
                <a:solidFill>
                  <a:srgbClr val="000000"/>
                </a:solidFill>
                <a:effectLst/>
                <a:latin typeface="Times New Roman" panose="02020603050405020304" pitchFamily="18" charset="0"/>
                <a:cs typeface="Times New Roman" panose="02020603050405020304" pitchFamily="18" charset="0"/>
              </a:rPr>
              <a:t>كلية معتمدة من الهيئة القومية</a:t>
            </a:r>
          </a:p>
          <a:p>
            <a:pPr algn="ctr" rtl="1">
              <a:buNone/>
            </a:pPr>
            <a:r>
              <a:rPr lang="ar-EG" sz="900" kern="10" spc="0" dirty="0">
                <a:ln>
                  <a:noFill/>
                </a:ln>
                <a:solidFill>
                  <a:srgbClr val="000000"/>
                </a:solidFill>
                <a:effectLst/>
                <a:latin typeface="Times New Roman" panose="02020603050405020304" pitchFamily="18" charset="0"/>
                <a:cs typeface="Times New Roman" panose="02020603050405020304" pitchFamily="18" charset="0"/>
              </a:rPr>
              <a:t> لضمان جودة التعليم والاعتماد</a:t>
            </a:r>
            <a:endParaRPr lang="en-GB" sz="900" kern="10" spc="0" dirty="0">
              <a:ln>
                <a:noFill/>
              </a:ln>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94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8897-C1BD-4F6E-869F-DA4F16815F92}"/>
              </a:ext>
            </a:extLst>
          </p:cNvPr>
          <p:cNvSpPr>
            <a:spLocks noGrp="1"/>
          </p:cNvSpPr>
          <p:nvPr>
            <p:ph type="title"/>
          </p:nvPr>
        </p:nvSpPr>
        <p:spPr/>
        <p:txBody>
          <a:bodyPr>
            <a:normAutofit/>
          </a:bodyPr>
          <a:lstStyle/>
          <a:p>
            <a:r>
              <a:rPr lang="en-GB" sz="4000" b="0" i="0" u="none" strike="noStrike" baseline="0" dirty="0">
                <a:solidFill>
                  <a:srgbClr val="231F20"/>
                </a:solidFill>
                <a:latin typeface="HelveticaNeue-MediumExt"/>
              </a:rPr>
              <a:t>First-Come, First-Served Scheduling (FCFS)</a:t>
            </a:r>
            <a:endParaRPr lang="en-GB" sz="4000" dirty="0"/>
          </a:p>
        </p:txBody>
      </p:sp>
      <p:sp>
        <p:nvSpPr>
          <p:cNvPr id="3" name="Content Placeholder 2">
            <a:extLst>
              <a:ext uri="{FF2B5EF4-FFF2-40B4-BE49-F238E27FC236}">
                <a16:creationId xmlns:a16="http://schemas.microsoft.com/office/drawing/2014/main" id="{14A3AA5A-9716-4137-B624-9B71F476D114}"/>
              </a:ext>
            </a:extLst>
          </p:cNvPr>
          <p:cNvSpPr>
            <a:spLocks noGrp="1"/>
          </p:cNvSpPr>
          <p:nvPr>
            <p:ph idx="1"/>
          </p:nvPr>
        </p:nvSpPr>
        <p:spPr>
          <a:xfrm>
            <a:off x="838200" y="1454150"/>
            <a:ext cx="10515600" cy="4351338"/>
          </a:xfrm>
        </p:spPr>
        <p:txBody>
          <a:bodyPr>
            <a:normAutofit/>
          </a:bodyPr>
          <a:lstStyle/>
          <a:p>
            <a:pPr algn="l"/>
            <a:r>
              <a:rPr lang="en-GB" sz="1800" b="0" i="0" u="none" strike="noStrike" baseline="0" dirty="0">
                <a:solidFill>
                  <a:srgbClr val="231F20"/>
                </a:solidFill>
                <a:latin typeface="Palatino-Roman"/>
              </a:rPr>
              <a:t>The implementation of the FCFS policy is easily managed with a FIFO queue. When the CPU is free, it is allocated to the process at the head of the queue. The running process is then removed from the queue.</a:t>
            </a:r>
          </a:p>
          <a:p>
            <a:pPr marL="0" indent="0" algn="l">
              <a:buNone/>
            </a:pPr>
            <a:endParaRPr lang="en-GB" sz="1800" b="0" i="0" u="none" strike="noStrike" baseline="0" dirty="0">
              <a:solidFill>
                <a:srgbClr val="231F20"/>
              </a:solidFill>
              <a:latin typeface="Palatino-Roman"/>
            </a:endParaRPr>
          </a:p>
          <a:p>
            <a:pPr marL="0" indent="0" algn="l">
              <a:buNone/>
            </a:pPr>
            <a:r>
              <a:rPr lang="en-GB" sz="1800" b="0" i="0" u="none" strike="noStrike" baseline="0" dirty="0">
                <a:solidFill>
                  <a:srgbClr val="231F20"/>
                </a:solidFill>
                <a:latin typeface="Palatino-Roman"/>
              </a:rPr>
              <a:t>Process 		Burst Time</a:t>
            </a:r>
          </a:p>
          <a:p>
            <a:pPr marL="0" indent="0" algn="l">
              <a:buNone/>
            </a:pPr>
            <a:r>
              <a:rPr lang="en-GB" sz="1800" b="0" i="1" u="none" strike="noStrike" baseline="0" dirty="0">
                <a:solidFill>
                  <a:srgbClr val="231F20"/>
                </a:solidFill>
                <a:latin typeface="Palatino-Italic"/>
              </a:rPr>
              <a:t>    P</a:t>
            </a:r>
            <a:r>
              <a:rPr lang="en-GB" sz="1800" b="0" i="0" u="none" strike="noStrike" baseline="0" dirty="0">
                <a:solidFill>
                  <a:srgbClr val="231F20"/>
                </a:solidFill>
                <a:latin typeface="Palatino-Roman"/>
              </a:rPr>
              <a:t>1 		      24</a:t>
            </a:r>
          </a:p>
          <a:p>
            <a:pPr marL="0" indent="0" algn="l">
              <a:buNone/>
            </a:pPr>
            <a:r>
              <a:rPr lang="en-GB" sz="1800" b="0" i="1" u="none" strike="noStrike" baseline="0" dirty="0">
                <a:solidFill>
                  <a:srgbClr val="231F20"/>
                </a:solidFill>
                <a:latin typeface="Palatino-Italic"/>
              </a:rPr>
              <a:t>    P</a:t>
            </a:r>
            <a:r>
              <a:rPr lang="en-GB" sz="1800" b="0" i="0" u="none" strike="noStrike" baseline="0" dirty="0">
                <a:solidFill>
                  <a:srgbClr val="231F20"/>
                </a:solidFill>
                <a:latin typeface="Palatino-Roman"/>
              </a:rPr>
              <a:t>2 		       3</a:t>
            </a:r>
          </a:p>
          <a:p>
            <a:pPr marL="0" indent="0" algn="l">
              <a:buNone/>
            </a:pPr>
            <a:r>
              <a:rPr lang="en-GB" sz="1800" b="0" i="1" u="none" strike="noStrike" baseline="0" dirty="0">
                <a:solidFill>
                  <a:srgbClr val="231F20"/>
                </a:solidFill>
                <a:latin typeface="Palatino-Italic"/>
              </a:rPr>
              <a:t>   P</a:t>
            </a:r>
            <a:r>
              <a:rPr lang="en-GB" sz="1800" b="0" i="0" u="none" strike="noStrike" baseline="0" dirty="0">
                <a:solidFill>
                  <a:srgbClr val="231F20"/>
                </a:solidFill>
                <a:latin typeface="Palatino-Roman"/>
              </a:rPr>
              <a:t>3 		       3</a:t>
            </a:r>
          </a:p>
          <a:p>
            <a:pPr algn="l"/>
            <a:r>
              <a:rPr lang="en-GB" sz="1800" b="0" i="0" u="none" strike="noStrike" baseline="0" dirty="0">
                <a:solidFill>
                  <a:srgbClr val="231F20"/>
                </a:solidFill>
                <a:latin typeface="Palatino-Roman"/>
              </a:rPr>
              <a:t>If the processes arrive in the order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1,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2,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3, and are served in FCFS order, we get the result shown in the following </a:t>
            </a:r>
            <a:r>
              <a:rPr lang="en-GB" sz="1800" b="1" i="0" u="none" strike="noStrike" baseline="0" dirty="0">
                <a:solidFill>
                  <a:srgbClr val="00AEF0"/>
                </a:solidFill>
                <a:latin typeface="Palatino-Bold"/>
              </a:rPr>
              <a:t>Gantt chart</a:t>
            </a:r>
          </a:p>
          <a:p>
            <a:pPr algn="l"/>
            <a:r>
              <a:rPr lang="en-GB" sz="1800" b="0" i="0" u="none" strike="noStrike" baseline="0" dirty="0">
                <a:solidFill>
                  <a:srgbClr val="231F20"/>
                </a:solidFill>
                <a:latin typeface="Palatino-Roman"/>
              </a:rPr>
              <a:t>The waiting time is 0 milliseconds for process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1, 24 milliseconds for process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2, and 27 milliseconds for process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3. Thus, the average waiting time is (0 </a:t>
            </a:r>
            <a:r>
              <a:rPr lang="fr-FR" sz="1800" b="0" i="0" u="none" strike="noStrike" baseline="0" dirty="0">
                <a:solidFill>
                  <a:srgbClr val="231F20"/>
                </a:solidFill>
                <a:latin typeface="Palatino-Roman"/>
              </a:rPr>
              <a:t>+ 24 + 27)/3 = 17 </a:t>
            </a:r>
            <a:r>
              <a:rPr lang="fr-FR" sz="1800" b="0" i="0" u="none" strike="noStrike" baseline="0" dirty="0" err="1">
                <a:solidFill>
                  <a:srgbClr val="231F20"/>
                </a:solidFill>
                <a:latin typeface="Palatino-Roman"/>
              </a:rPr>
              <a:t>milliseconds</a:t>
            </a:r>
            <a:r>
              <a:rPr lang="fr-FR" sz="1800" b="0" i="0" u="none" strike="noStrike" baseline="0" dirty="0">
                <a:solidFill>
                  <a:srgbClr val="231F20"/>
                </a:solidFill>
                <a:latin typeface="Palatino-Roman"/>
              </a:rPr>
              <a:t>.</a:t>
            </a:r>
            <a:endParaRPr lang="en-GB" dirty="0"/>
          </a:p>
        </p:txBody>
      </p:sp>
      <p:pic>
        <p:nvPicPr>
          <p:cNvPr id="5" name="Picture 4" descr="Shape, rectangle&#10;&#10;Description automatically generated">
            <a:extLst>
              <a:ext uri="{FF2B5EF4-FFF2-40B4-BE49-F238E27FC236}">
                <a16:creationId xmlns:a16="http://schemas.microsoft.com/office/drawing/2014/main" id="{9091DDBD-BD2A-4F9D-9229-71AC5AF9EB5B}"/>
              </a:ext>
            </a:extLst>
          </p:cNvPr>
          <p:cNvPicPr>
            <a:picLocks noChangeAspect="1"/>
          </p:cNvPicPr>
          <p:nvPr/>
        </p:nvPicPr>
        <p:blipFill>
          <a:blip r:embed="rId2"/>
          <a:stretch>
            <a:fillRect/>
          </a:stretch>
        </p:blipFill>
        <p:spPr>
          <a:xfrm>
            <a:off x="2060142" y="5568950"/>
            <a:ext cx="6811715" cy="987648"/>
          </a:xfrm>
          <a:prstGeom prst="rect">
            <a:avLst/>
          </a:prstGeom>
        </p:spPr>
      </p:pic>
    </p:spTree>
    <p:extLst>
      <p:ext uri="{BB962C8B-B14F-4D97-AF65-F5344CB8AC3E}">
        <p14:creationId xmlns:p14="http://schemas.microsoft.com/office/powerpoint/2010/main" val="257219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4478-43FB-4EC5-9EA2-FB6C880C574E}"/>
              </a:ext>
            </a:extLst>
          </p:cNvPr>
          <p:cNvSpPr>
            <a:spLocks noGrp="1"/>
          </p:cNvSpPr>
          <p:nvPr>
            <p:ph type="title"/>
          </p:nvPr>
        </p:nvSpPr>
        <p:spPr/>
        <p:txBody>
          <a:bodyPr/>
          <a:lstStyle/>
          <a:p>
            <a:r>
              <a:rPr lang="en-GB" sz="4400" b="0" i="0" u="none" strike="noStrike" baseline="0" dirty="0">
                <a:solidFill>
                  <a:srgbClr val="231F20"/>
                </a:solidFill>
                <a:latin typeface="HelveticaNeue-MediumExt"/>
              </a:rPr>
              <a:t>First-Come, First-Served Scheduling (Cont.)</a:t>
            </a:r>
            <a:endParaRPr lang="en-GB" dirty="0"/>
          </a:p>
        </p:txBody>
      </p:sp>
      <p:sp>
        <p:nvSpPr>
          <p:cNvPr id="3" name="Content Placeholder 2">
            <a:extLst>
              <a:ext uri="{FF2B5EF4-FFF2-40B4-BE49-F238E27FC236}">
                <a16:creationId xmlns:a16="http://schemas.microsoft.com/office/drawing/2014/main" id="{D5C81038-4915-4876-BA6C-F7B22A34E8F4}"/>
              </a:ext>
            </a:extLst>
          </p:cNvPr>
          <p:cNvSpPr>
            <a:spLocks noGrp="1"/>
          </p:cNvSpPr>
          <p:nvPr>
            <p:ph idx="1"/>
          </p:nvPr>
        </p:nvSpPr>
        <p:spPr>
          <a:xfrm>
            <a:off x="838200" y="1825625"/>
            <a:ext cx="10515600" cy="3682546"/>
          </a:xfrm>
        </p:spPr>
        <p:txBody>
          <a:bodyPr>
            <a:normAutofit lnSpcReduction="10000"/>
          </a:bodyPr>
          <a:lstStyle/>
          <a:p>
            <a:pPr algn="l"/>
            <a:r>
              <a:rPr lang="en-GB" sz="1800" b="0" i="0" u="none" strike="noStrike" baseline="0" dirty="0">
                <a:solidFill>
                  <a:srgbClr val="231F20"/>
                </a:solidFill>
                <a:latin typeface="Palatino-Roman"/>
              </a:rPr>
              <a:t>If the processes arrive in the order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2,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3,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1, however, the results will be as shown in the following Gantt chart:</a:t>
            </a:r>
          </a:p>
          <a:p>
            <a:pPr algn="l"/>
            <a:endParaRPr lang="en-GB" sz="1800" dirty="0">
              <a:solidFill>
                <a:srgbClr val="231F20"/>
              </a:solidFill>
              <a:latin typeface="Palatino-Roman"/>
            </a:endParaRPr>
          </a:p>
          <a:p>
            <a:pPr algn="l"/>
            <a:endParaRPr lang="en-GB" sz="1800" dirty="0">
              <a:solidFill>
                <a:srgbClr val="231F20"/>
              </a:solidFill>
              <a:latin typeface="Palatino-Roman"/>
            </a:endParaRPr>
          </a:p>
          <a:p>
            <a:pPr algn="l"/>
            <a:endParaRPr lang="en-GB" sz="1800" dirty="0">
              <a:solidFill>
                <a:srgbClr val="231F20"/>
              </a:solidFill>
              <a:latin typeface="Palatino-Roman"/>
            </a:endParaRPr>
          </a:p>
          <a:p>
            <a:pPr algn="l"/>
            <a:endParaRPr lang="en-GB" sz="1800" dirty="0">
              <a:solidFill>
                <a:srgbClr val="231F20"/>
              </a:solidFill>
              <a:latin typeface="Palatino-Roman"/>
            </a:endParaRPr>
          </a:p>
          <a:p>
            <a:pPr algn="l"/>
            <a:endParaRPr lang="en-GB" sz="1800" dirty="0">
              <a:solidFill>
                <a:srgbClr val="231F20"/>
              </a:solidFill>
              <a:latin typeface="Palatino-Roman"/>
            </a:endParaRPr>
          </a:p>
          <a:p>
            <a:pPr algn="l"/>
            <a:r>
              <a:rPr lang="en-GB" sz="1800" b="0" i="0" u="none" strike="noStrike" baseline="0" dirty="0">
                <a:solidFill>
                  <a:srgbClr val="231F20"/>
                </a:solidFill>
                <a:latin typeface="Palatino-Roman"/>
              </a:rPr>
              <a:t>The average waiting time is now (6 + 0 + 3)/3 = 3 milliseconds. This reduction is substantial.</a:t>
            </a:r>
          </a:p>
          <a:p>
            <a:pPr algn="l"/>
            <a:endParaRPr lang="en-GB" sz="1800" dirty="0">
              <a:solidFill>
                <a:srgbClr val="231F20"/>
              </a:solidFill>
              <a:latin typeface="Palatino-Roman"/>
            </a:endParaRPr>
          </a:p>
          <a:p>
            <a:pPr algn="l"/>
            <a:r>
              <a:rPr lang="en-GB" sz="1800" b="1" i="0" u="none" strike="noStrike" baseline="0" dirty="0">
                <a:solidFill>
                  <a:srgbClr val="00AEF0"/>
                </a:solidFill>
                <a:latin typeface="Palatino-Bold"/>
              </a:rPr>
              <a:t>Convoy effect:</a:t>
            </a:r>
            <a:r>
              <a:rPr lang="en-GB" sz="1800" b="0" i="0" u="none" strike="noStrike" baseline="0" dirty="0">
                <a:solidFill>
                  <a:srgbClr val="231F20"/>
                </a:solidFill>
                <a:latin typeface="Palatino-Roman"/>
              </a:rPr>
              <a:t> all the other processes wait for the one big process to get off the CPU.</a:t>
            </a:r>
          </a:p>
          <a:p>
            <a:pPr algn="l"/>
            <a:r>
              <a:rPr lang="en-GB" sz="1800" b="0" i="0" u="none" strike="noStrike" baseline="0" dirty="0">
                <a:solidFill>
                  <a:srgbClr val="231F20"/>
                </a:solidFill>
                <a:latin typeface="Palatino-Roman"/>
              </a:rPr>
              <a:t>Note that the FCFS scheduling algorithm is </a:t>
            </a:r>
            <a:r>
              <a:rPr lang="en-GB" sz="1800" b="0" i="0" u="none" strike="noStrike" baseline="0" dirty="0" err="1">
                <a:solidFill>
                  <a:srgbClr val="231F20"/>
                </a:solidFill>
                <a:latin typeface="Palatino-Roman"/>
              </a:rPr>
              <a:t>nonpreemptive</a:t>
            </a:r>
            <a:r>
              <a:rPr lang="en-GB" sz="1800" b="0" i="0" u="none" strike="noStrike" baseline="0" dirty="0">
                <a:solidFill>
                  <a:srgbClr val="231F20"/>
                </a:solidFill>
                <a:latin typeface="Palatino-Roman"/>
              </a:rPr>
              <a:t>.</a:t>
            </a:r>
            <a:endParaRPr lang="en-GB" dirty="0"/>
          </a:p>
        </p:txBody>
      </p:sp>
      <p:pic>
        <p:nvPicPr>
          <p:cNvPr id="5" name="Picture 4" descr="Rectangle&#10;&#10;Description automatically generated with low confidence">
            <a:extLst>
              <a:ext uri="{FF2B5EF4-FFF2-40B4-BE49-F238E27FC236}">
                <a16:creationId xmlns:a16="http://schemas.microsoft.com/office/drawing/2014/main" id="{C6352FCE-375F-416D-A048-B78E2D761014}"/>
              </a:ext>
            </a:extLst>
          </p:cNvPr>
          <p:cNvPicPr>
            <a:picLocks noChangeAspect="1"/>
          </p:cNvPicPr>
          <p:nvPr/>
        </p:nvPicPr>
        <p:blipFill>
          <a:blip r:embed="rId2"/>
          <a:stretch>
            <a:fillRect/>
          </a:stretch>
        </p:blipFill>
        <p:spPr>
          <a:xfrm>
            <a:off x="2543175" y="2982912"/>
            <a:ext cx="6496050" cy="942975"/>
          </a:xfrm>
          <a:prstGeom prst="rect">
            <a:avLst/>
          </a:prstGeom>
        </p:spPr>
      </p:pic>
    </p:spTree>
    <p:extLst>
      <p:ext uri="{BB962C8B-B14F-4D97-AF65-F5344CB8AC3E}">
        <p14:creationId xmlns:p14="http://schemas.microsoft.com/office/powerpoint/2010/main" val="2387612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42CD-F3B7-4C26-9CE3-5D4F7B91909D}"/>
              </a:ext>
            </a:extLst>
          </p:cNvPr>
          <p:cNvSpPr>
            <a:spLocks noGrp="1"/>
          </p:cNvSpPr>
          <p:nvPr>
            <p:ph type="title"/>
          </p:nvPr>
        </p:nvSpPr>
        <p:spPr/>
        <p:txBody>
          <a:bodyPr/>
          <a:lstStyle/>
          <a:p>
            <a:r>
              <a:rPr lang="en-GB" dirty="0"/>
              <a:t>Shortest-Job-First Scheduling (SJF)</a:t>
            </a:r>
          </a:p>
        </p:txBody>
      </p:sp>
      <p:sp>
        <p:nvSpPr>
          <p:cNvPr id="3" name="Content Placeholder 2">
            <a:extLst>
              <a:ext uri="{FF2B5EF4-FFF2-40B4-BE49-F238E27FC236}">
                <a16:creationId xmlns:a16="http://schemas.microsoft.com/office/drawing/2014/main" id="{A158028C-5C1E-4719-A150-D932D4D1B1F2}"/>
              </a:ext>
            </a:extLst>
          </p:cNvPr>
          <p:cNvSpPr>
            <a:spLocks noGrp="1"/>
          </p:cNvSpPr>
          <p:nvPr>
            <p:ph idx="1"/>
          </p:nvPr>
        </p:nvSpPr>
        <p:spPr>
          <a:xfrm>
            <a:off x="838200" y="1825625"/>
            <a:ext cx="10515600" cy="3355975"/>
          </a:xfrm>
        </p:spPr>
        <p:txBody>
          <a:bodyPr/>
          <a:lstStyle/>
          <a:p>
            <a:pPr algn="l"/>
            <a:r>
              <a:rPr lang="en-GB" sz="1800" b="0" i="0" u="none" strike="noStrike" baseline="0" dirty="0">
                <a:solidFill>
                  <a:srgbClr val="231F20"/>
                </a:solidFill>
                <a:latin typeface="Palatino-Roman"/>
              </a:rPr>
              <a:t>This algorithm associates with each process the length of the process’s next CPU burst. When the CPU is available, it is assigned to the process that has the smallest next CPU burst.</a:t>
            </a:r>
          </a:p>
          <a:p>
            <a:pPr algn="l"/>
            <a:r>
              <a:rPr lang="en-GB" sz="1800" b="0" i="0" u="none" strike="noStrike" baseline="0" dirty="0">
                <a:solidFill>
                  <a:srgbClr val="231F20"/>
                </a:solidFill>
                <a:latin typeface="Palatino-Roman"/>
              </a:rPr>
              <a:t>If the next CPU bursts of two processes are the same, FCFS scheduling is used to break the tie.</a:t>
            </a:r>
          </a:p>
          <a:p>
            <a:pPr marL="0" indent="0" algn="l">
              <a:buNone/>
            </a:pPr>
            <a:r>
              <a:rPr lang="en-GB" sz="1800" b="0" i="0" u="none" strike="noStrike" baseline="0" dirty="0">
                <a:solidFill>
                  <a:srgbClr val="231F20"/>
                </a:solidFill>
                <a:latin typeface="Palatino-Roman"/>
              </a:rPr>
              <a:t>Process 		Burst Time</a:t>
            </a:r>
          </a:p>
          <a:p>
            <a:pPr marL="0" indent="0" algn="l">
              <a:buNone/>
            </a:pPr>
            <a:r>
              <a:rPr lang="en-GB" sz="1800" b="0" i="1" u="none" strike="noStrike" baseline="0" dirty="0">
                <a:solidFill>
                  <a:srgbClr val="231F20"/>
                </a:solidFill>
                <a:latin typeface="Palatino-Italic"/>
              </a:rPr>
              <a:t>   P</a:t>
            </a:r>
            <a:r>
              <a:rPr lang="en-GB" sz="1800" b="0" i="0" u="none" strike="noStrike" baseline="0" dirty="0">
                <a:solidFill>
                  <a:srgbClr val="231F20"/>
                </a:solidFill>
                <a:latin typeface="Palatino-Roman"/>
              </a:rPr>
              <a:t>1 		       6</a:t>
            </a:r>
          </a:p>
          <a:p>
            <a:pPr marL="0" indent="0" algn="l">
              <a:buNone/>
            </a:pPr>
            <a:r>
              <a:rPr lang="en-GB" sz="1800" b="0" i="1" u="none" strike="noStrike" baseline="0" dirty="0">
                <a:solidFill>
                  <a:srgbClr val="231F20"/>
                </a:solidFill>
                <a:latin typeface="Palatino-Italic"/>
              </a:rPr>
              <a:t>   P</a:t>
            </a:r>
            <a:r>
              <a:rPr lang="en-GB" sz="1800" b="0" i="0" u="none" strike="noStrike" baseline="0" dirty="0">
                <a:solidFill>
                  <a:srgbClr val="231F20"/>
                </a:solidFill>
                <a:latin typeface="Palatino-Roman"/>
              </a:rPr>
              <a:t>2 		       8</a:t>
            </a:r>
          </a:p>
          <a:p>
            <a:pPr marL="0" indent="0" algn="l">
              <a:buNone/>
            </a:pPr>
            <a:r>
              <a:rPr lang="en-GB" sz="1800" b="0" i="1" u="none" strike="noStrike" baseline="0" dirty="0">
                <a:solidFill>
                  <a:srgbClr val="231F20"/>
                </a:solidFill>
                <a:latin typeface="Palatino-Italic"/>
              </a:rPr>
              <a:t>   P</a:t>
            </a:r>
            <a:r>
              <a:rPr lang="en-GB" sz="1800" b="0" i="0" u="none" strike="noStrike" baseline="0" dirty="0">
                <a:solidFill>
                  <a:srgbClr val="231F20"/>
                </a:solidFill>
                <a:latin typeface="Palatino-Roman"/>
              </a:rPr>
              <a:t>3 		       7</a:t>
            </a:r>
          </a:p>
          <a:p>
            <a:pPr marL="0" indent="0" algn="l">
              <a:buNone/>
            </a:pPr>
            <a:r>
              <a:rPr lang="en-GB" sz="1800" b="0" i="1" u="none" strike="noStrike" baseline="0" dirty="0">
                <a:solidFill>
                  <a:srgbClr val="231F20"/>
                </a:solidFill>
                <a:latin typeface="Palatino-Italic"/>
              </a:rPr>
              <a:t>   P</a:t>
            </a:r>
            <a:r>
              <a:rPr lang="en-GB" sz="1800" b="0" i="0" u="none" strike="noStrike" baseline="0" dirty="0">
                <a:solidFill>
                  <a:srgbClr val="231F20"/>
                </a:solidFill>
                <a:latin typeface="Palatino-Roman"/>
              </a:rPr>
              <a:t>4 		       3</a:t>
            </a:r>
          </a:p>
          <a:p>
            <a:pPr algn="l"/>
            <a:r>
              <a:rPr lang="en-GB" sz="1800" b="0" i="0" u="none" strike="noStrike" baseline="0" dirty="0">
                <a:solidFill>
                  <a:srgbClr val="231F20"/>
                </a:solidFill>
                <a:latin typeface="Palatino-Roman"/>
              </a:rPr>
              <a:t>Using SJF scheduling, we would schedule these processes according to the following Gantt chart:</a:t>
            </a:r>
            <a:endParaRPr lang="en-GB" dirty="0"/>
          </a:p>
        </p:txBody>
      </p:sp>
      <p:pic>
        <p:nvPicPr>
          <p:cNvPr id="5" name="Picture 4" descr="Graphical user interface, text, application, Word, chat or text message&#10;&#10;Description automatically generated">
            <a:extLst>
              <a:ext uri="{FF2B5EF4-FFF2-40B4-BE49-F238E27FC236}">
                <a16:creationId xmlns:a16="http://schemas.microsoft.com/office/drawing/2014/main" id="{A5A68D57-AEEE-4B2F-9A59-B1B61767C80E}"/>
              </a:ext>
            </a:extLst>
          </p:cNvPr>
          <p:cNvPicPr>
            <a:picLocks noChangeAspect="1"/>
          </p:cNvPicPr>
          <p:nvPr/>
        </p:nvPicPr>
        <p:blipFill>
          <a:blip r:embed="rId2"/>
          <a:stretch>
            <a:fillRect/>
          </a:stretch>
        </p:blipFill>
        <p:spPr>
          <a:xfrm>
            <a:off x="2067935" y="5316537"/>
            <a:ext cx="7535222" cy="1176338"/>
          </a:xfrm>
          <a:prstGeom prst="rect">
            <a:avLst/>
          </a:prstGeom>
        </p:spPr>
      </p:pic>
    </p:spTree>
    <p:extLst>
      <p:ext uri="{BB962C8B-B14F-4D97-AF65-F5344CB8AC3E}">
        <p14:creationId xmlns:p14="http://schemas.microsoft.com/office/powerpoint/2010/main" val="144615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67ED-0754-4FEE-942D-2E3FA4E9D822}"/>
              </a:ext>
            </a:extLst>
          </p:cNvPr>
          <p:cNvSpPr>
            <a:spLocks noGrp="1"/>
          </p:cNvSpPr>
          <p:nvPr>
            <p:ph type="title"/>
          </p:nvPr>
        </p:nvSpPr>
        <p:spPr/>
        <p:txBody>
          <a:bodyPr/>
          <a:lstStyle/>
          <a:p>
            <a:r>
              <a:rPr lang="en-GB" dirty="0"/>
              <a:t>Shortest-Job-First Scheduling (SJF) (Cont.)</a:t>
            </a:r>
          </a:p>
        </p:txBody>
      </p:sp>
      <p:sp>
        <p:nvSpPr>
          <p:cNvPr id="3" name="Content Placeholder 2">
            <a:extLst>
              <a:ext uri="{FF2B5EF4-FFF2-40B4-BE49-F238E27FC236}">
                <a16:creationId xmlns:a16="http://schemas.microsoft.com/office/drawing/2014/main" id="{5B0DFD55-D07B-44A0-B2A6-4CB90CF6578A}"/>
              </a:ext>
            </a:extLst>
          </p:cNvPr>
          <p:cNvSpPr>
            <a:spLocks noGrp="1"/>
          </p:cNvSpPr>
          <p:nvPr>
            <p:ph idx="1"/>
          </p:nvPr>
        </p:nvSpPr>
        <p:spPr/>
        <p:txBody>
          <a:bodyPr>
            <a:normAutofit/>
          </a:bodyPr>
          <a:lstStyle/>
          <a:p>
            <a:pPr algn="l"/>
            <a:r>
              <a:rPr lang="en-GB" sz="1800" b="0" i="0" u="none" strike="noStrike" baseline="0" dirty="0">
                <a:solidFill>
                  <a:srgbClr val="231F20"/>
                </a:solidFill>
                <a:latin typeface="Palatino-Roman"/>
              </a:rPr>
              <a:t>The waiting time is 3 milliseconds for process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1, 16milliseconds for process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2, 9milliseconds for process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3, and 0milliseconds for process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4. Thus, the average waiting time is (3 + 16 + 9 + 0)/4 = 7 milliseconds. </a:t>
            </a:r>
          </a:p>
          <a:p>
            <a:pPr algn="l"/>
            <a:r>
              <a:rPr lang="en-GB" sz="1800" b="0" i="0" u="none" strike="noStrike" baseline="0" dirty="0">
                <a:solidFill>
                  <a:srgbClr val="231F20"/>
                </a:solidFill>
                <a:latin typeface="Palatino-Roman"/>
              </a:rPr>
              <a:t>By comparison, if we were using the FCFS scheduling scheme, the average waiting time would be 10.25 milliseconds.</a:t>
            </a:r>
          </a:p>
          <a:p>
            <a:pPr algn="l"/>
            <a:r>
              <a:rPr lang="en-GB" sz="1800" b="0" i="0" u="none" strike="noStrike" baseline="0" dirty="0">
                <a:solidFill>
                  <a:srgbClr val="231F20"/>
                </a:solidFill>
                <a:latin typeface="Palatino-Roman"/>
              </a:rPr>
              <a:t>The SJF scheduling algorithm is provably optimal, in that it gives the minimum average waiting time for a given set of processes.</a:t>
            </a:r>
          </a:p>
          <a:p>
            <a:pPr algn="l"/>
            <a:r>
              <a:rPr lang="en-GB" sz="1800" b="0" i="0" u="none" strike="noStrike" baseline="0" dirty="0">
                <a:solidFill>
                  <a:srgbClr val="231F20"/>
                </a:solidFill>
                <a:latin typeface="Palatino-Roman"/>
              </a:rPr>
              <a:t>The real difficulty with the SJF algorithm is knowing the length of the next CPU request.</a:t>
            </a:r>
          </a:p>
          <a:p>
            <a:pPr algn="l"/>
            <a:r>
              <a:rPr lang="en-GB" sz="1800" b="0" i="0" u="none" strike="noStrike" baseline="0" dirty="0">
                <a:solidFill>
                  <a:srgbClr val="231F20"/>
                </a:solidFill>
                <a:latin typeface="Palatino-Roman"/>
              </a:rPr>
              <a:t>Although the SJF algorithm is optimal, it cannot be implemented at the level of short-term CPU scheduling. With short-term scheduling, there is no way to know the length of the next CPU burst. One approach to this problem is to try to approximate SJF scheduling. We may not know the length of the next CPU burst, but we may be able to predict its value.</a:t>
            </a:r>
          </a:p>
          <a:p>
            <a:pPr algn="l"/>
            <a:r>
              <a:rPr lang="en-GB" sz="1800" b="0" i="0" u="none" strike="noStrike" baseline="0" dirty="0">
                <a:solidFill>
                  <a:srgbClr val="231F20"/>
                </a:solidFill>
                <a:latin typeface="Palatino-Roman"/>
              </a:rPr>
              <a:t>By computing an approximation of the length of the next CPU burst, we can pick the process with the shortest predicted CPU burst.</a:t>
            </a:r>
            <a:endParaRPr lang="en-GB" dirty="0"/>
          </a:p>
        </p:txBody>
      </p:sp>
    </p:spTree>
    <p:extLst>
      <p:ext uri="{BB962C8B-B14F-4D97-AF65-F5344CB8AC3E}">
        <p14:creationId xmlns:p14="http://schemas.microsoft.com/office/powerpoint/2010/main" val="372330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E439-5BF1-49BC-B855-EF276E589572}"/>
              </a:ext>
            </a:extLst>
          </p:cNvPr>
          <p:cNvSpPr>
            <a:spLocks noGrp="1"/>
          </p:cNvSpPr>
          <p:nvPr>
            <p:ph type="title"/>
          </p:nvPr>
        </p:nvSpPr>
        <p:spPr/>
        <p:txBody>
          <a:bodyPr/>
          <a:lstStyle/>
          <a:p>
            <a:r>
              <a:rPr lang="en-GB" dirty="0"/>
              <a:t>Shortest-Job-First Scheduling (SJF) (Cont.)</a:t>
            </a:r>
          </a:p>
        </p:txBody>
      </p:sp>
      <p:sp>
        <p:nvSpPr>
          <p:cNvPr id="3" name="Content Placeholder 2">
            <a:extLst>
              <a:ext uri="{FF2B5EF4-FFF2-40B4-BE49-F238E27FC236}">
                <a16:creationId xmlns:a16="http://schemas.microsoft.com/office/drawing/2014/main" id="{024A3AB7-D23C-4C25-B813-427C4CBF5E3C}"/>
              </a:ext>
            </a:extLst>
          </p:cNvPr>
          <p:cNvSpPr>
            <a:spLocks noGrp="1"/>
          </p:cNvSpPr>
          <p:nvPr>
            <p:ph idx="1"/>
          </p:nvPr>
        </p:nvSpPr>
        <p:spPr/>
        <p:txBody>
          <a:bodyPr>
            <a:normAutofit/>
          </a:bodyPr>
          <a:lstStyle/>
          <a:p>
            <a:pPr algn="l"/>
            <a:r>
              <a:rPr lang="en-GB" sz="1800" b="0" i="0" u="none" strike="noStrike" baseline="0" dirty="0">
                <a:solidFill>
                  <a:srgbClr val="231F20"/>
                </a:solidFill>
                <a:latin typeface="Palatino-Roman"/>
              </a:rPr>
              <a:t>The next CPU burst is generally predicted as an </a:t>
            </a:r>
            <a:r>
              <a:rPr lang="en-GB" sz="1800" b="1" i="0" u="none" strike="noStrike" baseline="0" dirty="0">
                <a:solidFill>
                  <a:srgbClr val="00AEF0"/>
                </a:solidFill>
                <a:latin typeface="Palatino-Bold"/>
              </a:rPr>
              <a:t>exponential average </a:t>
            </a:r>
            <a:r>
              <a:rPr lang="en-GB" sz="1800" b="0" i="0" u="none" strike="noStrike" baseline="0" dirty="0">
                <a:solidFill>
                  <a:srgbClr val="231F20"/>
                </a:solidFill>
                <a:latin typeface="Palatino-Roman"/>
              </a:rPr>
              <a:t>of the measured lengths of previous CPU bursts.</a:t>
            </a:r>
          </a:p>
          <a:p>
            <a:pPr algn="l"/>
            <a:r>
              <a:rPr lang="en-GB" sz="1800" b="0" i="0" u="none" strike="noStrike" baseline="0" dirty="0">
                <a:solidFill>
                  <a:srgbClr val="231F20"/>
                </a:solidFill>
                <a:latin typeface="Palatino-Roman"/>
              </a:rPr>
              <a:t>Let </a:t>
            </a:r>
            <a:r>
              <a:rPr lang="en-GB" sz="1800" b="0" i="1" u="none" strike="noStrike" baseline="0" dirty="0" err="1">
                <a:solidFill>
                  <a:srgbClr val="231F20"/>
                </a:solidFill>
                <a:latin typeface="Palatino-Italic"/>
              </a:rPr>
              <a:t>tn</a:t>
            </a:r>
            <a:r>
              <a:rPr lang="en-GB" sz="1800" b="0" i="1" u="none" strike="noStrike" baseline="0" dirty="0">
                <a:solidFill>
                  <a:srgbClr val="231F20"/>
                </a:solidFill>
                <a:latin typeface="Palatino-Italic"/>
              </a:rPr>
              <a:t> </a:t>
            </a:r>
            <a:r>
              <a:rPr lang="en-GB" sz="1800" b="0" i="0" u="none" strike="noStrike" baseline="0" dirty="0">
                <a:solidFill>
                  <a:srgbClr val="231F20"/>
                </a:solidFill>
                <a:latin typeface="Palatino-Roman"/>
              </a:rPr>
              <a:t>be the length of the </a:t>
            </a:r>
            <a:r>
              <a:rPr lang="en-GB" sz="1800" b="0" i="1" u="none" strike="noStrike" baseline="0" dirty="0">
                <a:solidFill>
                  <a:srgbClr val="231F20"/>
                </a:solidFill>
                <a:latin typeface="Palatino-Italic"/>
              </a:rPr>
              <a:t>n</a:t>
            </a:r>
            <a:r>
              <a:rPr lang="en-GB" sz="1800" b="0" i="0" u="none" strike="noStrike" baseline="0" dirty="0">
                <a:solidFill>
                  <a:srgbClr val="231F20"/>
                </a:solidFill>
                <a:latin typeface="Palatino-Roman"/>
              </a:rPr>
              <a:t>th CPU burst, and let </a:t>
            </a:r>
            <a:r>
              <a:rPr lang="el-GR" sz="1800" b="0" i="0" u="none" strike="noStrike" baseline="0" dirty="0">
                <a:solidFill>
                  <a:srgbClr val="231F20"/>
                </a:solidFill>
                <a:latin typeface="MathematicalPi-One"/>
              </a:rPr>
              <a:t>τ</a:t>
            </a:r>
            <a:r>
              <a:rPr lang="en-GB" sz="1800" i="1" baseline="-25000" dirty="0">
                <a:solidFill>
                  <a:srgbClr val="231F20"/>
                </a:solidFill>
                <a:latin typeface="Palatino-Italic"/>
              </a:rPr>
              <a:t>n+1 </a:t>
            </a:r>
            <a:r>
              <a:rPr lang="en-GB" sz="1800" b="0" i="0" u="none" strike="noStrike" baseline="0" dirty="0">
                <a:solidFill>
                  <a:srgbClr val="231F20"/>
                </a:solidFill>
                <a:latin typeface="Palatino-Roman"/>
              </a:rPr>
              <a:t>be our predicted value for the next CPU burst. Then, for </a:t>
            </a:r>
            <a:r>
              <a:rPr lang="el-GR" sz="1800" b="0" i="0" u="none" strike="noStrike" baseline="0" dirty="0">
                <a:solidFill>
                  <a:srgbClr val="231F20"/>
                </a:solidFill>
                <a:latin typeface="MathematicalPi-One"/>
              </a:rPr>
              <a:t>α</a:t>
            </a:r>
            <a:r>
              <a:rPr lang="en-GB" sz="1800" b="0" i="0" u="none" strike="noStrike" baseline="0" dirty="0">
                <a:solidFill>
                  <a:srgbClr val="231F20"/>
                </a:solidFill>
                <a:latin typeface="Palatino-Roman"/>
              </a:rPr>
              <a:t>, 0 </a:t>
            </a:r>
            <a:r>
              <a:rPr lang="en-GB" sz="1800" b="0" i="0" u="none" strike="noStrike" baseline="0" dirty="0">
                <a:solidFill>
                  <a:srgbClr val="231F20"/>
                </a:solidFill>
                <a:latin typeface="MTSY"/>
              </a:rPr>
              <a:t>≤ </a:t>
            </a:r>
            <a:r>
              <a:rPr lang="el-GR" sz="1800" b="0" i="0" u="none" strike="noStrike" baseline="0" dirty="0">
                <a:solidFill>
                  <a:srgbClr val="231F20"/>
                </a:solidFill>
                <a:latin typeface="MathematicalPi-One"/>
              </a:rPr>
              <a:t>α</a:t>
            </a:r>
            <a:r>
              <a:rPr lang="en-GB" sz="1800" b="0" i="0" u="none" strike="noStrike" baseline="0" dirty="0">
                <a:solidFill>
                  <a:srgbClr val="231F20"/>
                </a:solidFill>
                <a:latin typeface="MathematicalPi-One"/>
              </a:rPr>
              <a:t> </a:t>
            </a:r>
            <a:r>
              <a:rPr lang="en-GB" sz="1800" b="0" i="0" u="none" strike="noStrike" baseline="0" dirty="0">
                <a:solidFill>
                  <a:srgbClr val="231F20"/>
                </a:solidFill>
                <a:latin typeface="MTSY"/>
              </a:rPr>
              <a:t>≤ </a:t>
            </a:r>
            <a:r>
              <a:rPr lang="en-GB" sz="1800" b="0" i="0" u="none" strike="noStrike" baseline="0" dirty="0">
                <a:solidFill>
                  <a:srgbClr val="231F20"/>
                </a:solidFill>
                <a:latin typeface="Palatino-Roman"/>
              </a:rPr>
              <a:t>1, define</a:t>
            </a:r>
          </a:p>
          <a:p>
            <a:pPr marL="0" indent="0" algn="l">
              <a:buNone/>
            </a:pPr>
            <a:r>
              <a:rPr lang="en-GB" sz="1800" b="0" i="0" u="none" strike="noStrike" baseline="0" dirty="0">
                <a:solidFill>
                  <a:srgbClr val="231F20"/>
                </a:solidFill>
                <a:latin typeface="MathematicalPi-One"/>
              </a:rPr>
              <a:t>	</a:t>
            </a:r>
            <a:r>
              <a:rPr lang="el-GR" sz="1800" b="0" i="0" u="none" strike="noStrike" baseline="0" dirty="0">
                <a:solidFill>
                  <a:srgbClr val="231F20"/>
                </a:solidFill>
                <a:latin typeface="MathematicalPi-One"/>
              </a:rPr>
              <a:t>τ</a:t>
            </a:r>
            <a:r>
              <a:rPr lang="pt-BR" sz="1800" b="0" i="1" u="none" strike="noStrike" baseline="-25000" dirty="0">
                <a:solidFill>
                  <a:srgbClr val="231F20"/>
                </a:solidFill>
                <a:latin typeface="Palatino-Italic"/>
              </a:rPr>
              <a:t>n</a:t>
            </a:r>
            <a:r>
              <a:rPr lang="pt-BR" sz="1800" b="0" i="0" u="none" strike="noStrike" baseline="-25000" dirty="0">
                <a:solidFill>
                  <a:srgbClr val="231F20"/>
                </a:solidFill>
                <a:latin typeface="MTSY"/>
              </a:rPr>
              <a:t>+</a:t>
            </a:r>
            <a:r>
              <a:rPr lang="pt-BR" sz="1800" b="0" i="0" u="none" strike="noStrike" baseline="-25000" dirty="0">
                <a:solidFill>
                  <a:srgbClr val="231F20"/>
                </a:solidFill>
                <a:latin typeface="Palatino-Roman"/>
              </a:rPr>
              <a:t>1</a:t>
            </a:r>
            <a:r>
              <a:rPr lang="pt-BR" sz="1800" b="0" i="0" u="none" strike="noStrike" baseline="0" dirty="0">
                <a:solidFill>
                  <a:srgbClr val="231F20"/>
                </a:solidFill>
                <a:latin typeface="Palatino-Roman"/>
              </a:rPr>
              <a:t> = </a:t>
            </a:r>
            <a:r>
              <a:rPr lang="el-GR" sz="1800" b="0" i="0" u="none" strike="noStrike" baseline="0" dirty="0">
                <a:solidFill>
                  <a:srgbClr val="231F20"/>
                </a:solidFill>
                <a:latin typeface="MathematicalPi-One"/>
              </a:rPr>
              <a:t>α</a:t>
            </a:r>
            <a:r>
              <a:rPr lang="pt-BR" sz="1800" b="0" i="0" u="none" strike="noStrike" baseline="0" dirty="0">
                <a:solidFill>
                  <a:srgbClr val="231F20"/>
                </a:solidFill>
                <a:latin typeface="MathematicalPi-One"/>
              </a:rPr>
              <a:t> </a:t>
            </a:r>
            <a:r>
              <a:rPr lang="pt-BR" sz="1800" b="0" i="1" u="none" strike="noStrike" baseline="0" dirty="0">
                <a:solidFill>
                  <a:srgbClr val="231F20"/>
                </a:solidFill>
                <a:latin typeface="Palatino-Italic"/>
              </a:rPr>
              <a:t>t</a:t>
            </a:r>
            <a:r>
              <a:rPr lang="pt-BR" sz="1800" i="1" baseline="-25000" dirty="0">
                <a:solidFill>
                  <a:srgbClr val="231F20"/>
                </a:solidFill>
                <a:latin typeface="Palatino-Italic"/>
              </a:rPr>
              <a:t>n</a:t>
            </a:r>
            <a:r>
              <a:rPr lang="pt-BR" sz="1800" b="0" i="1" u="none" strike="noStrike" baseline="0" dirty="0">
                <a:solidFill>
                  <a:srgbClr val="231F20"/>
                </a:solidFill>
                <a:latin typeface="Palatino-Italic"/>
              </a:rPr>
              <a:t> </a:t>
            </a:r>
            <a:r>
              <a:rPr lang="pt-BR" sz="1800" b="0" i="0" u="none" strike="noStrike" baseline="0" dirty="0">
                <a:solidFill>
                  <a:srgbClr val="231F20"/>
                </a:solidFill>
                <a:latin typeface="Palatino-Roman"/>
              </a:rPr>
              <a:t>+ (1 </a:t>
            </a:r>
            <a:r>
              <a:rPr lang="pt-BR" sz="1800" b="0" i="0" u="none" strike="noStrike" baseline="0" dirty="0">
                <a:solidFill>
                  <a:srgbClr val="231F20"/>
                </a:solidFill>
                <a:latin typeface="MTSY"/>
              </a:rPr>
              <a:t>− </a:t>
            </a:r>
            <a:r>
              <a:rPr lang="el-GR" sz="1800" b="0" i="0" u="none" strike="noStrike" baseline="0" dirty="0">
                <a:solidFill>
                  <a:srgbClr val="231F20"/>
                </a:solidFill>
                <a:latin typeface="MathematicalPi-One"/>
              </a:rPr>
              <a:t>α</a:t>
            </a:r>
            <a:r>
              <a:rPr lang="pt-BR" sz="1800" b="0" i="0" u="none" strike="noStrike" baseline="0" dirty="0">
                <a:solidFill>
                  <a:srgbClr val="231F20"/>
                </a:solidFill>
                <a:latin typeface="Palatino-Roman"/>
              </a:rPr>
              <a:t>)</a:t>
            </a:r>
            <a:r>
              <a:rPr lang="el-GR" sz="1800" b="0" i="0" u="none" strike="noStrike" baseline="0" dirty="0">
                <a:solidFill>
                  <a:srgbClr val="231F20"/>
                </a:solidFill>
                <a:latin typeface="MathematicalPi-One"/>
              </a:rPr>
              <a:t> τ</a:t>
            </a:r>
            <a:r>
              <a:rPr lang="el-GR" sz="1800" i="1" baseline="-25000" dirty="0">
                <a:solidFill>
                  <a:srgbClr val="231F20"/>
                </a:solidFill>
                <a:latin typeface="Palatino-Italic"/>
              </a:rPr>
              <a:t> </a:t>
            </a:r>
            <a:r>
              <a:rPr lang="pt-BR" sz="1800" i="1" baseline="-25000" dirty="0">
                <a:solidFill>
                  <a:srgbClr val="231F20"/>
                </a:solidFill>
                <a:latin typeface="Palatino-Italic"/>
              </a:rPr>
              <a:t>n</a:t>
            </a:r>
            <a:r>
              <a:rPr lang="pt-BR" sz="1800" b="0" i="0" u="none" strike="noStrike" baseline="0" dirty="0">
                <a:solidFill>
                  <a:srgbClr val="231F20"/>
                </a:solidFill>
                <a:latin typeface="Palatino-Roman"/>
              </a:rPr>
              <a:t>.</a:t>
            </a:r>
          </a:p>
          <a:p>
            <a:pPr algn="l"/>
            <a:r>
              <a:rPr lang="en-GB" sz="1800" b="0" i="0" u="none" strike="noStrike" baseline="0" dirty="0">
                <a:solidFill>
                  <a:srgbClr val="231F20"/>
                </a:solidFill>
                <a:latin typeface="Palatino-Roman"/>
              </a:rPr>
              <a:t>The value of </a:t>
            </a:r>
            <a:r>
              <a:rPr lang="en-GB" sz="1800" b="0" i="1" u="none" strike="noStrike" baseline="0" dirty="0" err="1">
                <a:solidFill>
                  <a:srgbClr val="231F20"/>
                </a:solidFill>
                <a:latin typeface="Palatino-Italic"/>
              </a:rPr>
              <a:t>t</a:t>
            </a:r>
            <a:r>
              <a:rPr lang="en-GB" sz="1800" b="0" i="1" u="none" strike="noStrike" baseline="-25000" dirty="0" err="1">
                <a:solidFill>
                  <a:srgbClr val="231F20"/>
                </a:solidFill>
                <a:latin typeface="Palatino-Italic"/>
              </a:rPr>
              <a:t>n</a:t>
            </a:r>
            <a:r>
              <a:rPr lang="en-GB" sz="1800" b="0" i="1" u="none" strike="noStrike" baseline="0" dirty="0">
                <a:solidFill>
                  <a:srgbClr val="231F20"/>
                </a:solidFill>
                <a:latin typeface="Palatino-Italic"/>
              </a:rPr>
              <a:t> </a:t>
            </a:r>
            <a:r>
              <a:rPr lang="en-GB" sz="1800" b="0" i="0" u="none" strike="noStrike" baseline="0" dirty="0">
                <a:solidFill>
                  <a:srgbClr val="231F20"/>
                </a:solidFill>
                <a:latin typeface="Palatino-Roman"/>
              </a:rPr>
              <a:t>contains the most recent information, while </a:t>
            </a:r>
            <a:r>
              <a:rPr lang="el-GR" sz="1800" b="0" i="0" u="none" strike="noStrike" baseline="0" dirty="0">
                <a:solidFill>
                  <a:srgbClr val="231F20"/>
                </a:solidFill>
                <a:latin typeface="MathematicalPi-One"/>
              </a:rPr>
              <a:t>τ</a:t>
            </a:r>
            <a:r>
              <a:rPr lang="el-GR" sz="1800" i="1" baseline="-25000" dirty="0">
                <a:solidFill>
                  <a:srgbClr val="231F20"/>
                </a:solidFill>
                <a:latin typeface="Palatino-Italic"/>
              </a:rPr>
              <a:t> </a:t>
            </a:r>
            <a:r>
              <a:rPr lang="pt-BR" sz="1800" i="1" baseline="-25000" dirty="0">
                <a:solidFill>
                  <a:srgbClr val="231F20"/>
                </a:solidFill>
                <a:latin typeface="Palatino-Italic"/>
              </a:rPr>
              <a:t>n</a:t>
            </a:r>
            <a:r>
              <a:rPr lang="en-GB" sz="1800" b="0" i="1" u="none" strike="noStrike" baseline="0" dirty="0">
                <a:solidFill>
                  <a:srgbClr val="231F20"/>
                </a:solidFill>
                <a:latin typeface="Palatino-Italic"/>
              </a:rPr>
              <a:t> </a:t>
            </a:r>
            <a:r>
              <a:rPr lang="en-GB" sz="1800" b="0" i="0" u="none" strike="noStrike" baseline="0" dirty="0">
                <a:solidFill>
                  <a:srgbClr val="231F20"/>
                </a:solidFill>
                <a:latin typeface="Palatino-Roman"/>
              </a:rPr>
              <a:t>stores the past history. </a:t>
            </a:r>
          </a:p>
          <a:p>
            <a:pPr algn="l"/>
            <a:r>
              <a:rPr lang="en-GB" sz="1800" b="0" i="0" u="none" strike="noStrike" baseline="0" dirty="0">
                <a:solidFill>
                  <a:srgbClr val="231F20"/>
                </a:solidFill>
                <a:latin typeface="Palatino-Roman"/>
              </a:rPr>
              <a:t>The parameter </a:t>
            </a:r>
            <a:r>
              <a:rPr lang="el-GR" sz="1800" b="0" i="0" u="none" strike="noStrike" baseline="0" dirty="0">
                <a:solidFill>
                  <a:srgbClr val="231F20"/>
                </a:solidFill>
                <a:latin typeface="MathematicalPi-One"/>
              </a:rPr>
              <a:t>α</a:t>
            </a:r>
            <a:r>
              <a:rPr lang="en-GB" sz="1800" b="0" i="0" u="none" strike="noStrike" baseline="0" dirty="0">
                <a:solidFill>
                  <a:srgbClr val="231F20"/>
                </a:solidFill>
                <a:latin typeface="MathematicalPi-One"/>
              </a:rPr>
              <a:t> </a:t>
            </a:r>
            <a:r>
              <a:rPr lang="en-GB" sz="1800" b="0" i="0" u="none" strike="noStrike" baseline="0" dirty="0">
                <a:solidFill>
                  <a:srgbClr val="231F20"/>
                </a:solidFill>
                <a:latin typeface="Palatino-Roman"/>
              </a:rPr>
              <a:t>controls the relative weight of recent and past history in our prediction. If </a:t>
            </a:r>
            <a:r>
              <a:rPr lang="el-GR" sz="1800" b="0" i="0" u="none" strike="noStrike" baseline="0" dirty="0">
                <a:solidFill>
                  <a:srgbClr val="231F20"/>
                </a:solidFill>
                <a:latin typeface="MathematicalPi-One"/>
              </a:rPr>
              <a:t>α </a:t>
            </a:r>
            <a:r>
              <a:rPr lang="en-GB" sz="1800" b="0" i="0" u="none" strike="noStrike" baseline="0" dirty="0">
                <a:solidFill>
                  <a:srgbClr val="231F20"/>
                </a:solidFill>
                <a:latin typeface="Palatino-Roman"/>
              </a:rPr>
              <a:t>=0, then</a:t>
            </a:r>
            <a:r>
              <a:rPr lang="el-GR" sz="1800" b="0" i="0" u="none" strike="noStrike" baseline="0" dirty="0">
                <a:solidFill>
                  <a:srgbClr val="231F20"/>
                </a:solidFill>
                <a:latin typeface="MathematicalPi-One"/>
              </a:rPr>
              <a:t> τ</a:t>
            </a:r>
            <a:r>
              <a:rPr lang="pt-BR" sz="1800" b="0" i="1" u="none" strike="noStrike" baseline="-25000" dirty="0">
                <a:solidFill>
                  <a:srgbClr val="231F20"/>
                </a:solidFill>
                <a:latin typeface="Palatino-Italic"/>
              </a:rPr>
              <a:t>n</a:t>
            </a:r>
            <a:r>
              <a:rPr lang="pt-BR" sz="1800" b="0" i="0" u="none" strike="noStrike" baseline="-25000" dirty="0">
                <a:solidFill>
                  <a:srgbClr val="231F20"/>
                </a:solidFill>
                <a:latin typeface="MTSY"/>
              </a:rPr>
              <a:t>+</a:t>
            </a:r>
            <a:r>
              <a:rPr lang="pt-BR" sz="1800" b="0" i="0" u="none" strike="noStrike" baseline="-25000" dirty="0">
                <a:solidFill>
                  <a:srgbClr val="231F20"/>
                </a:solidFill>
                <a:latin typeface="Palatino-Roman"/>
              </a:rPr>
              <a:t>1</a:t>
            </a:r>
            <a:r>
              <a:rPr lang="en-GB" sz="1800" b="0" i="0" u="none" strike="noStrike" baseline="0" dirty="0">
                <a:solidFill>
                  <a:srgbClr val="231F20"/>
                </a:solidFill>
                <a:latin typeface="Palatino-Roman"/>
              </a:rPr>
              <a:t> = </a:t>
            </a:r>
            <a:r>
              <a:rPr lang="el-GR" sz="1800" b="0" i="0" u="none" strike="noStrike" baseline="0" dirty="0">
                <a:solidFill>
                  <a:srgbClr val="231F20"/>
                </a:solidFill>
                <a:latin typeface="MathematicalPi-One"/>
              </a:rPr>
              <a:t>τ</a:t>
            </a:r>
            <a:r>
              <a:rPr lang="el-GR" sz="1800" i="1" baseline="-25000" dirty="0">
                <a:solidFill>
                  <a:srgbClr val="231F20"/>
                </a:solidFill>
                <a:latin typeface="Palatino-Italic"/>
              </a:rPr>
              <a:t> </a:t>
            </a:r>
            <a:r>
              <a:rPr lang="pt-BR" sz="1800" i="1" baseline="-25000" dirty="0">
                <a:solidFill>
                  <a:srgbClr val="231F20"/>
                </a:solidFill>
                <a:latin typeface="Palatino-Italic"/>
              </a:rPr>
              <a:t>n</a:t>
            </a:r>
            <a:r>
              <a:rPr lang="en-GB" sz="1800" b="0" i="0" u="none" strike="noStrike" baseline="0" dirty="0">
                <a:solidFill>
                  <a:srgbClr val="231F20"/>
                </a:solidFill>
                <a:latin typeface="Palatino-Roman"/>
              </a:rPr>
              <a:t>, and recent history has no effect (current conditions are assumed to be transient). If </a:t>
            </a:r>
            <a:r>
              <a:rPr lang="el-GR" sz="1800" b="0" i="0" u="none" strike="noStrike" baseline="0" dirty="0">
                <a:solidFill>
                  <a:srgbClr val="231F20"/>
                </a:solidFill>
                <a:latin typeface="MathematicalPi-One"/>
              </a:rPr>
              <a:t>α </a:t>
            </a:r>
            <a:r>
              <a:rPr lang="en-GB" sz="1800" b="0" i="0" u="none" strike="noStrike" baseline="0" dirty="0">
                <a:solidFill>
                  <a:srgbClr val="231F20"/>
                </a:solidFill>
                <a:latin typeface="Palatino-Roman"/>
              </a:rPr>
              <a:t>=1, then</a:t>
            </a:r>
            <a:r>
              <a:rPr lang="el-GR" sz="1800" b="0" i="0" u="none" strike="noStrike" baseline="0" dirty="0">
                <a:solidFill>
                  <a:srgbClr val="231F20"/>
                </a:solidFill>
                <a:latin typeface="MathematicalPi-One"/>
              </a:rPr>
              <a:t> τ</a:t>
            </a:r>
            <a:r>
              <a:rPr lang="pt-BR" sz="1800" b="0" i="1" u="none" strike="noStrike" baseline="-25000" dirty="0">
                <a:solidFill>
                  <a:srgbClr val="231F20"/>
                </a:solidFill>
                <a:latin typeface="Palatino-Italic"/>
              </a:rPr>
              <a:t>n</a:t>
            </a:r>
            <a:r>
              <a:rPr lang="pt-BR" sz="1800" b="0" i="0" u="none" strike="noStrike" baseline="-25000" dirty="0">
                <a:solidFill>
                  <a:srgbClr val="231F20"/>
                </a:solidFill>
                <a:latin typeface="MTSY"/>
              </a:rPr>
              <a:t>+</a:t>
            </a:r>
            <a:r>
              <a:rPr lang="pt-BR" sz="1800" b="0" i="0" u="none" strike="noStrike" baseline="-25000" dirty="0">
                <a:solidFill>
                  <a:srgbClr val="231F20"/>
                </a:solidFill>
                <a:latin typeface="Palatino-Roman"/>
              </a:rPr>
              <a:t>1</a:t>
            </a:r>
            <a:r>
              <a:rPr lang="en-GB" sz="1800" b="0" i="0" u="none" strike="noStrike" baseline="0" dirty="0">
                <a:solidFill>
                  <a:srgbClr val="231F20"/>
                </a:solidFill>
                <a:latin typeface="Palatino-Roman"/>
              </a:rPr>
              <a:t> = </a:t>
            </a:r>
            <a:r>
              <a:rPr lang="en-GB" sz="1800" b="0" i="1" u="none" strike="noStrike" baseline="0" dirty="0" err="1">
                <a:solidFill>
                  <a:srgbClr val="231F20"/>
                </a:solidFill>
                <a:latin typeface="Palatino-Italic"/>
              </a:rPr>
              <a:t>tn</a:t>
            </a:r>
            <a:r>
              <a:rPr lang="en-GB" sz="1800" b="0" i="0" u="none" strike="noStrike" baseline="0" dirty="0">
                <a:solidFill>
                  <a:srgbClr val="231F20"/>
                </a:solidFill>
                <a:latin typeface="Palatino-Roman"/>
              </a:rPr>
              <a:t>, and only the most recent CPU burst matters (history is assumed to be old and irrelevant). </a:t>
            </a:r>
          </a:p>
          <a:p>
            <a:pPr algn="l"/>
            <a:r>
              <a:rPr lang="en-GB" sz="1800" b="0" i="0" u="none" strike="noStrike" baseline="0" dirty="0">
                <a:solidFill>
                  <a:srgbClr val="231F20"/>
                </a:solidFill>
                <a:latin typeface="Palatino-Roman"/>
              </a:rPr>
              <a:t>More commonly, </a:t>
            </a:r>
            <a:r>
              <a:rPr lang="el-GR" sz="1800" b="0" i="0" u="none" strike="noStrike" baseline="0" dirty="0">
                <a:solidFill>
                  <a:srgbClr val="231F20"/>
                </a:solidFill>
                <a:latin typeface="MathematicalPi-One"/>
              </a:rPr>
              <a:t>α</a:t>
            </a:r>
            <a:r>
              <a:rPr lang="en-GB" sz="1800" b="0" i="0" u="none" strike="noStrike" baseline="0" dirty="0">
                <a:solidFill>
                  <a:srgbClr val="231F20"/>
                </a:solidFill>
                <a:latin typeface="MathematicalPi-One"/>
              </a:rPr>
              <a:t> </a:t>
            </a:r>
            <a:r>
              <a:rPr lang="en-GB" sz="1800" b="0" i="0" u="none" strike="noStrike" baseline="0" dirty="0">
                <a:solidFill>
                  <a:srgbClr val="231F20"/>
                </a:solidFill>
                <a:latin typeface="Palatino-Roman"/>
              </a:rPr>
              <a:t>= 1/2, so recent history and past history are equally weighted.</a:t>
            </a:r>
          </a:p>
          <a:p>
            <a:pPr algn="l"/>
            <a:r>
              <a:rPr lang="en-GB" sz="1800" b="0" i="0" u="none" strike="noStrike" baseline="0" dirty="0">
                <a:solidFill>
                  <a:srgbClr val="231F20"/>
                </a:solidFill>
                <a:latin typeface="Palatino-Roman"/>
              </a:rPr>
              <a:t>The SJF algorithm can be either </a:t>
            </a:r>
            <a:r>
              <a:rPr lang="en-GB" sz="1800" b="0" i="0" u="none" strike="noStrike" baseline="0" dirty="0" err="1">
                <a:solidFill>
                  <a:srgbClr val="231F20"/>
                </a:solidFill>
                <a:latin typeface="Palatino-Roman"/>
              </a:rPr>
              <a:t>preemptive</a:t>
            </a:r>
            <a:r>
              <a:rPr lang="en-GB" sz="1800" b="0" i="0" u="none" strike="noStrike" baseline="0" dirty="0">
                <a:solidFill>
                  <a:srgbClr val="231F20"/>
                </a:solidFill>
                <a:latin typeface="Palatino-Roman"/>
              </a:rPr>
              <a:t> or </a:t>
            </a:r>
            <a:r>
              <a:rPr lang="en-GB" sz="1800" b="0" i="0" u="none" strike="noStrike" baseline="0" dirty="0" err="1">
                <a:solidFill>
                  <a:srgbClr val="231F20"/>
                </a:solidFill>
                <a:latin typeface="Palatino-Roman"/>
              </a:rPr>
              <a:t>nonpreemptive</a:t>
            </a:r>
            <a:r>
              <a:rPr lang="en-GB" sz="1800" b="0" i="0" u="none" strike="noStrike" baseline="0" dirty="0">
                <a:solidFill>
                  <a:srgbClr val="231F20"/>
                </a:solidFill>
                <a:latin typeface="Palatino-Roman"/>
              </a:rPr>
              <a:t>.</a:t>
            </a:r>
            <a:r>
              <a:rPr lang="en-GB" sz="1800" dirty="0">
                <a:solidFill>
                  <a:srgbClr val="231F20"/>
                </a:solidFill>
                <a:latin typeface="Palatino-Roman"/>
              </a:rPr>
              <a:t> </a:t>
            </a:r>
            <a:r>
              <a:rPr lang="en-GB" sz="1800" b="0" i="0" u="none" strike="noStrike" baseline="0" dirty="0" err="1">
                <a:solidFill>
                  <a:srgbClr val="231F20"/>
                </a:solidFill>
                <a:latin typeface="Palatino-Roman"/>
              </a:rPr>
              <a:t>Preemptive</a:t>
            </a:r>
            <a:r>
              <a:rPr lang="en-GB" sz="1800" b="0" i="0" u="none" strike="noStrike" baseline="0" dirty="0">
                <a:solidFill>
                  <a:srgbClr val="231F20"/>
                </a:solidFill>
                <a:latin typeface="Palatino-Roman"/>
              </a:rPr>
              <a:t> SJF scheduling is sometimes called </a:t>
            </a:r>
            <a:r>
              <a:rPr lang="en-GB" sz="1800" b="1" i="0" u="none" strike="noStrike" baseline="0" dirty="0">
                <a:solidFill>
                  <a:srgbClr val="00AEF0"/>
                </a:solidFill>
                <a:latin typeface="Palatino-Bold"/>
              </a:rPr>
              <a:t>shortest-remaining-time-first </a:t>
            </a:r>
            <a:r>
              <a:rPr lang="en-GB" sz="1800" b="0" i="0" u="none" strike="noStrike" baseline="0" dirty="0">
                <a:solidFill>
                  <a:srgbClr val="231F20"/>
                </a:solidFill>
                <a:latin typeface="Palatino-Roman"/>
              </a:rPr>
              <a:t>scheduling.</a:t>
            </a:r>
            <a:endParaRPr lang="en-GB" dirty="0"/>
          </a:p>
        </p:txBody>
      </p:sp>
    </p:spTree>
    <p:extLst>
      <p:ext uri="{BB962C8B-B14F-4D97-AF65-F5344CB8AC3E}">
        <p14:creationId xmlns:p14="http://schemas.microsoft.com/office/powerpoint/2010/main" val="3203875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DAF6-242F-470E-B967-BE0658FBAE88}"/>
              </a:ext>
            </a:extLst>
          </p:cNvPr>
          <p:cNvSpPr>
            <a:spLocks noGrp="1"/>
          </p:cNvSpPr>
          <p:nvPr>
            <p:ph type="title"/>
          </p:nvPr>
        </p:nvSpPr>
        <p:spPr/>
        <p:txBody>
          <a:bodyPr/>
          <a:lstStyle/>
          <a:p>
            <a:r>
              <a:rPr lang="en-GB" sz="4400" b="0" i="0" u="none" strike="noStrike" baseline="0" dirty="0">
                <a:solidFill>
                  <a:srgbClr val="231F20"/>
                </a:solidFill>
                <a:latin typeface="Palatino-Roman"/>
              </a:rPr>
              <a:t>Example: </a:t>
            </a:r>
            <a:r>
              <a:rPr lang="en-GB" sz="4400" b="0" i="0" u="none" strike="noStrike" baseline="0" dirty="0" err="1">
                <a:solidFill>
                  <a:srgbClr val="231F20"/>
                </a:solidFill>
                <a:latin typeface="Palatino-Roman"/>
              </a:rPr>
              <a:t>preemptive</a:t>
            </a:r>
            <a:r>
              <a:rPr lang="en-GB" sz="4400" b="0" i="0" u="none" strike="noStrike" baseline="0" dirty="0">
                <a:solidFill>
                  <a:srgbClr val="231F20"/>
                </a:solidFill>
                <a:latin typeface="Palatino-Roman"/>
              </a:rPr>
              <a:t> SJF schedule</a:t>
            </a:r>
            <a:endParaRPr lang="en-GB" dirty="0"/>
          </a:p>
        </p:txBody>
      </p:sp>
      <p:sp>
        <p:nvSpPr>
          <p:cNvPr id="3" name="Content Placeholder 2">
            <a:extLst>
              <a:ext uri="{FF2B5EF4-FFF2-40B4-BE49-F238E27FC236}">
                <a16:creationId xmlns:a16="http://schemas.microsoft.com/office/drawing/2014/main" id="{11942DF4-054A-4AB8-8234-884854BC22AA}"/>
              </a:ext>
            </a:extLst>
          </p:cNvPr>
          <p:cNvSpPr>
            <a:spLocks noGrp="1"/>
          </p:cNvSpPr>
          <p:nvPr>
            <p:ph idx="1"/>
          </p:nvPr>
        </p:nvSpPr>
        <p:spPr>
          <a:xfrm>
            <a:off x="838200" y="4405745"/>
            <a:ext cx="10515600" cy="1771218"/>
          </a:xfrm>
        </p:spPr>
        <p:txBody>
          <a:bodyPr>
            <a:normAutofit fontScale="92500" lnSpcReduction="10000"/>
          </a:bodyPr>
          <a:lstStyle/>
          <a:p>
            <a:pPr algn="l"/>
            <a:r>
              <a:rPr lang="en-GB" sz="1800" b="0" i="0" u="none" strike="noStrike" baseline="0" dirty="0">
                <a:solidFill>
                  <a:srgbClr val="231F20"/>
                </a:solidFill>
                <a:latin typeface="Palatino-Roman"/>
              </a:rPr>
              <a:t>Process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1 is started at time 0, since it is the only process in the queue. </a:t>
            </a:r>
          </a:p>
          <a:p>
            <a:pPr algn="l"/>
            <a:r>
              <a:rPr lang="en-GB" sz="1800" b="0" i="0" u="none" strike="noStrike" baseline="0" dirty="0">
                <a:solidFill>
                  <a:srgbClr val="231F20"/>
                </a:solidFill>
                <a:latin typeface="Palatino-Roman"/>
              </a:rPr>
              <a:t>Process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2 arrives at time 1. The remaining time for process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1 (7 milliseconds) is larger than the time required by process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2 (4 milliseconds), so process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1 is </a:t>
            </a:r>
            <a:r>
              <a:rPr lang="en-GB" sz="1800" b="0" i="0" u="none" strike="noStrike" baseline="0" dirty="0" err="1">
                <a:solidFill>
                  <a:srgbClr val="231F20"/>
                </a:solidFill>
                <a:latin typeface="Palatino-Roman"/>
              </a:rPr>
              <a:t>preempted</a:t>
            </a:r>
            <a:r>
              <a:rPr lang="en-GB" sz="1800" b="0" i="0" u="none" strike="noStrike" baseline="0" dirty="0">
                <a:solidFill>
                  <a:srgbClr val="231F20"/>
                </a:solidFill>
                <a:latin typeface="Palatino-Roman"/>
              </a:rPr>
              <a:t>, and process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2 is scheduled. </a:t>
            </a:r>
          </a:p>
          <a:p>
            <a:pPr algn="l"/>
            <a:r>
              <a:rPr lang="en-GB" sz="1800" b="0" i="0" u="none" strike="noStrike" baseline="0" dirty="0">
                <a:solidFill>
                  <a:srgbClr val="231F20"/>
                </a:solidFill>
                <a:latin typeface="Palatino-Roman"/>
              </a:rPr>
              <a:t>The average waiting time for this example is [(10 </a:t>
            </a:r>
            <a:r>
              <a:rPr lang="en-GB" sz="1800" b="0" i="0" u="none" strike="noStrike" baseline="0" dirty="0">
                <a:solidFill>
                  <a:srgbClr val="231F20"/>
                </a:solidFill>
                <a:latin typeface="MTSY"/>
              </a:rPr>
              <a:t>− </a:t>
            </a:r>
            <a:r>
              <a:rPr lang="en-GB" sz="1800" b="0" i="0" u="none" strike="noStrike" baseline="0" dirty="0">
                <a:solidFill>
                  <a:srgbClr val="231F20"/>
                </a:solidFill>
                <a:latin typeface="Palatino-Roman"/>
              </a:rPr>
              <a:t>1) + (1 </a:t>
            </a:r>
            <a:r>
              <a:rPr lang="en-GB" sz="1800" b="0" i="0" u="none" strike="noStrike" baseline="0" dirty="0">
                <a:solidFill>
                  <a:srgbClr val="231F20"/>
                </a:solidFill>
                <a:latin typeface="MTSY"/>
              </a:rPr>
              <a:t>− </a:t>
            </a:r>
            <a:r>
              <a:rPr lang="en-GB" sz="1800" b="0" i="0" u="none" strike="noStrike" baseline="0" dirty="0">
                <a:solidFill>
                  <a:srgbClr val="231F20"/>
                </a:solidFill>
                <a:latin typeface="Palatino-Roman"/>
              </a:rPr>
              <a:t>1) + (17 </a:t>
            </a:r>
            <a:r>
              <a:rPr lang="en-GB" sz="1800" b="0" i="0" u="none" strike="noStrike" baseline="0" dirty="0">
                <a:solidFill>
                  <a:srgbClr val="231F20"/>
                </a:solidFill>
                <a:latin typeface="MTSY"/>
              </a:rPr>
              <a:t>− </a:t>
            </a:r>
            <a:r>
              <a:rPr lang="en-GB" sz="1800" b="0" i="0" u="none" strike="noStrike" baseline="0" dirty="0">
                <a:solidFill>
                  <a:srgbClr val="231F20"/>
                </a:solidFill>
                <a:latin typeface="Palatino-Roman"/>
              </a:rPr>
              <a:t>2) + (5 </a:t>
            </a:r>
            <a:r>
              <a:rPr lang="en-GB" sz="1800" b="0" i="0" u="none" strike="noStrike" baseline="0" dirty="0">
                <a:solidFill>
                  <a:srgbClr val="231F20"/>
                </a:solidFill>
                <a:latin typeface="MTSY"/>
              </a:rPr>
              <a:t>− </a:t>
            </a:r>
            <a:r>
              <a:rPr lang="en-GB" sz="1800" b="0" i="0" u="none" strike="noStrike" baseline="0" dirty="0">
                <a:solidFill>
                  <a:srgbClr val="231F20"/>
                </a:solidFill>
                <a:latin typeface="Palatino-Roman"/>
              </a:rPr>
              <a:t>3)]/4 = 26/4 = 6.5 milliseconds.</a:t>
            </a:r>
          </a:p>
          <a:p>
            <a:pPr algn="l"/>
            <a:r>
              <a:rPr lang="en-GB" sz="1800" b="0" i="0" u="none" strike="noStrike" baseline="0" dirty="0" err="1">
                <a:solidFill>
                  <a:srgbClr val="231F20"/>
                </a:solidFill>
                <a:latin typeface="Palatino-Roman"/>
              </a:rPr>
              <a:t>Nonpreemptive</a:t>
            </a:r>
            <a:r>
              <a:rPr lang="en-GB" sz="1800" b="0" i="0" u="none" strike="noStrike" baseline="0" dirty="0">
                <a:solidFill>
                  <a:srgbClr val="231F20"/>
                </a:solidFill>
                <a:latin typeface="Palatino-Roman"/>
              </a:rPr>
              <a:t> SJF scheduling would result in an average waiting time of 7.75 milliseconds.</a:t>
            </a:r>
            <a:endParaRPr lang="en-GB" dirty="0"/>
          </a:p>
        </p:txBody>
      </p:sp>
      <p:pic>
        <p:nvPicPr>
          <p:cNvPr id="5" name="Picture 4" descr="Chart, table&#10;&#10;Description automatically generated">
            <a:extLst>
              <a:ext uri="{FF2B5EF4-FFF2-40B4-BE49-F238E27FC236}">
                <a16:creationId xmlns:a16="http://schemas.microsoft.com/office/drawing/2014/main" id="{928F2730-B72C-40FA-BB65-0E738AD9EAA9}"/>
              </a:ext>
            </a:extLst>
          </p:cNvPr>
          <p:cNvPicPr>
            <a:picLocks noChangeAspect="1"/>
          </p:cNvPicPr>
          <p:nvPr/>
        </p:nvPicPr>
        <p:blipFill>
          <a:blip r:embed="rId2"/>
          <a:stretch>
            <a:fillRect/>
          </a:stretch>
        </p:blipFill>
        <p:spPr>
          <a:xfrm>
            <a:off x="4405312" y="1524289"/>
            <a:ext cx="3381375" cy="1352550"/>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C938C6DF-8361-4E4B-9EF5-ABD356698542}"/>
              </a:ext>
            </a:extLst>
          </p:cNvPr>
          <p:cNvPicPr>
            <a:picLocks noChangeAspect="1"/>
          </p:cNvPicPr>
          <p:nvPr/>
        </p:nvPicPr>
        <p:blipFill>
          <a:blip r:embed="rId3"/>
          <a:stretch>
            <a:fillRect/>
          </a:stretch>
        </p:blipFill>
        <p:spPr>
          <a:xfrm>
            <a:off x="2723469" y="3197823"/>
            <a:ext cx="6505575" cy="1066800"/>
          </a:xfrm>
          <a:prstGeom prst="rect">
            <a:avLst/>
          </a:prstGeom>
        </p:spPr>
      </p:pic>
    </p:spTree>
    <p:extLst>
      <p:ext uri="{BB962C8B-B14F-4D97-AF65-F5344CB8AC3E}">
        <p14:creationId xmlns:p14="http://schemas.microsoft.com/office/powerpoint/2010/main" val="2703043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2C77D-2E6D-4F87-A6FB-AA4D97F8FDDC}"/>
              </a:ext>
            </a:extLst>
          </p:cNvPr>
          <p:cNvSpPr>
            <a:spLocks noGrp="1"/>
          </p:cNvSpPr>
          <p:nvPr>
            <p:ph type="title"/>
          </p:nvPr>
        </p:nvSpPr>
        <p:spPr/>
        <p:txBody>
          <a:bodyPr/>
          <a:lstStyle/>
          <a:p>
            <a:r>
              <a:rPr lang="en-GB" dirty="0"/>
              <a:t>Priority Scheduling</a:t>
            </a:r>
          </a:p>
        </p:txBody>
      </p:sp>
      <p:sp>
        <p:nvSpPr>
          <p:cNvPr id="3" name="Content Placeholder 2">
            <a:extLst>
              <a:ext uri="{FF2B5EF4-FFF2-40B4-BE49-F238E27FC236}">
                <a16:creationId xmlns:a16="http://schemas.microsoft.com/office/drawing/2014/main" id="{2C646B2E-B468-4AB0-A8F2-16F8F88E7E26}"/>
              </a:ext>
            </a:extLst>
          </p:cNvPr>
          <p:cNvSpPr>
            <a:spLocks noGrp="1"/>
          </p:cNvSpPr>
          <p:nvPr>
            <p:ph idx="1"/>
          </p:nvPr>
        </p:nvSpPr>
        <p:spPr>
          <a:xfrm>
            <a:off x="838200" y="1825625"/>
            <a:ext cx="10515600" cy="2538985"/>
          </a:xfrm>
        </p:spPr>
        <p:txBody>
          <a:bodyPr>
            <a:normAutofit fontScale="92500" lnSpcReduction="10000"/>
          </a:bodyPr>
          <a:lstStyle/>
          <a:p>
            <a:pPr algn="l"/>
            <a:r>
              <a:rPr lang="en-GB" sz="1800" b="0" i="0" u="none" strike="noStrike" baseline="0" dirty="0">
                <a:solidFill>
                  <a:srgbClr val="231F20"/>
                </a:solidFill>
                <a:latin typeface="Palatino-Roman"/>
              </a:rPr>
              <a:t>The SJF algorithm is a special case of the general </a:t>
            </a:r>
            <a:r>
              <a:rPr lang="en-GB" sz="1800" b="1" i="0" u="none" strike="noStrike" baseline="0" dirty="0">
                <a:solidFill>
                  <a:srgbClr val="00AEF0"/>
                </a:solidFill>
                <a:latin typeface="Palatino-Bold"/>
              </a:rPr>
              <a:t>priority-scheduling </a:t>
            </a:r>
            <a:r>
              <a:rPr lang="en-GB" sz="1800" b="0" i="0" u="none" strike="noStrike" baseline="0" dirty="0">
                <a:solidFill>
                  <a:srgbClr val="231F20"/>
                </a:solidFill>
                <a:latin typeface="Palatino-Roman"/>
              </a:rPr>
              <a:t>algorithm. An SJF algorithm is simply a priority algorithm where the priority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 is the inverse of the (predicted) next CPU burst.</a:t>
            </a:r>
          </a:p>
          <a:p>
            <a:pPr algn="l"/>
            <a:r>
              <a:rPr lang="en-GB" sz="1800" b="0" i="0" u="none" strike="noStrike" baseline="0" dirty="0">
                <a:solidFill>
                  <a:srgbClr val="231F20"/>
                </a:solidFill>
                <a:latin typeface="Palatino-Roman"/>
              </a:rPr>
              <a:t>A priority is associated with each process, and the CPU is allocated to the process with the highest priority.</a:t>
            </a:r>
          </a:p>
          <a:p>
            <a:pPr algn="l"/>
            <a:r>
              <a:rPr lang="en-GB" sz="1800" b="0" i="0" u="none" strike="noStrike" baseline="0" dirty="0">
                <a:solidFill>
                  <a:srgbClr val="231F20"/>
                </a:solidFill>
                <a:latin typeface="Palatino-Roman"/>
              </a:rPr>
              <a:t>Equal-priority processes are scheduled in FCFS order.</a:t>
            </a:r>
          </a:p>
          <a:p>
            <a:pPr algn="l"/>
            <a:r>
              <a:rPr lang="en-GB" sz="1800" b="0" i="0" u="none" strike="noStrike" baseline="0" dirty="0">
                <a:solidFill>
                  <a:srgbClr val="231F20"/>
                </a:solidFill>
                <a:latin typeface="Palatino-Roman"/>
              </a:rPr>
              <a:t>Priority scheduling can be either </a:t>
            </a:r>
            <a:r>
              <a:rPr lang="en-GB" sz="1800" b="0" i="0" u="none" strike="noStrike" baseline="0" dirty="0" err="1">
                <a:solidFill>
                  <a:srgbClr val="231F20"/>
                </a:solidFill>
                <a:latin typeface="Palatino-Roman"/>
              </a:rPr>
              <a:t>preemptive</a:t>
            </a:r>
            <a:r>
              <a:rPr lang="en-GB" sz="1800" b="0" i="0" u="none" strike="noStrike" baseline="0" dirty="0">
                <a:solidFill>
                  <a:srgbClr val="231F20"/>
                </a:solidFill>
                <a:latin typeface="Palatino-Roman"/>
              </a:rPr>
              <a:t> or </a:t>
            </a:r>
            <a:r>
              <a:rPr lang="en-GB" sz="1800" b="0" i="0" u="none" strike="noStrike" baseline="0" dirty="0" err="1">
                <a:solidFill>
                  <a:srgbClr val="231F20"/>
                </a:solidFill>
                <a:latin typeface="Palatino-Roman"/>
              </a:rPr>
              <a:t>nonpreemptive</a:t>
            </a:r>
            <a:r>
              <a:rPr lang="en-GB" sz="1800" b="0" i="0" u="none" strike="noStrike" baseline="0" dirty="0">
                <a:solidFill>
                  <a:srgbClr val="231F20"/>
                </a:solidFill>
                <a:latin typeface="Palatino-Roman"/>
              </a:rPr>
              <a:t>.</a:t>
            </a:r>
          </a:p>
          <a:p>
            <a:pPr algn="l"/>
            <a:r>
              <a:rPr lang="en-GB" sz="1800" b="0" i="0" u="none" strike="noStrike" baseline="0" dirty="0">
                <a:solidFill>
                  <a:srgbClr val="231F20"/>
                </a:solidFill>
                <a:latin typeface="Palatino-Roman"/>
              </a:rPr>
              <a:t>In this text, we assume that low numbers represent high priority.</a:t>
            </a:r>
          </a:p>
          <a:p>
            <a:pPr algn="l"/>
            <a:r>
              <a:rPr lang="en-GB" sz="1800" b="0" i="0" u="none" strike="noStrike" baseline="0" dirty="0">
                <a:solidFill>
                  <a:srgbClr val="231F20"/>
                </a:solidFill>
                <a:latin typeface="Palatino-Roman"/>
              </a:rPr>
              <a:t>The average waiting time is 8.2 milliseconds.</a:t>
            </a:r>
            <a:endParaRPr lang="en-GB" dirty="0"/>
          </a:p>
        </p:txBody>
      </p:sp>
      <p:pic>
        <p:nvPicPr>
          <p:cNvPr id="5" name="Picture 4" descr="Table&#10;&#10;Description automatically generated with low confidence">
            <a:extLst>
              <a:ext uri="{FF2B5EF4-FFF2-40B4-BE49-F238E27FC236}">
                <a16:creationId xmlns:a16="http://schemas.microsoft.com/office/drawing/2014/main" id="{05C36E07-750D-420F-8908-3EE378875AB8}"/>
              </a:ext>
            </a:extLst>
          </p:cNvPr>
          <p:cNvPicPr>
            <a:picLocks noChangeAspect="1"/>
          </p:cNvPicPr>
          <p:nvPr/>
        </p:nvPicPr>
        <p:blipFill>
          <a:blip r:embed="rId2"/>
          <a:stretch>
            <a:fillRect/>
          </a:stretch>
        </p:blipFill>
        <p:spPr>
          <a:xfrm>
            <a:off x="8077055" y="3006725"/>
            <a:ext cx="3057525" cy="1657350"/>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57D46FB5-73AC-4B89-A238-1FC224CAE1FC}"/>
              </a:ext>
            </a:extLst>
          </p:cNvPr>
          <p:cNvPicPr>
            <a:picLocks noChangeAspect="1"/>
          </p:cNvPicPr>
          <p:nvPr/>
        </p:nvPicPr>
        <p:blipFill>
          <a:blip r:embed="rId3"/>
          <a:stretch>
            <a:fillRect/>
          </a:stretch>
        </p:blipFill>
        <p:spPr>
          <a:xfrm>
            <a:off x="1504805" y="5075670"/>
            <a:ext cx="6572250" cy="1047750"/>
          </a:xfrm>
          <a:prstGeom prst="rect">
            <a:avLst/>
          </a:prstGeom>
        </p:spPr>
      </p:pic>
    </p:spTree>
    <p:extLst>
      <p:ext uri="{BB962C8B-B14F-4D97-AF65-F5344CB8AC3E}">
        <p14:creationId xmlns:p14="http://schemas.microsoft.com/office/powerpoint/2010/main" val="416969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EDD9-24DF-43D7-885A-319E22628A2B}"/>
              </a:ext>
            </a:extLst>
          </p:cNvPr>
          <p:cNvSpPr>
            <a:spLocks noGrp="1"/>
          </p:cNvSpPr>
          <p:nvPr>
            <p:ph type="title"/>
          </p:nvPr>
        </p:nvSpPr>
        <p:spPr/>
        <p:txBody>
          <a:bodyPr/>
          <a:lstStyle/>
          <a:p>
            <a:r>
              <a:rPr lang="en-GB" dirty="0"/>
              <a:t>Priority Scheduling (Cont.)</a:t>
            </a:r>
          </a:p>
        </p:txBody>
      </p:sp>
      <p:sp>
        <p:nvSpPr>
          <p:cNvPr id="3" name="Content Placeholder 2">
            <a:extLst>
              <a:ext uri="{FF2B5EF4-FFF2-40B4-BE49-F238E27FC236}">
                <a16:creationId xmlns:a16="http://schemas.microsoft.com/office/drawing/2014/main" id="{E9A9B55F-CF58-4028-8EC0-323DDE72F3B7}"/>
              </a:ext>
            </a:extLst>
          </p:cNvPr>
          <p:cNvSpPr>
            <a:spLocks noGrp="1"/>
          </p:cNvSpPr>
          <p:nvPr>
            <p:ph idx="1"/>
          </p:nvPr>
        </p:nvSpPr>
        <p:spPr/>
        <p:txBody>
          <a:bodyPr/>
          <a:lstStyle/>
          <a:p>
            <a:pPr algn="l"/>
            <a:r>
              <a:rPr lang="en-GB" sz="1800" b="0" i="0" u="none" strike="noStrike" baseline="0" dirty="0">
                <a:solidFill>
                  <a:srgbClr val="231F20"/>
                </a:solidFill>
                <a:latin typeface="Palatino-Roman"/>
              </a:rPr>
              <a:t>A major problem with priority scheduling algorithms is </a:t>
            </a:r>
            <a:r>
              <a:rPr lang="en-GB" sz="1800" b="1" i="0" u="none" strike="noStrike" baseline="0" dirty="0">
                <a:solidFill>
                  <a:srgbClr val="00AEF0"/>
                </a:solidFill>
                <a:latin typeface="Palatino-Bold"/>
              </a:rPr>
              <a:t>indefinite blocking</a:t>
            </a:r>
            <a:r>
              <a:rPr lang="en-GB" sz="1800" b="0" i="0" u="none" strike="noStrike" baseline="0" dirty="0">
                <a:solidFill>
                  <a:srgbClr val="231F20"/>
                </a:solidFill>
                <a:latin typeface="Palatino-Roman"/>
              </a:rPr>
              <a:t>, or </a:t>
            </a:r>
            <a:r>
              <a:rPr lang="en-GB" sz="1800" b="1" i="0" u="none" strike="noStrike" baseline="0" dirty="0">
                <a:solidFill>
                  <a:srgbClr val="00AEF0"/>
                </a:solidFill>
                <a:latin typeface="Palatino-Bold"/>
              </a:rPr>
              <a:t>starvation</a:t>
            </a:r>
            <a:r>
              <a:rPr lang="en-GB" sz="1800" b="0" i="0" u="none" strike="noStrike" baseline="0" dirty="0">
                <a:solidFill>
                  <a:srgbClr val="231F20"/>
                </a:solidFill>
                <a:latin typeface="Palatino-Roman"/>
              </a:rPr>
              <a:t>. A process that is ready to run but waiting for the CPU can be considered blocked. A priority scheduling algorithm can leave some low priority processes waiting indefinitely, in a heavily loaded computer system.</a:t>
            </a:r>
          </a:p>
          <a:p>
            <a:pPr algn="l"/>
            <a:r>
              <a:rPr lang="en-GB" sz="1800" b="0" i="0" u="none" strike="noStrike" baseline="0" dirty="0">
                <a:solidFill>
                  <a:srgbClr val="231F20"/>
                </a:solidFill>
                <a:latin typeface="Palatino-Roman"/>
              </a:rPr>
              <a:t>(</a:t>
            </a:r>
            <a:r>
              <a:rPr lang="en-GB" sz="1800" b="0" i="0" u="none" strike="noStrike" baseline="0" dirty="0" err="1">
                <a:solidFill>
                  <a:srgbClr val="231F20"/>
                </a:solidFill>
                <a:latin typeface="Palatino-Roman"/>
              </a:rPr>
              <a:t>Rumor</a:t>
            </a:r>
            <a:r>
              <a:rPr lang="en-GB" sz="1800" b="0" i="0" u="none" strike="noStrike" baseline="0" dirty="0">
                <a:solidFill>
                  <a:srgbClr val="231F20"/>
                </a:solidFill>
                <a:latin typeface="Palatino-Roman"/>
              </a:rPr>
              <a:t> has it that when they shut down the IBM 7094 at MIT in 1973, they found a low-priority process that had been submitted in 1967 and had not yet been run.)</a:t>
            </a:r>
          </a:p>
          <a:p>
            <a:pPr algn="l"/>
            <a:r>
              <a:rPr lang="en-GB" sz="1800" b="0" i="0" u="none" strike="noStrike" baseline="0" dirty="0">
                <a:solidFill>
                  <a:srgbClr val="231F20"/>
                </a:solidFill>
                <a:latin typeface="Palatino-Roman"/>
              </a:rPr>
              <a:t>A solution to the problem of indefinite blockage of low-priority processes is </a:t>
            </a:r>
            <a:r>
              <a:rPr lang="en-GB" sz="1800" b="1" i="0" u="none" strike="noStrike" baseline="0" dirty="0">
                <a:solidFill>
                  <a:srgbClr val="00AEF0"/>
                </a:solidFill>
                <a:latin typeface="Palatino-Bold"/>
              </a:rPr>
              <a:t>aging</a:t>
            </a:r>
            <a:r>
              <a:rPr lang="en-GB" sz="1800" b="0" i="0" u="none" strike="noStrike" baseline="0" dirty="0">
                <a:solidFill>
                  <a:srgbClr val="231F20"/>
                </a:solidFill>
                <a:latin typeface="Palatino-Roman"/>
              </a:rPr>
              <a:t>. Aging involves gradually increasing the priority of processes that wait in the system for a long time.</a:t>
            </a:r>
          </a:p>
          <a:p>
            <a:pPr algn="l"/>
            <a:endParaRPr lang="en-GB" dirty="0"/>
          </a:p>
        </p:txBody>
      </p:sp>
    </p:spTree>
    <p:extLst>
      <p:ext uri="{BB962C8B-B14F-4D97-AF65-F5344CB8AC3E}">
        <p14:creationId xmlns:p14="http://schemas.microsoft.com/office/powerpoint/2010/main" val="3576512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D6CF-CD3D-4829-BA89-61E6FF88A30B}"/>
              </a:ext>
            </a:extLst>
          </p:cNvPr>
          <p:cNvSpPr>
            <a:spLocks noGrp="1"/>
          </p:cNvSpPr>
          <p:nvPr>
            <p:ph type="title"/>
          </p:nvPr>
        </p:nvSpPr>
        <p:spPr/>
        <p:txBody>
          <a:bodyPr/>
          <a:lstStyle/>
          <a:p>
            <a:r>
              <a:rPr lang="en-GB" dirty="0"/>
              <a:t>Round-Robin Scheduling</a:t>
            </a:r>
          </a:p>
        </p:txBody>
      </p:sp>
      <p:sp>
        <p:nvSpPr>
          <p:cNvPr id="3" name="Content Placeholder 2">
            <a:extLst>
              <a:ext uri="{FF2B5EF4-FFF2-40B4-BE49-F238E27FC236}">
                <a16:creationId xmlns:a16="http://schemas.microsoft.com/office/drawing/2014/main" id="{5ACCD1F9-1711-48FC-8EC1-CC97544A1FBE}"/>
              </a:ext>
            </a:extLst>
          </p:cNvPr>
          <p:cNvSpPr>
            <a:spLocks noGrp="1"/>
          </p:cNvSpPr>
          <p:nvPr>
            <p:ph idx="1"/>
          </p:nvPr>
        </p:nvSpPr>
        <p:spPr/>
        <p:txBody>
          <a:bodyPr>
            <a:normAutofit fontScale="92500" lnSpcReduction="10000"/>
          </a:bodyPr>
          <a:lstStyle/>
          <a:p>
            <a:pPr algn="l"/>
            <a:r>
              <a:rPr lang="en-GB" sz="1800" b="0" i="0" u="none" strike="noStrike" baseline="0" dirty="0">
                <a:solidFill>
                  <a:srgbClr val="231F20"/>
                </a:solidFill>
                <a:latin typeface="Palatino-Roman"/>
              </a:rPr>
              <a:t>The </a:t>
            </a:r>
            <a:r>
              <a:rPr lang="en-GB" sz="1800" b="1" i="0" u="none" strike="noStrike" baseline="0" dirty="0">
                <a:solidFill>
                  <a:srgbClr val="00AEF0"/>
                </a:solidFill>
                <a:latin typeface="Palatino-Bold"/>
              </a:rPr>
              <a:t>round-robin </a:t>
            </a:r>
            <a:r>
              <a:rPr lang="en-GB" sz="1800" b="1" i="0" u="none" strike="noStrike" baseline="0" dirty="0">
                <a:solidFill>
                  <a:srgbClr val="231F20"/>
                </a:solidFill>
                <a:latin typeface="Palatino-Bold"/>
              </a:rPr>
              <a:t>(</a:t>
            </a:r>
            <a:r>
              <a:rPr lang="en-GB" sz="1800" b="1" i="0" u="none" strike="noStrike" baseline="0" dirty="0">
                <a:solidFill>
                  <a:srgbClr val="00AEF0"/>
                </a:solidFill>
                <a:latin typeface="Palatino-Bold"/>
              </a:rPr>
              <a:t>RR</a:t>
            </a:r>
            <a:r>
              <a:rPr lang="en-GB" sz="1800" b="1" i="0" u="none" strike="noStrike" baseline="0" dirty="0">
                <a:solidFill>
                  <a:srgbClr val="231F20"/>
                </a:solidFill>
                <a:latin typeface="Palatino-Bold"/>
              </a:rPr>
              <a:t>) </a:t>
            </a:r>
            <a:r>
              <a:rPr lang="en-GB" sz="1800" b="0" i="0" u="none" strike="noStrike" baseline="0" dirty="0">
                <a:solidFill>
                  <a:srgbClr val="231F20"/>
                </a:solidFill>
                <a:latin typeface="Palatino-Roman"/>
              </a:rPr>
              <a:t>scheduling algorithm is designed especially for timesharing systems. It is similar to FCFS scheduling, but </a:t>
            </a:r>
            <a:r>
              <a:rPr lang="en-GB" sz="1800" b="0" i="0" u="none" strike="noStrike" baseline="0" dirty="0" err="1">
                <a:solidFill>
                  <a:srgbClr val="231F20"/>
                </a:solidFill>
                <a:latin typeface="Palatino-Roman"/>
              </a:rPr>
              <a:t>preemption</a:t>
            </a:r>
            <a:r>
              <a:rPr lang="en-GB" sz="1800" b="0" i="0" u="none" strike="noStrike" baseline="0" dirty="0">
                <a:solidFill>
                  <a:srgbClr val="231F20"/>
                </a:solidFill>
                <a:latin typeface="Palatino-Roman"/>
              </a:rPr>
              <a:t> is added to enable the system to switch between processes. </a:t>
            </a:r>
          </a:p>
          <a:p>
            <a:pPr algn="l"/>
            <a:r>
              <a:rPr lang="en-GB" sz="1800" b="0" i="0" u="none" strike="noStrike" baseline="0" dirty="0">
                <a:solidFill>
                  <a:srgbClr val="231F20"/>
                </a:solidFill>
                <a:latin typeface="Palatino-Roman"/>
              </a:rPr>
              <a:t>A small unit of time, called a </a:t>
            </a:r>
            <a:r>
              <a:rPr lang="en-GB" sz="1800" b="1" i="0" u="none" strike="noStrike" baseline="0" dirty="0">
                <a:solidFill>
                  <a:srgbClr val="00AEF0"/>
                </a:solidFill>
                <a:latin typeface="Palatino-Bold"/>
              </a:rPr>
              <a:t>time quantum </a:t>
            </a:r>
            <a:r>
              <a:rPr lang="en-GB" sz="1800" b="0" i="0" u="none" strike="noStrike" baseline="0" dirty="0">
                <a:solidFill>
                  <a:srgbClr val="231F20"/>
                </a:solidFill>
                <a:latin typeface="Palatino-Roman"/>
              </a:rPr>
              <a:t>or </a:t>
            </a:r>
            <a:r>
              <a:rPr lang="en-GB" sz="1800" b="1" i="0" u="none" strike="noStrike" baseline="0" dirty="0">
                <a:solidFill>
                  <a:srgbClr val="00AEF0"/>
                </a:solidFill>
                <a:latin typeface="Palatino-Bold"/>
              </a:rPr>
              <a:t>time slice</a:t>
            </a:r>
            <a:r>
              <a:rPr lang="en-GB" sz="1800" b="0" i="0" u="none" strike="noStrike" baseline="0" dirty="0">
                <a:solidFill>
                  <a:srgbClr val="231F20"/>
                </a:solidFill>
                <a:latin typeface="Palatino-Roman"/>
              </a:rPr>
              <a:t>, is defined. A time quantum is generally from 10 to 100 milliseconds in length. </a:t>
            </a:r>
          </a:p>
          <a:p>
            <a:pPr algn="l"/>
            <a:r>
              <a:rPr lang="en-GB" sz="1800" b="0" i="0" u="none" strike="noStrike" baseline="0" dirty="0">
                <a:solidFill>
                  <a:srgbClr val="231F20"/>
                </a:solidFill>
                <a:latin typeface="Palatino-Roman"/>
              </a:rPr>
              <a:t>The ready queue is treated as a circular queue. The CPU scheduler goes around the ready queue, allocating the CPU to each process for a time interval of up to 1 time quantum.</a:t>
            </a:r>
          </a:p>
          <a:p>
            <a:pPr algn="l"/>
            <a:r>
              <a:rPr lang="en-GB" sz="1800" b="0" i="0" u="none" strike="noStrike" baseline="0" dirty="0">
                <a:solidFill>
                  <a:srgbClr val="231F20"/>
                </a:solidFill>
                <a:latin typeface="Palatino-Roman"/>
              </a:rPr>
              <a:t>The average waiting time under the RR policy is often long.</a:t>
            </a:r>
          </a:p>
          <a:p>
            <a:pPr algn="l"/>
            <a:r>
              <a:rPr lang="en-GB" sz="1800" b="0" i="0" u="none" strike="noStrike" baseline="0" dirty="0">
                <a:solidFill>
                  <a:srgbClr val="231F20"/>
                </a:solidFill>
                <a:latin typeface="Palatino-Roman"/>
              </a:rPr>
              <a:t>The RR scheduling algorithm is thus </a:t>
            </a:r>
            <a:r>
              <a:rPr lang="en-GB" sz="1800" b="0" i="0" u="none" strike="noStrike" baseline="0" dirty="0" err="1">
                <a:solidFill>
                  <a:srgbClr val="231F20"/>
                </a:solidFill>
                <a:latin typeface="Palatino-Roman"/>
              </a:rPr>
              <a:t>preemptive</a:t>
            </a:r>
            <a:r>
              <a:rPr lang="en-GB" sz="1800" dirty="0">
                <a:solidFill>
                  <a:srgbClr val="231F20"/>
                </a:solidFill>
                <a:latin typeface="Palatino-Roman"/>
              </a:rPr>
              <a:t>.</a:t>
            </a:r>
          </a:p>
          <a:p>
            <a:pPr algn="l"/>
            <a:r>
              <a:rPr lang="en-GB" sz="1800" b="0" i="0" u="none" strike="noStrike" baseline="0" dirty="0">
                <a:solidFill>
                  <a:srgbClr val="231F20"/>
                </a:solidFill>
                <a:latin typeface="Palatino-Roman"/>
              </a:rPr>
              <a:t>If there are </a:t>
            </a:r>
            <a:r>
              <a:rPr lang="en-GB" sz="1800" b="0" i="1" u="none" strike="noStrike" baseline="0" dirty="0">
                <a:solidFill>
                  <a:srgbClr val="231F20"/>
                </a:solidFill>
                <a:latin typeface="Palatino-Italic"/>
              </a:rPr>
              <a:t>n </a:t>
            </a:r>
            <a:r>
              <a:rPr lang="en-GB" sz="1800" b="0" i="0" u="none" strike="noStrike" baseline="0" dirty="0">
                <a:solidFill>
                  <a:srgbClr val="231F20"/>
                </a:solidFill>
                <a:latin typeface="Palatino-Roman"/>
              </a:rPr>
              <a:t>processes in the ready queue and the time quantum is </a:t>
            </a:r>
            <a:r>
              <a:rPr lang="en-GB" sz="1800" b="0" i="1" u="none" strike="noStrike" baseline="0" dirty="0">
                <a:solidFill>
                  <a:srgbClr val="231F20"/>
                </a:solidFill>
                <a:latin typeface="Palatino-Italic"/>
              </a:rPr>
              <a:t>q</a:t>
            </a:r>
            <a:r>
              <a:rPr lang="en-GB" sz="1800" b="0" i="0" u="none" strike="noStrike" baseline="0" dirty="0">
                <a:solidFill>
                  <a:srgbClr val="231F20"/>
                </a:solidFill>
                <a:latin typeface="Palatino-Roman"/>
              </a:rPr>
              <a:t>, then each process gets 1/</a:t>
            </a:r>
            <a:r>
              <a:rPr lang="en-GB" sz="1800" b="0" i="1" u="none" strike="noStrike" baseline="0" dirty="0">
                <a:solidFill>
                  <a:srgbClr val="231F20"/>
                </a:solidFill>
                <a:latin typeface="Palatino-Italic"/>
              </a:rPr>
              <a:t>n </a:t>
            </a:r>
            <a:r>
              <a:rPr lang="en-GB" sz="1800" b="0" i="0" u="none" strike="noStrike" baseline="0" dirty="0">
                <a:solidFill>
                  <a:srgbClr val="231F20"/>
                </a:solidFill>
                <a:latin typeface="Palatino-Roman"/>
              </a:rPr>
              <a:t>of the CPU time in chunks of at most </a:t>
            </a:r>
            <a:r>
              <a:rPr lang="en-GB" sz="1800" b="0" i="1" u="none" strike="noStrike" baseline="0" dirty="0">
                <a:solidFill>
                  <a:srgbClr val="231F20"/>
                </a:solidFill>
                <a:latin typeface="Palatino-Italic"/>
              </a:rPr>
              <a:t>q </a:t>
            </a:r>
            <a:r>
              <a:rPr lang="en-GB" sz="1800" b="0" i="0" u="none" strike="noStrike" baseline="0" dirty="0">
                <a:solidFill>
                  <a:srgbClr val="231F20"/>
                </a:solidFill>
                <a:latin typeface="Palatino-Roman"/>
              </a:rPr>
              <a:t>time units.</a:t>
            </a:r>
          </a:p>
          <a:p>
            <a:pPr algn="l"/>
            <a:r>
              <a:rPr lang="en-GB" sz="1800" b="0" i="0" u="none" strike="noStrike" baseline="0" dirty="0">
                <a:solidFill>
                  <a:srgbClr val="231F20"/>
                </a:solidFill>
                <a:latin typeface="Palatino-Roman"/>
              </a:rPr>
              <a:t>Each process must wait no longer than (</a:t>
            </a:r>
            <a:r>
              <a:rPr lang="en-GB" sz="1800" b="0" i="1" u="none" strike="noStrike" baseline="0" dirty="0">
                <a:solidFill>
                  <a:srgbClr val="231F20"/>
                </a:solidFill>
                <a:latin typeface="Palatino-Italic"/>
              </a:rPr>
              <a:t>n </a:t>
            </a:r>
            <a:r>
              <a:rPr lang="en-GB" sz="1800" b="0" i="0" u="none" strike="noStrike" baseline="0" dirty="0">
                <a:solidFill>
                  <a:srgbClr val="231F20"/>
                </a:solidFill>
                <a:latin typeface="MTSY"/>
              </a:rPr>
              <a:t>− </a:t>
            </a:r>
            <a:r>
              <a:rPr lang="en-GB" sz="1800" b="0" i="0" u="none" strike="noStrike" baseline="0" dirty="0">
                <a:solidFill>
                  <a:srgbClr val="231F20"/>
                </a:solidFill>
                <a:latin typeface="Palatino-Roman"/>
              </a:rPr>
              <a:t>1) </a:t>
            </a:r>
            <a:r>
              <a:rPr lang="en-GB" sz="1800" b="0" i="0" u="none" strike="noStrike" baseline="0" dirty="0">
                <a:solidFill>
                  <a:srgbClr val="231F20"/>
                </a:solidFill>
                <a:latin typeface="MTSY"/>
              </a:rPr>
              <a:t>× </a:t>
            </a:r>
            <a:r>
              <a:rPr lang="en-GB" sz="1800" b="0" i="1" u="none" strike="noStrike" baseline="0" dirty="0">
                <a:solidFill>
                  <a:srgbClr val="231F20"/>
                </a:solidFill>
                <a:latin typeface="Palatino-Italic"/>
              </a:rPr>
              <a:t>q </a:t>
            </a:r>
            <a:r>
              <a:rPr lang="en-GB" sz="1800" b="0" i="0" u="none" strike="noStrike" baseline="0" dirty="0">
                <a:solidFill>
                  <a:srgbClr val="231F20"/>
                </a:solidFill>
                <a:latin typeface="Palatino-Roman"/>
              </a:rPr>
              <a:t>time units until its next time quantum.</a:t>
            </a:r>
          </a:p>
          <a:p>
            <a:pPr algn="l"/>
            <a:r>
              <a:rPr lang="en-GB" sz="1800" b="0" i="0" u="none" strike="noStrike" baseline="0" dirty="0">
                <a:solidFill>
                  <a:srgbClr val="231F20"/>
                </a:solidFill>
                <a:latin typeface="Palatino-Roman"/>
              </a:rPr>
              <a:t>If the time quantum is extremely large, the RR policy</a:t>
            </a:r>
            <a:r>
              <a:rPr lang="en-GB" sz="1800" dirty="0">
                <a:solidFill>
                  <a:srgbClr val="231F20"/>
                </a:solidFill>
                <a:latin typeface="Palatino-Roman"/>
              </a:rPr>
              <a:t> </a:t>
            </a:r>
            <a:r>
              <a:rPr lang="en-GB" sz="1800" b="0" i="0" u="none" strike="noStrike" baseline="0" dirty="0">
                <a:solidFill>
                  <a:srgbClr val="231F20"/>
                </a:solidFill>
                <a:latin typeface="Palatino-Roman"/>
              </a:rPr>
              <a:t>is the same as the FCFS policy.</a:t>
            </a:r>
          </a:p>
          <a:p>
            <a:pPr algn="l"/>
            <a:r>
              <a:rPr lang="en-GB" sz="1800" dirty="0">
                <a:solidFill>
                  <a:srgbClr val="231F20"/>
                </a:solidFill>
                <a:latin typeface="Palatino-Roman"/>
              </a:rPr>
              <a:t>I</a:t>
            </a:r>
            <a:r>
              <a:rPr lang="en-GB" sz="1800" b="0" i="0" u="none" strike="noStrike" baseline="0" dirty="0">
                <a:solidFill>
                  <a:srgbClr val="231F20"/>
                </a:solidFill>
                <a:latin typeface="Palatino-Roman"/>
              </a:rPr>
              <a:t>f the time quantum is extremely small (say, 1 millisecond), the RR approach can result in a large number of context switches.</a:t>
            </a:r>
            <a:endParaRPr lang="en-GB" dirty="0"/>
          </a:p>
        </p:txBody>
      </p:sp>
    </p:spTree>
    <p:extLst>
      <p:ext uri="{BB962C8B-B14F-4D97-AF65-F5344CB8AC3E}">
        <p14:creationId xmlns:p14="http://schemas.microsoft.com/office/powerpoint/2010/main" val="1251066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1DD6-CE61-4DC3-8F19-AF63937182E3}"/>
              </a:ext>
            </a:extLst>
          </p:cNvPr>
          <p:cNvSpPr>
            <a:spLocks noGrp="1"/>
          </p:cNvSpPr>
          <p:nvPr>
            <p:ph type="title"/>
          </p:nvPr>
        </p:nvSpPr>
        <p:spPr/>
        <p:txBody>
          <a:bodyPr/>
          <a:lstStyle/>
          <a:p>
            <a:r>
              <a:rPr lang="en-GB" dirty="0"/>
              <a:t>Round-Robin Scheduling (Cont.)</a:t>
            </a:r>
          </a:p>
        </p:txBody>
      </p:sp>
      <p:sp>
        <p:nvSpPr>
          <p:cNvPr id="3" name="Content Placeholder 2">
            <a:extLst>
              <a:ext uri="{FF2B5EF4-FFF2-40B4-BE49-F238E27FC236}">
                <a16:creationId xmlns:a16="http://schemas.microsoft.com/office/drawing/2014/main" id="{D387C7A7-DB69-4C7D-B320-042F92DE2D40}"/>
              </a:ext>
            </a:extLst>
          </p:cNvPr>
          <p:cNvSpPr>
            <a:spLocks noGrp="1"/>
          </p:cNvSpPr>
          <p:nvPr>
            <p:ph idx="1"/>
          </p:nvPr>
        </p:nvSpPr>
        <p:spPr>
          <a:xfrm>
            <a:off x="838200" y="1825625"/>
            <a:ext cx="10515600" cy="2663248"/>
          </a:xfrm>
        </p:spPr>
        <p:txBody>
          <a:bodyPr>
            <a:normAutofit lnSpcReduction="10000"/>
          </a:bodyPr>
          <a:lstStyle/>
          <a:p>
            <a:pPr marL="0" indent="0" algn="l">
              <a:buNone/>
            </a:pPr>
            <a:r>
              <a:rPr lang="en-GB" sz="1800" b="0" i="0" u="none" strike="noStrike" baseline="0" dirty="0">
                <a:solidFill>
                  <a:srgbClr val="231F20"/>
                </a:solidFill>
                <a:latin typeface="Palatino-Roman"/>
              </a:rPr>
              <a:t>Process 		Burst Time</a:t>
            </a:r>
          </a:p>
          <a:p>
            <a:pPr marL="0" indent="0" algn="l">
              <a:buNone/>
            </a:pPr>
            <a:r>
              <a:rPr lang="en-GB" sz="1800" b="0" i="1" u="none" strike="noStrike" baseline="0" dirty="0">
                <a:solidFill>
                  <a:srgbClr val="231F20"/>
                </a:solidFill>
                <a:latin typeface="Palatino-Italic"/>
              </a:rPr>
              <a:t>    P</a:t>
            </a:r>
            <a:r>
              <a:rPr lang="en-GB" sz="1800" b="0" i="0" u="none" strike="noStrike" baseline="0" dirty="0">
                <a:solidFill>
                  <a:srgbClr val="231F20"/>
                </a:solidFill>
                <a:latin typeface="Palatino-Roman"/>
              </a:rPr>
              <a:t>1 		      24</a:t>
            </a:r>
          </a:p>
          <a:p>
            <a:pPr marL="0" indent="0" algn="l">
              <a:buNone/>
            </a:pPr>
            <a:r>
              <a:rPr lang="en-GB" sz="1800" b="0" i="1" u="none" strike="noStrike" baseline="0" dirty="0">
                <a:solidFill>
                  <a:srgbClr val="231F20"/>
                </a:solidFill>
                <a:latin typeface="Palatino-Italic"/>
              </a:rPr>
              <a:t>    P</a:t>
            </a:r>
            <a:r>
              <a:rPr lang="en-GB" sz="1800" b="0" i="0" u="none" strike="noStrike" baseline="0" dirty="0">
                <a:solidFill>
                  <a:srgbClr val="231F20"/>
                </a:solidFill>
                <a:latin typeface="Palatino-Roman"/>
              </a:rPr>
              <a:t>2 		       3</a:t>
            </a:r>
          </a:p>
          <a:p>
            <a:pPr marL="0" indent="0" algn="l">
              <a:buNone/>
            </a:pPr>
            <a:r>
              <a:rPr lang="en-GB" sz="1800" b="0" i="1" u="none" strike="noStrike" baseline="0" dirty="0">
                <a:solidFill>
                  <a:srgbClr val="231F20"/>
                </a:solidFill>
                <a:latin typeface="Palatino-Italic"/>
              </a:rPr>
              <a:t>    P</a:t>
            </a:r>
            <a:r>
              <a:rPr lang="en-GB" sz="1800" b="0" i="0" u="none" strike="noStrike" baseline="0" dirty="0">
                <a:solidFill>
                  <a:srgbClr val="231F20"/>
                </a:solidFill>
                <a:latin typeface="Palatino-Roman"/>
              </a:rPr>
              <a:t>3 		       3</a:t>
            </a:r>
          </a:p>
          <a:p>
            <a:pPr marL="0" indent="0" algn="l">
              <a:buNone/>
            </a:pPr>
            <a:endParaRPr lang="en-GB" sz="1800" dirty="0">
              <a:solidFill>
                <a:srgbClr val="231F20"/>
              </a:solidFill>
              <a:latin typeface="Palatino-Roman"/>
            </a:endParaRPr>
          </a:p>
          <a:p>
            <a:pPr algn="l"/>
            <a:r>
              <a:rPr lang="en-GB" sz="1800" b="0" i="0" u="none" strike="noStrike" baseline="0" dirty="0">
                <a:solidFill>
                  <a:srgbClr val="231F20"/>
                </a:solidFill>
                <a:latin typeface="Palatino-Roman"/>
              </a:rPr>
              <a:t>Let’s calculate the average waiting time for this schedule.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1 waits for 6 milliseconds (10 - 4),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2 waits for 4 milliseconds, and </a:t>
            </a:r>
            <a:r>
              <a:rPr lang="en-GB" sz="1800" b="0" i="1" u="none" strike="noStrike" baseline="0" dirty="0">
                <a:solidFill>
                  <a:srgbClr val="231F20"/>
                </a:solidFill>
                <a:latin typeface="Palatino-Italic"/>
              </a:rPr>
              <a:t>P</a:t>
            </a:r>
            <a:r>
              <a:rPr lang="en-GB" sz="1800" b="0" i="0" u="none" strike="noStrike" baseline="0" dirty="0">
                <a:solidFill>
                  <a:srgbClr val="231F20"/>
                </a:solidFill>
                <a:latin typeface="Palatino-Roman"/>
              </a:rPr>
              <a:t>3 waits for 7 milliseconds. Thus, the average waiting time is 17/3 = 5.66 milliseconds.</a:t>
            </a:r>
            <a:endParaRPr lang="en-GB" dirty="0"/>
          </a:p>
        </p:txBody>
      </p:sp>
      <p:pic>
        <p:nvPicPr>
          <p:cNvPr id="5" name="Picture 4">
            <a:extLst>
              <a:ext uri="{FF2B5EF4-FFF2-40B4-BE49-F238E27FC236}">
                <a16:creationId xmlns:a16="http://schemas.microsoft.com/office/drawing/2014/main" id="{C82EA30B-AD64-46F3-9BF2-0F6FEE7A6839}"/>
              </a:ext>
            </a:extLst>
          </p:cNvPr>
          <p:cNvPicPr>
            <a:picLocks noChangeAspect="1"/>
          </p:cNvPicPr>
          <p:nvPr/>
        </p:nvPicPr>
        <p:blipFill>
          <a:blip r:embed="rId2"/>
          <a:stretch>
            <a:fillRect/>
          </a:stretch>
        </p:blipFill>
        <p:spPr>
          <a:xfrm>
            <a:off x="727363" y="4579937"/>
            <a:ext cx="9239250" cy="1428750"/>
          </a:xfrm>
          <a:prstGeom prst="rect">
            <a:avLst/>
          </a:prstGeom>
        </p:spPr>
      </p:pic>
    </p:spTree>
    <p:extLst>
      <p:ext uri="{BB962C8B-B14F-4D97-AF65-F5344CB8AC3E}">
        <p14:creationId xmlns:p14="http://schemas.microsoft.com/office/powerpoint/2010/main" val="22563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1C7A-54D1-4CC2-A84E-F065FF872C0C}"/>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DDDD4ADD-046A-4F26-A55A-E6AD00ED4235}"/>
              </a:ext>
            </a:extLst>
          </p:cNvPr>
          <p:cNvSpPr>
            <a:spLocks noGrp="1"/>
          </p:cNvSpPr>
          <p:nvPr>
            <p:ph idx="1"/>
          </p:nvPr>
        </p:nvSpPr>
        <p:spPr/>
        <p:txBody>
          <a:bodyPr/>
          <a:lstStyle/>
          <a:p>
            <a:r>
              <a:rPr lang="en-US" b="0" i="0" dirty="0" err="1">
                <a:solidFill>
                  <a:srgbClr val="222222"/>
                </a:solidFill>
                <a:effectLst/>
                <a:latin typeface="Arial" panose="020B0604020202020204" pitchFamily="34" charset="0"/>
              </a:rPr>
              <a:t>Silberschatz</a:t>
            </a:r>
            <a:r>
              <a:rPr lang="en-US" b="0" i="0" dirty="0">
                <a:solidFill>
                  <a:srgbClr val="222222"/>
                </a:solidFill>
                <a:effectLst/>
                <a:latin typeface="Arial" panose="020B0604020202020204" pitchFamily="34" charset="0"/>
              </a:rPr>
              <a:t>, Abraham, Peter B. Galvin, and Greg Gagne. </a:t>
            </a:r>
            <a:r>
              <a:rPr lang="en-US" b="0" i="1" dirty="0">
                <a:solidFill>
                  <a:srgbClr val="222222"/>
                </a:solidFill>
                <a:effectLst/>
                <a:latin typeface="Arial" panose="020B0604020202020204" pitchFamily="34" charset="0"/>
              </a:rPr>
              <a:t>Operating system concepts</a:t>
            </a:r>
            <a:r>
              <a:rPr lang="en-US" b="0" i="0" dirty="0">
                <a:solidFill>
                  <a:srgbClr val="222222"/>
                </a:solidFill>
                <a:effectLst/>
                <a:latin typeface="Arial" panose="020B0604020202020204" pitchFamily="34" charset="0"/>
              </a:rPr>
              <a:t>. John Wiley &amp; Sons.</a:t>
            </a:r>
            <a:r>
              <a:rPr lang="en-US" dirty="0"/>
              <a:t> </a:t>
            </a:r>
          </a:p>
          <a:p>
            <a:pPr marL="0" indent="0">
              <a:buNone/>
            </a:pPr>
            <a:endParaRPr lang="en-US" dirty="0"/>
          </a:p>
        </p:txBody>
      </p:sp>
    </p:spTree>
    <p:extLst>
      <p:ext uri="{BB962C8B-B14F-4D97-AF65-F5344CB8AC3E}">
        <p14:creationId xmlns:p14="http://schemas.microsoft.com/office/powerpoint/2010/main" val="2592371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24D39E-7178-488D-9EB5-E371B4444514}"/>
              </a:ext>
            </a:extLst>
          </p:cNvPr>
          <p:cNvSpPr>
            <a:spLocks noGrp="1"/>
          </p:cNvSpPr>
          <p:nvPr>
            <p:ph type="title"/>
          </p:nvPr>
        </p:nvSpPr>
        <p:spPr>
          <a:xfrm>
            <a:off x="838200" y="365125"/>
            <a:ext cx="10515600" cy="1306443"/>
          </a:xfrm>
        </p:spPr>
        <p:txBody>
          <a:bodyPr>
            <a:normAutofit/>
          </a:bodyPr>
          <a:lstStyle/>
          <a:p>
            <a:r>
              <a:rPr lang="en-GB" sz="4000"/>
              <a:t>Multilevel Queue Scheduling</a:t>
            </a:r>
          </a:p>
        </p:txBody>
      </p:sp>
      <p:sp>
        <p:nvSpPr>
          <p:cNvPr id="3" name="Content Placeholder 2">
            <a:extLst>
              <a:ext uri="{FF2B5EF4-FFF2-40B4-BE49-F238E27FC236}">
                <a16:creationId xmlns:a16="http://schemas.microsoft.com/office/drawing/2014/main" id="{BBC5F159-71E4-4AF3-8CC7-078B6DEF0C20}"/>
              </a:ext>
            </a:extLst>
          </p:cNvPr>
          <p:cNvSpPr>
            <a:spLocks noGrp="1"/>
          </p:cNvSpPr>
          <p:nvPr>
            <p:ph idx="1"/>
          </p:nvPr>
        </p:nvSpPr>
        <p:spPr>
          <a:xfrm>
            <a:off x="838200" y="1825625"/>
            <a:ext cx="4152774" cy="4303464"/>
          </a:xfrm>
        </p:spPr>
        <p:txBody>
          <a:bodyPr>
            <a:normAutofit fontScale="92500" lnSpcReduction="10000"/>
          </a:bodyPr>
          <a:lstStyle/>
          <a:p>
            <a:r>
              <a:rPr lang="en-GB" sz="1900" b="0" i="0" u="none" strike="noStrike" baseline="0" dirty="0">
                <a:latin typeface="Palatino-Roman"/>
              </a:rPr>
              <a:t>For example, a division is made between </a:t>
            </a:r>
            <a:r>
              <a:rPr lang="en-GB" sz="1900" b="1" i="0" u="none" strike="noStrike" baseline="0" dirty="0">
                <a:latin typeface="Palatino-Bold"/>
              </a:rPr>
              <a:t>foreground </a:t>
            </a:r>
            <a:r>
              <a:rPr lang="en-GB" sz="1900" b="0" i="0" u="none" strike="noStrike" baseline="0" dirty="0">
                <a:latin typeface="Palatino-Roman"/>
              </a:rPr>
              <a:t>(interactive) processes and </a:t>
            </a:r>
            <a:r>
              <a:rPr lang="en-GB" sz="1900" b="1" i="0" u="none" strike="noStrike" baseline="0" dirty="0">
                <a:latin typeface="Palatino-Bold"/>
              </a:rPr>
              <a:t>background </a:t>
            </a:r>
            <a:r>
              <a:rPr lang="en-GB" sz="1900" b="0" i="0" u="none" strike="noStrike" baseline="0" dirty="0">
                <a:latin typeface="Palatino-Roman"/>
              </a:rPr>
              <a:t>(batch) processes. </a:t>
            </a:r>
          </a:p>
          <a:p>
            <a:pPr lvl="1"/>
            <a:r>
              <a:rPr lang="en-GB" sz="1900" b="0" i="0" u="none" strike="noStrike" baseline="0" dirty="0">
                <a:latin typeface="Palatino-Roman"/>
              </a:rPr>
              <a:t>These two types of processes have different response-time requirements and so may have different scheduling needs. In addition, foreground processes may have priority (externally defined) over background processes.</a:t>
            </a:r>
          </a:p>
          <a:p>
            <a:r>
              <a:rPr lang="en-GB" sz="1900" b="0" i="0" u="none" strike="noStrike" baseline="0" dirty="0">
                <a:latin typeface="Palatino-Roman"/>
              </a:rPr>
              <a:t>A </a:t>
            </a:r>
            <a:r>
              <a:rPr lang="en-GB" sz="1900" b="1" i="0" u="none" strike="noStrike" baseline="0" dirty="0">
                <a:latin typeface="Palatino-Bold"/>
              </a:rPr>
              <a:t>multilevel queue </a:t>
            </a:r>
            <a:r>
              <a:rPr lang="en-GB" sz="1900" b="0" i="0" u="none" strike="noStrike" baseline="0" dirty="0">
                <a:latin typeface="Palatino-Roman"/>
              </a:rPr>
              <a:t>scheduling algorithm partitions the ready queue into several separate queues</a:t>
            </a:r>
          </a:p>
          <a:p>
            <a:pPr lvl="1"/>
            <a:r>
              <a:rPr lang="en-GB" sz="1400" b="0" i="0" u="none" strike="noStrike" baseline="0" dirty="0">
                <a:solidFill>
                  <a:srgbClr val="231F20"/>
                </a:solidFill>
                <a:latin typeface="Palatino-Roman"/>
              </a:rPr>
              <a:t>Each queue has its own scheduling algorithm.</a:t>
            </a:r>
            <a:endParaRPr lang="en-GB" sz="1100" dirty="0"/>
          </a:p>
        </p:txBody>
      </p:sp>
      <p:pic>
        <p:nvPicPr>
          <p:cNvPr id="5" name="Picture 4">
            <a:extLst>
              <a:ext uri="{FF2B5EF4-FFF2-40B4-BE49-F238E27FC236}">
                <a16:creationId xmlns:a16="http://schemas.microsoft.com/office/drawing/2014/main" id="{197ACDA5-91D7-494E-B57D-9DE60E605CD2}"/>
              </a:ext>
            </a:extLst>
          </p:cNvPr>
          <p:cNvPicPr>
            <a:picLocks noChangeAspect="1"/>
          </p:cNvPicPr>
          <p:nvPr/>
        </p:nvPicPr>
        <p:blipFill rotWithShape="1">
          <a:blip r:embed="rId2"/>
          <a:srcRect r="2146" b="-1"/>
          <a:stretch/>
        </p:blipFill>
        <p:spPr>
          <a:xfrm>
            <a:off x="5183500" y="1904282"/>
            <a:ext cx="6170299" cy="4224808"/>
          </a:xfrm>
          <a:prstGeom prst="rect">
            <a:avLst/>
          </a:prstGeom>
        </p:spPr>
      </p:pic>
    </p:spTree>
    <p:extLst>
      <p:ext uri="{BB962C8B-B14F-4D97-AF65-F5344CB8AC3E}">
        <p14:creationId xmlns:p14="http://schemas.microsoft.com/office/powerpoint/2010/main" val="160507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7100-52C9-48EC-B95C-C263E3D27D13}"/>
              </a:ext>
            </a:extLst>
          </p:cNvPr>
          <p:cNvSpPr>
            <a:spLocks noGrp="1"/>
          </p:cNvSpPr>
          <p:nvPr>
            <p:ph type="title"/>
          </p:nvPr>
        </p:nvSpPr>
        <p:spPr/>
        <p:txBody>
          <a:bodyPr/>
          <a:lstStyle/>
          <a:p>
            <a:r>
              <a:rPr lang="en-GB" dirty="0"/>
              <a:t>Multilevel Feedback Queue Scheduling</a:t>
            </a:r>
          </a:p>
        </p:txBody>
      </p:sp>
      <p:sp>
        <p:nvSpPr>
          <p:cNvPr id="3" name="Content Placeholder 2">
            <a:extLst>
              <a:ext uri="{FF2B5EF4-FFF2-40B4-BE49-F238E27FC236}">
                <a16:creationId xmlns:a16="http://schemas.microsoft.com/office/drawing/2014/main" id="{A595152D-E1AD-49F1-AA6F-DAC732C4A532}"/>
              </a:ext>
            </a:extLst>
          </p:cNvPr>
          <p:cNvSpPr>
            <a:spLocks noGrp="1"/>
          </p:cNvSpPr>
          <p:nvPr>
            <p:ph idx="1"/>
          </p:nvPr>
        </p:nvSpPr>
        <p:spPr>
          <a:xfrm>
            <a:off x="838200" y="1825625"/>
            <a:ext cx="10515600" cy="2182957"/>
          </a:xfrm>
        </p:spPr>
        <p:txBody>
          <a:bodyPr/>
          <a:lstStyle/>
          <a:p>
            <a:pPr algn="l"/>
            <a:r>
              <a:rPr lang="en-GB" sz="1800" b="0" i="0" u="none" strike="noStrike" baseline="0" dirty="0">
                <a:solidFill>
                  <a:srgbClr val="231F20"/>
                </a:solidFill>
                <a:latin typeface="Palatino-Roman"/>
              </a:rPr>
              <a:t>The </a:t>
            </a:r>
            <a:r>
              <a:rPr lang="en-GB" sz="1800" b="1" i="0" u="none" strike="noStrike" baseline="0" dirty="0">
                <a:solidFill>
                  <a:srgbClr val="00AEF0"/>
                </a:solidFill>
                <a:latin typeface="Palatino-Bold"/>
              </a:rPr>
              <a:t>multilevel feedback queue </a:t>
            </a:r>
            <a:r>
              <a:rPr lang="en-GB" sz="1800" b="0" i="0" u="none" strike="noStrike" baseline="0" dirty="0">
                <a:solidFill>
                  <a:srgbClr val="231F20"/>
                </a:solidFill>
                <a:latin typeface="Palatino-Roman"/>
              </a:rPr>
              <a:t>scheduling algorithm allows a process to move between queues.</a:t>
            </a:r>
          </a:p>
          <a:p>
            <a:pPr algn="l"/>
            <a:r>
              <a:rPr lang="en-GB" sz="1800" b="0" i="0" u="none" strike="noStrike" baseline="0" dirty="0">
                <a:solidFill>
                  <a:srgbClr val="231F20"/>
                </a:solidFill>
                <a:latin typeface="Palatino-Roman"/>
              </a:rPr>
              <a:t>The idea is to separate processes according to the characteristics of their CPU bursts. If a process uses too much CPU time, it will be moved to a lower-priority queue. This scheme leaves I/O-bound and interactive processes in the higher-priority queues. In addition, a process that waits too long in a lower-priority queue may be moved to a higher-priority queue. This form of aging prevents starvation.</a:t>
            </a:r>
            <a:endParaRPr lang="en-GB" dirty="0"/>
          </a:p>
        </p:txBody>
      </p:sp>
      <p:pic>
        <p:nvPicPr>
          <p:cNvPr id="5" name="Picture 4">
            <a:extLst>
              <a:ext uri="{FF2B5EF4-FFF2-40B4-BE49-F238E27FC236}">
                <a16:creationId xmlns:a16="http://schemas.microsoft.com/office/drawing/2014/main" id="{05D93AEE-1314-4E34-97A1-CAED0DCED5FE}"/>
              </a:ext>
            </a:extLst>
          </p:cNvPr>
          <p:cNvPicPr>
            <a:picLocks noChangeAspect="1"/>
          </p:cNvPicPr>
          <p:nvPr/>
        </p:nvPicPr>
        <p:blipFill>
          <a:blip r:embed="rId2"/>
          <a:stretch>
            <a:fillRect/>
          </a:stretch>
        </p:blipFill>
        <p:spPr>
          <a:xfrm>
            <a:off x="3442072" y="3792249"/>
            <a:ext cx="4291948" cy="2700626"/>
          </a:xfrm>
          <a:prstGeom prst="rect">
            <a:avLst/>
          </a:prstGeom>
        </p:spPr>
      </p:pic>
    </p:spTree>
    <p:extLst>
      <p:ext uri="{BB962C8B-B14F-4D97-AF65-F5344CB8AC3E}">
        <p14:creationId xmlns:p14="http://schemas.microsoft.com/office/powerpoint/2010/main" val="1746405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1AC0-40AC-4357-A13E-D88D01482B69}"/>
              </a:ext>
            </a:extLst>
          </p:cNvPr>
          <p:cNvSpPr>
            <a:spLocks noGrp="1"/>
          </p:cNvSpPr>
          <p:nvPr>
            <p:ph type="title"/>
          </p:nvPr>
        </p:nvSpPr>
        <p:spPr/>
        <p:txBody>
          <a:bodyPr>
            <a:normAutofit/>
          </a:bodyPr>
          <a:lstStyle/>
          <a:p>
            <a:r>
              <a:rPr lang="en-GB" sz="4000" dirty="0"/>
              <a:t>Multilevel Feedback Queue Scheduling (Cont.)</a:t>
            </a:r>
          </a:p>
        </p:txBody>
      </p:sp>
      <p:sp>
        <p:nvSpPr>
          <p:cNvPr id="3" name="Content Placeholder 2">
            <a:extLst>
              <a:ext uri="{FF2B5EF4-FFF2-40B4-BE49-F238E27FC236}">
                <a16:creationId xmlns:a16="http://schemas.microsoft.com/office/drawing/2014/main" id="{3C085060-B5A5-4C02-A719-31CD74FB9A7E}"/>
              </a:ext>
            </a:extLst>
          </p:cNvPr>
          <p:cNvSpPr>
            <a:spLocks noGrp="1"/>
          </p:cNvSpPr>
          <p:nvPr>
            <p:ph idx="1"/>
          </p:nvPr>
        </p:nvSpPr>
        <p:spPr/>
        <p:txBody>
          <a:bodyPr/>
          <a:lstStyle/>
          <a:p>
            <a:pPr algn="l"/>
            <a:r>
              <a:rPr lang="en-GB" sz="1800" b="0" i="0" u="none" strike="noStrike" baseline="0" dirty="0">
                <a:solidFill>
                  <a:srgbClr val="231F20"/>
                </a:solidFill>
                <a:latin typeface="Palatino-Roman"/>
              </a:rPr>
              <a:t>In general, a multilevel feedback queue scheduler is defined by the following parameters:</a:t>
            </a:r>
          </a:p>
          <a:p>
            <a:pPr lvl="1"/>
            <a:r>
              <a:rPr lang="en-GB" sz="1800" b="0" i="0" u="none" strike="noStrike" baseline="0" dirty="0">
                <a:solidFill>
                  <a:srgbClr val="231F20"/>
                </a:solidFill>
                <a:latin typeface="Palatino-Roman"/>
              </a:rPr>
              <a:t>The number of queues</a:t>
            </a:r>
          </a:p>
          <a:p>
            <a:pPr lvl="1"/>
            <a:r>
              <a:rPr lang="en-GB" sz="1800" b="0" i="0" u="none" strike="noStrike" baseline="0" dirty="0">
                <a:solidFill>
                  <a:srgbClr val="231F20"/>
                </a:solidFill>
                <a:latin typeface="Palatino-Roman"/>
              </a:rPr>
              <a:t>The scheduling algorithm for each queue</a:t>
            </a:r>
          </a:p>
          <a:p>
            <a:pPr lvl="1"/>
            <a:r>
              <a:rPr lang="en-GB" sz="1800" b="0" i="0" u="none" strike="noStrike" baseline="0" dirty="0">
                <a:solidFill>
                  <a:srgbClr val="231F20"/>
                </a:solidFill>
                <a:latin typeface="Palatino-Roman"/>
              </a:rPr>
              <a:t>The method used to determine when to upgrade a process to a higher priority queue</a:t>
            </a:r>
          </a:p>
          <a:p>
            <a:pPr lvl="1"/>
            <a:r>
              <a:rPr lang="en-GB" sz="1800" b="0" i="0" u="none" strike="noStrike" baseline="0" dirty="0">
                <a:solidFill>
                  <a:srgbClr val="231F20"/>
                </a:solidFill>
                <a:latin typeface="Palatino-Roman"/>
              </a:rPr>
              <a:t>The method used to determine when to demote a process to a lower priority queue</a:t>
            </a:r>
          </a:p>
          <a:p>
            <a:pPr lvl="1"/>
            <a:r>
              <a:rPr lang="en-GB" sz="1800" b="0" i="0" u="none" strike="noStrike" baseline="0" dirty="0">
                <a:solidFill>
                  <a:srgbClr val="231F20"/>
                </a:solidFill>
                <a:latin typeface="Palatino-Roman"/>
              </a:rPr>
              <a:t>The method used to determine which queue a process will enter when that process needs service</a:t>
            </a:r>
            <a:endParaRPr lang="en-GB" sz="3200" dirty="0"/>
          </a:p>
        </p:txBody>
      </p:sp>
    </p:spTree>
    <p:extLst>
      <p:ext uri="{BB962C8B-B14F-4D97-AF65-F5344CB8AC3E}">
        <p14:creationId xmlns:p14="http://schemas.microsoft.com/office/powerpoint/2010/main" val="2503127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491F0-0526-4AC1-9F75-97C47FD65100}"/>
              </a:ext>
            </a:extLst>
          </p:cNvPr>
          <p:cNvSpPr>
            <a:spLocks noGrp="1"/>
          </p:cNvSpPr>
          <p:nvPr>
            <p:ph type="title"/>
          </p:nvPr>
        </p:nvSpPr>
        <p:spPr/>
        <p:txBody>
          <a:bodyPr/>
          <a:lstStyle/>
          <a:p>
            <a:r>
              <a:rPr lang="en-GB" dirty="0"/>
              <a:t>Real-Time CPU Scheduling</a:t>
            </a:r>
          </a:p>
        </p:txBody>
      </p:sp>
      <p:sp>
        <p:nvSpPr>
          <p:cNvPr id="3" name="Content Placeholder 2">
            <a:extLst>
              <a:ext uri="{FF2B5EF4-FFF2-40B4-BE49-F238E27FC236}">
                <a16:creationId xmlns:a16="http://schemas.microsoft.com/office/drawing/2014/main" id="{6B4BA4C3-D96B-466E-9591-7C3923AEC351}"/>
              </a:ext>
            </a:extLst>
          </p:cNvPr>
          <p:cNvSpPr>
            <a:spLocks noGrp="1"/>
          </p:cNvSpPr>
          <p:nvPr>
            <p:ph idx="1"/>
          </p:nvPr>
        </p:nvSpPr>
        <p:spPr/>
        <p:txBody>
          <a:bodyPr/>
          <a:lstStyle/>
          <a:p>
            <a:r>
              <a:rPr lang="en-GB" sz="1800" b="0" i="0" u="none" strike="noStrike" baseline="0" dirty="0">
                <a:solidFill>
                  <a:srgbClr val="231F20"/>
                </a:solidFill>
                <a:latin typeface="Palatino-Roman"/>
              </a:rPr>
              <a:t>We can distinguish between soft real-time systems and hard </a:t>
            </a:r>
            <a:r>
              <a:rPr lang="en-GB" sz="1800" dirty="0">
                <a:solidFill>
                  <a:srgbClr val="231F20"/>
                </a:solidFill>
                <a:latin typeface="Palatino-Roman"/>
              </a:rPr>
              <a:t>real-time systems:</a:t>
            </a:r>
            <a:endParaRPr lang="en-GB" sz="1800" b="0" i="0" u="none" strike="noStrike" baseline="0" dirty="0">
              <a:solidFill>
                <a:srgbClr val="231F20"/>
              </a:solidFill>
              <a:latin typeface="Palatino-Roman"/>
            </a:endParaRPr>
          </a:p>
          <a:p>
            <a:pPr lvl="1"/>
            <a:r>
              <a:rPr lang="en-GB" sz="1800" b="1" i="0" u="none" strike="noStrike" baseline="0" dirty="0">
                <a:solidFill>
                  <a:srgbClr val="00AEF0"/>
                </a:solidFill>
                <a:latin typeface="Palatino-Bold"/>
              </a:rPr>
              <a:t>Soft real-time systems </a:t>
            </a:r>
            <a:r>
              <a:rPr lang="en-GB" sz="1800" b="0" i="0" u="none" strike="noStrike" baseline="0" dirty="0">
                <a:solidFill>
                  <a:srgbClr val="231F20"/>
                </a:solidFill>
                <a:latin typeface="Palatino-Roman"/>
              </a:rPr>
              <a:t>provide no guarantee as to when a critical real-time process will be scheduled. They guarantee only that the process will be given preference over noncritical processes.</a:t>
            </a:r>
          </a:p>
          <a:p>
            <a:pPr lvl="1"/>
            <a:r>
              <a:rPr lang="en-GB" sz="1800" b="0" i="0" u="none" strike="noStrike" baseline="0" dirty="0">
                <a:solidFill>
                  <a:srgbClr val="231F20"/>
                </a:solidFill>
                <a:latin typeface="Palatino-Roman"/>
              </a:rPr>
              <a:t> </a:t>
            </a:r>
            <a:r>
              <a:rPr lang="en-GB" sz="1800" b="1" i="0" u="none" strike="noStrike" baseline="0" dirty="0">
                <a:solidFill>
                  <a:srgbClr val="00AEF0"/>
                </a:solidFill>
                <a:latin typeface="Palatino-Bold"/>
              </a:rPr>
              <a:t>Hard real-time systems </a:t>
            </a:r>
            <a:r>
              <a:rPr lang="en-GB" sz="1800" b="0" i="0" u="none" strike="noStrike" baseline="0" dirty="0">
                <a:solidFill>
                  <a:srgbClr val="231F20"/>
                </a:solidFill>
                <a:latin typeface="Palatino-Roman"/>
              </a:rPr>
              <a:t>have stricter requirements. A task must be serviced by its deadline; service after the deadline has expired is the same as no service at all.</a:t>
            </a:r>
            <a:endParaRPr lang="en-GB" sz="3200" dirty="0"/>
          </a:p>
        </p:txBody>
      </p:sp>
    </p:spTree>
    <p:extLst>
      <p:ext uri="{BB962C8B-B14F-4D97-AF65-F5344CB8AC3E}">
        <p14:creationId xmlns:p14="http://schemas.microsoft.com/office/powerpoint/2010/main" val="347522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3C32-D5DE-4C87-B8D4-6A230A779707}"/>
              </a:ext>
            </a:extLst>
          </p:cNvPr>
          <p:cNvSpPr>
            <a:spLocks noGrp="1"/>
          </p:cNvSpPr>
          <p:nvPr>
            <p:ph type="ctrTitle"/>
          </p:nvPr>
        </p:nvSpPr>
        <p:spPr/>
        <p:txBody>
          <a:bodyPr/>
          <a:lstStyle/>
          <a:p>
            <a:r>
              <a:rPr lang="en-GB" dirty="0"/>
              <a:t>CPU Scheduling</a:t>
            </a:r>
          </a:p>
        </p:txBody>
      </p:sp>
      <p:sp>
        <p:nvSpPr>
          <p:cNvPr id="3" name="Subtitle 2">
            <a:extLst>
              <a:ext uri="{FF2B5EF4-FFF2-40B4-BE49-F238E27FC236}">
                <a16:creationId xmlns:a16="http://schemas.microsoft.com/office/drawing/2014/main" id="{35E21E6F-B123-401A-BB78-8FB06A35199B}"/>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521878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3C53-DCDC-4E7B-90A2-16B5E95D90EA}"/>
              </a:ext>
            </a:extLst>
          </p:cNvPr>
          <p:cNvSpPr>
            <a:spLocks noGrp="1"/>
          </p:cNvSpPr>
          <p:nvPr>
            <p:ph type="title"/>
          </p:nvPr>
        </p:nvSpPr>
        <p:spPr>
          <a:xfrm>
            <a:off x="838200" y="365126"/>
            <a:ext cx="10515600" cy="891020"/>
          </a:xfrm>
        </p:spPr>
        <p:txBody>
          <a:bodyPr/>
          <a:lstStyle/>
          <a:p>
            <a:r>
              <a:rPr lang="en-GB" dirty="0"/>
              <a:t>Alternating sequence of CPU and I/O bursts</a:t>
            </a:r>
          </a:p>
        </p:txBody>
      </p:sp>
      <p:pic>
        <p:nvPicPr>
          <p:cNvPr id="5" name="Content Placeholder 4">
            <a:extLst>
              <a:ext uri="{FF2B5EF4-FFF2-40B4-BE49-F238E27FC236}">
                <a16:creationId xmlns:a16="http://schemas.microsoft.com/office/drawing/2014/main" id="{0A42B6CF-FA8B-4D6C-B764-EE2D50DF6C41}"/>
              </a:ext>
            </a:extLst>
          </p:cNvPr>
          <p:cNvPicPr>
            <a:picLocks noGrp="1" noChangeAspect="1"/>
          </p:cNvPicPr>
          <p:nvPr>
            <p:ph idx="1"/>
          </p:nvPr>
        </p:nvPicPr>
        <p:blipFill>
          <a:blip r:embed="rId2"/>
          <a:stretch>
            <a:fillRect/>
          </a:stretch>
        </p:blipFill>
        <p:spPr>
          <a:xfrm>
            <a:off x="4414279" y="1482278"/>
            <a:ext cx="2854739" cy="4835106"/>
          </a:xfrm>
        </p:spPr>
      </p:pic>
    </p:spTree>
    <p:extLst>
      <p:ext uri="{BB962C8B-B14F-4D97-AF65-F5344CB8AC3E}">
        <p14:creationId xmlns:p14="http://schemas.microsoft.com/office/powerpoint/2010/main" val="16762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6F39-BBF9-4A07-A817-D39962767735}"/>
              </a:ext>
            </a:extLst>
          </p:cNvPr>
          <p:cNvSpPr>
            <a:spLocks noGrp="1"/>
          </p:cNvSpPr>
          <p:nvPr>
            <p:ph type="title"/>
          </p:nvPr>
        </p:nvSpPr>
        <p:spPr/>
        <p:txBody>
          <a:bodyPr/>
          <a:lstStyle/>
          <a:p>
            <a:r>
              <a:rPr lang="en-GB" dirty="0"/>
              <a:t>Histogram of CPU-burst durations</a:t>
            </a:r>
          </a:p>
        </p:txBody>
      </p:sp>
      <p:pic>
        <p:nvPicPr>
          <p:cNvPr id="5" name="Content Placeholder 4" descr="Chart, line chart&#10;&#10;Description automatically generated">
            <a:extLst>
              <a:ext uri="{FF2B5EF4-FFF2-40B4-BE49-F238E27FC236}">
                <a16:creationId xmlns:a16="http://schemas.microsoft.com/office/drawing/2014/main" id="{E540B376-89C0-4C5E-8B58-464F9594E666}"/>
              </a:ext>
            </a:extLst>
          </p:cNvPr>
          <p:cNvPicPr>
            <a:picLocks noGrp="1" noChangeAspect="1"/>
          </p:cNvPicPr>
          <p:nvPr>
            <p:ph idx="1"/>
          </p:nvPr>
        </p:nvPicPr>
        <p:blipFill>
          <a:blip r:embed="rId2"/>
          <a:stretch>
            <a:fillRect/>
          </a:stretch>
        </p:blipFill>
        <p:spPr>
          <a:xfrm>
            <a:off x="2337528" y="1770207"/>
            <a:ext cx="6408580" cy="4351338"/>
          </a:xfrm>
        </p:spPr>
      </p:pic>
    </p:spTree>
    <p:extLst>
      <p:ext uri="{BB962C8B-B14F-4D97-AF65-F5344CB8AC3E}">
        <p14:creationId xmlns:p14="http://schemas.microsoft.com/office/powerpoint/2010/main" val="177444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1059-CD19-437B-A1BA-D635557125EC}"/>
              </a:ext>
            </a:extLst>
          </p:cNvPr>
          <p:cNvSpPr>
            <a:spLocks noGrp="1"/>
          </p:cNvSpPr>
          <p:nvPr>
            <p:ph type="title"/>
          </p:nvPr>
        </p:nvSpPr>
        <p:spPr/>
        <p:txBody>
          <a:bodyPr/>
          <a:lstStyle/>
          <a:p>
            <a:r>
              <a:rPr lang="en-GB" dirty="0"/>
              <a:t>CPU scheduler (short-term scheduler)</a:t>
            </a:r>
          </a:p>
        </p:txBody>
      </p:sp>
      <p:sp>
        <p:nvSpPr>
          <p:cNvPr id="3" name="Content Placeholder 2">
            <a:extLst>
              <a:ext uri="{FF2B5EF4-FFF2-40B4-BE49-F238E27FC236}">
                <a16:creationId xmlns:a16="http://schemas.microsoft.com/office/drawing/2014/main" id="{738F2E22-ABB1-4A3D-B709-96210E482D9D}"/>
              </a:ext>
            </a:extLst>
          </p:cNvPr>
          <p:cNvSpPr>
            <a:spLocks noGrp="1"/>
          </p:cNvSpPr>
          <p:nvPr>
            <p:ph idx="1"/>
          </p:nvPr>
        </p:nvSpPr>
        <p:spPr/>
        <p:txBody>
          <a:bodyPr/>
          <a:lstStyle/>
          <a:p>
            <a:pPr algn="l"/>
            <a:r>
              <a:rPr lang="en-GB" sz="1800" b="0" i="0" u="none" strike="noStrike" baseline="0" dirty="0">
                <a:solidFill>
                  <a:srgbClr val="231F20"/>
                </a:solidFill>
                <a:latin typeface="Palatino-Roman"/>
              </a:rPr>
              <a:t>The scheduler selects a process from the processes in memory that are ready to execute and allocates the CPU to that process.</a:t>
            </a:r>
          </a:p>
          <a:p>
            <a:pPr algn="l"/>
            <a:r>
              <a:rPr lang="en-GB" sz="1800" b="0" i="0" u="none" strike="noStrike" baseline="0" dirty="0">
                <a:solidFill>
                  <a:srgbClr val="231F20"/>
                </a:solidFill>
                <a:latin typeface="Palatino-Roman"/>
              </a:rPr>
              <a:t>Under </a:t>
            </a:r>
            <a:r>
              <a:rPr lang="en-GB" sz="1800" b="0" i="0" u="none" strike="noStrike" baseline="0" dirty="0" err="1">
                <a:solidFill>
                  <a:srgbClr val="00B0F0"/>
                </a:solidFill>
                <a:latin typeface="Palatino-Roman"/>
              </a:rPr>
              <a:t>nonpreemptive</a:t>
            </a:r>
            <a:r>
              <a:rPr lang="en-GB" sz="1800" b="0" i="0" u="none" strike="noStrike" baseline="0" dirty="0">
                <a:solidFill>
                  <a:srgbClr val="00B0F0"/>
                </a:solidFill>
                <a:latin typeface="Palatino-Roman"/>
              </a:rPr>
              <a:t> scheduling</a:t>
            </a:r>
            <a:r>
              <a:rPr lang="en-GB" sz="1800" b="0" i="0" u="none" strike="noStrike" baseline="0" dirty="0">
                <a:solidFill>
                  <a:srgbClr val="231F20"/>
                </a:solidFill>
                <a:latin typeface="Palatino-Roman"/>
              </a:rPr>
              <a:t>, once the CPU has been allocated to a process, the process keeps the CPU until it releases the CPU either by terminating or by switching to the waiting state.</a:t>
            </a:r>
          </a:p>
          <a:p>
            <a:pPr algn="l"/>
            <a:r>
              <a:rPr lang="en-GB" sz="1800" b="0" i="0" u="none" strike="noStrike" baseline="0" dirty="0">
                <a:solidFill>
                  <a:srgbClr val="231F20"/>
                </a:solidFill>
                <a:latin typeface="Palatino-Roman"/>
              </a:rPr>
              <a:t>Unfortunately, </a:t>
            </a:r>
            <a:r>
              <a:rPr lang="en-GB" sz="1800" b="0" i="0" u="none" strike="noStrike" baseline="0" dirty="0" err="1">
                <a:solidFill>
                  <a:srgbClr val="00B0F0"/>
                </a:solidFill>
                <a:latin typeface="Palatino-Roman"/>
              </a:rPr>
              <a:t>preemptive</a:t>
            </a:r>
            <a:r>
              <a:rPr lang="en-GB" sz="1800" b="0" i="0" u="none" strike="noStrike" baseline="0" dirty="0">
                <a:solidFill>
                  <a:srgbClr val="00B0F0"/>
                </a:solidFill>
                <a:latin typeface="Palatino-Roman"/>
              </a:rPr>
              <a:t> scheduling </a:t>
            </a:r>
            <a:r>
              <a:rPr lang="en-GB" sz="1800" b="0" i="0" u="none" strike="noStrike" baseline="0" dirty="0">
                <a:solidFill>
                  <a:srgbClr val="231F20"/>
                </a:solidFill>
                <a:latin typeface="Palatino-Roman"/>
              </a:rPr>
              <a:t>can result in race conditions when data are shared among several processes. Consider the case of two processes that share data. While one process is updating the data, it is </a:t>
            </a:r>
            <a:r>
              <a:rPr lang="en-GB" sz="1800" b="0" i="0" u="none" strike="noStrike" baseline="0" dirty="0" err="1">
                <a:solidFill>
                  <a:srgbClr val="231F20"/>
                </a:solidFill>
                <a:latin typeface="Palatino-Roman"/>
              </a:rPr>
              <a:t>preempted</a:t>
            </a:r>
            <a:r>
              <a:rPr lang="en-GB" sz="1800" b="0" i="0" u="none" strike="noStrike" baseline="0" dirty="0">
                <a:solidFill>
                  <a:srgbClr val="231F20"/>
                </a:solidFill>
                <a:latin typeface="Palatino-Roman"/>
              </a:rPr>
              <a:t> so that the second process can run. The second process then tries to read the data, which are in an inconsistent state.</a:t>
            </a:r>
            <a:endParaRPr lang="en-GB" dirty="0"/>
          </a:p>
        </p:txBody>
      </p:sp>
    </p:spTree>
    <p:extLst>
      <p:ext uri="{BB962C8B-B14F-4D97-AF65-F5344CB8AC3E}">
        <p14:creationId xmlns:p14="http://schemas.microsoft.com/office/powerpoint/2010/main" val="107028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1325-23DA-44B1-8809-2F4257DCA40F}"/>
              </a:ext>
            </a:extLst>
          </p:cNvPr>
          <p:cNvSpPr>
            <a:spLocks noGrp="1"/>
          </p:cNvSpPr>
          <p:nvPr>
            <p:ph type="title"/>
          </p:nvPr>
        </p:nvSpPr>
        <p:spPr/>
        <p:txBody>
          <a:bodyPr/>
          <a:lstStyle/>
          <a:p>
            <a:r>
              <a:rPr lang="en-GB" dirty="0"/>
              <a:t>Dispatcher</a:t>
            </a:r>
          </a:p>
        </p:txBody>
      </p:sp>
      <p:sp>
        <p:nvSpPr>
          <p:cNvPr id="3" name="Content Placeholder 2">
            <a:extLst>
              <a:ext uri="{FF2B5EF4-FFF2-40B4-BE49-F238E27FC236}">
                <a16:creationId xmlns:a16="http://schemas.microsoft.com/office/drawing/2014/main" id="{88A704C0-B55A-436F-B22A-927D5DAC8420}"/>
              </a:ext>
            </a:extLst>
          </p:cNvPr>
          <p:cNvSpPr>
            <a:spLocks noGrp="1"/>
          </p:cNvSpPr>
          <p:nvPr>
            <p:ph idx="1"/>
          </p:nvPr>
        </p:nvSpPr>
        <p:spPr/>
        <p:txBody>
          <a:bodyPr/>
          <a:lstStyle/>
          <a:p>
            <a:pPr algn="l"/>
            <a:r>
              <a:rPr lang="en-GB" sz="1800" b="0" i="0" u="none" strike="noStrike" baseline="0" dirty="0">
                <a:solidFill>
                  <a:srgbClr val="231F20"/>
                </a:solidFill>
                <a:latin typeface="Palatino-Roman"/>
              </a:rPr>
              <a:t>Another component involved in the CPU-scheduling function is the </a:t>
            </a:r>
            <a:r>
              <a:rPr lang="en-GB" sz="1800" b="1" i="0" u="none" strike="noStrike" baseline="0" dirty="0">
                <a:solidFill>
                  <a:srgbClr val="00AEF0"/>
                </a:solidFill>
                <a:latin typeface="Palatino-Bold"/>
              </a:rPr>
              <a:t>dispatcher</a:t>
            </a:r>
            <a:r>
              <a:rPr lang="en-GB" sz="1800" b="0" i="0" u="none" strike="noStrike" baseline="0" dirty="0">
                <a:solidFill>
                  <a:srgbClr val="231F20"/>
                </a:solidFill>
                <a:latin typeface="Palatino-Roman"/>
              </a:rPr>
              <a:t>.</a:t>
            </a:r>
          </a:p>
          <a:p>
            <a:pPr algn="l"/>
            <a:r>
              <a:rPr lang="en-GB" sz="1800" b="0" i="0" u="none" strike="noStrike" baseline="0" dirty="0">
                <a:solidFill>
                  <a:srgbClr val="231F20"/>
                </a:solidFill>
                <a:latin typeface="Palatino-Roman"/>
              </a:rPr>
              <a:t>The dispatcher is the module that gives control of the CPU to the process selected by the short-term scheduler. This function involves the following:</a:t>
            </a:r>
          </a:p>
          <a:p>
            <a:pPr lvl="1"/>
            <a:r>
              <a:rPr lang="en-GB" sz="2000" b="0" i="0" u="none" strike="noStrike" baseline="0" dirty="0">
                <a:solidFill>
                  <a:srgbClr val="231F20"/>
                </a:solidFill>
                <a:latin typeface="Palatino-Roman"/>
              </a:rPr>
              <a:t>Switching context</a:t>
            </a:r>
          </a:p>
          <a:p>
            <a:pPr lvl="1"/>
            <a:r>
              <a:rPr lang="en-GB" sz="2000" b="0" i="0" u="none" strike="noStrike" baseline="0" dirty="0">
                <a:solidFill>
                  <a:srgbClr val="231F20"/>
                </a:solidFill>
                <a:latin typeface="Palatino-Roman"/>
              </a:rPr>
              <a:t>Switching to user mode</a:t>
            </a:r>
          </a:p>
          <a:p>
            <a:pPr lvl="1"/>
            <a:r>
              <a:rPr lang="en-GB" sz="2000" b="0" i="0" u="none" strike="noStrike" baseline="0" dirty="0">
                <a:solidFill>
                  <a:srgbClr val="231F20"/>
                </a:solidFill>
                <a:latin typeface="Palatino-Roman"/>
              </a:rPr>
              <a:t>Jumping to the proper location in the user program to restart that program</a:t>
            </a:r>
            <a:endParaRPr lang="en-GB" sz="3600" dirty="0"/>
          </a:p>
        </p:txBody>
      </p:sp>
    </p:spTree>
    <p:extLst>
      <p:ext uri="{BB962C8B-B14F-4D97-AF65-F5344CB8AC3E}">
        <p14:creationId xmlns:p14="http://schemas.microsoft.com/office/powerpoint/2010/main" val="20667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7A23-73D1-47EC-A1C0-E6603AC1DD8F}"/>
              </a:ext>
            </a:extLst>
          </p:cNvPr>
          <p:cNvSpPr>
            <a:spLocks noGrp="1"/>
          </p:cNvSpPr>
          <p:nvPr>
            <p:ph type="title"/>
          </p:nvPr>
        </p:nvSpPr>
        <p:spPr/>
        <p:txBody>
          <a:bodyPr/>
          <a:lstStyle/>
          <a:p>
            <a:r>
              <a:rPr lang="en-GB" dirty="0"/>
              <a:t>Scheduling Criteria</a:t>
            </a:r>
          </a:p>
        </p:txBody>
      </p:sp>
      <p:sp>
        <p:nvSpPr>
          <p:cNvPr id="3" name="Content Placeholder 2">
            <a:extLst>
              <a:ext uri="{FF2B5EF4-FFF2-40B4-BE49-F238E27FC236}">
                <a16:creationId xmlns:a16="http://schemas.microsoft.com/office/drawing/2014/main" id="{A007C899-A025-46B2-8A1E-5ABF79BC1611}"/>
              </a:ext>
            </a:extLst>
          </p:cNvPr>
          <p:cNvSpPr>
            <a:spLocks noGrp="1"/>
          </p:cNvSpPr>
          <p:nvPr>
            <p:ph idx="1"/>
          </p:nvPr>
        </p:nvSpPr>
        <p:spPr/>
        <p:txBody>
          <a:bodyPr/>
          <a:lstStyle/>
          <a:p>
            <a:r>
              <a:rPr lang="en-GB" sz="1800" b="1" i="0" u="none" strike="noStrike" baseline="0" dirty="0">
                <a:solidFill>
                  <a:srgbClr val="231F20"/>
                </a:solidFill>
                <a:latin typeface="Palatino-Bold"/>
              </a:rPr>
              <a:t>CPU utilization</a:t>
            </a:r>
            <a:r>
              <a:rPr lang="en-GB" sz="1800" b="0" i="0" u="none" strike="noStrike" baseline="0" dirty="0">
                <a:solidFill>
                  <a:srgbClr val="231F20"/>
                </a:solidFill>
                <a:latin typeface="Palatino-Roman"/>
              </a:rPr>
              <a:t>. We want to keep the CPU as busy as possible. </a:t>
            </a:r>
          </a:p>
          <a:p>
            <a:pPr algn="l"/>
            <a:r>
              <a:rPr lang="en-GB" sz="1800" b="1" i="0" u="none" strike="noStrike" baseline="0" dirty="0">
                <a:solidFill>
                  <a:srgbClr val="231F20"/>
                </a:solidFill>
                <a:latin typeface="Palatino-Bold"/>
              </a:rPr>
              <a:t>Throughput: </a:t>
            </a:r>
            <a:r>
              <a:rPr lang="en-GB" sz="1800" dirty="0">
                <a:solidFill>
                  <a:srgbClr val="231F20"/>
                </a:solidFill>
                <a:latin typeface="Palatino-Roman"/>
              </a:rPr>
              <a:t>the number </a:t>
            </a:r>
            <a:r>
              <a:rPr lang="en-GB" sz="1800" b="0" i="0" u="none" strike="noStrike" baseline="0" dirty="0">
                <a:solidFill>
                  <a:srgbClr val="231F20"/>
                </a:solidFill>
                <a:latin typeface="Palatino-Roman"/>
              </a:rPr>
              <a:t>of processes that are completed per time unit.</a:t>
            </a:r>
          </a:p>
          <a:p>
            <a:pPr algn="l"/>
            <a:r>
              <a:rPr lang="en-GB" sz="1800" b="1" i="0" u="none" strike="noStrike" baseline="0" dirty="0">
                <a:solidFill>
                  <a:srgbClr val="231F20"/>
                </a:solidFill>
                <a:latin typeface="Palatino-Bold"/>
              </a:rPr>
              <a:t>Turnaround time</a:t>
            </a:r>
            <a:r>
              <a:rPr lang="en-GB" sz="1800" dirty="0">
                <a:solidFill>
                  <a:srgbClr val="231F20"/>
                </a:solidFill>
                <a:latin typeface="Palatino-Roman"/>
              </a:rPr>
              <a:t>: t</a:t>
            </a:r>
            <a:r>
              <a:rPr lang="en-GB" sz="1800" b="0" i="0" u="none" strike="noStrike" baseline="0" dirty="0">
                <a:solidFill>
                  <a:srgbClr val="231F20"/>
                </a:solidFill>
                <a:latin typeface="Palatino-Roman"/>
              </a:rPr>
              <a:t>he interval from the time of submission of a process to the time of completion.</a:t>
            </a:r>
          </a:p>
          <a:p>
            <a:pPr algn="l"/>
            <a:r>
              <a:rPr lang="en-GB" sz="1800" b="1" i="0" u="none" strike="noStrike" baseline="0" dirty="0">
                <a:solidFill>
                  <a:srgbClr val="231F20"/>
                </a:solidFill>
                <a:latin typeface="Palatino-Bold"/>
              </a:rPr>
              <a:t>Waiting time</a:t>
            </a:r>
            <a:r>
              <a:rPr lang="en-GB" sz="1800" b="1" i="0" u="none" strike="noStrike" baseline="0" dirty="0">
                <a:solidFill>
                  <a:srgbClr val="231F20"/>
                </a:solidFill>
                <a:latin typeface="Palatino-Roman"/>
              </a:rPr>
              <a:t>: </a:t>
            </a:r>
            <a:r>
              <a:rPr lang="en-GB" sz="1800" b="0" i="0" u="none" strike="noStrike" baseline="0" dirty="0">
                <a:solidFill>
                  <a:srgbClr val="231F20"/>
                </a:solidFill>
                <a:latin typeface="Palatino-Roman"/>
              </a:rPr>
              <a:t>the sum of the periods spent waiting in the ready queue.</a:t>
            </a:r>
          </a:p>
          <a:p>
            <a:pPr algn="l"/>
            <a:r>
              <a:rPr lang="en-GB" sz="1800" b="1" i="0" u="none" strike="noStrike" baseline="0" dirty="0">
                <a:solidFill>
                  <a:srgbClr val="231F20"/>
                </a:solidFill>
                <a:latin typeface="Palatino-Bold"/>
              </a:rPr>
              <a:t>Response time</a:t>
            </a:r>
            <a:r>
              <a:rPr lang="en-GB" sz="1800" b="1" i="0" u="none" strike="noStrike" baseline="0" dirty="0">
                <a:solidFill>
                  <a:srgbClr val="231F20"/>
                </a:solidFill>
                <a:latin typeface="Palatino-Roman"/>
              </a:rPr>
              <a:t>: </a:t>
            </a:r>
            <a:r>
              <a:rPr lang="en-GB" sz="1800" b="0" i="0" u="none" strike="noStrike" baseline="0" dirty="0">
                <a:solidFill>
                  <a:srgbClr val="231F20"/>
                </a:solidFill>
                <a:latin typeface="Palatino-Roman"/>
              </a:rPr>
              <a:t>the time from the submission of a request until the first response is produced, the time it takes to start responding.</a:t>
            </a:r>
          </a:p>
          <a:p>
            <a:pPr algn="l"/>
            <a:endParaRPr lang="en-GB" sz="1800" dirty="0">
              <a:solidFill>
                <a:srgbClr val="231F20"/>
              </a:solidFill>
              <a:latin typeface="Palatino-Roman"/>
            </a:endParaRPr>
          </a:p>
          <a:p>
            <a:pPr algn="l"/>
            <a:endParaRPr lang="en-GB" sz="1800" dirty="0">
              <a:solidFill>
                <a:srgbClr val="231F20"/>
              </a:solidFill>
              <a:latin typeface="Palatino-Roman"/>
            </a:endParaRPr>
          </a:p>
          <a:p>
            <a:pPr algn="l"/>
            <a:r>
              <a:rPr lang="en-GB" sz="1800" b="0" i="0" u="none" strike="noStrike" baseline="0" dirty="0">
                <a:solidFill>
                  <a:srgbClr val="231F20"/>
                </a:solidFill>
                <a:latin typeface="Palatino-Roman"/>
              </a:rPr>
              <a:t>It is desirable to maximize CPU utilization and throughput and </a:t>
            </a:r>
            <a:r>
              <a:rPr lang="en-GB" sz="1800" b="0" i="0" u="none" strike="noStrike" baseline="0">
                <a:solidFill>
                  <a:srgbClr val="231F20"/>
                </a:solidFill>
                <a:latin typeface="Palatino-Roman"/>
              </a:rPr>
              <a:t>to minimize turnaround </a:t>
            </a:r>
            <a:r>
              <a:rPr lang="en-GB" sz="1800" b="0" i="0" u="none" strike="noStrike" baseline="0" dirty="0">
                <a:solidFill>
                  <a:srgbClr val="231F20"/>
                </a:solidFill>
                <a:latin typeface="Palatino-Roman"/>
              </a:rPr>
              <a:t>time, waiting time, and response time.</a:t>
            </a:r>
            <a:endParaRPr lang="en-GB" dirty="0"/>
          </a:p>
        </p:txBody>
      </p:sp>
    </p:spTree>
    <p:extLst>
      <p:ext uri="{BB962C8B-B14F-4D97-AF65-F5344CB8AC3E}">
        <p14:creationId xmlns:p14="http://schemas.microsoft.com/office/powerpoint/2010/main" val="319229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1BC7C-7E19-482F-AE72-088FA00BF417}"/>
              </a:ext>
            </a:extLst>
          </p:cNvPr>
          <p:cNvSpPr>
            <a:spLocks noGrp="1"/>
          </p:cNvSpPr>
          <p:nvPr>
            <p:ph type="title"/>
          </p:nvPr>
        </p:nvSpPr>
        <p:spPr/>
        <p:txBody>
          <a:bodyPr/>
          <a:lstStyle/>
          <a:p>
            <a:r>
              <a:rPr lang="en-GB" dirty="0"/>
              <a:t>Scheduling Algorithms</a:t>
            </a:r>
          </a:p>
        </p:txBody>
      </p:sp>
      <p:sp>
        <p:nvSpPr>
          <p:cNvPr id="3" name="Content Placeholder 2">
            <a:extLst>
              <a:ext uri="{FF2B5EF4-FFF2-40B4-BE49-F238E27FC236}">
                <a16:creationId xmlns:a16="http://schemas.microsoft.com/office/drawing/2014/main" id="{0F184A03-6872-485A-BFCA-5473DDF6AA37}"/>
              </a:ext>
            </a:extLst>
          </p:cNvPr>
          <p:cNvSpPr>
            <a:spLocks noGrp="1"/>
          </p:cNvSpPr>
          <p:nvPr>
            <p:ph idx="1"/>
          </p:nvPr>
        </p:nvSpPr>
        <p:spPr/>
        <p:txBody>
          <a:bodyPr/>
          <a:lstStyle/>
          <a:p>
            <a:r>
              <a:rPr lang="en-GB" sz="1800" b="0" i="0" u="none" strike="noStrike" baseline="0" dirty="0">
                <a:solidFill>
                  <a:srgbClr val="231F20"/>
                </a:solidFill>
                <a:latin typeface="HelveticaNeue-MediumExt"/>
              </a:rPr>
              <a:t>First-Come, First-Served Scheduling</a:t>
            </a:r>
          </a:p>
          <a:p>
            <a:r>
              <a:rPr lang="en-GB" sz="1800" b="0" i="0" u="none" strike="noStrike" baseline="0" dirty="0">
                <a:solidFill>
                  <a:srgbClr val="231F20"/>
                </a:solidFill>
                <a:latin typeface="HelveticaNeue-MediumExt"/>
              </a:rPr>
              <a:t>Shortest-Job-First Scheduling</a:t>
            </a:r>
            <a:endParaRPr lang="en-GB" sz="1800" dirty="0">
              <a:solidFill>
                <a:srgbClr val="231F20"/>
              </a:solidFill>
              <a:latin typeface="HelveticaNeue-MediumExt"/>
            </a:endParaRPr>
          </a:p>
          <a:p>
            <a:r>
              <a:rPr lang="en-GB" sz="1800" b="0" i="0" u="none" strike="noStrike" baseline="0" dirty="0">
                <a:solidFill>
                  <a:srgbClr val="231F20"/>
                </a:solidFill>
                <a:latin typeface="HelveticaNeue-MediumExt"/>
              </a:rPr>
              <a:t>Priority Scheduling</a:t>
            </a:r>
          </a:p>
          <a:p>
            <a:r>
              <a:rPr lang="en-GB" sz="1800" b="0" i="0" u="none" strike="noStrike" baseline="0" dirty="0">
                <a:solidFill>
                  <a:srgbClr val="231F20"/>
                </a:solidFill>
                <a:latin typeface="HelveticaNeue-MediumExt"/>
              </a:rPr>
              <a:t>Round-Robin Scheduling</a:t>
            </a:r>
            <a:endParaRPr lang="en-GB" sz="1800" dirty="0">
              <a:solidFill>
                <a:srgbClr val="231F20"/>
              </a:solidFill>
              <a:latin typeface="HelveticaNeue-MediumExt"/>
            </a:endParaRPr>
          </a:p>
          <a:p>
            <a:r>
              <a:rPr lang="en-GB" sz="1800" b="0" i="0" u="none" strike="noStrike" baseline="0" dirty="0">
                <a:solidFill>
                  <a:srgbClr val="231F20"/>
                </a:solidFill>
                <a:latin typeface="HelveticaNeue-MediumExt"/>
              </a:rPr>
              <a:t>Multilevel Queue Scheduling</a:t>
            </a:r>
            <a:endParaRPr lang="en-GB" dirty="0"/>
          </a:p>
        </p:txBody>
      </p:sp>
    </p:spTree>
    <p:extLst>
      <p:ext uri="{BB962C8B-B14F-4D97-AF65-F5344CB8AC3E}">
        <p14:creationId xmlns:p14="http://schemas.microsoft.com/office/powerpoint/2010/main" val="3674806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1425</TotalTime>
  <Words>2104</Words>
  <Application>Microsoft Office PowerPoint</Application>
  <PresentationFormat>Widescreen</PresentationFormat>
  <Paragraphs>131</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Calibri</vt:lpstr>
      <vt:lpstr>Calibri Light</vt:lpstr>
      <vt:lpstr>HelveticaNeue-MediumExt</vt:lpstr>
      <vt:lpstr>MathematicalPi-One</vt:lpstr>
      <vt:lpstr>MTSY</vt:lpstr>
      <vt:lpstr>Palatino-Bold</vt:lpstr>
      <vt:lpstr>Palatino-Italic</vt:lpstr>
      <vt:lpstr>Palatino-Roman</vt:lpstr>
      <vt:lpstr>Tahoma</vt:lpstr>
      <vt:lpstr>Times New Roman</vt:lpstr>
      <vt:lpstr>Office Theme</vt:lpstr>
      <vt:lpstr>Course Title: Operating Systems Course Code: CS321</vt:lpstr>
      <vt:lpstr>Reference</vt:lpstr>
      <vt:lpstr>CPU Scheduling</vt:lpstr>
      <vt:lpstr>Alternating sequence of CPU and I/O bursts</vt:lpstr>
      <vt:lpstr>Histogram of CPU-burst durations</vt:lpstr>
      <vt:lpstr>CPU scheduler (short-term scheduler)</vt:lpstr>
      <vt:lpstr>Dispatcher</vt:lpstr>
      <vt:lpstr>Scheduling Criteria</vt:lpstr>
      <vt:lpstr>Scheduling Algorithms</vt:lpstr>
      <vt:lpstr>First-Come, First-Served Scheduling (FCFS)</vt:lpstr>
      <vt:lpstr>First-Come, First-Served Scheduling (Cont.)</vt:lpstr>
      <vt:lpstr>Shortest-Job-First Scheduling (SJF)</vt:lpstr>
      <vt:lpstr>Shortest-Job-First Scheduling (SJF) (Cont.)</vt:lpstr>
      <vt:lpstr>Shortest-Job-First Scheduling (SJF) (Cont.)</vt:lpstr>
      <vt:lpstr>Example: preemptive SJF schedule</vt:lpstr>
      <vt:lpstr>Priority Scheduling</vt:lpstr>
      <vt:lpstr>Priority Scheduling (Cont.)</vt:lpstr>
      <vt:lpstr>Round-Robin Scheduling</vt:lpstr>
      <vt:lpstr>Round-Robin Scheduling (Cont.)</vt:lpstr>
      <vt:lpstr>Multilevel Queue Scheduling</vt:lpstr>
      <vt:lpstr>Multilevel Feedback Queue Scheduling</vt:lpstr>
      <vt:lpstr>Multilevel Feedback Queue Scheduling (Cont.)</vt:lpstr>
      <vt:lpstr>Real-Time CPU Scheduling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Programming Fundamentals Course Code: CS141</dc:title>
  <dc:creator>Khaled Hussain</dc:creator>
  <cp:lastModifiedBy>MOSTAFA KHALED</cp:lastModifiedBy>
  <cp:revision>33</cp:revision>
  <dcterms:created xsi:type="dcterms:W3CDTF">2021-08-23T13:10:32Z</dcterms:created>
  <dcterms:modified xsi:type="dcterms:W3CDTF">2022-03-14T21:18:18Z</dcterms:modified>
</cp:coreProperties>
</file>