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60" r:id="rId7"/>
    <p:sldId id="261" r:id="rId8"/>
    <p:sldId id="270" r:id="rId9"/>
    <p:sldId id="262" r:id="rId10"/>
    <p:sldId id="263" r:id="rId11"/>
    <p:sldId id="264" r:id="rId12"/>
    <p:sldId id="271" r:id="rId13"/>
    <p:sldId id="265" r:id="rId14"/>
    <p:sldId id="266" r:id="rId15"/>
    <p:sldId id="267" r:id="rId16"/>
    <p:sldId id="268" r:id="rId17"/>
    <p:sldId id="269" r:id="rId18"/>
    <p:sldId id="272" r:id="rId19"/>
    <p:sldId id="273" r:id="rId20"/>
    <p:sldId id="274"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135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ar-EG" sz="6600" b="1" dirty="0" smtClean="0"/>
              <a:t>أسس النظرية الكلاسيكية </a:t>
            </a:r>
            <a:endParaRPr lang="ar-EG" sz="6600" b="1" dirty="0"/>
          </a:p>
        </p:txBody>
      </p:sp>
      <p:sp>
        <p:nvSpPr>
          <p:cNvPr id="3" name="Subtitle 2"/>
          <p:cNvSpPr>
            <a:spLocks noGrp="1"/>
          </p:cNvSpPr>
          <p:nvPr>
            <p:ph type="subTitle" idx="1"/>
          </p:nvPr>
        </p:nvSpPr>
        <p:spPr/>
        <p:txBody>
          <a:bodyPr/>
          <a:lstStyle/>
          <a:p>
            <a:r>
              <a:rPr lang="ar-EG" sz="4800" b="1" dirty="0" smtClean="0">
                <a:solidFill>
                  <a:schemeClr val="tx1"/>
                </a:solidFill>
              </a:rPr>
              <a:t>د </a:t>
            </a:r>
            <a:r>
              <a:rPr lang="ar-EG" sz="4800" b="1" dirty="0">
                <a:solidFill>
                  <a:schemeClr val="tx1"/>
                </a:solidFill>
              </a:rPr>
              <a:t>.</a:t>
            </a:r>
            <a:r>
              <a:rPr lang="ar-EG" sz="4800" b="1" dirty="0" smtClean="0">
                <a:solidFill>
                  <a:schemeClr val="tx1"/>
                </a:solidFill>
              </a:rPr>
              <a:t> محمود الفرجاني </a:t>
            </a:r>
          </a:p>
          <a:p>
            <a:r>
              <a:rPr lang="ar-EG" sz="2400" dirty="0" smtClean="0">
                <a:solidFill>
                  <a:schemeClr val="tx1"/>
                </a:solidFill>
              </a:rPr>
              <a:t>مدرس الاقتصاد بمعهد المدينة للادارة والتكنولوجيا </a:t>
            </a:r>
            <a:endParaRPr lang="ar-EG"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ar-EG" dirty="0"/>
          </a:p>
        </p:txBody>
      </p:sp>
      <p:sp>
        <p:nvSpPr>
          <p:cNvPr id="3" name="Content Placeholder 2"/>
          <p:cNvSpPr>
            <a:spLocks noGrp="1"/>
          </p:cNvSpPr>
          <p:nvPr>
            <p:ph idx="1"/>
          </p:nvPr>
        </p:nvSpPr>
        <p:spPr>
          <a:xfrm>
            <a:off x="457200" y="762000"/>
            <a:ext cx="8229600" cy="5364163"/>
          </a:xfrm>
        </p:spPr>
        <p:txBody>
          <a:bodyPr>
            <a:normAutofit/>
          </a:bodyPr>
          <a:lstStyle/>
          <a:p>
            <a:pPr algn="just" rtl="1"/>
            <a:r>
              <a:rPr lang="ar-EG" sz="3900" dirty="0" smtClean="0"/>
              <a:t>وقد أفترض الكلاسيك ثبات كلاً من سرعة دوران النقود وحجم السلع المتبادلة فى السوق )نظراً لإفتراض التوظف الكامل(، وبذلك فإن المستوي العام للأسعار يتناسب طردياً مع كمية النقود المعروضة، </a:t>
            </a:r>
            <a:endParaRPr lang="en-US" sz="3900" dirty="0" smtClean="0"/>
          </a:p>
          <a:p>
            <a:pPr algn="just" rtl="1"/>
            <a:r>
              <a:rPr lang="ar-EG" sz="4000" dirty="0" smtClean="0"/>
              <a:t>ووفقاً للكلاسيك فإن مضاعفة كمية النقود المعروضة يترتب عليه مضاعفة المستوي العام للأسعار</a:t>
            </a:r>
            <a:endParaRPr lang="ar-EG" sz="3900" dirty="0" smtClean="0"/>
          </a:p>
          <a:p>
            <a:endParaRPr lang="ar-E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معادلة التبادل ؟</a:t>
            </a:r>
            <a:endParaRPr lang="ar-EG" dirty="0"/>
          </a:p>
        </p:txBody>
      </p:sp>
      <p:sp>
        <p:nvSpPr>
          <p:cNvPr id="3" name="Content Placeholder 2"/>
          <p:cNvSpPr>
            <a:spLocks noGrp="1"/>
          </p:cNvSpPr>
          <p:nvPr>
            <p:ph idx="1"/>
          </p:nvPr>
        </p:nvSpPr>
        <p:spPr/>
        <p:txBody>
          <a:bodyPr>
            <a:normAutofit fontScale="85000" lnSpcReduction="10000"/>
          </a:bodyPr>
          <a:lstStyle/>
          <a:p>
            <a:pPr algn="r" rtl="1"/>
            <a:r>
              <a:rPr lang="ar-EG" sz="3500" b="1" dirty="0" smtClean="0"/>
              <a:t>كمية النقود *سرعة دورانها = مستوي الأسعار*حجم الانتاج</a:t>
            </a:r>
          </a:p>
          <a:p>
            <a:pPr algn="ctr" rtl="1">
              <a:buNone/>
            </a:pPr>
            <a:r>
              <a:rPr lang="ar-EG" sz="7200" b="1" dirty="0" smtClean="0"/>
              <a:t>ن * س= ث * ك </a:t>
            </a:r>
          </a:p>
          <a:p>
            <a:pPr algn="ctr" rtl="1">
              <a:buNone/>
            </a:pPr>
            <a:r>
              <a:rPr lang="ar-EG" sz="7200" b="1" dirty="0" smtClean="0"/>
              <a:t>ن= ك\س * ث</a:t>
            </a:r>
          </a:p>
          <a:p>
            <a:pPr algn="ctr" rtl="1">
              <a:buNone/>
            </a:pPr>
            <a:r>
              <a:rPr lang="ar-EG" sz="7200" b="1" dirty="0" smtClean="0"/>
              <a:t>ل\س هو معامل التفضيل النقدي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algn="r" rtl="1"/>
            <a:r>
              <a:rPr lang="ar-EG" b="1" dirty="0" smtClean="0"/>
              <a:t>لكن سرعة دوران النقود غير ثابتة في الواقع فهي تتغير حسب حالة الاقتصاد وبسبب التفضيل النقدي </a:t>
            </a:r>
          </a:p>
          <a:p>
            <a:pPr algn="r" rtl="1"/>
            <a:endParaRPr lang="ar-E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الطلب الكلي ؟ </a:t>
            </a:r>
            <a:endParaRPr lang="ar-EG" dirty="0"/>
          </a:p>
        </p:txBody>
      </p:sp>
      <p:sp>
        <p:nvSpPr>
          <p:cNvPr id="3" name="Content Placeholder 2"/>
          <p:cNvSpPr>
            <a:spLocks noGrp="1"/>
          </p:cNvSpPr>
          <p:nvPr>
            <p:ph idx="1"/>
          </p:nvPr>
        </p:nvSpPr>
        <p:spPr/>
        <p:txBody>
          <a:bodyPr>
            <a:normAutofit/>
          </a:bodyPr>
          <a:lstStyle/>
          <a:p>
            <a:pPr algn="just" rtl="1"/>
            <a:r>
              <a:rPr lang="ar-EG" sz="4000" dirty="0" smtClean="0"/>
              <a:t>يمثل الطلب الكلى العلاقة العكسية بين الكمية المطلوبة والسعر بإفتراض ثبات كمية النقود وسرعة دورانها، حيث نجد أن التوازن الكلي يتحقق بتساوي العرض الكلي والطلب الكلي كما فى الشكل</a:t>
            </a:r>
            <a:endParaRPr lang="ar-EG"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1026" name="Picture 2"/>
          <p:cNvPicPr>
            <a:picLocks noGrp="1" noChangeAspect="1" noChangeArrowheads="1"/>
          </p:cNvPicPr>
          <p:nvPr>
            <p:ph idx="1"/>
          </p:nvPr>
        </p:nvPicPr>
        <p:blipFill>
          <a:blip r:embed="rId2"/>
          <a:srcRect/>
          <a:stretch>
            <a:fillRect/>
          </a:stretch>
        </p:blipFill>
        <p:spPr bwMode="auto">
          <a:xfrm>
            <a:off x="1219200" y="457200"/>
            <a:ext cx="7086600" cy="5668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ar-EG" dirty="0"/>
          </a:p>
        </p:txBody>
      </p:sp>
      <p:sp>
        <p:nvSpPr>
          <p:cNvPr id="3" name="Content Placeholder 2"/>
          <p:cNvSpPr>
            <a:spLocks noGrp="1"/>
          </p:cNvSpPr>
          <p:nvPr>
            <p:ph idx="1"/>
          </p:nvPr>
        </p:nvSpPr>
        <p:spPr>
          <a:xfrm>
            <a:off x="457200" y="685800"/>
            <a:ext cx="8229600" cy="5440363"/>
          </a:xfrm>
        </p:spPr>
        <p:txBody>
          <a:bodyPr>
            <a:normAutofit fontScale="92500"/>
          </a:bodyPr>
          <a:lstStyle/>
          <a:p>
            <a:pPr algn="r" rtl="1"/>
            <a:r>
              <a:rPr lang="ar-EG" b="1" dirty="0" smtClean="0"/>
              <a:t>سعر الفائدة كفيل بإعادة التوازن بين الدخل والإستثمار من خلال تأثيره الطردي علي الإدخارحيث أن سعر الفائدة هو مكافأه الإدخار</a:t>
            </a:r>
          </a:p>
          <a:p>
            <a:pPr algn="r" rtl="1">
              <a:buNone/>
            </a:pPr>
            <a:r>
              <a:rPr lang="ar-EG" b="1" dirty="0" smtClean="0"/>
              <a:t> كما أن لسعر الفائدة تأثير عكسي أو سلبي علي الاستثمار </a:t>
            </a:r>
          </a:p>
          <a:p>
            <a:pPr algn="r" rtl="1">
              <a:buNone/>
            </a:pPr>
            <a:r>
              <a:rPr lang="ar-EG" dirty="0" smtClean="0"/>
              <a:t>- </a:t>
            </a:r>
            <a:r>
              <a:rPr lang="ar-EG" sz="3900" b="1" dirty="0" smtClean="0"/>
              <a:t>رفض الكلاسيك ما يقال علي أن الإدخار سوف يؤدي إلى حدوث قصور في الإنفاق وبالتالي حدوث بطالة، فهم ينظرون إلى الإدخار علي أنه صورة أخري من صور </a:t>
            </a:r>
            <a:r>
              <a:rPr lang="ar-EG" sz="3900" b="1" smtClean="0"/>
              <a:t>الإنفاق  المؤجل في صورة </a:t>
            </a:r>
            <a:r>
              <a:rPr lang="ar-EG" sz="3900" b="1" dirty="0" smtClean="0"/>
              <a:t>شراء سلع الإستثمار وحجتهم فى ذلك أن كل جنيه يدخر بواسطة القطاع العائلي سوف يستثمر بواسطة رجال الأعمال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algn="just" rtl="1"/>
            <a:r>
              <a:rPr lang="ar-EG" b="1" dirty="0" smtClean="0"/>
              <a:t>مرونة سعر الفائدة تؤدي إلى التعادل التلقائي بين الإدخار والإستثمار وهو ما يساعده علي تحقيق "قانون ساي” حيث أن عدد المشروعات الإستثمارية المربحة سيزداد مع إنخفاض سعر الفائدة</a:t>
            </a:r>
            <a:endParaRPr lang="ar-EG"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1026" name="Picture 2"/>
          <p:cNvPicPr>
            <a:picLocks noGrp="1" noChangeAspect="1" noChangeArrowheads="1"/>
          </p:cNvPicPr>
          <p:nvPr>
            <p:ph idx="1"/>
          </p:nvPr>
        </p:nvPicPr>
        <p:blipFill>
          <a:blip r:embed="rId2"/>
          <a:srcRect/>
          <a:stretch>
            <a:fillRect/>
          </a:stretch>
        </p:blipFill>
        <p:spPr bwMode="auto">
          <a:xfrm>
            <a:off x="609600" y="762000"/>
            <a:ext cx="7195907" cy="53641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سوق العمل </a:t>
            </a:r>
            <a:endParaRPr lang="ar-EG" dirty="0"/>
          </a:p>
        </p:txBody>
      </p:sp>
      <p:sp>
        <p:nvSpPr>
          <p:cNvPr id="3" name="Content Placeholder 2"/>
          <p:cNvSpPr>
            <a:spLocks noGrp="1"/>
          </p:cNvSpPr>
          <p:nvPr>
            <p:ph idx="1"/>
          </p:nvPr>
        </p:nvSpPr>
        <p:spPr/>
        <p:txBody>
          <a:bodyPr>
            <a:normAutofit/>
          </a:bodyPr>
          <a:lstStyle/>
          <a:p>
            <a:pPr algn="just" rtl="1">
              <a:buNone/>
            </a:pPr>
            <a:r>
              <a:rPr lang="ar-EG" sz="4800" dirty="0" smtClean="0"/>
              <a:t>عرض العمل يتحدد وفقا للتعادل بين الأجر الحقيقي والمشقة الحدية للعمل، وأن مرونة الأجور تعني أن قوة السوق تدفع بالأجور إلى الإنخفاض إلى أن يتم أستخدام جميع المتعطلين عن العمل</a:t>
            </a:r>
            <a:endParaRPr lang="ar-EG" sz="4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2050" name="Picture 2"/>
          <p:cNvPicPr>
            <a:picLocks noGrp="1" noChangeAspect="1" noChangeArrowheads="1"/>
          </p:cNvPicPr>
          <p:nvPr>
            <p:ph idx="1"/>
          </p:nvPr>
        </p:nvPicPr>
        <p:blipFill>
          <a:blip r:embed="rId2"/>
          <a:srcRect/>
          <a:stretch>
            <a:fillRect/>
          </a:stretch>
        </p:blipFill>
        <p:spPr bwMode="auto">
          <a:xfrm>
            <a:off x="838200" y="762000"/>
            <a:ext cx="6941440" cy="53641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7200" b="1" dirty="0" smtClean="0"/>
              <a:t>قانون ساي للأسواق ؟</a:t>
            </a:r>
            <a:endParaRPr lang="ar-EG" sz="7200" b="1" dirty="0"/>
          </a:p>
        </p:txBody>
      </p:sp>
      <p:sp>
        <p:nvSpPr>
          <p:cNvPr id="3" name="Content Placeholder 2"/>
          <p:cNvSpPr>
            <a:spLocks noGrp="1"/>
          </p:cNvSpPr>
          <p:nvPr>
            <p:ph idx="1"/>
          </p:nvPr>
        </p:nvSpPr>
        <p:spPr/>
        <p:txBody>
          <a:bodyPr>
            <a:noAutofit/>
          </a:bodyPr>
          <a:lstStyle/>
          <a:p>
            <a:pPr algn="ctr" rtl="1">
              <a:lnSpc>
                <a:spcPct val="150000"/>
              </a:lnSpc>
              <a:buNone/>
            </a:pPr>
            <a:endParaRPr lang="ar-EG" sz="5400" b="1" dirty="0" smtClean="0"/>
          </a:p>
          <a:p>
            <a:pPr algn="ctr" rtl="1">
              <a:lnSpc>
                <a:spcPct val="150000"/>
              </a:lnSpc>
              <a:buNone/>
            </a:pPr>
            <a:r>
              <a:rPr lang="ar-EG" sz="5400" b="1" dirty="0" smtClean="0"/>
              <a:t>كل عرض يخلق الطلب الخاص به</a:t>
            </a:r>
          </a:p>
          <a:p>
            <a:pPr algn="ctr" rtl="1">
              <a:lnSpc>
                <a:spcPct val="150000"/>
              </a:lnSpc>
              <a:buNone/>
            </a:pPr>
            <a:r>
              <a:rPr lang="ar-EG" sz="5400" b="1" dirty="0" smtClean="0"/>
              <a:t># لا فائض  </a:t>
            </a:r>
            <a:endParaRPr lang="ar-EG" sz="5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بمعني </a:t>
            </a:r>
            <a:endParaRPr lang="ar-EG" dirty="0"/>
          </a:p>
        </p:txBody>
      </p:sp>
      <p:sp>
        <p:nvSpPr>
          <p:cNvPr id="3" name="Content Placeholder 2"/>
          <p:cNvSpPr>
            <a:spLocks noGrp="1"/>
          </p:cNvSpPr>
          <p:nvPr>
            <p:ph idx="1"/>
          </p:nvPr>
        </p:nvSpPr>
        <p:spPr/>
        <p:txBody>
          <a:bodyPr>
            <a:normAutofit lnSpcReduction="10000"/>
          </a:bodyPr>
          <a:lstStyle/>
          <a:p>
            <a:pPr algn="r" rtl="1">
              <a:buNone/>
            </a:pPr>
            <a:r>
              <a:rPr lang="ar-EG" dirty="0" smtClean="0"/>
              <a:t>أنه إذا كان عدد العمال الباحثين عن العمل هو </a:t>
            </a:r>
            <a:r>
              <a:rPr lang="ar-EG" b="1" dirty="0" smtClean="0"/>
              <a:t>1</a:t>
            </a:r>
            <a:r>
              <a:rPr lang="en-US" b="1" dirty="0" smtClean="0"/>
              <a:t>L</a:t>
            </a:r>
            <a:r>
              <a:rPr lang="ar-EG" b="1" dirty="0" smtClean="0"/>
              <a:t> و كان الأجر المطلوب هو </a:t>
            </a:r>
            <a:r>
              <a:rPr lang="en-US" b="1" dirty="0" smtClean="0"/>
              <a:t>W1</a:t>
            </a:r>
            <a:endParaRPr lang="ar-EG" b="1" dirty="0" smtClean="0"/>
          </a:p>
          <a:p>
            <a:pPr algn="r" rtl="1">
              <a:buNone/>
            </a:pPr>
            <a:r>
              <a:rPr lang="ar-EG" dirty="0" smtClean="0"/>
              <a:t>، </a:t>
            </a:r>
            <a:r>
              <a:rPr lang="ar-EG" b="1" dirty="0" smtClean="0"/>
              <a:t>فى حين أن قيمة الناتج الحدي لهؤلاء العمال هي</a:t>
            </a:r>
            <a:r>
              <a:rPr lang="en-US" b="1" dirty="0" smtClean="0"/>
              <a:t> VMP</a:t>
            </a:r>
            <a:endParaRPr lang="ar-EG" b="1" dirty="0" smtClean="0"/>
          </a:p>
          <a:p>
            <a:pPr algn="r" rtl="1">
              <a:buNone/>
            </a:pPr>
            <a:r>
              <a:rPr lang="ar-EG" dirty="0" smtClean="0"/>
              <a:t>فإن هذا البطالة ستدفع العاطلين إلى </a:t>
            </a:r>
            <a:r>
              <a:rPr lang="en-US" b="1" dirty="0" smtClean="0"/>
              <a:t>L1 L </a:t>
            </a:r>
            <a:r>
              <a:rPr lang="ar-EG" b="1" dirty="0" smtClean="0"/>
              <a:t>عدد العمال المتعطلين عن العمل يكون 2</a:t>
            </a:r>
          </a:p>
          <a:p>
            <a:pPr algn="r" rtl="1">
              <a:buNone/>
            </a:pPr>
            <a:r>
              <a:rPr lang="ar-EG" dirty="0" smtClean="0"/>
              <a:t>ويلتحق جميع </a:t>
            </a:r>
            <a:r>
              <a:rPr lang="en-US" b="1" dirty="0" smtClean="0"/>
              <a:t>W </a:t>
            </a:r>
            <a:r>
              <a:rPr lang="ar-EG" b="1" dirty="0" smtClean="0"/>
              <a:t>البحث عن عمل بأجر فتندفع الأجور إلى أسفل أى إلي المستوي 2</a:t>
            </a:r>
          </a:p>
          <a:p>
            <a:pPr algn="r" rtl="1">
              <a:buNone/>
            </a:pPr>
            <a:r>
              <a:rPr lang="ar-EG" dirty="0" smtClean="0"/>
              <a:t>ليتم توظيف العاطلين عن العمل بسوق العمل عند هذا المستوي الأقل من الأجر</a:t>
            </a:r>
            <a:endParaRPr lang="ar-E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البطالة والتوظف الكامل في الفكر الكلاسيكي </a:t>
            </a:r>
            <a:endParaRPr lang="ar-EG" dirty="0"/>
          </a:p>
        </p:txBody>
      </p:sp>
      <p:sp>
        <p:nvSpPr>
          <p:cNvPr id="3" name="Content Placeholder 2"/>
          <p:cNvSpPr>
            <a:spLocks noGrp="1"/>
          </p:cNvSpPr>
          <p:nvPr>
            <p:ph idx="1"/>
          </p:nvPr>
        </p:nvSpPr>
        <p:spPr/>
        <p:txBody>
          <a:bodyPr>
            <a:normAutofit fontScale="92500"/>
          </a:bodyPr>
          <a:lstStyle/>
          <a:p>
            <a:pPr algn="just" rtl="1">
              <a:lnSpc>
                <a:spcPct val="150000"/>
              </a:lnSpc>
            </a:pPr>
            <a:r>
              <a:rPr lang="ar-EG" dirty="0" smtClean="0"/>
              <a:t>التوظف الكامل يعني أن كل شخص قادر وراغب وباحث عن العمل لابد أن يلتحق بعمل عند مستوي الأجر السائد في السوق </a:t>
            </a:r>
          </a:p>
          <a:p>
            <a:pPr algn="just" rtl="1">
              <a:lnSpc>
                <a:spcPct val="150000"/>
              </a:lnSpc>
            </a:pPr>
            <a:r>
              <a:rPr lang="ar-EG" dirty="0" smtClean="0"/>
              <a:t>وبالتالي لاتوجد بطالة إجبارية أبداً وإن وجدت فهي بطالة إختيارية أو إحتكاكية ( مؤقتة) مثل البطالة الموسمية  في نهاية مواسم الحصاد أو الاحتكاكية بسبب الجهل بالفرص التي يقدمها السوق أو توقف خطوط الانتاج </a:t>
            </a:r>
            <a:endParaRPr lang="ar-EG" dirty="0"/>
          </a:p>
        </p:txBody>
      </p:sp>
    </p:spTree>
    <p:extLst>
      <p:ext uri="{BB962C8B-B14F-4D97-AF65-F5344CB8AC3E}">
        <p14:creationId xmlns:p14="http://schemas.microsoft.com/office/powerpoint/2010/main" val="982894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D:\حساني شحات\سكاشن اقتصاد كلي الفرقة الثالثة\منهج الفرقة الثالثة\IMG-20201205-WA0011.jpg"/>
          <p:cNvPicPr>
            <a:picLocks noChangeAspect="1" noChangeArrowheads="1"/>
          </p:cNvPicPr>
          <p:nvPr/>
        </p:nvPicPr>
        <p:blipFill>
          <a:blip r:embed="rId2"/>
          <a:srcRect/>
          <a:stretch>
            <a:fillRect/>
          </a:stretch>
        </p:blipFill>
        <p:spPr bwMode="auto">
          <a:xfrm>
            <a:off x="762000" y="0"/>
            <a:ext cx="6705599" cy="7543800"/>
          </a:xfrm>
          <a:prstGeom prst="rect">
            <a:avLst/>
          </a:prstGeom>
          <a:noFill/>
        </p:spPr>
      </p:pic>
    </p:spTree>
    <p:extLst>
      <p:ext uri="{BB962C8B-B14F-4D97-AF65-F5344CB8AC3E}">
        <p14:creationId xmlns:p14="http://schemas.microsoft.com/office/powerpoint/2010/main" val="272985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حساني شحات\سكاشن اقتصاد كلي الفرقة الثالثة\منهج الفرقة الثالثة\IMG-20201205-WA0010.jpg"/>
          <p:cNvPicPr>
            <a:picLocks noChangeAspect="1" noChangeArrowheads="1"/>
          </p:cNvPicPr>
          <p:nvPr/>
        </p:nvPicPr>
        <p:blipFill>
          <a:blip r:embed="rId2"/>
          <a:srcRect/>
          <a:stretch>
            <a:fillRect/>
          </a:stretch>
        </p:blipFill>
        <p:spPr bwMode="auto">
          <a:xfrm>
            <a:off x="0" y="857250"/>
            <a:ext cx="9144000" cy="5143500"/>
          </a:xfrm>
          <a:prstGeom prst="rect">
            <a:avLst/>
          </a:prstGeom>
          <a:noFill/>
        </p:spPr>
      </p:pic>
    </p:spTree>
    <p:extLst>
      <p:ext uri="{BB962C8B-B14F-4D97-AF65-F5344CB8AC3E}">
        <p14:creationId xmlns:p14="http://schemas.microsoft.com/office/powerpoint/2010/main" val="657930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990A14-288E-466C-A275-392DD4FE30FF}"/>
              </a:ext>
            </a:extLst>
          </p:cNvPr>
          <p:cNvSpPr>
            <a:spLocks noGrp="1"/>
          </p:cNvSpPr>
          <p:nvPr>
            <p:ph type="title"/>
          </p:nvPr>
        </p:nvSpPr>
        <p:spPr>
          <a:xfrm>
            <a:off x="1045229" y="3429000"/>
            <a:ext cx="7053542" cy="3048000"/>
          </a:xfrm>
        </p:spPr>
        <p:txBody>
          <a:bodyPr>
            <a:normAutofit fontScale="90000"/>
          </a:bodyPr>
          <a:lstStyle/>
          <a:p>
            <a:pPr lvl="0" algn="r" rtl="1"/>
            <a:r>
              <a:rPr lang="en-US" sz="3100" dirty="0" smtClean="0"/>
              <a:t> </a:t>
            </a:r>
            <a:r>
              <a:rPr lang="ar-EG" sz="3100" dirty="0"/>
              <a:t>وعرض النقود      ن= 546 </a:t>
            </a:r>
            <a:r>
              <a:rPr lang="en-US" sz="3100" dirty="0" smtClean="0"/>
              <a:t/>
            </a:r>
            <a:br>
              <a:rPr lang="en-US" sz="3100" dirty="0" smtClean="0"/>
            </a:br>
            <a:r>
              <a:rPr lang="ar-EG" sz="3100" dirty="0" smtClean="0"/>
              <a:t>المطلوب</a:t>
            </a:r>
            <a:r>
              <a:rPr lang="ar-EG" sz="3100" dirty="0"/>
              <a:t>: أوجد</a:t>
            </a:r>
            <a:br>
              <a:rPr lang="ar-EG" sz="3100" dirty="0"/>
            </a:br>
            <a:r>
              <a:rPr lang="ar-EG" sz="3100" dirty="0"/>
              <a:t>1. </a:t>
            </a:r>
            <a:r>
              <a:rPr lang="ar-SA" sz="3100" dirty="0"/>
              <a:t>مستوى التوظف التوازني   2-  مستوى الناتج التوازني   </a:t>
            </a:r>
            <a:r>
              <a:rPr lang="en-US" sz="3100" dirty="0"/>
              <a:t/>
            </a:r>
            <a:br>
              <a:rPr lang="en-US" sz="3100" dirty="0"/>
            </a:br>
            <a:r>
              <a:rPr lang="ar-SA" sz="3100" dirty="0"/>
              <a:t>3- الأجر الحقيقي   4- الاجر النقدي   5- مستوى الاسعار</a:t>
            </a:r>
            <a:r>
              <a:rPr lang="en-US" sz="3600" dirty="0"/>
              <a:t/>
            </a:r>
            <a:br>
              <a:rPr lang="en-US" sz="3600" dirty="0"/>
            </a:br>
            <a:endParaRPr lang="en-US" sz="3600" dirty="0"/>
          </a:p>
        </p:txBody>
      </p:sp>
      <p:pic>
        <p:nvPicPr>
          <p:cNvPr id="6" name="Content Placeholder 3">
            <a:extLst>
              <a:ext uri="{FF2B5EF4-FFF2-40B4-BE49-F238E27FC236}">
                <a16:creationId xmlns="" xmlns:a16="http://schemas.microsoft.com/office/drawing/2014/main" id="{6CC36DDA-FC8B-4F4A-9554-AEE2074E14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304801"/>
            <a:ext cx="8229600" cy="3276600"/>
          </a:xfrm>
          <a:prstGeom prst="rect">
            <a:avLst/>
          </a:prstGeom>
          <a:noFill/>
          <a:ln>
            <a:noFill/>
          </a:ln>
        </p:spPr>
      </p:pic>
    </p:spTree>
    <p:extLst>
      <p:ext uri="{BB962C8B-B14F-4D97-AF65-F5344CB8AC3E}">
        <p14:creationId xmlns:p14="http://schemas.microsoft.com/office/powerpoint/2010/main" val="87057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A7585-1F28-48AB-8B0D-9EACBBEB76BD}"/>
              </a:ext>
            </a:extLst>
          </p:cNvPr>
          <p:cNvSpPr>
            <a:spLocks noGrp="1"/>
          </p:cNvSpPr>
          <p:nvPr>
            <p:ph type="title"/>
          </p:nvPr>
        </p:nvSpPr>
        <p:spPr>
          <a:xfrm>
            <a:off x="483848" y="881343"/>
            <a:ext cx="7053542" cy="1400530"/>
          </a:xfrm>
        </p:spPr>
        <p:txBody>
          <a:bodyPr/>
          <a:lstStyle/>
          <a:p>
            <a:pPr algn="ctr"/>
            <a:r>
              <a:rPr lang="ar-EG" sz="4400" u="sng" dirty="0"/>
              <a:t>الحل (رقم 1)</a:t>
            </a:r>
            <a:endParaRPr lang="en-US" dirty="0"/>
          </a:p>
        </p:txBody>
      </p:sp>
      <p:sp>
        <p:nvSpPr>
          <p:cNvPr id="5" name="Content Placeholder 2">
            <a:extLst>
              <a:ext uri="{FF2B5EF4-FFF2-40B4-BE49-F238E27FC236}">
                <a16:creationId xmlns="" xmlns:a16="http://schemas.microsoft.com/office/drawing/2014/main" id="{C0E095AC-270A-4450-8243-AF720D05C7BB}"/>
              </a:ext>
            </a:extLst>
          </p:cNvPr>
          <p:cNvSpPr>
            <a:spLocks noGrp="1"/>
          </p:cNvSpPr>
          <p:nvPr>
            <p:ph idx="1"/>
          </p:nvPr>
        </p:nvSpPr>
        <p:spPr>
          <a:xfrm>
            <a:off x="457200" y="2133600"/>
            <a:ext cx="8229600" cy="3992563"/>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lvl="0" indent="0" algn="r" rtl="1">
              <a:buNone/>
            </a:pPr>
            <a:endParaRPr lang="ar-EG" sz="2800" u="sng" dirty="0"/>
          </a:p>
          <a:p>
            <a:pPr marL="0" lvl="0" indent="0" algn="r" rtl="1">
              <a:buNone/>
            </a:pPr>
            <a:r>
              <a:rPr lang="ar-SA" sz="2800" u="sng" dirty="0"/>
              <a:t>مستوى التوظف التوازني</a:t>
            </a:r>
            <a:endParaRPr lang="en-US" sz="2800" dirty="0"/>
          </a:p>
          <a:p>
            <a:pPr marL="0" indent="0" algn="r" rtl="1">
              <a:buNone/>
            </a:pPr>
            <a:endParaRPr lang="ar-EG" sz="2800" dirty="0"/>
          </a:p>
          <a:p>
            <a:pPr marL="0" indent="0" algn="r" rtl="1">
              <a:buNone/>
            </a:pPr>
            <a:r>
              <a:rPr lang="ar-SA" sz="2800" dirty="0"/>
              <a:t>شرط التوازن (</a:t>
            </a:r>
            <a:r>
              <a:rPr lang="ar-EG" sz="2800" dirty="0"/>
              <a:t>الطلب على العمل = عرض</a:t>
            </a:r>
            <a:r>
              <a:rPr lang="ar-SA" sz="2800" dirty="0"/>
              <a:t> العمل)</a:t>
            </a:r>
            <a:endParaRPr lang="en-US" sz="2800" dirty="0"/>
          </a:p>
          <a:p>
            <a:pPr marL="0" indent="0" algn="r" rtl="1">
              <a:buNone/>
            </a:pPr>
            <a:r>
              <a:rPr lang="ar-EG" sz="2800" dirty="0"/>
              <a:t>20- 0.02 ع = 13 + 0.05 ع </a:t>
            </a:r>
            <a:endParaRPr lang="en-US" sz="2800" dirty="0"/>
          </a:p>
          <a:p>
            <a:pPr marL="0" indent="0" algn="r" rtl="1">
              <a:buNone/>
            </a:pPr>
            <a:r>
              <a:rPr lang="ar-EG" sz="2800" dirty="0"/>
              <a:t>20 – 13 = 0.02 ع + 0.05 ع </a:t>
            </a:r>
            <a:endParaRPr lang="en-US" sz="2800" dirty="0"/>
          </a:p>
          <a:p>
            <a:pPr marL="0" indent="0" algn="r" rtl="1">
              <a:buNone/>
            </a:pPr>
            <a:r>
              <a:rPr lang="ar-EG" sz="2800" dirty="0"/>
              <a:t>7 = 0.07 ع </a:t>
            </a:r>
            <a:endParaRPr lang="en-US" sz="2800" dirty="0"/>
          </a:p>
          <a:p>
            <a:pPr marL="0" indent="0" algn="r" rtl="1">
              <a:buNone/>
            </a:pPr>
            <a:r>
              <a:rPr lang="ar-EG" sz="2800" dirty="0"/>
              <a:t>ع = 7/ 0.07 </a:t>
            </a:r>
          </a:p>
          <a:p>
            <a:pPr marL="0" indent="0" algn="ctr" rtl="1">
              <a:buNone/>
            </a:pPr>
            <a:r>
              <a:rPr lang="ar-EG" sz="2800" b="1" u="sng" dirty="0"/>
              <a:t>ع = 100</a:t>
            </a:r>
            <a:endParaRPr lang="en-US" sz="2800" b="1" u="sng" dirty="0"/>
          </a:p>
          <a:p>
            <a:pPr marL="0" indent="0" algn="r">
              <a:buNone/>
            </a:pPr>
            <a:endParaRPr lang="en-US" sz="2800" dirty="0"/>
          </a:p>
        </p:txBody>
      </p:sp>
    </p:spTree>
    <p:extLst>
      <p:ext uri="{BB962C8B-B14F-4D97-AF65-F5344CB8AC3E}">
        <p14:creationId xmlns:p14="http://schemas.microsoft.com/office/powerpoint/2010/main" val="332993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Vertic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arn(inVertic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arn(inVertic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arn(inVertical)">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AFB570-5DB3-4396-A597-3929187FBEDD}"/>
              </a:ext>
            </a:extLst>
          </p:cNvPr>
          <p:cNvSpPr>
            <a:spLocks noGrp="1"/>
          </p:cNvSpPr>
          <p:nvPr>
            <p:ph type="title"/>
          </p:nvPr>
        </p:nvSpPr>
        <p:spPr/>
        <p:txBody>
          <a:bodyPr/>
          <a:lstStyle/>
          <a:p>
            <a:pPr algn="ctr"/>
            <a:r>
              <a:rPr lang="ar-EG" b="1" dirty="0"/>
              <a:t>الحل (رقم 2)</a:t>
            </a:r>
            <a:endParaRPr lang="en-US" b="1" dirty="0"/>
          </a:p>
        </p:txBody>
      </p:sp>
      <p:sp>
        <p:nvSpPr>
          <p:cNvPr id="3" name="Content Placeholder 2">
            <a:extLst>
              <a:ext uri="{FF2B5EF4-FFF2-40B4-BE49-F238E27FC236}">
                <a16:creationId xmlns="" xmlns:a16="http://schemas.microsoft.com/office/drawing/2014/main" id="{7AEB8E38-DF51-44B4-B943-B2B1170192E8}"/>
              </a:ext>
            </a:extLst>
          </p:cNvPr>
          <p:cNvSpPr>
            <a:spLocks noGrp="1"/>
          </p:cNvSpPr>
          <p:nvPr>
            <p:ph idx="1"/>
          </p:nvPr>
        </p:nvSpPr>
        <p:spPr/>
        <p:txBody>
          <a:bodyPr>
            <a:normAutofit fontScale="92500" lnSpcReduction="10000"/>
          </a:bodyPr>
          <a:lstStyle/>
          <a:p>
            <a:pPr lvl="0" algn="r" rtl="1"/>
            <a:r>
              <a:rPr lang="ar-SA" sz="2800" u="sng" dirty="0"/>
              <a:t>مستوى الناتج التوازني</a:t>
            </a:r>
            <a:endParaRPr lang="en-US" sz="2800" dirty="0"/>
          </a:p>
          <a:p>
            <a:pPr algn="r" rtl="1"/>
            <a:endParaRPr lang="ar-EG" sz="2800" dirty="0"/>
          </a:p>
          <a:p>
            <a:pPr algn="r" rtl="1"/>
            <a:r>
              <a:rPr lang="ar-SA" sz="2800" dirty="0"/>
              <a:t>باستخدام دالـة الإنتاج،</a:t>
            </a:r>
            <a:r>
              <a:rPr lang="ar-EG" sz="2800" dirty="0"/>
              <a:t> </a:t>
            </a:r>
            <a:r>
              <a:rPr lang="ar-SA" sz="2800" dirty="0"/>
              <a:t>ل = 20 ع – 0.01 ع</a:t>
            </a:r>
            <a:r>
              <a:rPr lang="ar-SA" sz="2800" baseline="30000" dirty="0"/>
              <a:t>2</a:t>
            </a:r>
            <a:endParaRPr lang="ar-EG" sz="2800" baseline="30000" dirty="0"/>
          </a:p>
          <a:p>
            <a:pPr algn="r" rtl="1"/>
            <a:r>
              <a:rPr lang="ar-EG" sz="2800" dirty="0"/>
              <a:t>بالتعويض عن قيمة ع =100، </a:t>
            </a:r>
            <a:r>
              <a:rPr lang="ar-SA" sz="2800" dirty="0"/>
              <a:t> نجـد أن</a:t>
            </a:r>
            <a:endParaRPr lang="en-US" sz="2800" dirty="0"/>
          </a:p>
          <a:p>
            <a:pPr algn="r" rtl="1"/>
            <a:r>
              <a:rPr lang="ar-SA" sz="2800" dirty="0"/>
              <a:t>ل = 20 ع – 0.01 ع</a:t>
            </a:r>
            <a:r>
              <a:rPr lang="ar-SA" sz="2800" baseline="30000" dirty="0"/>
              <a:t>2</a:t>
            </a:r>
            <a:endParaRPr lang="en-US" sz="2800" dirty="0"/>
          </a:p>
          <a:p>
            <a:pPr lvl="0" algn="r" rtl="1"/>
            <a:r>
              <a:rPr lang="ar-SA" sz="2800" dirty="0"/>
              <a:t>ل =  20 (</a:t>
            </a:r>
            <a:r>
              <a:rPr lang="en-US" sz="2800" dirty="0"/>
              <a:t>100</a:t>
            </a:r>
            <a:r>
              <a:rPr lang="ar-SA" sz="2800" dirty="0"/>
              <a:t>) – 0.01 </a:t>
            </a:r>
            <a:r>
              <a:rPr lang="ar-EG" sz="2800" dirty="0"/>
              <a:t>(</a:t>
            </a:r>
            <a:r>
              <a:rPr lang="en-US" sz="2800" dirty="0"/>
              <a:t>100</a:t>
            </a:r>
            <a:r>
              <a:rPr lang="ar-EG" sz="2800" dirty="0" smtClean="0"/>
              <a:t>)</a:t>
            </a:r>
            <a:r>
              <a:rPr lang="ar-EG" sz="2800" baseline="30000" dirty="0" smtClean="0"/>
              <a:t>2</a:t>
            </a:r>
          </a:p>
          <a:p>
            <a:pPr lvl="0" algn="r" rtl="1"/>
            <a:endParaRPr lang="en-US" sz="2800" dirty="0"/>
          </a:p>
          <a:p>
            <a:pPr algn="r" rtl="1"/>
            <a:r>
              <a:rPr lang="ar-EG" sz="4800" baseline="30000" dirty="0"/>
              <a:t>ل = 2000 – </a:t>
            </a:r>
            <a:r>
              <a:rPr lang="en-US" sz="4800" baseline="30000" dirty="0"/>
              <a:t>100</a:t>
            </a:r>
            <a:endParaRPr lang="ar-EG" sz="4800" baseline="30000" dirty="0"/>
          </a:p>
          <a:p>
            <a:pPr algn="r" rtl="1"/>
            <a:r>
              <a:rPr lang="ar-EG" sz="4800" b="1" baseline="30000" dirty="0"/>
              <a:t>وبالتالي مستوي الناتج التوازني = 1900 </a:t>
            </a:r>
            <a:endParaRPr lang="en-US" sz="4800" b="1" dirty="0"/>
          </a:p>
          <a:p>
            <a:pPr algn="r"/>
            <a:endParaRPr lang="en-US" sz="2800" dirty="0"/>
          </a:p>
        </p:txBody>
      </p:sp>
    </p:spTree>
    <p:extLst>
      <p:ext uri="{BB962C8B-B14F-4D97-AF65-F5344CB8AC3E}">
        <p14:creationId xmlns:p14="http://schemas.microsoft.com/office/powerpoint/2010/main" val="57923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03BE0-A92D-4FC2-8CAD-CACEE7D190CE}"/>
              </a:ext>
            </a:extLst>
          </p:cNvPr>
          <p:cNvSpPr>
            <a:spLocks noGrp="1"/>
          </p:cNvSpPr>
          <p:nvPr>
            <p:ph type="title"/>
          </p:nvPr>
        </p:nvSpPr>
        <p:spPr/>
        <p:txBody>
          <a:bodyPr/>
          <a:lstStyle/>
          <a:p>
            <a:pPr algn="ctr"/>
            <a:r>
              <a:rPr lang="ar-EG" b="1" dirty="0"/>
              <a:t>حل رقم (3)</a:t>
            </a:r>
            <a:endParaRPr lang="en-US" b="1" dirty="0"/>
          </a:p>
        </p:txBody>
      </p:sp>
      <p:sp>
        <p:nvSpPr>
          <p:cNvPr id="3" name="Content Placeholder 2">
            <a:extLst>
              <a:ext uri="{FF2B5EF4-FFF2-40B4-BE49-F238E27FC236}">
                <a16:creationId xmlns="" xmlns:a16="http://schemas.microsoft.com/office/drawing/2014/main" id="{EE2C67F3-9558-450D-9CE5-3B1F05D4C18B}"/>
              </a:ext>
            </a:extLst>
          </p:cNvPr>
          <p:cNvSpPr>
            <a:spLocks noGrp="1"/>
          </p:cNvSpPr>
          <p:nvPr>
            <p:ph idx="1"/>
          </p:nvPr>
        </p:nvSpPr>
        <p:spPr/>
        <p:txBody>
          <a:bodyPr>
            <a:normAutofit/>
          </a:bodyPr>
          <a:lstStyle/>
          <a:p>
            <a:pPr lvl="0" algn="r" rtl="1"/>
            <a:r>
              <a:rPr lang="ar-SA" sz="3200" dirty="0"/>
              <a:t>الأجر الحقيقي (ح/ث)</a:t>
            </a:r>
            <a:endParaRPr lang="ar-EG" sz="3200" dirty="0"/>
          </a:p>
          <a:p>
            <a:pPr marL="0" lvl="0" indent="0" algn="r" rtl="1">
              <a:buNone/>
            </a:pPr>
            <a:endParaRPr lang="en-US" sz="3200" dirty="0"/>
          </a:p>
          <a:p>
            <a:pPr algn="r" rtl="1"/>
            <a:r>
              <a:rPr lang="ar-SA" sz="3200" dirty="0"/>
              <a:t>بالتعويض بقيمة ع في أي معادلة سواء عرض العمل، أو الطلب على العمل</a:t>
            </a:r>
            <a:endParaRPr lang="en-US" sz="3200" dirty="0"/>
          </a:p>
          <a:p>
            <a:pPr algn="r" rtl="1"/>
            <a:r>
              <a:rPr lang="ar-EG" sz="3200" dirty="0"/>
              <a:t>(ح/ث)</a:t>
            </a:r>
            <a:r>
              <a:rPr lang="ar-SA" sz="3200" dirty="0"/>
              <a:t>= 13 + 0.05 ع</a:t>
            </a:r>
            <a:endParaRPr lang="en-US" sz="3200" dirty="0"/>
          </a:p>
          <a:p>
            <a:pPr algn="r" rtl="1"/>
            <a:r>
              <a:rPr lang="ar-EG" sz="3200" dirty="0"/>
              <a:t>(ح/ث) </a:t>
            </a:r>
            <a:r>
              <a:rPr lang="ar-SA" sz="3200" dirty="0"/>
              <a:t>= 13 + 0.05 (100) </a:t>
            </a:r>
            <a:endParaRPr lang="en-US" sz="3200" dirty="0"/>
          </a:p>
          <a:p>
            <a:pPr algn="ctr" rtl="1"/>
            <a:r>
              <a:rPr lang="ar-EG" sz="3200" dirty="0"/>
              <a:t>الاجر الحقيقي = 18</a:t>
            </a:r>
            <a:endParaRPr lang="en-US" sz="3200" dirty="0"/>
          </a:p>
        </p:txBody>
      </p:sp>
    </p:spTree>
    <p:extLst>
      <p:ext uri="{BB962C8B-B14F-4D97-AF65-F5344CB8AC3E}">
        <p14:creationId xmlns:p14="http://schemas.microsoft.com/office/powerpoint/2010/main" val="363579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DBBCBC-6E76-4671-BB19-41AD07FA7CFC}"/>
              </a:ext>
            </a:extLst>
          </p:cNvPr>
          <p:cNvSpPr>
            <a:spLocks noGrp="1"/>
          </p:cNvSpPr>
          <p:nvPr>
            <p:ph type="title"/>
          </p:nvPr>
        </p:nvSpPr>
        <p:spPr/>
        <p:txBody>
          <a:bodyPr/>
          <a:lstStyle/>
          <a:p>
            <a:pPr algn="ctr"/>
            <a:r>
              <a:rPr lang="ar-EG" b="1" dirty="0"/>
              <a:t>حل رقم (4)</a:t>
            </a:r>
            <a:endParaRPr lang="en-US" b="1" dirty="0"/>
          </a:p>
        </p:txBody>
      </p:sp>
      <p:sp>
        <p:nvSpPr>
          <p:cNvPr id="3" name="Content Placeholder 2">
            <a:extLst>
              <a:ext uri="{FF2B5EF4-FFF2-40B4-BE49-F238E27FC236}">
                <a16:creationId xmlns="" xmlns:a16="http://schemas.microsoft.com/office/drawing/2014/main" id="{8BA505A0-7C33-4E12-AFFC-95B55B6C4CD9}"/>
              </a:ext>
            </a:extLst>
          </p:cNvPr>
          <p:cNvSpPr>
            <a:spLocks noGrp="1"/>
          </p:cNvSpPr>
          <p:nvPr>
            <p:ph idx="1"/>
          </p:nvPr>
        </p:nvSpPr>
        <p:spPr/>
        <p:txBody>
          <a:bodyPr>
            <a:normAutofit/>
          </a:bodyPr>
          <a:lstStyle/>
          <a:p>
            <a:pPr lvl="0" algn="r" rtl="1"/>
            <a:r>
              <a:rPr lang="ar-EG" sz="2800" u="sng" dirty="0"/>
              <a:t>مستوى الاسعار</a:t>
            </a:r>
            <a:endParaRPr lang="en-US" sz="2800" dirty="0"/>
          </a:p>
          <a:p>
            <a:pPr algn="r" rtl="1"/>
            <a:r>
              <a:rPr lang="ar-EG" sz="2800" dirty="0"/>
              <a:t>مستوى الاسعار = (س ÷ ل) * ن </a:t>
            </a:r>
          </a:p>
          <a:p>
            <a:pPr algn="r" rtl="1"/>
            <a:r>
              <a:rPr lang="ar-EG" sz="2800" dirty="0"/>
              <a:t>بفرض أن  سرعة تداول النقود س =5 ، وعرض النقود ن= 546</a:t>
            </a:r>
            <a:endParaRPr lang="en-US" sz="2800" dirty="0"/>
          </a:p>
          <a:p>
            <a:pPr algn="r" rtl="1"/>
            <a:r>
              <a:rPr lang="ar-EG" sz="2800" dirty="0"/>
              <a:t>مستوى الاسعار= (5 ÷ 1900) * 546</a:t>
            </a:r>
          </a:p>
          <a:p>
            <a:pPr algn="ctr" rtl="1"/>
            <a:endParaRPr lang="ar-EG" sz="2800" dirty="0"/>
          </a:p>
          <a:p>
            <a:pPr algn="ctr" rtl="1"/>
            <a:r>
              <a:rPr lang="ar-EG" sz="2800" b="1" dirty="0"/>
              <a:t> اذا مستوى الاسعار = </a:t>
            </a:r>
            <a:r>
              <a:rPr lang="ar-EG" sz="2800" b="1" dirty="0" smtClean="0"/>
              <a:t>1.4</a:t>
            </a:r>
            <a:endParaRPr lang="en-US" sz="2800" b="1" dirty="0"/>
          </a:p>
        </p:txBody>
      </p:sp>
    </p:spTree>
    <p:extLst>
      <p:ext uri="{BB962C8B-B14F-4D97-AF65-F5344CB8AC3E}">
        <p14:creationId xmlns:p14="http://schemas.microsoft.com/office/powerpoint/2010/main" val="201332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82073-4E57-4AEF-B6C4-0ADA44A57FA9}"/>
              </a:ext>
            </a:extLst>
          </p:cNvPr>
          <p:cNvSpPr>
            <a:spLocks noGrp="1"/>
          </p:cNvSpPr>
          <p:nvPr>
            <p:ph type="title"/>
          </p:nvPr>
        </p:nvSpPr>
        <p:spPr/>
        <p:txBody>
          <a:bodyPr/>
          <a:lstStyle/>
          <a:p>
            <a:pPr algn="ctr"/>
            <a:r>
              <a:rPr lang="ar-EG" b="1" dirty="0"/>
              <a:t>حل رقم (5)</a:t>
            </a:r>
            <a:endParaRPr lang="en-US" b="1" dirty="0"/>
          </a:p>
        </p:txBody>
      </p:sp>
      <p:sp>
        <p:nvSpPr>
          <p:cNvPr id="3" name="Content Placeholder 2">
            <a:extLst>
              <a:ext uri="{FF2B5EF4-FFF2-40B4-BE49-F238E27FC236}">
                <a16:creationId xmlns="" xmlns:a16="http://schemas.microsoft.com/office/drawing/2014/main" id="{E12D5641-E9C1-4B30-A326-C0BF656D9388}"/>
              </a:ext>
            </a:extLst>
          </p:cNvPr>
          <p:cNvSpPr>
            <a:spLocks noGrp="1"/>
          </p:cNvSpPr>
          <p:nvPr>
            <p:ph idx="1"/>
          </p:nvPr>
        </p:nvSpPr>
        <p:spPr/>
        <p:txBody>
          <a:bodyPr>
            <a:normAutofit/>
          </a:bodyPr>
          <a:lstStyle/>
          <a:p>
            <a:pPr lvl="0" algn="r" rtl="1"/>
            <a:r>
              <a:rPr lang="ar-SA" sz="2800" u="sng" dirty="0"/>
              <a:t>الأجر النقدي</a:t>
            </a:r>
            <a:endParaRPr lang="en-US" sz="2800" dirty="0"/>
          </a:p>
          <a:p>
            <a:pPr marL="0" indent="0" algn="r" rtl="1">
              <a:buNone/>
            </a:pPr>
            <a:r>
              <a:rPr lang="ar-SA" sz="2800" dirty="0"/>
              <a:t>حيث أن الأجر الحقيقي ومستوى الأسعار</a:t>
            </a:r>
            <a:r>
              <a:rPr lang="ar-EG" sz="2800" dirty="0"/>
              <a:t>، تم ايجادهما</a:t>
            </a:r>
            <a:r>
              <a:rPr lang="ar-SA" sz="2800" dirty="0"/>
              <a:t>، فيمكن استخدام المعادلة (5) لتحديد الأجر النقدي </a:t>
            </a:r>
            <a:r>
              <a:rPr lang="ar-EG" sz="2800" dirty="0"/>
              <a:t>كما يلي:</a:t>
            </a:r>
            <a:endParaRPr lang="en-US" sz="2800" dirty="0"/>
          </a:p>
          <a:p>
            <a:pPr algn="r" rtl="1"/>
            <a:r>
              <a:rPr lang="ar-EG" sz="2800" dirty="0"/>
              <a:t>الأجر النقدي = ( ح ÷ ث) ث</a:t>
            </a:r>
            <a:endParaRPr lang="en-US" sz="2800" dirty="0"/>
          </a:p>
          <a:p>
            <a:pPr algn="r" rtl="1"/>
            <a:r>
              <a:rPr lang="ar-EG" sz="2800" dirty="0"/>
              <a:t>= 18 </a:t>
            </a:r>
            <a:r>
              <a:rPr lang="en-US" sz="2800" dirty="0"/>
              <a:t>x </a:t>
            </a:r>
            <a:r>
              <a:rPr lang="ar-EG" sz="2800" dirty="0"/>
              <a:t>  </a:t>
            </a:r>
            <a:r>
              <a:rPr lang="ar-EG" sz="2800" dirty="0" smtClean="0"/>
              <a:t>1.4 </a:t>
            </a:r>
            <a:endParaRPr lang="en-US" sz="2800" dirty="0"/>
          </a:p>
          <a:p>
            <a:pPr algn="ctr" rtl="1"/>
            <a:r>
              <a:rPr lang="ar-EG" sz="2800" b="1" dirty="0"/>
              <a:t>الأجر النقدي = </a:t>
            </a:r>
            <a:r>
              <a:rPr lang="ar-EG" sz="2800" b="1" dirty="0" smtClean="0"/>
              <a:t>25.2</a:t>
            </a:r>
            <a:endParaRPr lang="en-US" sz="2800" b="1" dirty="0"/>
          </a:p>
          <a:p>
            <a:pPr algn="r"/>
            <a:endParaRPr lang="en-US" sz="2800" dirty="0"/>
          </a:p>
          <a:p>
            <a:pPr algn="r"/>
            <a:endParaRPr lang="en-US" sz="2800" dirty="0"/>
          </a:p>
        </p:txBody>
      </p:sp>
    </p:spTree>
    <p:extLst>
      <p:ext uri="{BB962C8B-B14F-4D97-AF65-F5344CB8AC3E}">
        <p14:creationId xmlns:p14="http://schemas.microsoft.com/office/powerpoint/2010/main" val="187080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normAutofit lnSpcReduction="10000"/>
          </a:bodyPr>
          <a:lstStyle/>
          <a:p>
            <a:pPr algn="just" rtl="1">
              <a:lnSpc>
                <a:spcPct val="150000"/>
              </a:lnSpc>
              <a:buNone/>
            </a:pPr>
            <a:r>
              <a:rPr lang="ar-EG" sz="4000" dirty="0" smtClean="0"/>
              <a:t> لأن النظرية الكلاسيكية تقوم على أفتراض التوظيف الكامل للموارد الإقتصادية ويفترض ساي أن السبب الوحيد الذى من أجله يعمل الأفراد هو إستمتاعهم بالإستهلاك الذى يترتب عليه</a:t>
            </a:r>
          </a:p>
          <a:p>
            <a:pPr algn="just" rtl="1">
              <a:lnSpc>
                <a:spcPct val="150000"/>
              </a:lnSpc>
            </a:pPr>
            <a:endParaRPr lang="ar-EG" sz="4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حساني شحات\سكاشن اقتصاد كلي الفرقة الثالثة\منهج الفرقة الثالثة\IMG-20201205-WA0005.jpeg"/>
          <p:cNvPicPr>
            <a:picLocks noChangeAspect="1" noChangeArrowheads="1"/>
          </p:cNvPicPr>
          <p:nvPr/>
        </p:nvPicPr>
        <p:blipFill>
          <a:blip r:embed="rId2">
            <a:extLst>
              <a:ext uri="{BEBA8EAE-BF5A-486C-A8C5-ECC9F3942E4B}">
                <a14:imgProps xmlns:a14="http://schemas.microsoft.com/office/drawing/2010/main">
                  <a14:imgLayer r:embed="rId3">
                    <a14:imgEffect>
                      <a14:saturation sat="66000"/>
                    </a14:imgEffect>
                    <a14:imgEffect>
                      <a14:brightnessContrast bright="20000"/>
                    </a14:imgEffect>
                  </a14:imgLayer>
                </a14:imgProps>
              </a:ext>
            </a:extLst>
          </a:blip>
          <a:srcRect/>
          <a:stretch>
            <a:fillRect/>
          </a:stretch>
        </p:blipFill>
        <p:spPr bwMode="auto">
          <a:xfrm>
            <a:off x="-381000" y="0"/>
            <a:ext cx="9296399" cy="7239000"/>
          </a:xfrm>
          <a:prstGeom prst="rect">
            <a:avLst/>
          </a:prstGeom>
          <a:noFill/>
        </p:spPr>
      </p:pic>
    </p:spTree>
    <p:extLst>
      <p:ext uri="{BB962C8B-B14F-4D97-AF65-F5344CB8AC3E}">
        <p14:creationId xmlns:p14="http://schemas.microsoft.com/office/powerpoint/2010/main" val="557623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الانفصام الكلاسيكي ؟ </a:t>
            </a:r>
            <a:endParaRPr lang="ar-EG" dirty="0"/>
          </a:p>
        </p:txBody>
      </p:sp>
      <p:sp>
        <p:nvSpPr>
          <p:cNvPr id="3" name="Content Placeholder 2"/>
          <p:cNvSpPr>
            <a:spLocks noGrp="1"/>
          </p:cNvSpPr>
          <p:nvPr>
            <p:ph idx="1"/>
          </p:nvPr>
        </p:nvSpPr>
        <p:spPr/>
        <p:txBody>
          <a:bodyPr/>
          <a:lstStyle/>
          <a:p>
            <a:pPr algn="just" rtl="1"/>
            <a:r>
              <a:rPr lang="ar-EG" dirty="0" smtClean="0"/>
              <a:t>الاقتصاد يتكون من قطاعين  حقيقي ونقدي  يتكون الاقتصاد الحقيقي من متغيرات حقيقية مثل الدخل والتوظف والأجر الحقيقي </a:t>
            </a:r>
          </a:p>
          <a:p>
            <a:pPr algn="r" rtl="1"/>
            <a:r>
              <a:rPr lang="ar-EG" dirty="0" smtClean="0"/>
              <a:t>الاقتصاد النقدي يتكون من متغيرات نقدية مثل الأجر النقدي والأسعار  </a:t>
            </a:r>
          </a:p>
          <a:p>
            <a:pPr algn="r" rtl="1"/>
            <a:r>
              <a:rPr lang="ar-EG" dirty="0" smtClean="0"/>
              <a:t>وفي حين يؤثر أي تغير يحدث في متغيرات القطاع الحقيقي  فإنها تؤثر في القطاع النقدي فإن العكس ليس صحيحاً </a:t>
            </a:r>
            <a:endParaRPr lang="ar-EG" dirty="0"/>
          </a:p>
        </p:txBody>
      </p:sp>
    </p:spTree>
    <p:extLst>
      <p:ext uri="{BB962C8B-B14F-4D97-AF65-F5344CB8AC3E}">
        <p14:creationId xmlns:p14="http://schemas.microsoft.com/office/powerpoint/2010/main" val="366738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D:\حساني شحات\سكاشن اقتصاد كلي الفرقة الثالثة\منهج الفرقة الثالثة\IMG-20201205-WA0003.jpeg"/>
          <p:cNvPicPr>
            <a:picLocks noChangeAspect="1" noChangeArrowheads="1"/>
          </p:cNvPicPr>
          <p:nvPr/>
        </p:nvPicPr>
        <p:blipFill>
          <a:blip r:embed="rId2" cstate="print"/>
          <a:srcRect/>
          <a:stretch>
            <a:fillRect/>
          </a:stretch>
        </p:blipFill>
        <p:spPr bwMode="auto">
          <a:xfrm>
            <a:off x="1066800" y="0"/>
            <a:ext cx="6324599" cy="6858000"/>
          </a:xfrm>
          <a:prstGeom prst="rect">
            <a:avLst/>
          </a:prstGeom>
          <a:noFill/>
        </p:spPr>
      </p:pic>
    </p:spTree>
    <p:extLst>
      <p:ext uri="{BB962C8B-B14F-4D97-AF65-F5344CB8AC3E}">
        <p14:creationId xmlns:p14="http://schemas.microsoft.com/office/powerpoint/2010/main" val="347549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التفسير الكلاسيكي لسعر الفائدة </a:t>
            </a:r>
            <a:endParaRPr lang="ar-EG" dirty="0"/>
          </a:p>
        </p:txBody>
      </p:sp>
      <p:sp>
        <p:nvSpPr>
          <p:cNvPr id="3" name="Content Placeholder 2"/>
          <p:cNvSpPr>
            <a:spLocks noGrp="1"/>
          </p:cNvSpPr>
          <p:nvPr>
            <p:ph idx="1"/>
          </p:nvPr>
        </p:nvSpPr>
        <p:spPr/>
        <p:txBody>
          <a:bodyPr/>
          <a:lstStyle/>
          <a:p>
            <a:pPr algn="just" rtl="1">
              <a:lnSpc>
                <a:spcPct val="150000"/>
              </a:lnSpc>
            </a:pPr>
            <a:r>
              <a:rPr lang="ar-EG" dirty="0" smtClean="0"/>
              <a:t>يطلق البعض علي النظرية الكلاسيكية في سعر الفائدة النظرية الواقعية لانها تفسرها بالاعتماد علي عوامل موضوعية أو واقعية مثل ( إنتاجية رأس المال والدخل والثروة وهناك عدد من الأراء التي تفسر سعر الفائدة كعامل أو كعنصر مسؤول عن تحقيق التوازن بين طلب الاستثمار و عرض الادخار </a:t>
            </a:r>
            <a:endParaRPr lang="ar-EG" dirty="0"/>
          </a:p>
        </p:txBody>
      </p:sp>
    </p:spTree>
    <p:extLst>
      <p:ext uri="{BB962C8B-B14F-4D97-AF65-F5344CB8AC3E}">
        <p14:creationId xmlns:p14="http://schemas.microsoft.com/office/powerpoint/2010/main" val="3816917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smtClean="0"/>
              <a:t>ما هي العلاقة بين سعر الفائدة والادخار والاستثمار ؟ </a:t>
            </a:r>
            <a:endParaRPr lang="ar-EG" dirty="0"/>
          </a:p>
        </p:txBody>
      </p:sp>
      <p:sp>
        <p:nvSpPr>
          <p:cNvPr id="3" name="Content Placeholder 2"/>
          <p:cNvSpPr>
            <a:spLocks noGrp="1"/>
          </p:cNvSpPr>
          <p:nvPr>
            <p:ph idx="1"/>
          </p:nvPr>
        </p:nvSpPr>
        <p:spPr/>
        <p:txBody>
          <a:bodyPr>
            <a:normAutofit fontScale="92500" lnSpcReduction="20000"/>
          </a:bodyPr>
          <a:lstStyle/>
          <a:p>
            <a:pPr algn="just" rtl="1">
              <a:lnSpc>
                <a:spcPct val="150000"/>
              </a:lnSpc>
            </a:pPr>
            <a:r>
              <a:rPr lang="ar-EG" b="1" u="sng" dirty="0" smtClean="0"/>
              <a:t>مارشال</a:t>
            </a:r>
            <a:r>
              <a:rPr lang="ar-EG" dirty="0" smtClean="0"/>
              <a:t> : سعر الفائدة هو ثمن استخدام رأس المال في أي سوق ويتحقق التوازن عند تعادل الطلب الكلي لرأس المال بهذا السعر مع العرض الكلي لرأس المال بنفس السعر </a:t>
            </a:r>
          </a:p>
          <a:p>
            <a:pPr algn="just" rtl="1">
              <a:lnSpc>
                <a:spcPct val="150000"/>
              </a:lnSpc>
            </a:pPr>
            <a:r>
              <a:rPr lang="ar-EG" b="1" u="sng" dirty="0" smtClean="0"/>
              <a:t>كاسيل</a:t>
            </a:r>
            <a:r>
              <a:rPr lang="ar-EG" dirty="0" smtClean="0"/>
              <a:t> : الاستثمار هو طلب الانتظار والادخار هو عرض الانتظار وسعر الفائدة هو المعادل بين الطرفين </a:t>
            </a:r>
          </a:p>
          <a:p>
            <a:pPr algn="just" rtl="1">
              <a:lnSpc>
                <a:spcPct val="150000"/>
              </a:lnSpc>
            </a:pPr>
            <a:r>
              <a:rPr lang="ar-EG" b="1" u="sng" dirty="0" smtClean="0"/>
              <a:t>كارفير</a:t>
            </a:r>
            <a:r>
              <a:rPr lang="ar-EG" dirty="0" smtClean="0"/>
              <a:t> : سعر الفائدة هو الذي يحقق التوازن بين الانتاجية الحدية لرأس المال والتضحية الحدية الناتجة عن الانتظار </a:t>
            </a:r>
            <a:endParaRPr lang="ar-EG" dirty="0"/>
          </a:p>
        </p:txBody>
      </p:sp>
    </p:spTree>
    <p:extLst>
      <p:ext uri="{BB962C8B-B14F-4D97-AF65-F5344CB8AC3E}">
        <p14:creationId xmlns:p14="http://schemas.microsoft.com/office/powerpoint/2010/main" val="415238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حساني شحات\سكاشن اقتصاد كلي الفرقة الثالثة\منهج الفرقة الثالثة\IMG-20201205-WA0007.jpeg"/>
          <p:cNvPicPr>
            <a:picLocks noChangeAspect="1" noChangeArrowheads="1"/>
          </p:cNvPicPr>
          <p:nvPr/>
        </p:nvPicPr>
        <p:blipFill>
          <a:blip r:embed="rId2" cstate="print"/>
          <a:srcRect/>
          <a:stretch>
            <a:fillRect/>
          </a:stretch>
        </p:blipFill>
        <p:spPr bwMode="auto">
          <a:xfrm>
            <a:off x="2643187" y="0"/>
            <a:ext cx="3857625" cy="6858000"/>
          </a:xfrm>
          <a:prstGeom prst="rect">
            <a:avLst/>
          </a:prstGeom>
          <a:noFill/>
        </p:spPr>
      </p:pic>
    </p:spTree>
    <p:extLst>
      <p:ext uri="{BB962C8B-B14F-4D97-AF65-F5344CB8AC3E}">
        <p14:creationId xmlns:p14="http://schemas.microsoft.com/office/powerpoint/2010/main" val="722814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rtl="1"/>
            <a:r>
              <a:rPr lang="ar-EG" sz="6000" b="1" dirty="0" smtClean="0"/>
              <a:t>نقد النظرية الكلاسيكية </a:t>
            </a:r>
            <a:endParaRPr lang="ar-EG" sz="6000" b="1" dirty="0"/>
          </a:p>
        </p:txBody>
      </p:sp>
      <p:sp>
        <p:nvSpPr>
          <p:cNvPr id="3" name="Subtitle 2"/>
          <p:cNvSpPr>
            <a:spLocks noGrp="1"/>
          </p:cNvSpPr>
          <p:nvPr>
            <p:ph type="subTitle" idx="1"/>
          </p:nvPr>
        </p:nvSpPr>
        <p:spPr/>
        <p:txBody>
          <a:bodyPr/>
          <a:lstStyle/>
          <a:p>
            <a:endParaRPr lang="ar-EG" b="1" dirty="0" smtClean="0">
              <a:solidFill>
                <a:schemeClr val="tx1"/>
              </a:solidFill>
            </a:endParaRPr>
          </a:p>
        </p:txBody>
      </p:sp>
    </p:spTree>
    <p:extLst>
      <p:ext uri="{BB962C8B-B14F-4D97-AF65-F5344CB8AC3E}">
        <p14:creationId xmlns:p14="http://schemas.microsoft.com/office/powerpoint/2010/main" val="3498844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fontScale="90000"/>
          </a:bodyPr>
          <a:lstStyle/>
          <a:p>
            <a:pPr algn="just" rtl="1">
              <a:lnSpc>
                <a:spcPct val="150000"/>
              </a:lnSpc>
            </a:pPr>
            <a:r>
              <a:rPr lang="ar-EG" dirty="0" smtClean="0"/>
              <a:t>يُمكن نقد النظرية الكلاسيكية بشكلٍ بنيوي أي من ناحية الفروض التي بُنيت عليها علي النحو التالي </a:t>
            </a:r>
            <a:endParaRPr lang="ar-EG" dirty="0"/>
          </a:p>
        </p:txBody>
      </p:sp>
      <p:sp>
        <p:nvSpPr>
          <p:cNvPr id="3" name="Content Placeholder 2"/>
          <p:cNvSpPr>
            <a:spLocks noGrp="1"/>
          </p:cNvSpPr>
          <p:nvPr>
            <p:ph idx="1"/>
          </p:nvPr>
        </p:nvSpPr>
        <p:spPr>
          <a:xfrm>
            <a:off x="457200" y="2819400"/>
            <a:ext cx="8229600" cy="3306763"/>
          </a:xfrm>
        </p:spPr>
        <p:txBody>
          <a:bodyPr/>
          <a:lstStyle/>
          <a:p>
            <a:pPr algn="r" rtl="1"/>
            <a:r>
              <a:rPr lang="ar-EG" dirty="0" smtClean="0"/>
              <a:t>1- </a:t>
            </a:r>
            <a:r>
              <a:rPr lang="ar-EG" b="1" dirty="0" smtClean="0"/>
              <a:t>فرض التوظف الكامل </a:t>
            </a:r>
          </a:p>
          <a:p>
            <a:pPr algn="just" rtl="1">
              <a:lnSpc>
                <a:spcPct val="150000"/>
              </a:lnSpc>
              <a:buNone/>
            </a:pPr>
            <a:r>
              <a:rPr lang="ar-EG" dirty="0" smtClean="0"/>
              <a:t>ليس بالضرورة أبداً أن يكون التوظف الكامل هو الوضع الطبيعي للمجتمع الرأسمالي كما يعتقد الكلاسيك </a:t>
            </a:r>
            <a:endParaRPr lang="ar-EG" dirty="0"/>
          </a:p>
        </p:txBody>
      </p:sp>
    </p:spTree>
    <p:extLst>
      <p:ext uri="{BB962C8B-B14F-4D97-AF65-F5344CB8AC3E}">
        <p14:creationId xmlns:p14="http://schemas.microsoft.com/office/powerpoint/2010/main" val="3360857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rtl="1"/>
            <a:r>
              <a:rPr lang="ar-EG" sz="3200" b="1" dirty="0" smtClean="0"/>
              <a:t>2- فرض أن سعر الفائدة هو أداة تحويل الانفاق من أستهلاكي إلي إدخاري </a:t>
            </a:r>
            <a:endParaRPr lang="ar-EG" sz="3200" b="1" dirty="0"/>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pPr algn="just" rtl="1">
              <a:lnSpc>
                <a:spcPct val="150000"/>
              </a:lnSpc>
            </a:pPr>
            <a:r>
              <a:rPr lang="ar-EG" dirty="0" smtClean="0"/>
              <a:t>وفقا للكلاسيك فإن سعر الفائدة هو مقابل التضحية بالاستهلاك في الوقت الحاضر وبالتالي إعادة توجيه الموارد للنشاط الانتاجي بدلا من الاستهلاكي </a:t>
            </a:r>
          </a:p>
          <a:p>
            <a:pPr algn="just" rtl="1">
              <a:lnSpc>
                <a:spcPct val="150000"/>
              </a:lnSpc>
            </a:pPr>
            <a:r>
              <a:rPr lang="ar-EG" dirty="0" smtClean="0"/>
              <a:t>وحتي لو إفترضنا صحة هذا الطرح فإنه لا يُمكن إوهمال أو إنكار حقيقة أثر خفض أو تراجع وإنكماش الاستهلاك علي الطلب الكلي حيث أن تراجع الطلب علي الاستهلاك يؤدي إلي خفض أرباح المنتجين وهو ما يؤدي إلي ضعف الحافز علي الاستثمار </a:t>
            </a:r>
            <a:endParaRPr lang="ar-EG" dirty="0"/>
          </a:p>
        </p:txBody>
      </p:sp>
    </p:spTree>
    <p:extLst>
      <p:ext uri="{BB962C8B-B14F-4D97-AF65-F5344CB8AC3E}">
        <p14:creationId xmlns:p14="http://schemas.microsoft.com/office/powerpoint/2010/main" val="1253330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lnSpc>
                <a:spcPct val="150000"/>
              </a:lnSpc>
            </a:pPr>
            <a:r>
              <a:rPr lang="ar-EG" sz="3600" b="1" dirty="0" smtClean="0"/>
              <a:t>3- سعر الفائدة هو المحدد الرئيسي للادخار حيث توجد بينهما علاقة طردية </a:t>
            </a:r>
            <a:endParaRPr lang="ar-EG" sz="3600" b="1" dirty="0"/>
          </a:p>
        </p:txBody>
      </p:sp>
      <p:sp>
        <p:nvSpPr>
          <p:cNvPr id="3" name="Content Placeholder 2"/>
          <p:cNvSpPr>
            <a:spLocks noGrp="1"/>
          </p:cNvSpPr>
          <p:nvPr>
            <p:ph idx="1"/>
          </p:nvPr>
        </p:nvSpPr>
        <p:spPr/>
        <p:txBody>
          <a:bodyPr/>
          <a:lstStyle/>
          <a:p>
            <a:pPr algn="just" rtl="1">
              <a:lnSpc>
                <a:spcPct val="200000"/>
              </a:lnSpc>
              <a:buNone/>
            </a:pPr>
            <a:r>
              <a:rPr lang="ar-EG" dirty="0" smtClean="0"/>
              <a:t>ليس من المعقول تحديد مستوي الادخار بالاعتماد فقط علي سعر الفائدة بدون معرفة مستوي الدخل الذي يولد هذا الادخار أساساً ، فما العبرة من ارتفاع سعر الفائدة كعامل مؤثر لجذب الاستثمار والدخل ضعيف أصلا </a:t>
            </a:r>
            <a:endParaRPr lang="ar-EG" dirty="0"/>
          </a:p>
        </p:txBody>
      </p:sp>
    </p:spTree>
    <p:extLst>
      <p:ext uri="{BB962C8B-B14F-4D97-AF65-F5344CB8AC3E}">
        <p14:creationId xmlns:p14="http://schemas.microsoft.com/office/powerpoint/2010/main" val="310983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ar-EG" dirty="0"/>
          </a:p>
        </p:txBody>
      </p:sp>
      <p:sp>
        <p:nvSpPr>
          <p:cNvPr id="3" name="Content Placeholder 2"/>
          <p:cNvSpPr>
            <a:spLocks noGrp="1"/>
          </p:cNvSpPr>
          <p:nvPr>
            <p:ph idx="1"/>
          </p:nvPr>
        </p:nvSpPr>
        <p:spPr>
          <a:xfrm>
            <a:off x="457200" y="1143000"/>
            <a:ext cx="8229600" cy="5257800"/>
          </a:xfrm>
        </p:spPr>
        <p:txBody>
          <a:bodyPr>
            <a:noAutofit/>
          </a:bodyPr>
          <a:lstStyle/>
          <a:p>
            <a:pPr algn="just" rtl="1">
              <a:lnSpc>
                <a:spcPct val="150000"/>
              </a:lnSpc>
            </a:pPr>
            <a:r>
              <a:rPr lang="ar-EG" sz="3600" dirty="0" smtClean="0"/>
              <a:t>أعتقد الكلاسيك أن النظام الرأسمالي قادر على تحقيق التوظيف الكامل للموارد وأنه إذا ما حدث أى أنحراف عن  مستوي التوظف الكامل كما في حالات الحروب أو الكوارث فإن ضوابط تلقائية من خلال جهاز الأسعار سرعان ما تعيد الإقتصاد القومي إلى حالته الطبيعية وهي حالة التوظيف الكامل.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pPr algn="r">
              <a:lnSpc>
                <a:spcPct val="200000"/>
              </a:lnSpc>
            </a:pPr>
            <a:r>
              <a:rPr lang="ar-EG" dirty="0" smtClean="0"/>
              <a:t>4- </a:t>
            </a:r>
            <a:r>
              <a:rPr lang="ar-EG" b="1" dirty="0" smtClean="0"/>
              <a:t>سعر الفائدة هو الذي يحقق التوازن بين الادخار والاستثمار </a:t>
            </a:r>
            <a:endParaRPr lang="ar-EG" b="1" dirty="0"/>
          </a:p>
        </p:txBody>
      </p:sp>
      <p:sp>
        <p:nvSpPr>
          <p:cNvPr id="3" name="Content Placeholder 2"/>
          <p:cNvSpPr>
            <a:spLocks noGrp="1"/>
          </p:cNvSpPr>
          <p:nvPr>
            <p:ph idx="1"/>
          </p:nvPr>
        </p:nvSpPr>
        <p:spPr>
          <a:xfrm>
            <a:off x="457200" y="2286000"/>
            <a:ext cx="8229600" cy="3840163"/>
          </a:xfrm>
        </p:spPr>
        <p:txBody>
          <a:bodyPr/>
          <a:lstStyle/>
          <a:p>
            <a:pPr algn="just" rtl="1">
              <a:lnSpc>
                <a:spcPct val="200000"/>
              </a:lnSpc>
            </a:pPr>
            <a:r>
              <a:rPr lang="ar-EG" dirty="0" smtClean="0"/>
              <a:t>وواقعياً المسئول عن هذا التوازن هو الدخل وليس التغير في سعر الفائدة </a:t>
            </a:r>
            <a:endParaRPr lang="ar-EG" dirty="0"/>
          </a:p>
        </p:txBody>
      </p:sp>
    </p:spTree>
    <p:extLst>
      <p:ext uri="{BB962C8B-B14F-4D97-AF65-F5344CB8AC3E}">
        <p14:creationId xmlns:p14="http://schemas.microsoft.com/office/powerpoint/2010/main" val="3426395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5- عدم واقعية بعض الفروض الأخري مثل:</a:t>
            </a:r>
            <a:endParaRPr lang="ar-EG" dirty="0"/>
          </a:p>
        </p:txBody>
      </p:sp>
      <p:sp>
        <p:nvSpPr>
          <p:cNvPr id="3" name="Content Placeholder 2"/>
          <p:cNvSpPr>
            <a:spLocks noGrp="1"/>
          </p:cNvSpPr>
          <p:nvPr>
            <p:ph idx="1"/>
          </p:nvPr>
        </p:nvSpPr>
        <p:spPr/>
        <p:txBody>
          <a:bodyPr>
            <a:normAutofit lnSpcReduction="10000"/>
          </a:bodyPr>
          <a:lstStyle/>
          <a:p>
            <a:pPr algn="r" rtl="1"/>
            <a:r>
              <a:rPr lang="ar-EG" dirty="0" smtClean="0"/>
              <a:t>شروط المنافسة التامة ( الكاملة)</a:t>
            </a:r>
          </a:p>
          <a:p>
            <a:pPr algn="r" rtl="1">
              <a:buNone/>
            </a:pPr>
            <a:r>
              <a:rPr lang="ar-EG" dirty="0" smtClean="0"/>
              <a:t>- العلم الكامل بأحوال السوق </a:t>
            </a:r>
          </a:p>
          <a:p>
            <a:pPr algn="r" rtl="1">
              <a:buNone/>
            </a:pPr>
            <a:r>
              <a:rPr lang="ar-EG" dirty="0" smtClean="0"/>
              <a:t>- صفرية تكلفة النقل </a:t>
            </a:r>
          </a:p>
          <a:p>
            <a:pPr algn="just" rtl="1">
              <a:lnSpc>
                <a:spcPct val="150000"/>
              </a:lnSpc>
            </a:pPr>
            <a:r>
              <a:rPr lang="ar-EG" dirty="0" smtClean="0"/>
              <a:t>مرونة الأجور وعرض العمل بشكل كبير بحيث يقبلون بأي أجر كشرط للتوظف وكأنه لا توجد تشريعات تحدد الحد الأدني للأجور أو ليس هناك نقابات عمالية تطالب بتحسين وضع العمال </a:t>
            </a:r>
          </a:p>
          <a:p>
            <a:pPr algn="r" rtl="1"/>
            <a:endParaRPr lang="ar-EG" dirty="0"/>
          </a:p>
        </p:txBody>
      </p:sp>
    </p:spTree>
    <p:extLst>
      <p:ext uri="{BB962C8B-B14F-4D97-AF65-F5344CB8AC3E}">
        <p14:creationId xmlns:p14="http://schemas.microsoft.com/office/powerpoint/2010/main" val="3275960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normAutofit/>
          </a:bodyPr>
          <a:lstStyle/>
          <a:p>
            <a:pPr algn="ctr" rtl="1">
              <a:lnSpc>
                <a:spcPct val="150000"/>
              </a:lnSpc>
              <a:buNone/>
            </a:pPr>
            <a:r>
              <a:rPr lang="ar-EG" sz="4000" b="1" dirty="0" smtClean="0"/>
              <a:t>شكرا جزيلا لكم </a:t>
            </a:r>
          </a:p>
          <a:p>
            <a:pPr algn="ctr" rtl="1">
              <a:lnSpc>
                <a:spcPct val="150000"/>
              </a:lnSpc>
              <a:buNone/>
            </a:pPr>
            <a:r>
              <a:rPr lang="ar-EG" sz="4000" b="1" dirty="0" smtClean="0"/>
              <a:t>خالص تمنياتي بالتوفيق </a:t>
            </a:r>
            <a:endParaRPr lang="ar-EG" sz="4000" b="1" dirty="0"/>
          </a:p>
        </p:txBody>
      </p:sp>
    </p:spTree>
    <p:extLst>
      <p:ext uri="{BB962C8B-B14F-4D97-AF65-F5344CB8AC3E}">
        <p14:creationId xmlns:p14="http://schemas.microsoft.com/office/powerpoint/2010/main" val="355156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rtl="1">
              <a:lnSpc>
                <a:spcPct val="150000"/>
              </a:lnSpc>
            </a:pPr>
            <a:r>
              <a:rPr lang="ar-EG" dirty="0" smtClean="0"/>
              <a:t>النظرية الكلاسيكية تقوم على إعتقادين أساسين هما:</a:t>
            </a:r>
          </a:p>
        </p:txBody>
      </p:sp>
      <p:sp>
        <p:nvSpPr>
          <p:cNvPr id="3" name="Content Placeholder 2"/>
          <p:cNvSpPr>
            <a:spLocks noGrp="1"/>
          </p:cNvSpPr>
          <p:nvPr>
            <p:ph idx="1"/>
          </p:nvPr>
        </p:nvSpPr>
        <p:spPr>
          <a:xfrm>
            <a:off x="457200" y="1143000"/>
            <a:ext cx="8229600" cy="4983163"/>
          </a:xfrm>
        </p:spPr>
        <p:txBody>
          <a:bodyPr>
            <a:noAutofit/>
          </a:bodyPr>
          <a:lstStyle/>
          <a:p>
            <a:pPr algn="just" rtl="1">
              <a:lnSpc>
                <a:spcPct val="150000"/>
              </a:lnSpc>
              <a:buNone/>
            </a:pPr>
            <a:r>
              <a:rPr lang="ar-EG" dirty="0" smtClean="0"/>
              <a:t>1- مستوي الإنفاق كاف لشراء إنتاج التوظيف الكامل. وأنه من غير المحتمل حدوث قصور فى الطلب الكلى او الإنفاق.</a:t>
            </a:r>
          </a:p>
          <a:p>
            <a:pPr algn="just" rtl="1">
              <a:lnSpc>
                <a:spcPct val="150000"/>
              </a:lnSpc>
              <a:buNone/>
            </a:pPr>
            <a:r>
              <a:rPr lang="ar-EG" dirty="0" smtClean="0"/>
              <a:t>2- عند حدوث قصور فى الإنفاق فإن تعديلاً فى الأسعار والأجور يحدث ليمنع إنخفاض الإنفاق الكلى من أن يودي إلى إنخفاض الناتج الحقيقى والتوظيف والدخل</a:t>
            </a:r>
            <a:endParaRPr lang="ar-E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noAutofit/>
          </a:bodyPr>
          <a:lstStyle/>
          <a:p>
            <a:pPr algn="just" rtl="1">
              <a:lnSpc>
                <a:spcPct val="150000"/>
              </a:lnSpc>
            </a:pPr>
            <a:r>
              <a:rPr lang="ar-EG" sz="4400" dirty="0" smtClean="0"/>
              <a:t>ومن هنا فإن الإقتصاديين الكلاسيك لا يعترفون بإمكانيه أن يؤدى النقص فى الإنفاق الإستهلاكي إلى نقص فى الطلب الكلي وبالتالى إلى بطالة فى بعض الموارد الإقتصادية</a:t>
            </a:r>
            <a:endParaRPr lang="ar-EG"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ar-EG" dirty="0" smtClean="0"/>
              <a:t>قانون ساي ؟</a:t>
            </a:r>
            <a:endParaRPr lang="ar-EG" dirty="0"/>
          </a:p>
        </p:txBody>
      </p:sp>
      <p:sp>
        <p:nvSpPr>
          <p:cNvPr id="3" name="Content Placeholder 2"/>
          <p:cNvSpPr>
            <a:spLocks noGrp="1"/>
          </p:cNvSpPr>
          <p:nvPr>
            <p:ph idx="1"/>
          </p:nvPr>
        </p:nvSpPr>
        <p:spPr>
          <a:xfrm>
            <a:off x="457200" y="1066800"/>
            <a:ext cx="8229600" cy="5059363"/>
          </a:xfrm>
        </p:spPr>
        <p:txBody>
          <a:bodyPr>
            <a:noAutofit/>
          </a:bodyPr>
          <a:lstStyle/>
          <a:p>
            <a:pPr algn="just" rtl="1">
              <a:buNone/>
            </a:pPr>
            <a:r>
              <a:rPr lang="ar-EG" sz="3600" dirty="0" smtClean="0"/>
              <a:t>     وينص القانون بأختصار علي "كل عرض يخلق الطلب الخاص به" أى أن الطلب هو متغير تابع للعرض وليس العكس ويعتقد الكلاسيك أن القطاع العائلي سوف يعرض الموارد فى السوق وذلك فقط إذا كانت لديهم الرغبة في إستهلاك بعض السلع والخدمات التي ينتجها الإقتصاد القومي فإذا رغب رجال الأعمال في بيع إنتاج التوظيف الكامل فما عليهم إلا أن يقوموا بعرض هذا الناتج، وقانون ساي يضمن لهم توافر القوة الشرائية الكافية لأمتصاص هذا الناتج.</a:t>
            </a:r>
            <a:endParaRPr lang="ar-EG"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smtClean="0"/>
              <a:t>شكل توازن السوق –أي سوق- وفق التحليل الكلاسيكي </a:t>
            </a:r>
            <a:endParaRPr lang="ar-EG" dirty="0"/>
          </a:p>
        </p:txBody>
      </p:sp>
      <p:pic>
        <p:nvPicPr>
          <p:cNvPr id="1026" name="Picture 2"/>
          <p:cNvPicPr>
            <a:picLocks noGrp="1" noChangeAspect="1" noChangeArrowheads="1"/>
          </p:cNvPicPr>
          <p:nvPr>
            <p:ph idx="1"/>
          </p:nvPr>
        </p:nvPicPr>
        <p:blipFill>
          <a:blip r:embed="rId2">
            <a:duotone>
              <a:prstClr val="black"/>
              <a:schemeClr val="accent5">
                <a:tint val="45000"/>
                <a:satMod val="400000"/>
              </a:schemeClr>
            </a:duotone>
          </a:blip>
          <a:srcRect/>
          <a:stretch>
            <a:fillRect/>
          </a:stretch>
        </p:blipFill>
        <p:spPr bwMode="auto">
          <a:xfrm>
            <a:off x="1066800" y="1686719"/>
            <a:ext cx="6858000" cy="471408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ar-EG" b="1" dirty="0" smtClean="0"/>
              <a:t>النقود</a:t>
            </a:r>
            <a:endParaRPr lang="ar-EG" dirty="0"/>
          </a:p>
        </p:txBody>
      </p:sp>
      <p:sp>
        <p:nvSpPr>
          <p:cNvPr id="3" name="Content Placeholder 2"/>
          <p:cNvSpPr>
            <a:spLocks noGrp="1"/>
          </p:cNvSpPr>
          <p:nvPr>
            <p:ph idx="1"/>
          </p:nvPr>
        </p:nvSpPr>
        <p:spPr>
          <a:xfrm>
            <a:off x="457200" y="1295400"/>
            <a:ext cx="8229600" cy="4906963"/>
          </a:xfrm>
        </p:spPr>
        <p:txBody>
          <a:bodyPr>
            <a:normAutofit fontScale="25000" lnSpcReduction="20000"/>
          </a:bodyPr>
          <a:lstStyle/>
          <a:p>
            <a:pPr algn="just" rtl="1">
              <a:buNone/>
            </a:pPr>
            <a:r>
              <a:rPr lang="ar-EG" b="1" dirty="0" smtClean="0"/>
              <a:t> </a:t>
            </a:r>
          </a:p>
          <a:p>
            <a:pPr algn="just" rtl="1">
              <a:lnSpc>
                <a:spcPct val="170000"/>
              </a:lnSpc>
              <a:buNone/>
            </a:pPr>
            <a:r>
              <a:rPr lang="ar-EG" sz="9600" b="1" dirty="0" smtClean="0"/>
              <a:t>محايده وأن الوظيفة الأساسية لها أنها أداة للتبادل، فلا يمكن أن يكون</a:t>
            </a:r>
          </a:p>
          <a:p>
            <a:pPr algn="just" rtl="1">
              <a:lnSpc>
                <a:spcPct val="170000"/>
              </a:lnSpc>
              <a:buNone/>
            </a:pPr>
            <a:r>
              <a:rPr lang="ar-EG" sz="9600" b="1" dirty="0" smtClean="0"/>
              <a:t>هناك طلب علي النقود للإحتفاظ بها لذاتها</a:t>
            </a:r>
          </a:p>
          <a:p>
            <a:pPr algn="just" rtl="1">
              <a:lnSpc>
                <a:spcPct val="170000"/>
              </a:lnSpc>
              <a:buNone/>
            </a:pPr>
            <a:r>
              <a:rPr lang="ar-EG" sz="9600" b="1" dirty="0" smtClean="0"/>
              <a:t>وتعتبر متطابقة فيشر من الأسس الهامة للتحليل النقدي الكلاسيكي حيث يري "فيشر"</a:t>
            </a:r>
          </a:p>
          <a:p>
            <a:pPr algn="just" rtl="1">
              <a:lnSpc>
                <a:spcPct val="170000"/>
              </a:lnSpc>
              <a:buNone/>
            </a:pPr>
            <a:r>
              <a:rPr lang="ar-EG" sz="9600" b="1" dirty="0" smtClean="0"/>
              <a:t>أن كمية النقود المتداولة فى الإقتصاد خلال فترة ومنية معينه لابد وأن تتساوي مع</a:t>
            </a:r>
          </a:p>
          <a:p>
            <a:pPr algn="just" rtl="1">
              <a:lnSpc>
                <a:spcPct val="170000"/>
              </a:lnSpc>
              <a:buNone/>
            </a:pPr>
            <a:r>
              <a:rPr lang="ar-EG" sz="9600" b="1" dirty="0" smtClean="0"/>
              <a:t>القمية النقدية للسلع والخدمات المتداولة خلال تلك الفترة، ويري الكلاسيك أن الطلب علي النقود يتحدد وفقاً لما تشتريه تلك النقود من السلع والخدمات</a:t>
            </a:r>
          </a:p>
          <a:p>
            <a:pPr algn="just" rtl="1">
              <a:lnSpc>
                <a:spcPct val="170000"/>
              </a:lnSpc>
              <a:buNone/>
            </a:pPr>
            <a:r>
              <a:rPr lang="ar-EG" sz="7000" dirty="0" smtClean="0"/>
              <a:t>-</a:t>
            </a:r>
            <a:endParaRPr lang="ar-EG" sz="7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1404</Words>
  <Application>Microsoft Office PowerPoint</Application>
  <PresentationFormat>On-screen Show (4:3)</PresentationFormat>
  <Paragraphs>118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أسس النظرية الكلاسيكية </vt:lpstr>
      <vt:lpstr>قانون ساي للأسواق ؟</vt:lpstr>
      <vt:lpstr>PowerPoint Presentation</vt:lpstr>
      <vt:lpstr>PowerPoint Presentation</vt:lpstr>
      <vt:lpstr>النظرية الكلاسيكية تقوم على إعتقادين أساسين هما:</vt:lpstr>
      <vt:lpstr>PowerPoint Presentation</vt:lpstr>
      <vt:lpstr>قانون ساي ؟</vt:lpstr>
      <vt:lpstr>شكل توازن السوق –أي سوق- وفق التحليل الكلاسيكي </vt:lpstr>
      <vt:lpstr>النقود</vt:lpstr>
      <vt:lpstr>PowerPoint Presentation</vt:lpstr>
      <vt:lpstr>معادلة التبادل ؟</vt:lpstr>
      <vt:lpstr>PowerPoint Presentation</vt:lpstr>
      <vt:lpstr>الطلب الكلي ؟ </vt:lpstr>
      <vt:lpstr>PowerPoint Presentation</vt:lpstr>
      <vt:lpstr>PowerPoint Presentation</vt:lpstr>
      <vt:lpstr>PowerPoint Presentation</vt:lpstr>
      <vt:lpstr>PowerPoint Presentation</vt:lpstr>
      <vt:lpstr>سوق العمل </vt:lpstr>
      <vt:lpstr>PowerPoint Presentation</vt:lpstr>
      <vt:lpstr>بمعني </vt:lpstr>
      <vt:lpstr>البطالة والتوظف الكامل في الفكر الكلاسيكي </vt:lpstr>
      <vt:lpstr>PowerPoint Presentation</vt:lpstr>
      <vt:lpstr>PowerPoint Presentation</vt:lpstr>
      <vt:lpstr> وعرض النقود      ن= 546  المطلوب: أوجد 1. مستوى التوظف التوازني   2-  مستوى الناتج التوازني    3- الأجر الحقيقي   4- الاجر النقدي   5- مستوى الاسعار </vt:lpstr>
      <vt:lpstr>الحل (رقم 1)</vt:lpstr>
      <vt:lpstr>الحل (رقم 2)</vt:lpstr>
      <vt:lpstr>حل رقم (3)</vt:lpstr>
      <vt:lpstr>حل رقم (4)</vt:lpstr>
      <vt:lpstr>حل رقم (5)</vt:lpstr>
      <vt:lpstr>PowerPoint Presentation</vt:lpstr>
      <vt:lpstr>الانفصام الكلاسيكي ؟ </vt:lpstr>
      <vt:lpstr>PowerPoint Presentation</vt:lpstr>
      <vt:lpstr>التفسير الكلاسيكي لسعر الفائدة </vt:lpstr>
      <vt:lpstr>ما هي العلاقة بين سعر الفائدة والادخار والاستثمار ؟ </vt:lpstr>
      <vt:lpstr>PowerPoint Presentation</vt:lpstr>
      <vt:lpstr>نقد النظرية الكلاسيكية </vt:lpstr>
      <vt:lpstr>يُمكن نقد النظرية الكلاسيكية بشكلٍ بنيوي أي من ناحية الفروض التي بُنيت عليها علي النحو التالي </vt:lpstr>
      <vt:lpstr>2- فرض أن سعر الفائدة هو أداة تحويل الانفاق من أستهلاكي إلي إدخاري </vt:lpstr>
      <vt:lpstr>3- سعر الفائدة هو المحدد الرئيسي للادخار حيث توجد بينهما علاقة طردية </vt:lpstr>
      <vt:lpstr>4- سعر الفائدة هو الذي يحقق التوازن بين الادخار والاستثمار </vt:lpstr>
      <vt:lpstr>5- عدم واقعية بعض الفروض الأخري مثل:</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أسس النظرية الكلاسيكية </dc:title>
  <dc:creator>dg</dc:creator>
  <cp:lastModifiedBy>DR. mahmoud</cp:lastModifiedBy>
  <cp:revision>29</cp:revision>
  <dcterms:created xsi:type="dcterms:W3CDTF">2006-08-16T00:00:00Z</dcterms:created>
  <dcterms:modified xsi:type="dcterms:W3CDTF">2022-03-09T08:26:17Z</dcterms:modified>
</cp:coreProperties>
</file>