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j8FxanpKfD7ByebF3Q1N/S9U3Z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ar-E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914401"/>
            <a:ext cx="7772400" cy="26860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50000"/>
              </a:lnSpc>
              <a:spcBef>
                <a:spcPts val="0"/>
              </a:spcBef>
              <a:spcAft>
                <a:spcPts val="0"/>
              </a:spcAft>
              <a:buClr>
                <a:schemeClr val="dk1"/>
              </a:buClr>
              <a:buSzPct val="100000"/>
              <a:buFont typeface="Calibri"/>
              <a:buNone/>
            </a:pPr>
            <a:r>
              <a:rPr b="1" lang="ar-EG"/>
              <a:t>الاقتصاد الكلي </a:t>
            </a:r>
            <a:br>
              <a:rPr lang="ar-EG"/>
            </a:br>
            <a:r>
              <a:rPr b="1" lang="ar-EG"/>
              <a:t>المحاضرة الأولي</a:t>
            </a:r>
            <a:br>
              <a:rPr b="1" lang="ar-EG"/>
            </a:br>
            <a:r>
              <a:rPr b="1" lang="ar-EG"/>
              <a:t>إطار مفاهيمي للتحليل الاقتصادي الكلي</a:t>
            </a:r>
            <a:endParaRPr b="1"/>
          </a:p>
        </p:txBody>
      </p:sp>
      <p:sp>
        <p:nvSpPr>
          <p:cNvPr id="85" name="Google Shape;85;p1"/>
          <p:cNvSpPr txBox="1"/>
          <p:nvPr>
            <p:ph idx="1" type="subTitle"/>
          </p:nvPr>
        </p:nvSpPr>
        <p:spPr>
          <a:xfrm>
            <a:off x="1371600" y="4191000"/>
            <a:ext cx="6400800" cy="1447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800"/>
              <a:buNone/>
            </a:pPr>
            <a:r>
              <a:rPr b="1" lang="ar-EG" sz="4800">
                <a:solidFill>
                  <a:schemeClr val="dk1"/>
                </a:solidFill>
              </a:rPr>
              <a:t>د. محمود الفرجاني </a:t>
            </a:r>
            <a:endParaRPr b="1" sz="4800">
              <a:solidFill>
                <a:schemeClr val="dk1"/>
              </a:solidFill>
            </a:endParaRPr>
          </a:p>
        </p:txBody>
      </p:sp>
    </p:spTree>
  </p:cSld>
  <p:clrMapOvr>
    <a:masterClrMapping/>
  </p:clrMapOvr>
  <mc:AlternateContent>
    <mc:Choice Requires="p14">
      <p:transition spd="slow" p14:dur="11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غير أن التعريف الأكثر شيوعا لعلم الاقتصاد </a:t>
            </a:r>
            <a:r>
              <a:rPr b="1" lang="ar-EG" u="sng"/>
              <a:t>هو تعريف روبنز</a:t>
            </a:r>
            <a:r>
              <a:rPr b="1" lang="ar-EG"/>
              <a:t> ، حيث عرَّفه بأنه " العلم الذي يبحث في إشباع حاجات الإنسان المتعددة باستخدام الموارد المحدودة ذات الاستخدامات البديلة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39">
                                            <p:txEl>
                                              <p:pRg end="0" st="0"/>
                                            </p:txEl>
                                          </p:spTgt>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ar-EG"/>
              <a:t>وبهذا المعني فإن </a:t>
            </a:r>
            <a:endParaRPr b="1"/>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علم الاقتصاد يشتمل على ثلاثة عناصر رئيسية وهي: الحاجات المتعددة ، وندرة الموارد، والبدائل المختلفة للاستخدامات.</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342900" lvl="0" marL="342900" rtl="1" algn="ctr">
              <a:spcBef>
                <a:spcPts val="0"/>
              </a:spcBef>
              <a:spcAft>
                <a:spcPts val="0"/>
              </a:spcAft>
              <a:buClr>
                <a:srgbClr val="000000"/>
              </a:buClr>
              <a:buSzPct val="100000"/>
              <a:buFont typeface="Calibri"/>
              <a:buNone/>
            </a:pPr>
            <a:r>
              <a:rPr b="1" lang="ar-EG" sz="5300">
                <a:solidFill>
                  <a:srgbClr val="000000"/>
                </a:solidFill>
              </a:rPr>
              <a:t>مستويات التحليل الاقتصادي </a:t>
            </a:r>
            <a:br>
              <a:rPr lang="ar-EG" sz="3200">
                <a:solidFill>
                  <a:srgbClr val="000000"/>
                </a:solidFill>
              </a:rPr>
            </a:b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lnSpc>
                <a:spcPct val="150000"/>
              </a:lnSpc>
              <a:spcBef>
                <a:spcPts val="0"/>
              </a:spcBef>
              <a:spcAft>
                <a:spcPts val="0"/>
              </a:spcAft>
              <a:buClr>
                <a:schemeClr val="dk1"/>
              </a:buClr>
              <a:buSzPts val="3200"/>
              <a:buChar char="•"/>
            </a:pPr>
            <a:r>
              <a:rPr b="1" lang="ar-EG"/>
              <a:t>هناك اختلافات بين الاقتصاد الجزئي والاقتصاد الكلي، على الرغم من أنه في بعض الأحيان قد يكون من الصعب الفصل بينهما</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2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2000"/>
                                        <p:tgtEl>
                                          <p:spTgt spid="15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ar-EG"/>
              <a:t>الاقتصاد الجزئي</a:t>
            </a:r>
            <a:r>
              <a:rPr lang="ar-EG"/>
              <a:t>:</a:t>
            </a:r>
            <a:br>
              <a:rPr lang="ar-EG"/>
            </a:b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1" algn="just">
              <a:lnSpc>
                <a:spcPct val="150000"/>
              </a:lnSpc>
              <a:spcBef>
                <a:spcPts val="0"/>
              </a:spcBef>
              <a:spcAft>
                <a:spcPts val="0"/>
              </a:spcAft>
              <a:buClr>
                <a:schemeClr val="dk1"/>
              </a:buClr>
              <a:buSzPct val="100000"/>
              <a:buChar char="•"/>
            </a:pPr>
            <a:r>
              <a:rPr b="1" lang="ar-EG"/>
              <a:t>يهتم بالسلوك الفردي للمنشأة في معرفة حجم الإنتاج الذي يعظم الأرباح لمنشأة ما. ويهتم أيضاً بسلوك المستهلك في معرفة كيفية توزيع إنفاقه بين السلع المختلفة بحيث يحقق أقصى إشباع ممكن في حدود دخله (أي كيفية توزيع الدخل بين الاستهلاك والادخار). وعلى وجه الخصوص، يركز الاقتصاد الجزئي على أنماط العرض والطلب وتحديد الأسعار والإنتاج في الأسواق الفردية.</a:t>
            </a:r>
            <a:endParaRPr/>
          </a:p>
          <a:p>
            <a:pPr indent="-154940" lvl="0" marL="342900" rtl="1" algn="r">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2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609600"/>
            <a:ext cx="8229600" cy="1219200"/>
          </a:xfrm>
          <a:prstGeom prst="rect">
            <a:avLst/>
          </a:prstGeom>
          <a:noFill/>
          <a:ln>
            <a:noFill/>
          </a:ln>
        </p:spPr>
        <p:txBody>
          <a:bodyPr anchorCtr="0" anchor="ctr" bIns="45700" lIns="91425" spcFirstLastPara="1" rIns="91425" wrap="square" tIns="45700">
            <a:noAutofit/>
          </a:bodyPr>
          <a:lstStyle/>
          <a:p>
            <a:pPr indent="0" lvl="0" marL="0" rtl="1" algn="ctr">
              <a:lnSpc>
                <a:spcPct val="150000"/>
              </a:lnSpc>
              <a:spcBef>
                <a:spcPts val="0"/>
              </a:spcBef>
              <a:spcAft>
                <a:spcPts val="0"/>
              </a:spcAft>
              <a:buClr>
                <a:srgbClr val="000000"/>
              </a:buClr>
              <a:buSzPts val="4000"/>
              <a:buFont typeface="Calibri"/>
              <a:buNone/>
            </a:pPr>
            <a:r>
              <a:rPr b="1" lang="ar-EG" sz="4000">
                <a:solidFill>
                  <a:srgbClr val="000000"/>
                </a:solidFill>
              </a:rPr>
              <a:t>الاقتصاد الكلي</a:t>
            </a:r>
            <a:r>
              <a:rPr b="1" lang="ar-EG" sz="4000">
                <a:solidFill>
                  <a:srgbClr val="000000"/>
                </a:solidFill>
                <a:latin typeface="Arial"/>
                <a:ea typeface="Arial"/>
                <a:cs typeface="Arial"/>
                <a:sym typeface="Arial"/>
              </a:rPr>
              <a:t>:</a:t>
            </a:r>
            <a:br>
              <a:rPr b="1" lang="ar-EG" sz="4000">
                <a:solidFill>
                  <a:srgbClr val="000000"/>
                </a:solidFill>
              </a:rPr>
            </a:br>
            <a:endParaRPr b="1" sz="4000"/>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just">
              <a:lnSpc>
                <a:spcPct val="150000"/>
              </a:lnSpc>
              <a:spcBef>
                <a:spcPts val="0"/>
              </a:spcBef>
              <a:spcAft>
                <a:spcPts val="0"/>
              </a:spcAft>
              <a:buClr>
                <a:schemeClr val="dk1"/>
              </a:buClr>
              <a:buSzPct val="160000"/>
              <a:buChar char="•"/>
            </a:pPr>
            <a:r>
              <a:rPr b="1" lang="ar-EG"/>
              <a:t>أما الاقتصاد الكلي فهو يعالج أداء النظام الاقتصادي ككل. فهو لا يركز على صناعة محددة ولكن على صناعة السوق ككل. فالاقتصاد الكلي، يهتم بدراسة مجموعة متنوعة من الظواهر على نطاق الاقتصاد مثل التضخم ومستويات الأسعار ومعدل النمو، والدخل القومي، الناتج المحلي الإجمالي، والتغيرات في أوضاع سوق العمل والآثار المترتبة على الصادرات والواردات، فهو يركز على الاتجاهات في الاقتصاد وكيف يتحرك الاقتصاد ككل</a:t>
            </a:r>
            <a:r>
              <a:rPr b="1" lang="ar-EG">
                <a:latin typeface="Arial"/>
                <a:ea typeface="Arial"/>
                <a:cs typeface="Arial"/>
                <a:sym typeface="Arial"/>
              </a:rPr>
              <a:t>.</a:t>
            </a:r>
            <a:endParaRPr b="1" sz="2000"/>
          </a:p>
          <a:p>
            <a:pPr indent="-154940" lvl="0" marL="342900" rtl="1" algn="r">
              <a:spcBef>
                <a:spcPts val="1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2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533400" y="838200"/>
            <a:ext cx="8229600" cy="960438"/>
          </a:xfrm>
          <a:prstGeom prst="rect">
            <a:avLst/>
          </a:prstGeom>
          <a:noFill/>
          <a:ln>
            <a:noFill/>
          </a:ln>
        </p:spPr>
        <p:txBody>
          <a:bodyPr anchorCtr="0" anchor="ctr" bIns="45700" lIns="91425" spcFirstLastPara="1" rIns="91425" wrap="square" tIns="45700">
            <a:normAutofit fontScale="90000"/>
          </a:bodyPr>
          <a:lstStyle/>
          <a:p>
            <a:pPr indent="0" lvl="0" marL="0" marR="0" rtl="1" algn="just">
              <a:lnSpc>
                <a:spcPct val="150000"/>
              </a:lnSpc>
              <a:spcBef>
                <a:spcPts val="0"/>
              </a:spcBef>
              <a:spcAft>
                <a:spcPts val="0"/>
              </a:spcAft>
              <a:buClr>
                <a:schemeClr val="dk1"/>
              </a:buClr>
              <a:buSzPct val="100000"/>
              <a:buFont typeface="Calibri"/>
              <a:buNone/>
            </a:pPr>
            <a:r>
              <a:rPr b="1" lang="ar-EG" sz="3600"/>
              <a:t>النمو والتنمية الاقتصادية:  </a:t>
            </a:r>
            <a:r>
              <a:rPr b="1" lang="ar-EG" sz="3600">
                <a:latin typeface="Arial"/>
                <a:ea typeface="Arial"/>
                <a:cs typeface="Arial"/>
                <a:sym typeface="Arial"/>
              </a:rPr>
              <a:t>Economic Growth  And Development</a:t>
            </a:r>
            <a:br>
              <a:rPr lang="ar-EG" sz="3200"/>
            </a:br>
            <a:endParaRPr/>
          </a:p>
        </p:txBody>
      </p:sp>
      <p:sp>
        <p:nvSpPr>
          <p:cNvPr id="169" name="Google Shape;169;p15"/>
          <p:cNvSpPr txBox="1"/>
          <p:nvPr>
            <p:ph idx="1" type="body"/>
          </p:nvPr>
        </p:nvSpPr>
        <p:spPr>
          <a:xfrm>
            <a:off x="457200" y="2362200"/>
            <a:ext cx="8229600" cy="3763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يفرق الاقتصاديون بين مفهومي النمو الاقتصادي والتنمية، فالنمو الاقتصادي يعني ارتفاع النسبة المئوية للناتج القومي محسوباً بالأسعار الثابتة أي الارتفاع الحقيقي للدخل القومي </a:t>
            </a:r>
            <a:endParaRPr b="1"/>
          </a:p>
        </p:txBody>
      </p:sp>
    </p:spTree>
  </p:cSld>
  <p:clrMapOvr>
    <a:masterClrMapping/>
  </p:clrMapOvr>
  <mc:AlternateContent>
    <mc:Choice Requires="p14">
      <p:transition spd="slow" p14:dur="3000">
        <p14:shred dir="ou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304800"/>
            <a:ext cx="8229600" cy="838200"/>
          </a:xfrm>
          <a:prstGeom prst="rect">
            <a:avLst/>
          </a:prstGeom>
          <a:noFill/>
          <a:ln>
            <a:noFill/>
          </a:ln>
        </p:spPr>
        <p:txBody>
          <a:bodyPr anchorCtr="0" anchor="ctr" bIns="45700" lIns="91425" spcFirstLastPara="1" rIns="91425" wrap="square" tIns="45700">
            <a:normAutofit fontScale="90000"/>
          </a:bodyPr>
          <a:lstStyle/>
          <a:p>
            <a:pPr indent="-342900" lvl="0" marL="342900" rtl="1" algn="r">
              <a:lnSpc>
                <a:spcPct val="150000"/>
              </a:lnSpc>
              <a:spcBef>
                <a:spcPts val="0"/>
              </a:spcBef>
              <a:spcAft>
                <a:spcPts val="0"/>
              </a:spcAft>
              <a:buClr>
                <a:srgbClr val="000000"/>
              </a:buClr>
              <a:buSzPct val="100000"/>
              <a:buFont typeface="Calibri"/>
              <a:buNone/>
            </a:pPr>
            <a:r>
              <a:rPr b="1" lang="ar-EG" sz="3200">
                <a:solidFill>
                  <a:srgbClr val="000000"/>
                </a:solidFill>
              </a:rPr>
              <a:t>الجدير بالذكر أن تقرير التنمية البشرية لعام 1996، قد حدد ستة أنواع من النمو غير المُجدي</a:t>
            </a:r>
            <a:r>
              <a:rPr b="1" baseline="30000" lang="ar-EG" sz="3200">
                <a:solidFill>
                  <a:srgbClr val="000000"/>
                </a:solidFill>
              </a:rPr>
              <a:t> </a:t>
            </a:r>
            <a:br>
              <a:rPr b="1" baseline="30000" lang="ar-EG" sz="3200">
                <a:solidFill>
                  <a:srgbClr val="000000"/>
                </a:solidFill>
              </a:rPr>
            </a:br>
            <a:endParaRPr/>
          </a:p>
        </p:txBody>
      </p:sp>
      <p:sp>
        <p:nvSpPr>
          <p:cNvPr id="175" name="Google Shape;175;p16"/>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1" algn="just">
              <a:lnSpc>
                <a:spcPct val="150000"/>
              </a:lnSpc>
              <a:spcBef>
                <a:spcPts val="0"/>
              </a:spcBef>
              <a:spcAft>
                <a:spcPts val="0"/>
              </a:spcAft>
              <a:buClr>
                <a:schemeClr val="dk1"/>
              </a:buClr>
              <a:buSzPts val="2800"/>
              <a:buChar char="•"/>
            </a:pPr>
            <a:r>
              <a:rPr b="1" baseline="30000" lang="ar-EG" sz="2800"/>
              <a:t> </a:t>
            </a:r>
            <a:r>
              <a:rPr b="1" lang="ar-EG" sz="2800"/>
              <a:t>نمو البطالة ،الذي لا يولّد فرص العمل</a:t>
            </a:r>
            <a:endParaRPr b="1" sz="2800"/>
          </a:p>
          <a:p>
            <a:pPr indent="-342900" lvl="0" marL="342900" rtl="1" algn="just">
              <a:lnSpc>
                <a:spcPct val="150000"/>
              </a:lnSpc>
              <a:spcBef>
                <a:spcPts val="560"/>
              </a:spcBef>
              <a:spcAft>
                <a:spcPts val="0"/>
              </a:spcAft>
              <a:buClr>
                <a:schemeClr val="dk1"/>
              </a:buClr>
              <a:buSzPts val="2800"/>
              <a:buChar char="•"/>
            </a:pPr>
            <a:r>
              <a:rPr b="1" lang="ar-EG" sz="2800"/>
              <a:t>والنمو المتوحش ، الذي يُسهم في تعميق عدم المساواة</a:t>
            </a:r>
            <a:endParaRPr b="1" sz="2800"/>
          </a:p>
          <a:p>
            <a:pPr indent="-342900" lvl="0" marL="342900" rtl="1" algn="just">
              <a:lnSpc>
                <a:spcPct val="150000"/>
              </a:lnSpc>
              <a:spcBef>
                <a:spcPts val="560"/>
              </a:spcBef>
              <a:spcAft>
                <a:spcPts val="0"/>
              </a:spcAft>
              <a:buClr>
                <a:schemeClr val="dk1"/>
              </a:buClr>
              <a:buSzPts val="2800"/>
              <a:buChar char="•"/>
            </a:pPr>
            <a:r>
              <a:rPr b="1" lang="ar-EG" sz="2800"/>
              <a:t> النمو الذي لا صوت له ، أي الذي يحرم المجتمعات المحلية الأكثر تعرضاً للمخاطر من المشاركة </a:t>
            </a:r>
            <a:endParaRPr b="1" sz="2800"/>
          </a:p>
          <a:p>
            <a:pPr indent="-342900" lvl="0" marL="342900" rtl="1" algn="just">
              <a:lnSpc>
                <a:spcPct val="150000"/>
              </a:lnSpc>
              <a:spcBef>
                <a:spcPts val="560"/>
              </a:spcBef>
              <a:spcAft>
                <a:spcPts val="0"/>
              </a:spcAft>
              <a:buClr>
                <a:schemeClr val="dk1"/>
              </a:buClr>
              <a:buSzPts val="2800"/>
              <a:buChar char="•"/>
            </a:pPr>
            <a:r>
              <a:rPr b="1" lang="ar-EG" sz="2800"/>
              <a:t>والنمو الذي لا جذور له ، الذي يرتكز على نماذج منقولة من مكان إلى آخر لاجذور لها في الاقتصاد المحلي </a:t>
            </a:r>
            <a:endParaRPr b="1" sz="2800"/>
          </a:p>
          <a:p>
            <a:pPr indent="-342900" lvl="0" marL="342900" rtl="1" algn="just">
              <a:lnSpc>
                <a:spcPct val="150000"/>
              </a:lnSpc>
              <a:spcBef>
                <a:spcPts val="560"/>
              </a:spcBef>
              <a:spcAft>
                <a:spcPts val="0"/>
              </a:spcAft>
              <a:buClr>
                <a:schemeClr val="dk1"/>
              </a:buClr>
              <a:buSzPts val="2800"/>
              <a:buChar char="•"/>
            </a:pPr>
            <a:r>
              <a:rPr b="1" lang="ar-EG" sz="2800"/>
              <a:t>والنمو الذي لامستقبل له ، الذي يقوم على الاستغلال المُفرط  للموارد  البيئية  دون أيّ إعتبار للمستقبل </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75">
                                            <p:txEl>
                                              <p:pRg end="0" st="0"/>
                                            </p:txEl>
                                          </p:spTgt>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75">
                                            <p:txEl>
                                              <p:pRg end="1" st="1"/>
                                            </p:txEl>
                                          </p:spTgt>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75">
                                            <p:txEl>
                                              <p:pRg end="2" st="2"/>
                                            </p:txEl>
                                          </p:spTgt>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75">
                                            <p:txEl>
                                              <p:pRg end="3" st="3"/>
                                            </p:txEl>
                                          </p:spTgt>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75">
                                            <p:txEl>
                                              <p:pRg end="4" st="4"/>
                                            </p:txEl>
                                          </p:spTgt>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rmAutofit fontScale="90000"/>
          </a:bodyPr>
          <a:lstStyle/>
          <a:p>
            <a:pPr indent="0" lvl="0" marL="0" marR="0" rtl="1" algn="just">
              <a:lnSpc>
                <a:spcPct val="150000"/>
              </a:lnSpc>
              <a:spcBef>
                <a:spcPts val="0"/>
              </a:spcBef>
              <a:spcAft>
                <a:spcPts val="0"/>
              </a:spcAft>
              <a:buClr>
                <a:schemeClr val="dk1"/>
              </a:buClr>
              <a:buSzPct val="100000"/>
              <a:buFont typeface="Calibri"/>
              <a:buNone/>
            </a:pPr>
            <a:br>
              <a:rPr lang="ar-EG" sz="3200"/>
            </a:br>
            <a:endParaRPr/>
          </a:p>
        </p:txBody>
      </p:sp>
      <p:sp>
        <p:nvSpPr>
          <p:cNvPr id="181" name="Google Shape;181;p17"/>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a:bodyPr>
          <a:lstStyle/>
          <a:p>
            <a:pPr indent="0" lvl="0" marL="0" marR="0" rtl="1" algn="just">
              <a:lnSpc>
                <a:spcPct val="150000"/>
              </a:lnSpc>
              <a:spcBef>
                <a:spcPts val="0"/>
              </a:spcBef>
              <a:spcAft>
                <a:spcPts val="0"/>
              </a:spcAft>
              <a:buClr>
                <a:schemeClr val="dk1"/>
              </a:buClr>
              <a:buSzPts val="3200"/>
              <a:buChar char="•"/>
            </a:pPr>
            <a:r>
              <a:rPr b="1" lang="ar-EG"/>
              <a:t>وهو ما يُثير التساؤل الجدلي التالي ، ما الذي يؤدي إلى التفوق في النمو وتحويله إلى تنمية؟</a:t>
            </a:r>
            <a:endParaRPr b="1"/>
          </a:p>
          <a:p>
            <a:pPr indent="0" lvl="0" marL="0" marR="0" rtl="1" algn="just">
              <a:lnSpc>
                <a:spcPct val="150000"/>
              </a:lnSpc>
              <a:spcBef>
                <a:spcPts val="0"/>
              </a:spcBef>
              <a:spcAft>
                <a:spcPts val="0"/>
              </a:spcAft>
              <a:buClr>
                <a:schemeClr val="dk1"/>
              </a:buClr>
              <a:buSzPts val="2000"/>
              <a:buChar char="•"/>
            </a:pPr>
            <a:r>
              <a:rPr b="1" lang="ar-EG" sz="2000"/>
              <a:t>  </a:t>
            </a:r>
            <a:endParaRPr/>
          </a:p>
          <a:p>
            <a:pPr indent="127000" lvl="0" marL="0" marR="0" rtl="1" algn="just">
              <a:lnSpc>
                <a:spcPct val="150000"/>
              </a:lnSpc>
              <a:spcBef>
                <a:spcPts val="0"/>
              </a:spcBef>
              <a:spcAft>
                <a:spcPts val="0"/>
              </a:spcAft>
              <a:buClr>
                <a:schemeClr val="dk1"/>
              </a:buClr>
              <a:buSzPts val="2000"/>
              <a:buNone/>
            </a:pPr>
            <a:r>
              <a:t/>
            </a:r>
            <a:endParaRPr b="1" sz="2000"/>
          </a:p>
          <a:p>
            <a:pPr indent="0" lvl="0" marL="0" marR="0" rtl="1" algn="ctr">
              <a:lnSpc>
                <a:spcPct val="150000"/>
              </a:lnSpc>
              <a:spcBef>
                <a:spcPts val="0"/>
              </a:spcBef>
              <a:spcAft>
                <a:spcPts val="0"/>
              </a:spcAft>
              <a:buClr>
                <a:schemeClr val="dk1"/>
              </a:buClr>
              <a:buSzPts val="4800"/>
              <a:buNone/>
            </a:pPr>
            <a:r>
              <a:rPr b="1" lang="ar-EG" sz="4800"/>
              <a:t>شكراً جزيلا لحضراتكم </a:t>
            </a:r>
            <a:endParaRPr b="1" sz="4800"/>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بالرغم من أن دراسة الاقتصاد  كعلم قائم بذاته كما نراه اليوم تعتبر حديثة نسبيًا، إلا أن المفاهيم الاقتصادية الأساسية موجودة بوجود الإنسان؛ حيث كان التعامل الاقتصادي والتبادل التجاري موجودًا قبل وجود العلم فعليًّا، وكانت عمليات تبادل المصالح والمنتجات والخدمات أساس المجتمعات القديمة لتأمين حاجياتها</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304800"/>
            <a:ext cx="8229600" cy="5440500"/>
          </a:xfrm>
          <a:prstGeom prst="rect">
            <a:avLst/>
          </a:prstGeom>
          <a:noFill/>
          <a:ln>
            <a:noFill/>
          </a:ln>
        </p:spPr>
        <p:txBody>
          <a:bodyPr anchorCtr="0" anchor="t" bIns="45700" lIns="91425" spcFirstLastPara="1" rIns="91425" wrap="square" tIns="45700">
            <a:normAutofit fontScale="77500" lnSpcReduction="20000"/>
          </a:bodyPr>
          <a:lstStyle/>
          <a:p>
            <a:pPr indent="0" lvl="0" marL="0" marR="0" rtl="1" algn="r">
              <a:lnSpc>
                <a:spcPct val="150000"/>
              </a:lnSpc>
              <a:spcBef>
                <a:spcPts val="0"/>
              </a:spcBef>
              <a:spcAft>
                <a:spcPts val="0"/>
              </a:spcAft>
              <a:buClr>
                <a:schemeClr val="dk1"/>
              </a:buClr>
              <a:buSzPct val="160000"/>
              <a:buChar char="•"/>
            </a:pPr>
            <a:r>
              <a:rPr b="1" lang="ar-EG"/>
              <a:t>ولو إفترضنا جدلاً ، أنه يُمكن تقسيم العلوم عموماً جميعها لقسمين ، سيكون التقسيم علي النحو التالي:</a:t>
            </a:r>
            <a:endParaRPr b="1" sz="2000"/>
          </a:p>
          <a:p>
            <a:pPr indent="-342900" lvl="0" marL="342900" rtl="1" algn="just">
              <a:lnSpc>
                <a:spcPct val="150000"/>
              </a:lnSpc>
              <a:spcBef>
                <a:spcPts val="1496"/>
              </a:spcBef>
              <a:spcAft>
                <a:spcPts val="0"/>
              </a:spcAft>
              <a:buClr>
                <a:schemeClr val="dk1"/>
              </a:buClr>
              <a:buSzPct val="100000"/>
              <a:buFont typeface="Arial"/>
              <a:buAutoNum type="arabicPeriod"/>
            </a:pPr>
            <a:r>
              <a:rPr b="1" lang="ar-EG"/>
              <a:t>علوم طبيعية : وهي تهتم بدراسة الظواهر الكونية الموجودة في الطبيعة مثل الرياح والحرارة والوراثة والصوت والضوء ، وتشمل هذه المجموعة، الفيزياء ، الكمياء ، الجيولوجيا ، البيولوجي أو علم الوراثة</a:t>
            </a:r>
            <a:endParaRPr b="1"/>
          </a:p>
          <a:p>
            <a:pPr indent="-342900" lvl="0" marL="342900" rtl="1" algn="just">
              <a:lnSpc>
                <a:spcPct val="150000"/>
              </a:lnSpc>
              <a:spcBef>
                <a:spcPts val="496"/>
              </a:spcBef>
              <a:spcAft>
                <a:spcPts val="0"/>
              </a:spcAft>
              <a:buClr>
                <a:schemeClr val="dk1"/>
              </a:buClr>
              <a:buSzPct val="100000"/>
              <a:buFont typeface="Arial"/>
              <a:buAutoNum type="arabicPeriod"/>
            </a:pPr>
            <a:r>
              <a:rPr b="1" lang="ar-EG"/>
              <a:t>علوم اجتماعية : مثل القانون ، الاقتصاد ، السياسة ، علم الاجتماع وهي تهتم بدراسة السلوك الانساني وعلاقته داخل المجتمع بهدف تحليل وتفسير هذا السلوك في ظل الظروف أو الشروط المختلفة ، والتنبؤ به مستقبلاً ، وبهذا المعني يُمكن تعريف علم الاقتصاد بأنه :</a:t>
            </a:r>
            <a:endParaRPr b="1"/>
          </a:p>
          <a:p>
            <a:pPr indent="-185420" lvl="0" marL="342900" rtl="1" algn="r">
              <a:spcBef>
                <a:spcPts val="496"/>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Font typeface="Arial"/>
              <a:buAutoNum type="arabicPeriod"/>
            </a:pPr>
            <a:r>
              <a:rPr lang="ar-EG"/>
              <a:t>وبهذا المعني يُمكن تعريف علم الاقتصاد بأنه :</a:t>
            </a:r>
            <a:endParaRPr/>
          </a:p>
          <a:p>
            <a:pPr indent="0" lvl="0" marL="0" marR="0" rtl="1" algn="just">
              <a:lnSpc>
                <a:spcPct val="150000"/>
              </a:lnSpc>
              <a:spcBef>
                <a:spcPts val="0"/>
              </a:spcBef>
              <a:spcAft>
                <a:spcPts val="0"/>
              </a:spcAft>
              <a:buClr>
                <a:schemeClr val="dk1"/>
              </a:buClr>
              <a:buSzPts val="3200"/>
              <a:buChar char="•"/>
            </a:pPr>
            <a:r>
              <a:rPr b="1" lang="ar-EG"/>
              <a:t>"علم اجتماعي يهتم بدراسة المشكلة الاقتصادية ( حاجات متعددة ومتجددة ومتطورة + موارد نادرة نُدرة نسبية ) لمحاولة تقديم حلول أو منهجية علمية قابلة للتنفيذ" .</a:t>
            </a:r>
            <a:endParaRPr b="1" sz="2000"/>
          </a:p>
          <a:p>
            <a:pPr indent="-139700" lvl="0" marL="342900" rtl="1" algn="r">
              <a:spcBef>
                <a:spcPts val="1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غير أن هذا التقسيم علي النحو السابق يعتبر تحكمياً إلي حدٍ كبير، فثمة روابط وثيقة ومتبادلة بين العلوم وبعضها البعض ، أكدتها أدلة الواقع العملي وخاصة بين علم الاقتصاد والعلوم الأخري </a:t>
            </a:r>
            <a:endParaRPr b="1"/>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2000"/>
                                        <p:tgtEl>
                                          <p:spTgt spid="1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حيث توجد علاقة بين علم الاقتصاد وعلوم السياسة والاجتماع والمحاسبة والاحصاء والرياضيات وحتي علم الفيزياء ارتبط بالاقتصاد من خلال تطبيقات قوانين المرونة الفيزيائية أصلاً في علم الاقتصاد.</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822"/>
                                        <p:tgtEl>
                                          <p:spTgt spid="115">
                                            <p:txEl>
                                              <p:pRg end="0" st="0"/>
                                            </p:txEl>
                                          </p:spTgt>
                                        </p:tgtEl>
                                      </p:cBhvr>
                                    </p:animEffect>
                                    <p:set>
                                      <p:cBhvr>
                                        <p:cTn dur="1" fill="hold">
                                          <p:stCondLst>
                                            <p:cond delay="1822"/>
                                          </p:stCondLst>
                                        </p:cTn>
                                        <p:tgtEl>
                                          <p:spTgt spid="115">
                                            <p:txEl>
                                              <p:pRg end="0" st="0"/>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sp>
        <p:nvSpPr>
          <p:cNvPr id="121" name="Google Shape;121;p7"/>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ومن لوازم الايضاح والتدقيق لتوصيف علم الاقتصاد بأنه علم  إجتماعي ، أن نؤكد علي أن علم الاقتصاد ، قد شهد تطوراً خطيراً وملموساً في تناول موضوعات وقضايا هامة ، تخرج عن وصفها بأنها اقتصادية أو حتي اجتماعية ، مثل مشكلة تناقص موارد المياه العذبة ، أو ظاهرة الاحتباس الحراري والتغير المُناخي ، أو مشكلة التلوث البيئي ، والأمن الغذائي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marR="0" rtl="1" algn="just">
              <a:lnSpc>
                <a:spcPct val="150000"/>
              </a:lnSpc>
              <a:spcBef>
                <a:spcPts val="0"/>
              </a:spcBef>
              <a:spcAft>
                <a:spcPts val="0"/>
              </a:spcAft>
              <a:buClr>
                <a:schemeClr val="dk1"/>
              </a:buClr>
              <a:buSzPts val="3200"/>
              <a:buChar char="•"/>
            </a:pPr>
            <a:r>
              <a:rPr b="1" lang="ar-EG"/>
              <a:t>إلا أن هذا الاهتمام لا يُخرجه أو ينفي عنه وصفه بأنه علم إجتماعي - كان وسيظل - فهو لا يتناول هذه الظواهر في حد ذاتها من جانب نشأتها وأسباب حدوثها ، ولكن ينصب إهتمام علم الاقتصاد علي دراسة السلوك الانساني وتحليله في التعامل مع هذه الظواهر وتداعياتها علي الانسان والجماعة البشرية جمعاء .</a:t>
            </a:r>
            <a:endParaRPr b="1" sz="2000"/>
          </a:p>
          <a:p>
            <a:pPr indent="-139700" lvl="0" marL="342900" rtl="1" algn="r">
              <a:spcBef>
                <a:spcPts val="1640"/>
              </a:spcBef>
              <a:spcAft>
                <a:spcPts val="0"/>
              </a:spcAft>
              <a:buClr>
                <a:schemeClr val="dk1"/>
              </a:buClr>
              <a:buSzPts val="3200"/>
              <a:buNone/>
            </a:pPr>
            <a:r>
              <a:t/>
            </a:r>
            <a:endParaRPr/>
          </a:p>
        </p:txBody>
      </p:sp>
    </p:spTree>
  </p:cSld>
  <p:clrMapOvr>
    <a:masterClrMapping/>
  </p:clrMapOvr>
  <p:transition p14:dur="100">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2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2000"/>
                                        <p:tgtEl>
                                          <p:spTgt spid="1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ar-EG"/>
              <a:t>تعريف علم الاقتصاد </a:t>
            </a:r>
            <a:endParaRPr b="1"/>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ar-EG"/>
              <a:t> عَّرف أدم سميث أبو الاقتصادى الوضعي ومؤلف كتاب ثروة الأمم 1776 علم الاقتصاد: بأنه " البحث في طبيعة وأسباب ثروة الأمم" أو أنه العلم الذي يدرس الثروة إنتاجاً وتوزيعاً ، وهذا هو المفهوم المستقر لعلم الاقتصاد السياسي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2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2000"/>
                                        <p:tgtEl>
                                          <p:spTgt spid="13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DR. mahmoud</dc:creator>
</cp:coreProperties>
</file>