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3DE66-4151-46B3-B87C-3F8517EB2DB9}" type="datetimeFigureOut">
              <a:rPr lang="en-US" smtClean="0"/>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25877-AA1A-41ED-97DD-EAA7DCC22621}" type="slidenum">
              <a:rPr lang="en-US" smtClean="0"/>
              <a:t>‹#›</a:t>
            </a:fld>
            <a:endParaRPr lang="en-US"/>
          </a:p>
        </p:txBody>
      </p:sp>
    </p:spTree>
    <p:extLst>
      <p:ext uri="{BB962C8B-B14F-4D97-AF65-F5344CB8AC3E}">
        <p14:creationId xmlns:p14="http://schemas.microsoft.com/office/powerpoint/2010/main" val="285306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25877-AA1A-41ED-97DD-EAA7DCC22621}" type="slidenum">
              <a:rPr lang="en-US" smtClean="0"/>
              <a:t>2</a:t>
            </a:fld>
            <a:endParaRPr lang="en-US"/>
          </a:p>
        </p:txBody>
      </p:sp>
    </p:spTree>
    <p:extLst>
      <p:ext uri="{BB962C8B-B14F-4D97-AF65-F5344CB8AC3E}">
        <p14:creationId xmlns:p14="http://schemas.microsoft.com/office/powerpoint/2010/main" val="141201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b="1" dirty="0" smtClean="0"/>
              <a:t>النظرية الكلاسيكية </a:t>
            </a:r>
            <a:endParaRPr lang="en-US" b="1" dirty="0"/>
          </a:p>
        </p:txBody>
      </p:sp>
      <p:sp>
        <p:nvSpPr>
          <p:cNvPr id="3" name="Subtitle 2"/>
          <p:cNvSpPr>
            <a:spLocks noGrp="1"/>
          </p:cNvSpPr>
          <p:nvPr>
            <p:ph type="subTitle" idx="1"/>
          </p:nvPr>
        </p:nvSpPr>
        <p:spPr/>
        <p:txBody>
          <a:bodyPr/>
          <a:lstStyle/>
          <a:p>
            <a:r>
              <a:rPr lang="ar-EG" b="1" dirty="0" smtClean="0">
                <a:solidFill>
                  <a:schemeClr val="tx1"/>
                </a:solidFill>
              </a:rPr>
              <a:t>د.محمود الفرجاني </a:t>
            </a:r>
            <a:endParaRPr lang="en-US" b="1" dirty="0">
              <a:solidFill>
                <a:schemeClr val="tx1"/>
              </a:solidFill>
            </a:endParaRPr>
          </a:p>
        </p:txBody>
      </p:sp>
    </p:spTree>
    <p:extLst>
      <p:ext uri="{BB962C8B-B14F-4D97-AF65-F5344CB8AC3E}">
        <p14:creationId xmlns:p14="http://schemas.microsoft.com/office/powerpoint/2010/main" val="298690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rtl="1">
              <a:lnSpc>
                <a:spcPct val="150000"/>
              </a:lnSpc>
            </a:pPr>
            <a:r>
              <a:rPr lang="ar-EG" sz="3100" b="1" dirty="0"/>
              <a:t>أستطاع جوزيف شومبيتر</a:t>
            </a:r>
            <a:r>
              <a:rPr lang="en-US" sz="3100" b="1" dirty="0"/>
              <a:t>J.SchumPeter </a:t>
            </a:r>
            <a:r>
              <a:rPr lang="ar-EG" sz="3100" b="1" dirty="0"/>
              <a:t>في مؤلفه القيم " تاريخ التحليل الاقتصادي " والتي يمكن ان نوجزها  فيما يلي</a:t>
            </a:r>
            <a:r>
              <a:rPr lang="ar-EG" dirty="0"/>
              <a:t>:</a:t>
            </a:r>
            <a:endParaRPr lang="en-US" dirty="0"/>
          </a:p>
        </p:txBody>
      </p:sp>
      <p:sp>
        <p:nvSpPr>
          <p:cNvPr id="3" name="Content Placeholder 2"/>
          <p:cNvSpPr>
            <a:spLocks noGrp="1"/>
          </p:cNvSpPr>
          <p:nvPr>
            <p:ph idx="1"/>
          </p:nvPr>
        </p:nvSpPr>
        <p:spPr/>
        <p:txBody>
          <a:bodyPr/>
          <a:lstStyle/>
          <a:p>
            <a:pPr algn="r" rtl="1"/>
            <a:r>
              <a:rPr lang="ar-EG" dirty="0" smtClean="0"/>
              <a:t>1- تأكيد </a:t>
            </a:r>
            <a:r>
              <a:rPr lang="ar-EG" dirty="0"/>
              <a:t>العلاقة بين ثروة الأمة ومالديها من معدن نفيس .</a:t>
            </a:r>
          </a:p>
          <a:p>
            <a:pPr algn="r" rtl="1"/>
            <a:r>
              <a:rPr lang="ar-EG" dirty="0"/>
              <a:t>2- الاهتمام بدراسة ظاهرة ارتفاع الثمن .</a:t>
            </a:r>
          </a:p>
          <a:p>
            <a:pPr algn="r" rtl="1"/>
            <a:r>
              <a:rPr lang="ar-EG" dirty="0"/>
              <a:t>3-تحقيق ميزان تجاري مناسب .</a:t>
            </a:r>
          </a:p>
          <a:p>
            <a:pPr algn="r" rtl="1"/>
            <a:r>
              <a:rPr lang="ar-EG" dirty="0"/>
              <a:t>4- تدخل الدولة في الحياة الاقتصادية . </a:t>
            </a:r>
          </a:p>
          <a:p>
            <a:pPr algn="r" rtl="1"/>
            <a:r>
              <a:rPr lang="ar-EG" dirty="0"/>
              <a:t>5- ترتيب أوجه النشاط الاقتصادي للمجتمع وأعطاء الأولوية للتجارة الخارجية . </a:t>
            </a:r>
          </a:p>
          <a:p>
            <a:pPr algn="r" rtl="1"/>
            <a:r>
              <a:rPr lang="ar-EG" dirty="0"/>
              <a:t>6- تحليل أثر زيادة حجم السكان .</a:t>
            </a:r>
          </a:p>
          <a:p>
            <a:pPr algn="r" rtl="1"/>
            <a:endParaRPr lang="en-US" dirty="0"/>
          </a:p>
        </p:txBody>
      </p:sp>
    </p:spTree>
    <p:extLst>
      <p:ext uri="{BB962C8B-B14F-4D97-AF65-F5344CB8AC3E}">
        <p14:creationId xmlns:p14="http://schemas.microsoft.com/office/powerpoint/2010/main" val="200998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ar-EG" dirty="0"/>
              <a:t>2-	</a:t>
            </a:r>
            <a:r>
              <a:rPr lang="ar-EG" b="1" dirty="0"/>
              <a:t>المذهب الطبيعي او الفيزوقراطي    </a:t>
            </a:r>
            <a:r>
              <a:rPr lang="en-US" b="1" dirty="0"/>
              <a:t>Physiocrats </a:t>
            </a:r>
          </a:p>
        </p:txBody>
      </p:sp>
      <p:sp>
        <p:nvSpPr>
          <p:cNvPr id="3" name="Content Placeholder 2"/>
          <p:cNvSpPr>
            <a:spLocks noGrp="1"/>
          </p:cNvSpPr>
          <p:nvPr>
            <p:ph idx="1"/>
          </p:nvPr>
        </p:nvSpPr>
        <p:spPr/>
        <p:txBody>
          <a:bodyPr>
            <a:normAutofit fontScale="77500" lnSpcReduction="20000"/>
          </a:bodyPr>
          <a:lstStyle/>
          <a:p>
            <a:pPr algn="just" rtl="1">
              <a:lnSpc>
                <a:spcPct val="150000"/>
              </a:lnSpc>
            </a:pPr>
            <a:r>
              <a:rPr lang="ar-EG" dirty="0"/>
              <a:t>مذهب نشأ في فرنسا في القرن الثامن عشر وذهب اصحابه الى القول بحرية الصناعة والتجارة وبأن الارض هي مصدر الثروة كلها، وذهب المفكرون الفرنسيون وعلى رأسهم فرانسوا كينيه بنظرية اقتصادية ترتكز بالاساس على فكرة القانون </a:t>
            </a:r>
            <a:r>
              <a:rPr lang="ar-EG" dirty="0" smtClean="0"/>
              <a:t>الطبيعي</a:t>
            </a:r>
            <a:endParaRPr lang="en-US" dirty="0" smtClean="0"/>
          </a:p>
          <a:p>
            <a:pPr algn="just" rtl="1">
              <a:lnSpc>
                <a:spcPct val="170000"/>
              </a:lnSpc>
            </a:pPr>
            <a:r>
              <a:rPr lang="ar-EG" dirty="0"/>
              <a:t>يؤكد على الزراعة ويعتبرها القطاع الاساسي المنتج في الاقتصاد ، انطلاقاً من أفكار وليم بيتي بصدد الثروة –وفكرة الارض كأساس للثروة ،ولذلك هاجم دعاة المذهب الطبيعي القيود التجارية بأعتبارها تحد من تحقيق زيادة في الطلب على المنتجات الزراعية ، ودعوا الى حرية التجارة، </a:t>
            </a:r>
            <a:endParaRPr lang="en-US" dirty="0"/>
          </a:p>
        </p:txBody>
      </p:sp>
    </p:spTree>
    <p:extLst>
      <p:ext uri="{BB962C8B-B14F-4D97-AF65-F5344CB8AC3E}">
        <p14:creationId xmlns:p14="http://schemas.microsoft.com/office/powerpoint/2010/main" val="229840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وتوصلوا الى  جملة من المبادئ :</a:t>
            </a:r>
            <a:br>
              <a:rPr lang="ar-EG" dirty="0"/>
            </a:br>
            <a:endParaRPr lang="en-US" dirty="0"/>
          </a:p>
        </p:txBody>
      </p:sp>
      <p:sp>
        <p:nvSpPr>
          <p:cNvPr id="3" name="Content Placeholder 2"/>
          <p:cNvSpPr>
            <a:spLocks noGrp="1"/>
          </p:cNvSpPr>
          <p:nvPr>
            <p:ph idx="1"/>
          </p:nvPr>
        </p:nvSpPr>
        <p:spPr/>
        <p:txBody>
          <a:bodyPr/>
          <a:lstStyle/>
          <a:p>
            <a:pPr algn="r" rtl="1"/>
            <a:r>
              <a:rPr lang="ar-EG" dirty="0" smtClean="0"/>
              <a:t>1-</a:t>
            </a:r>
            <a:r>
              <a:rPr lang="ar-EG" dirty="0"/>
              <a:t>	مبدأ الحرية الفردية</a:t>
            </a:r>
          </a:p>
          <a:p>
            <a:pPr algn="r" rtl="1"/>
            <a:r>
              <a:rPr lang="ar-EG" dirty="0"/>
              <a:t>2-	مبدأ المنفعة الشخصية </a:t>
            </a:r>
          </a:p>
          <a:p>
            <a:pPr algn="r" rtl="1"/>
            <a:r>
              <a:rPr lang="ar-EG" dirty="0"/>
              <a:t>3-	مبدأ المنافسة</a:t>
            </a:r>
          </a:p>
          <a:p>
            <a:pPr algn="r" rtl="1"/>
            <a:endParaRPr lang="en-US" dirty="0"/>
          </a:p>
        </p:txBody>
      </p:sp>
    </p:spTree>
    <p:extLst>
      <p:ext uri="{BB962C8B-B14F-4D97-AF65-F5344CB8AC3E}">
        <p14:creationId xmlns:p14="http://schemas.microsoft.com/office/powerpoint/2010/main" val="353677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dirty="0"/>
              <a:t>3-	المدرسة الكلاسيكية </a:t>
            </a:r>
            <a:endParaRPr lang="en-US" dirty="0"/>
          </a:p>
        </p:txBody>
      </p:sp>
      <p:sp>
        <p:nvSpPr>
          <p:cNvPr id="3" name="Content Placeholder 2"/>
          <p:cNvSpPr>
            <a:spLocks noGrp="1"/>
          </p:cNvSpPr>
          <p:nvPr>
            <p:ph idx="1"/>
          </p:nvPr>
        </p:nvSpPr>
        <p:spPr/>
        <p:txBody>
          <a:bodyPr/>
          <a:lstStyle/>
          <a:p>
            <a:pPr algn="just" rtl="1">
              <a:lnSpc>
                <a:spcPct val="150000"/>
              </a:lnSpc>
            </a:pPr>
            <a:r>
              <a:rPr lang="ar-EG" dirty="0"/>
              <a:t>ظهرت هذه المدرسة في انجلترا نهاية القرن 18 وبداية القرن 19 ، بفضل مجموعة من المفكرين والعلماء في علم </a:t>
            </a:r>
            <a:r>
              <a:rPr lang="ar-EG" dirty="0" smtClean="0"/>
              <a:t>الاقتصاد أشهرهم أدم سميث </a:t>
            </a:r>
            <a:endParaRPr lang="en-US" dirty="0" smtClean="0"/>
          </a:p>
          <a:p>
            <a:pPr algn="just" rtl="1">
              <a:lnSpc>
                <a:spcPct val="150000"/>
              </a:lnSpc>
            </a:pPr>
            <a:r>
              <a:rPr lang="ar-EG" dirty="0"/>
              <a:t>وذلك تحت تأثير الفلسفة الفردية التي تهتم بالإنسان الناجح ، والذي يدعونه بالرجل الاقتصادي الرشيد ، وهو يمارس أعماله لتحقيق مصلحته الخاصة ليحقق أقصى استمتاع ممكن </a:t>
            </a:r>
            <a:endParaRPr lang="en-US" dirty="0"/>
          </a:p>
        </p:txBody>
      </p:sp>
    </p:spTree>
    <p:extLst>
      <p:ext uri="{BB962C8B-B14F-4D97-AF65-F5344CB8AC3E}">
        <p14:creationId xmlns:p14="http://schemas.microsoft.com/office/powerpoint/2010/main" val="338014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dirty="0"/>
              <a:t>وتجري الاشارة الى فكر جون لوك عند الحديث عن الجوانب السياسية للمدرسة الكلاسيكية ، وفي جوانبها الاقتصادية لفكر آدم سمث و ديفيد ريكاردو ومالتس وجون ستيوارت مل التي كانت أفكارهم تقنن الرأسمالية الصناعية في أنجلترا بعد الثورة الصناعية ، وترتكز هذه الأفكار في جوانبها السياسية على ثلاث اسس: </a:t>
            </a:r>
            <a:endParaRPr lang="en-US" dirty="0"/>
          </a:p>
        </p:txBody>
      </p:sp>
    </p:spTree>
    <p:extLst>
      <p:ext uri="{BB962C8B-B14F-4D97-AF65-F5344CB8AC3E}">
        <p14:creationId xmlns:p14="http://schemas.microsoft.com/office/powerpoint/2010/main" val="227224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ar-EG" dirty="0" smtClean="0"/>
              <a:t>أ- فصل </a:t>
            </a:r>
            <a:r>
              <a:rPr lang="ar-EG" dirty="0"/>
              <a:t>الدين عن الدولة .</a:t>
            </a:r>
          </a:p>
          <a:p>
            <a:pPr algn="r" rtl="1"/>
            <a:r>
              <a:rPr lang="ar-EG" dirty="0"/>
              <a:t>بـ- التعددية البرلمانية "الديمقراطية".</a:t>
            </a:r>
          </a:p>
          <a:p>
            <a:pPr algn="r" rtl="1"/>
            <a:r>
              <a:rPr lang="ar-EG" dirty="0"/>
              <a:t>جـ- ضمان حرية الافراد </a:t>
            </a:r>
          </a:p>
          <a:p>
            <a:pPr algn="r" rtl="1"/>
            <a:endParaRPr lang="en-US" dirty="0"/>
          </a:p>
        </p:txBody>
      </p:sp>
    </p:spTree>
    <p:extLst>
      <p:ext uri="{BB962C8B-B14F-4D97-AF65-F5344CB8AC3E}">
        <p14:creationId xmlns:p14="http://schemas.microsoft.com/office/powerpoint/2010/main" val="214213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b="1" dirty="0"/>
              <a:t>وفي الجوانب الاقتصادية  فقد وضعت الفلسفة الليبرالية </a:t>
            </a:r>
            <a:r>
              <a:rPr lang="ar-EG" b="1" dirty="0" smtClean="0"/>
              <a:t>منهاج </a:t>
            </a:r>
            <a:r>
              <a:rPr lang="ar-EG" b="1" dirty="0"/>
              <a:t>عمل لتنظيم الشؤون الاقتصادية في </a:t>
            </a:r>
            <a:r>
              <a:rPr lang="ar-EG" b="1" dirty="0" smtClean="0"/>
              <a:t>المجتمع يقوم علي أساس الحرية الفردية   </a:t>
            </a:r>
          </a:p>
          <a:p>
            <a:pPr algn="r" rtl="1"/>
            <a:endParaRPr lang="en-US" dirty="0"/>
          </a:p>
        </p:txBody>
      </p:sp>
    </p:spTree>
    <p:extLst>
      <p:ext uri="{BB962C8B-B14F-4D97-AF65-F5344CB8AC3E}">
        <p14:creationId xmlns:p14="http://schemas.microsoft.com/office/powerpoint/2010/main" val="371415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ثانياً: مضمون وفروض النظرية الكلاسيكية</a:t>
            </a:r>
            <a:endParaRPr lang="en-US" dirty="0"/>
          </a:p>
        </p:txBody>
      </p:sp>
      <p:sp>
        <p:nvSpPr>
          <p:cNvPr id="3" name="Content Placeholder 2"/>
          <p:cNvSpPr>
            <a:spLocks noGrp="1"/>
          </p:cNvSpPr>
          <p:nvPr>
            <p:ph idx="1"/>
          </p:nvPr>
        </p:nvSpPr>
        <p:spPr/>
        <p:txBody>
          <a:bodyPr/>
          <a:lstStyle/>
          <a:p>
            <a:pPr algn="just" rtl="1">
              <a:lnSpc>
                <a:spcPct val="150000"/>
              </a:lnSpc>
            </a:pPr>
            <a:r>
              <a:rPr lang="ar-EG" b="1" dirty="0"/>
              <a:t>"أن الفرد في ظل الحرية وسعيه لتحقيق مصالحه الخاصة فإنه يحقق المصالح العامة للمجتمع بأعلي كفاءة في تخصيص الموارد" ، ولكي يتحقق ذلك لابد من توافر مجموعة من الشروط أو الضمانات هي فروض النظرية الكلاسيكية وهي كالتالي </a:t>
            </a:r>
            <a:endParaRPr lang="en-US" b="1" dirty="0"/>
          </a:p>
        </p:txBody>
      </p:sp>
    </p:spTree>
    <p:extLst>
      <p:ext uri="{BB962C8B-B14F-4D97-AF65-F5344CB8AC3E}">
        <p14:creationId xmlns:p14="http://schemas.microsoft.com/office/powerpoint/2010/main" val="169028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pPr rtl="1"/>
            <a:r>
              <a:rPr lang="ar-EG" dirty="0"/>
              <a:t>1-	</a:t>
            </a:r>
            <a:r>
              <a:rPr lang="ar-EG" sz="3600" b="1" dirty="0"/>
              <a:t>الحرية بالمفهوم الشامل : وهي تشمل إتجاهين أساسيين </a:t>
            </a:r>
            <a:r>
              <a:rPr lang="ar-EG" dirty="0"/>
              <a:t/>
            </a:r>
            <a:br>
              <a:rPr lang="ar-EG" dirty="0"/>
            </a:br>
            <a:endParaRPr lang="en-US" dirty="0"/>
          </a:p>
        </p:txBody>
      </p:sp>
      <p:sp>
        <p:nvSpPr>
          <p:cNvPr id="3" name="Content Placeholder 2"/>
          <p:cNvSpPr>
            <a:spLocks noGrp="1"/>
          </p:cNvSpPr>
          <p:nvPr>
            <p:ph idx="1"/>
          </p:nvPr>
        </p:nvSpPr>
        <p:spPr/>
        <p:txBody>
          <a:bodyPr>
            <a:normAutofit fontScale="92500"/>
          </a:bodyPr>
          <a:lstStyle/>
          <a:p>
            <a:pPr algn="just" rtl="1">
              <a:lnSpc>
                <a:spcPct val="150000"/>
              </a:lnSpc>
            </a:pPr>
            <a:r>
              <a:rPr lang="ar-EG" b="1" dirty="0"/>
              <a:t>أ‌-	حرية الفرد : وذلك في ممارسة النشاط الاقتصادي إنتاجاً وإستهلاكاً ، وإختيار العمل المناسب من ناحية العامل أو صاحب العمل ، دونما أية قيود تنظيمية أو تشريعية أو حتي قيود وإعتبارات إجتماعية تُلزم الفرد ، مُستهلكاً أو مُنتجاً أو عامل أو صاحب عمل بأي إلتزامات تُفرض عليه ، اللهم قوانين السوق الحر والرغبات الانسانية في تحقيق الربح أو الإشباع. </a:t>
            </a:r>
            <a:endParaRPr lang="en-US" b="1" dirty="0"/>
          </a:p>
        </p:txBody>
      </p:sp>
    </p:spTree>
    <p:extLst>
      <p:ext uri="{BB962C8B-B14F-4D97-AF65-F5344CB8AC3E}">
        <p14:creationId xmlns:p14="http://schemas.microsoft.com/office/powerpoint/2010/main" val="387497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b="1" dirty="0"/>
              <a:t>ب‌-	تقييد حرية الحكومة في التدخل في النشاط الاقتصادي حيث يؤدي تدخلها إلي تشويه أداء السوق ( سيادة مفهوم الدولة الحارسة لا الدولة المتدخلة ) ، حيث تقوم بالأنشطة غير الربحية مثل الأمن والدفاع والعدالة والقضاء فقط ، بمعني رقابة الأسواق لاصناعة الأسواق .</a:t>
            </a:r>
            <a:endParaRPr lang="en-US" b="1" dirty="0"/>
          </a:p>
        </p:txBody>
      </p:sp>
    </p:spTree>
    <p:extLst>
      <p:ext uri="{BB962C8B-B14F-4D97-AF65-F5344CB8AC3E}">
        <p14:creationId xmlns:p14="http://schemas.microsoft.com/office/powerpoint/2010/main" val="370630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endParaRPr lang="en-US" dirty="0"/>
          </a:p>
        </p:txBody>
      </p:sp>
      <p:sp>
        <p:nvSpPr>
          <p:cNvPr id="4" name="Content Placeholder 3"/>
          <p:cNvSpPr>
            <a:spLocks noGrp="1"/>
          </p:cNvSpPr>
          <p:nvPr>
            <p:ph idx="1"/>
          </p:nvPr>
        </p:nvSpPr>
        <p:spPr/>
        <p:txBody>
          <a:bodyPr/>
          <a:lstStyle/>
          <a:p>
            <a:pPr algn="just" rtl="1">
              <a:lnSpc>
                <a:spcPct val="150000"/>
              </a:lnSpc>
            </a:pPr>
            <a:r>
              <a:rPr lang="ar-EG" b="1" dirty="0" smtClean="0"/>
              <a:t>من الحكمة أن يتبع المرء نصيحة </a:t>
            </a:r>
            <a:r>
              <a:rPr lang="ar-EG" b="1" u="sng" dirty="0" smtClean="0"/>
              <a:t>القاضي داندين </a:t>
            </a:r>
            <a:r>
              <a:rPr lang="ar-EG" b="1" dirty="0" smtClean="0"/>
              <a:t>في كوميديا راسين ( المترافعون ) حيث بدأ المحامي خطابه قائلاً « قبل ميلاد العالم» فرد عليه القاضي داندين قائلاً «أيها المحامي دعنا نبدأ من مرحلة الطوفان»  </a:t>
            </a:r>
            <a:endParaRPr lang="en-US" b="1" dirty="0"/>
          </a:p>
        </p:txBody>
      </p:sp>
    </p:spTree>
    <p:extLst>
      <p:ext uri="{BB962C8B-B14F-4D97-AF65-F5344CB8AC3E}">
        <p14:creationId xmlns:p14="http://schemas.microsoft.com/office/powerpoint/2010/main" val="1479255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b="1" dirty="0"/>
              <a:t>2-	الرشد الاقتصادي للفرد : حيث يولد الانسان رشيداً بطبعه ويحركة حافز المنفعة سواء كان مستهلكاً ( أن يصل لأقصي إشباع ممكن، سيادة المستهلك ) أو منتجاً ( أن يصل لأقصي ربح ممكن ، حافز الربح )، وبهذا المعني ، فإن تحقيق الفرد لرغباته أو غاياته فإنه يحقق ضمنياً مصلحة المجتمع ، فما المجتمع إلا مجموع أفراده.</a:t>
            </a:r>
            <a:endParaRPr lang="en-US" b="1" dirty="0"/>
          </a:p>
        </p:txBody>
      </p:sp>
    </p:spTree>
    <p:extLst>
      <p:ext uri="{BB962C8B-B14F-4D97-AF65-F5344CB8AC3E}">
        <p14:creationId xmlns:p14="http://schemas.microsoft.com/office/powerpoint/2010/main" val="85283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82782"/>
          </a:xfrm>
        </p:spPr>
        <p:txBody>
          <a:bodyPr>
            <a:normAutofit fontScale="90000"/>
          </a:bodyPr>
          <a:lstStyle/>
          <a:p>
            <a:pPr rtl="1"/>
            <a:r>
              <a:rPr lang="ar-EG" dirty="0"/>
              <a:t>3-	 سيادة المنافسة الكاملة.</a:t>
            </a:r>
            <a:br>
              <a:rPr lang="ar-EG" dirty="0"/>
            </a:br>
            <a:endParaRPr lang="en-US" dirty="0"/>
          </a:p>
        </p:txBody>
      </p:sp>
      <p:sp>
        <p:nvSpPr>
          <p:cNvPr id="3" name="Content Placeholder 2"/>
          <p:cNvSpPr>
            <a:spLocks noGrp="1"/>
          </p:cNvSpPr>
          <p:nvPr>
            <p:ph idx="1"/>
          </p:nvPr>
        </p:nvSpPr>
        <p:spPr/>
        <p:txBody>
          <a:bodyPr/>
          <a:lstStyle/>
          <a:p>
            <a:pPr algn="just" rtl="1">
              <a:lnSpc>
                <a:spcPct val="150000"/>
              </a:lnSpc>
            </a:pPr>
            <a:r>
              <a:rPr lang="ar-EG" b="1" dirty="0" smtClean="0"/>
              <a:t>وذلك </a:t>
            </a:r>
            <a:r>
              <a:rPr lang="ar-EG" b="1" dirty="0"/>
              <a:t>كشرط أو ضمانه للحرية الكاملة ، والحصول علي أسعار عادلة تماماً ، وكفؤة للغاية ، وهذه السوق – سوق المنافسة الكاملة-  لها مجموعة من الشروط لابد أن تتحقق مجتمعة معاً، وفي وقت واحد وهي كالتالي :-</a:t>
            </a:r>
          </a:p>
          <a:p>
            <a:pPr algn="r" rtl="1"/>
            <a:endParaRPr lang="en-US" dirty="0"/>
          </a:p>
        </p:txBody>
      </p:sp>
    </p:spTree>
    <p:extLst>
      <p:ext uri="{BB962C8B-B14F-4D97-AF65-F5344CB8AC3E}">
        <p14:creationId xmlns:p14="http://schemas.microsoft.com/office/powerpoint/2010/main" val="185652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شروط المنافسة الكاملة </a:t>
            </a:r>
            <a:endParaRPr lang="en-US" dirty="0"/>
          </a:p>
        </p:txBody>
      </p:sp>
      <p:sp>
        <p:nvSpPr>
          <p:cNvPr id="3" name="Content Placeholder 2"/>
          <p:cNvSpPr>
            <a:spLocks noGrp="1"/>
          </p:cNvSpPr>
          <p:nvPr>
            <p:ph idx="1"/>
          </p:nvPr>
        </p:nvSpPr>
        <p:spPr/>
        <p:txBody>
          <a:bodyPr/>
          <a:lstStyle/>
          <a:p>
            <a:pPr algn="r" rtl="1"/>
            <a:r>
              <a:rPr lang="ar-EG" dirty="0"/>
              <a:t>•	حرية الدخول إلي السوق والخروج </a:t>
            </a:r>
            <a:r>
              <a:rPr lang="ar-EG" dirty="0" smtClean="0"/>
              <a:t>منه</a:t>
            </a:r>
          </a:p>
          <a:p>
            <a:pPr algn="r" rtl="1"/>
            <a:r>
              <a:rPr lang="ar-EG" dirty="0"/>
              <a:t>•	العلم الكامل بأحوال </a:t>
            </a:r>
            <a:r>
              <a:rPr lang="ar-EG" dirty="0" smtClean="0"/>
              <a:t>السوق</a:t>
            </a:r>
          </a:p>
          <a:p>
            <a:pPr algn="r" rtl="1"/>
            <a:r>
              <a:rPr lang="ar-EG" dirty="0"/>
              <a:t>•	وجود عدد كبير من المنتجين </a:t>
            </a:r>
            <a:r>
              <a:rPr lang="ar-EG" dirty="0" smtClean="0"/>
              <a:t>والمستهلكين</a:t>
            </a:r>
          </a:p>
          <a:p>
            <a:pPr algn="r" rtl="1"/>
            <a:r>
              <a:rPr lang="ar-EG" dirty="0"/>
              <a:t>•	تجانس السلع </a:t>
            </a:r>
            <a:r>
              <a:rPr lang="ar-EG" dirty="0" smtClean="0"/>
              <a:t>والخدمات</a:t>
            </a:r>
          </a:p>
          <a:p>
            <a:pPr algn="r" rtl="1"/>
            <a:r>
              <a:rPr lang="ar-EG" dirty="0"/>
              <a:t>•	إنعدام تكلفة النقل </a:t>
            </a:r>
            <a:endParaRPr lang="en-US" dirty="0"/>
          </a:p>
        </p:txBody>
      </p:sp>
    </p:spTree>
    <p:extLst>
      <p:ext uri="{BB962C8B-B14F-4D97-AF65-F5344CB8AC3E}">
        <p14:creationId xmlns:p14="http://schemas.microsoft.com/office/powerpoint/2010/main" val="4004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ar-EG" dirty="0"/>
              <a:t>4-	 قانون ساي للأسواق </a:t>
            </a:r>
            <a:r>
              <a:rPr lang="ar-EG" dirty="0" smtClean="0"/>
              <a:t>:</a:t>
            </a:r>
            <a:br>
              <a:rPr lang="ar-EG" dirty="0" smtClean="0"/>
            </a:br>
            <a:r>
              <a:rPr lang="ar-EG" dirty="0" smtClean="0"/>
              <a:t> </a:t>
            </a:r>
            <a:r>
              <a:rPr lang="ar-EG" dirty="0"/>
              <a:t>كل عرض يخلق الطلب الخاص به</a:t>
            </a:r>
            <a:endParaRPr lang="en-US" dirty="0"/>
          </a:p>
        </p:txBody>
      </p:sp>
      <p:sp>
        <p:nvSpPr>
          <p:cNvPr id="3" name="Content Placeholder 2"/>
          <p:cNvSpPr>
            <a:spLocks noGrp="1"/>
          </p:cNvSpPr>
          <p:nvPr>
            <p:ph idx="1"/>
          </p:nvPr>
        </p:nvSpPr>
        <p:spPr/>
        <p:txBody>
          <a:bodyPr>
            <a:normAutofit fontScale="85000" lnSpcReduction="10000"/>
          </a:bodyPr>
          <a:lstStyle/>
          <a:p>
            <a:pPr algn="just" rtl="1">
              <a:lnSpc>
                <a:spcPct val="150000"/>
              </a:lnSpc>
            </a:pPr>
            <a:r>
              <a:rPr lang="ar-EG" b="1" dirty="0"/>
              <a:t>بمعني أنه لا فائض في العرض – أي عرض – سلع ، خدمات ، عمالة، رأسمال ، أى أن الطلب هو متغير تابع للعرض وليس العكس ، حيث أعتقد الكلاسيك أن النظام الرأسمالي قادر على تحقيق التوظيف الكامل للموارد وأنه إذا ما حدث أى أنحراف عن  مستوي التوظف الكامل كما في حالات الحروب أو الكوارث فإن ضوابط تلقائية من خلال جهاز الأسعار ( اليد الخفية) سرعان ما تُعيد الإقتصاد القومي إلى حالته الطبيعية وهي حالة التوظيف الكامل </a:t>
            </a:r>
            <a:endParaRPr lang="en-US" b="1" dirty="0"/>
          </a:p>
        </p:txBody>
      </p:sp>
    </p:spTree>
    <p:extLst>
      <p:ext uri="{BB962C8B-B14F-4D97-AF65-F5344CB8AC3E}">
        <p14:creationId xmlns:p14="http://schemas.microsoft.com/office/powerpoint/2010/main" val="376015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dirty="0" smtClean="0"/>
              <a:t>وبهذا المعني فإن </a:t>
            </a:r>
            <a:endParaRPr lang="en-US" dirty="0"/>
          </a:p>
        </p:txBody>
      </p:sp>
      <p:sp>
        <p:nvSpPr>
          <p:cNvPr id="3" name="Content Placeholder 2"/>
          <p:cNvSpPr>
            <a:spLocks noGrp="1"/>
          </p:cNvSpPr>
          <p:nvPr>
            <p:ph idx="1"/>
          </p:nvPr>
        </p:nvSpPr>
        <p:spPr/>
        <p:txBody>
          <a:bodyPr/>
          <a:lstStyle/>
          <a:p>
            <a:pPr algn="just" rtl="1">
              <a:lnSpc>
                <a:spcPct val="150000"/>
              </a:lnSpc>
            </a:pPr>
            <a:r>
              <a:rPr lang="ar-EG" dirty="0"/>
              <a:t>•	مستوي الإنفاق كافٍ لشراء إنتاج التوظيف الكامل، وأنه من غير المحتمل حدوث قصور فى الطلب الكلى او الإنفاق.</a:t>
            </a:r>
          </a:p>
          <a:p>
            <a:pPr algn="just" rtl="1">
              <a:lnSpc>
                <a:spcPct val="150000"/>
              </a:lnSpc>
            </a:pPr>
            <a:r>
              <a:rPr lang="ar-EG" dirty="0"/>
              <a:t>•	 عند حدوث قصور فى الإنفاق فإن تعديلاً فى الأسعار لأسفل والأجور لأعلي ، يحدث ليمنع إنخفاض الإنفاق الكلى من أن يودي إلى إنخفاض الناتج الحقيقى والتوظيف والدخل </a:t>
            </a:r>
          </a:p>
          <a:p>
            <a:pPr algn="r" rtl="1"/>
            <a:endParaRPr lang="en-US" dirty="0"/>
          </a:p>
        </p:txBody>
      </p:sp>
    </p:spTree>
    <p:extLst>
      <p:ext uri="{BB962C8B-B14F-4D97-AF65-F5344CB8AC3E}">
        <p14:creationId xmlns:p14="http://schemas.microsoft.com/office/powerpoint/2010/main" val="364187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EG" dirty="0" smtClean="0"/>
              <a:t>5- التوظف </a:t>
            </a:r>
            <a:r>
              <a:rPr lang="ar-EG" dirty="0"/>
              <a:t>الكامل للموارد </a:t>
            </a:r>
            <a:r>
              <a:rPr lang="ar-EG" dirty="0" smtClean="0"/>
              <a:t>الإقتصادية</a:t>
            </a:r>
            <a:endParaRPr lang="en-US" dirty="0"/>
          </a:p>
        </p:txBody>
      </p:sp>
      <p:sp>
        <p:nvSpPr>
          <p:cNvPr id="3" name="Content Placeholder 2"/>
          <p:cNvSpPr>
            <a:spLocks noGrp="1"/>
          </p:cNvSpPr>
          <p:nvPr>
            <p:ph idx="1"/>
          </p:nvPr>
        </p:nvSpPr>
        <p:spPr/>
        <p:txBody>
          <a:bodyPr/>
          <a:lstStyle/>
          <a:p>
            <a:pPr algn="just" rtl="1">
              <a:lnSpc>
                <a:spcPct val="150000"/>
              </a:lnSpc>
            </a:pPr>
            <a:r>
              <a:rPr lang="ar-EG" b="1" dirty="0"/>
              <a:t>حيث أعتقد الكلاسيك أن النظام الرأسمالي قادر على تحقيق التوظيف الكامل للموارد ، وأنه إذا حدث أى أنحراف عن  مستوي التوظف الكامل ، كما في حالات الحروب أو الكوارث فإن ضوابط تلقائية من خلال جهاز الأسعار سرعان ما تعيد الإقتصاد القومي إلى حالته الطبيعية وهي حالة التوظيف الكامل.</a:t>
            </a:r>
            <a:endParaRPr lang="en-US" b="1" dirty="0"/>
          </a:p>
        </p:txBody>
      </p:sp>
    </p:spTree>
    <p:extLst>
      <p:ext uri="{BB962C8B-B14F-4D97-AF65-F5344CB8AC3E}">
        <p14:creationId xmlns:p14="http://schemas.microsoft.com/office/powerpoint/2010/main" val="262996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أولاً:  ظروف نشأة الفكر الكلاسيكي </a:t>
            </a:r>
            <a:endParaRPr lang="en-US" dirty="0"/>
          </a:p>
        </p:txBody>
      </p:sp>
      <p:sp>
        <p:nvSpPr>
          <p:cNvPr id="3" name="Content Placeholder 2"/>
          <p:cNvSpPr>
            <a:spLocks noGrp="1"/>
          </p:cNvSpPr>
          <p:nvPr>
            <p:ph idx="1"/>
          </p:nvPr>
        </p:nvSpPr>
        <p:spPr/>
        <p:txBody>
          <a:bodyPr>
            <a:normAutofit fontScale="92500"/>
          </a:bodyPr>
          <a:lstStyle/>
          <a:p>
            <a:pPr algn="just" rtl="1">
              <a:lnSpc>
                <a:spcPct val="150000"/>
              </a:lnSpc>
            </a:pPr>
            <a:r>
              <a:rPr lang="ar-EG" b="1" dirty="0"/>
              <a:t>أدت الثورة الصناعية إلى تغييرات إجتماعية موسعة ، وذك  في الوقت الذي كانت فيه الرأسمالية تخرج من النظام الإقطاعي، إذ أثارت هذه التغييرات سؤالاً محورياً </a:t>
            </a:r>
            <a:r>
              <a:rPr lang="ar-EG" b="1" dirty="0" smtClean="0"/>
              <a:t>عن</a:t>
            </a:r>
          </a:p>
          <a:p>
            <a:pPr algn="just" rtl="1">
              <a:lnSpc>
                <a:spcPct val="150000"/>
              </a:lnSpc>
            </a:pPr>
            <a:r>
              <a:rPr lang="ar-EG" b="1" dirty="0" smtClean="0"/>
              <a:t> </a:t>
            </a:r>
            <a:r>
              <a:rPr lang="ar-EG" b="1" dirty="0"/>
              <a:t>كيف يُمكن تنظيم المجتمع حول نظام يبحث فيه كل فرد عن تحقيق مكاسب مادية ، دونما أية قيود تشريعية أو حتي دينية ، فيما شكًّل النواه الحقيقية لترسيخ مفهوم جديد، هو الليبرالية. </a:t>
            </a:r>
            <a:endParaRPr lang="en-US" b="1" dirty="0"/>
          </a:p>
        </p:txBody>
      </p:sp>
    </p:spTree>
    <p:extLst>
      <p:ext uri="{BB962C8B-B14F-4D97-AF65-F5344CB8AC3E}">
        <p14:creationId xmlns:p14="http://schemas.microsoft.com/office/powerpoint/2010/main" val="390087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rtl="1">
              <a:lnSpc>
                <a:spcPct val="150000"/>
              </a:lnSpc>
            </a:pPr>
            <a:r>
              <a:rPr lang="ar-EG" b="1" dirty="0"/>
              <a:t>ومفهوم الليبرالية </a:t>
            </a:r>
            <a:r>
              <a:rPr lang="en-US" b="1" dirty="0"/>
              <a:t>Liberalism، </a:t>
            </a:r>
            <a:r>
              <a:rPr lang="ar-EG" b="1" dirty="0"/>
              <a:t>وهي مفردة لاتينية وتعني" الحرية" وتعود جذورها الفلسفية الى مذاهب حركة التنوير وفلاسفتها ومفكريها ، من امثال توماس هوبز 1588-1679 وجون لوك 1632 -1704 وجان جاك روسو 1712 -1778 ، وترددت مفاهيم "العقد الاجتماعي ، من قبل غيرهم من امثال ديفيد هيوم وايمانوئيل كنت وفرانسيس بيكون </a:t>
            </a:r>
            <a:r>
              <a:rPr lang="ar-EG" b="1" dirty="0" smtClean="0"/>
              <a:t>القائل </a:t>
            </a:r>
          </a:p>
          <a:p>
            <a:pPr algn="just" rtl="1">
              <a:lnSpc>
                <a:spcPct val="150000"/>
              </a:lnSpc>
            </a:pPr>
            <a:r>
              <a:rPr lang="ar-EG" b="1" dirty="0" smtClean="0"/>
              <a:t>"</a:t>
            </a:r>
            <a:r>
              <a:rPr lang="ar-EG" b="1" dirty="0"/>
              <a:t>لا اتفق مع ما تقول ، ولكني سأدافع حتى الموت عن حقك في </a:t>
            </a:r>
            <a:r>
              <a:rPr lang="ar-EG" b="1" dirty="0" smtClean="0"/>
              <a:t>التعبير </a:t>
            </a:r>
            <a:r>
              <a:rPr lang="ar-EG" b="1" dirty="0"/>
              <a:t>"عن آرائك" ،..</a:t>
            </a:r>
            <a:endParaRPr lang="en-US" b="1" dirty="0"/>
          </a:p>
        </p:txBody>
      </p:sp>
    </p:spTree>
    <p:extLst>
      <p:ext uri="{BB962C8B-B14F-4D97-AF65-F5344CB8AC3E}">
        <p14:creationId xmlns:p14="http://schemas.microsoft.com/office/powerpoint/2010/main" val="121157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وبهذا المعني </a:t>
            </a:r>
            <a:endParaRPr lang="en-US" dirty="0"/>
          </a:p>
        </p:txBody>
      </p:sp>
      <p:sp>
        <p:nvSpPr>
          <p:cNvPr id="3" name="Content Placeholder 2"/>
          <p:cNvSpPr>
            <a:spLocks noGrp="1"/>
          </p:cNvSpPr>
          <p:nvPr>
            <p:ph idx="1"/>
          </p:nvPr>
        </p:nvSpPr>
        <p:spPr/>
        <p:txBody>
          <a:bodyPr>
            <a:normAutofit fontScale="77500" lnSpcReduction="20000"/>
          </a:bodyPr>
          <a:lstStyle/>
          <a:p>
            <a:pPr algn="just" rtl="1">
              <a:lnSpc>
                <a:spcPct val="150000"/>
              </a:lnSpc>
            </a:pPr>
            <a:r>
              <a:rPr lang="ar-EG" b="1" dirty="0" smtClean="0"/>
              <a:t>فإن الليبرالية </a:t>
            </a:r>
            <a:r>
              <a:rPr lang="ar-EG" b="1" dirty="0"/>
              <a:t>عكست  آمال الطبقات الصاعدة ، التي تتضارب مصالها مع السلطة الملكية المطلقة والارستقراطية من ملاك الاراضي من الاقطاعيين، حيث كانت الافكار تسعى للأصلاحات الجذرية وللتغيير الثوري </a:t>
            </a:r>
            <a:endParaRPr lang="ar-EG" b="1" dirty="0" smtClean="0"/>
          </a:p>
          <a:p>
            <a:pPr algn="just" rtl="1">
              <a:lnSpc>
                <a:spcPct val="160000"/>
              </a:lnSpc>
            </a:pPr>
            <a:r>
              <a:rPr lang="ar-EG" b="1" dirty="0"/>
              <a:t>كما مثلت الليبرالية برنامج ايديولوجي للبرجوازية الصاعدة  من رماد الاقطاع ، وعن حاجياتها المُلحة اقتصاديا وسياسيا لتحطيم، كافة الحواجز القائمة في طريقها، وقوانين وآليات النظام المدعوم من الاكليروس الكنسي "النظام الاقطاعي" </a:t>
            </a:r>
            <a:endParaRPr lang="en-US" b="1" dirty="0"/>
          </a:p>
        </p:txBody>
      </p:sp>
    </p:spTree>
    <p:extLst>
      <p:ext uri="{BB962C8B-B14F-4D97-AF65-F5344CB8AC3E}">
        <p14:creationId xmlns:p14="http://schemas.microsoft.com/office/powerpoint/2010/main" val="198596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pPr rtl="1"/>
            <a:endParaRPr lang="en-US"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rtl="1">
              <a:lnSpc>
                <a:spcPct val="150000"/>
              </a:lnSpc>
            </a:pPr>
            <a:r>
              <a:rPr lang="ar-EG" dirty="0" smtClean="0"/>
              <a:t>وقد تم </a:t>
            </a:r>
            <a:r>
              <a:rPr lang="ar-EG" dirty="0"/>
              <a:t>ربط مراحل التطور الاقتصادي بمراحل حضارة البحر المتوسط والتي يمكن تلخيصها من الحضارات اليونانية والرومانية والغربية الحديثة ، مرت بثلاث مراحل:-</a:t>
            </a:r>
          </a:p>
          <a:p>
            <a:pPr algn="just" rtl="1">
              <a:lnSpc>
                <a:spcPct val="160000"/>
              </a:lnSpc>
            </a:pPr>
            <a:r>
              <a:rPr lang="ar-EG" b="1" dirty="0"/>
              <a:t>	المرحلة الاولى: تميزت بخضوع الاقتصاد </a:t>
            </a:r>
            <a:r>
              <a:rPr lang="en-US" b="1" dirty="0"/>
              <a:t>Subordinate </a:t>
            </a:r>
            <a:r>
              <a:rPr lang="ar-EG" b="1" dirty="0"/>
              <a:t>للتقاليد الدينية والاخلاقية ، حتى القرن الثامن عشر . </a:t>
            </a:r>
          </a:p>
          <a:p>
            <a:pPr algn="just" rtl="1">
              <a:lnSpc>
                <a:spcPct val="160000"/>
              </a:lnSpc>
            </a:pPr>
            <a:r>
              <a:rPr lang="ar-EG" b="1" dirty="0"/>
              <a:t>	المرحلة الثانية: فأنها تتميز بتحرر المجتمع من التقاليد ونزوع الاقتصاد نحو التحرر ويتحول من أقتصاد خاضع الى اقتصاد مستقل </a:t>
            </a:r>
            <a:r>
              <a:rPr lang="en-US" b="1" dirty="0"/>
              <a:t>Independent ، </a:t>
            </a:r>
            <a:r>
              <a:rPr lang="ar-EG" b="1" dirty="0"/>
              <a:t>ودخلت اوربا هذه المرحلة بدايةً من القرنين الثامن والتاسع عشر</a:t>
            </a:r>
            <a:endParaRPr lang="en-US" b="1" dirty="0"/>
          </a:p>
        </p:txBody>
      </p:sp>
    </p:spTree>
    <p:extLst>
      <p:ext uri="{BB962C8B-B14F-4D97-AF65-F5344CB8AC3E}">
        <p14:creationId xmlns:p14="http://schemas.microsoft.com/office/powerpoint/2010/main" val="349590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rtl="1">
              <a:lnSpc>
                <a:spcPct val="150000"/>
              </a:lnSpc>
            </a:pPr>
            <a:r>
              <a:rPr lang="ar-EG" b="1" dirty="0"/>
              <a:t>	المرحلة الثالثة : تتميز بأنحلال عناصر الفردية وتحول الحرية الى فوضى والسلطة الى استبداد، بسبب الطابع اللااخلاقي لتراكم الثروة ، لتضطر الدولة للتدخل في الحياة الاقتصادية ، ويتحول الاقتصاد الى الاقتصاد الموجه </a:t>
            </a:r>
            <a:endParaRPr lang="en-US" b="1" dirty="0"/>
          </a:p>
        </p:txBody>
      </p:sp>
    </p:spTree>
    <p:extLst>
      <p:ext uri="{BB962C8B-B14F-4D97-AF65-F5344CB8AC3E}">
        <p14:creationId xmlns:p14="http://schemas.microsoft.com/office/powerpoint/2010/main" val="11251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ar-EG" sz="3200" b="1" dirty="0"/>
              <a:t>وبهذا المعني ، فإن الفكر الاقتصادي الكلاسيكي قد سبقته إرهاصات النشأة علي النحو التالي :</a:t>
            </a:r>
            <a:endParaRPr lang="en-US" sz="3200" b="1" dirty="0"/>
          </a:p>
        </p:txBody>
      </p:sp>
      <p:sp>
        <p:nvSpPr>
          <p:cNvPr id="3" name="Content Placeholder 2"/>
          <p:cNvSpPr>
            <a:spLocks noGrp="1"/>
          </p:cNvSpPr>
          <p:nvPr>
            <p:ph idx="1"/>
          </p:nvPr>
        </p:nvSpPr>
        <p:spPr/>
        <p:txBody>
          <a:bodyPr>
            <a:normAutofit fontScale="70000" lnSpcReduction="20000"/>
          </a:bodyPr>
          <a:lstStyle/>
          <a:p>
            <a:pPr algn="r" rtl="1"/>
            <a:r>
              <a:rPr lang="ar-EG" dirty="0"/>
              <a:t>1-	</a:t>
            </a:r>
            <a:r>
              <a:rPr lang="ar-EG" b="1" dirty="0"/>
              <a:t>الرأسمالية </a:t>
            </a:r>
            <a:r>
              <a:rPr lang="ar-EG" b="1" dirty="0" smtClean="0"/>
              <a:t>التجارية</a:t>
            </a:r>
          </a:p>
          <a:p>
            <a:pPr algn="just" rtl="1">
              <a:lnSpc>
                <a:spcPct val="170000"/>
              </a:lnSpc>
            </a:pPr>
            <a:r>
              <a:rPr lang="ar-EG" b="1" dirty="0"/>
              <a:t>ظهر في بداية القرن الخامس عشر تيار جديد من الافكار الاقتصادية  اطلق عليه أسم مدرسة التجاريين" </a:t>
            </a:r>
            <a:r>
              <a:rPr lang="en-US" b="1" dirty="0"/>
              <a:t>Mercantilism " ، </a:t>
            </a:r>
            <a:r>
              <a:rPr lang="ar-EG" b="1" dirty="0"/>
              <a:t>وقد استمر هذا التيار سائدا حتى منتصف القرن الثامن عشر </a:t>
            </a:r>
            <a:endParaRPr lang="ar-EG" b="1" dirty="0" smtClean="0"/>
          </a:p>
          <a:p>
            <a:pPr algn="just" rtl="1">
              <a:lnSpc>
                <a:spcPct val="170000"/>
              </a:lnSpc>
            </a:pPr>
            <a:r>
              <a:rPr lang="ar-EG" b="1" dirty="0"/>
              <a:t>لا نجد لدى المدرسة التجارية تحليلا اقتصاديا واسعا ، ولكنهم طرحوا أسئلة فحواها مايلي:ماهي الثروة ؟ وكيف توزع؟ ولماذا ترتفع الاسعار،؟ التي كان ظاهرة عامة في البلدان الاوربية آنذاك ، وللاجابة على ذلك ، </a:t>
            </a:r>
            <a:r>
              <a:rPr lang="ar-EG" b="1" dirty="0" smtClean="0"/>
              <a:t>توصلوا الى </a:t>
            </a:r>
            <a:r>
              <a:rPr lang="ar-EG" b="1" dirty="0"/>
              <a:t>ضرورة ان تكون الدولة قوية ، وان تكون غاية النظام الاقتصادي هو تحقيق القوة ، وسميت نظريتهم " الاقتصاد للقوة " </a:t>
            </a:r>
            <a:endParaRPr lang="en-US" b="1" dirty="0"/>
          </a:p>
        </p:txBody>
      </p:sp>
    </p:spTree>
    <p:extLst>
      <p:ext uri="{BB962C8B-B14F-4D97-AF65-F5344CB8AC3E}">
        <p14:creationId xmlns:p14="http://schemas.microsoft.com/office/powerpoint/2010/main" val="22822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r" rtl="1"/>
            <a:r>
              <a:rPr lang="ar-EG" dirty="0" smtClean="0"/>
              <a:t>وقوة كل بلد </a:t>
            </a:r>
            <a:r>
              <a:rPr lang="ar-EG" dirty="0"/>
              <a:t>تتمثل فيما بحوزته من ذهب وفضة  </a:t>
            </a:r>
            <a:r>
              <a:rPr lang="ar-EG" dirty="0" smtClean="0"/>
              <a:t>،</a:t>
            </a:r>
          </a:p>
          <a:p>
            <a:pPr algn="just" rtl="1">
              <a:lnSpc>
                <a:spcPct val="160000"/>
              </a:lnSpc>
            </a:pPr>
            <a:r>
              <a:rPr lang="ar-EG" dirty="0" smtClean="0"/>
              <a:t> </a:t>
            </a:r>
            <a:r>
              <a:rPr lang="ar-EG" dirty="0"/>
              <a:t>ووفقا للعهد الاستعماري لايجوز لتجارة الدولة المستعمرة شراء السلع الخارجية إلا من مستعمرات الدولة التي ينتمي اليها هولاء التجار .</a:t>
            </a:r>
          </a:p>
          <a:p>
            <a:pPr algn="just" rtl="1">
              <a:lnSpc>
                <a:spcPct val="170000"/>
              </a:lnSpc>
            </a:pPr>
            <a:r>
              <a:rPr lang="ar-EG" dirty="0"/>
              <a:t> والأهم من كل ماتقدم وبموجب العهد الاستعماري ، لايجوز للمستعمرات ،ان تنشئ صناعتها الخاصة بها ، مما يعني بالنتيجة ، ان تبقى هذه المستعمرات مجرد مصدر للمواد الخام التي تمد الدول الاستعمارية من جهه ، وسوقا مفتوحة امام منتجات هذه الدول من جهه ثانية </a:t>
            </a:r>
            <a:endParaRPr lang="en-US" dirty="0"/>
          </a:p>
        </p:txBody>
      </p:sp>
    </p:spTree>
    <p:extLst>
      <p:ext uri="{BB962C8B-B14F-4D97-AF65-F5344CB8AC3E}">
        <p14:creationId xmlns:p14="http://schemas.microsoft.com/office/powerpoint/2010/main" val="253134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893</Words>
  <Application>Microsoft Office PowerPoint</Application>
  <PresentationFormat>On-screen Show (4:3)</PresentationFormat>
  <Paragraphs>66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النظرية الكلاسيكية </vt:lpstr>
      <vt:lpstr>PowerPoint Presentation</vt:lpstr>
      <vt:lpstr> أولاً:  ظروف نشأة الفكر الكلاسيكي </vt:lpstr>
      <vt:lpstr>PowerPoint Presentation</vt:lpstr>
      <vt:lpstr>وبهذا المعني </vt:lpstr>
      <vt:lpstr>PowerPoint Presentation</vt:lpstr>
      <vt:lpstr>PowerPoint Presentation</vt:lpstr>
      <vt:lpstr>وبهذا المعني ، فإن الفكر الاقتصادي الكلاسيكي قد سبقته إرهاصات النشأة علي النحو التالي :</vt:lpstr>
      <vt:lpstr>PowerPoint Presentation</vt:lpstr>
      <vt:lpstr>أستطاع جوزيف شومبيترJ.SchumPeter في مؤلفه القيم " تاريخ التحليل الاقتصادي " والتي يمكن ان نوجزها  فيما يلي:</vt:lpstr>
      <vt:lpstr>2- المذهب الطبيعي او الفيزوقراطي    Physiocrats </vt:lpstr>
      <vt:lpstr>وتوصلوا الى  جملة من المبادئ : </vt:lpstr>
      <vt:lpstr>3- المدرسة الكلاسيكية </vt:lpstr>
      <vt:lpstr>PowerPoint Presentation</vt:lpstr>
      <vt:lpstr>PowerPoint Presentation</vt:lpstr>
      <vt:lpstr>PowerPoint Presentation</vt:lpstr>
      <vt:lpstr>ثانياً: مضمون وفروض النظرية الكلاسيكية</vt:lpstr>
      <vt:lpstr>1- الحرية بالمفهوم الشامل : وهي تشمل إتجاهين أساسيين  </vt:lpstr>
      <vt:lpstr>PowerPoint Presentation</vt:lpstr>
      <vt:lpstr>PowerPoint Presentation</vt:lpstr>
      <vt:lpstr>3-  سيادة المنافسة الكاملة. </vt:lpstr>
      <vt:lpstr>شروط المنافسة الكاملة </vt:lpstr>
      <vt:lpstr>4-  قانون ساي للأسواق :  كل عرض يخلق الطلب الخاص به</vt:lpstr>
      <vt:lpstr>وبهذا المعني فإن </vt:lpstr>
      <vt:lpstr>5- التوظف الكامل للموارد الإقتصادية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النظرية الكلاسيكية </dc:title>
  <dc:creator>DR. mahmoud</dc:creator>
  <cp:lastModifiedBy>DR. mahmoud</cp:lastModifiedBy>
  <cp:revision>9</cp:revision>
  <dcterms:created xsi:type="dcterms:W3CDTF">2006-08-16T00:00:00Z</dcterms:created>
  <dcterms:modified xsi:type="dcterms:W3CDTF">2022-03-07T07:25:09Z</dcterms:modified>
</cp:coreProperties>
</file>