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8" r:id="rId3"/>
    <p:sldId id="257" r:id="rId4"/>
    <p:sldId id="258" r:id="rId5"/>
    <p:sldId id="259" r:id="rId6"/>
    <p:sldId id="260" r:id="rId7"/>
    <p:sldId id="261" r:id="rId8"/>
    <p:sldId id="270" r:id="rId9"/>
    <p:sldId id="271" r:id="rId10"/>
    <p:sldId id="272" r:id="rId11"/>
    <p:sldId id="269" r:id="rId12"/>
    <p:sldId id="266" r:id="rId13"/>
    <p:sldId id="267" r:id="rId14"/>
    <p:sldId id="268"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E8DAB8-4C3F-45D2-98A4-CF4515045E1A}" type="datetimeFigureOut">
              <a:rPr lang="en-US" smtClean="0"/>
              <a:t>3/14/2022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D98D-9438-4323-A13F-6BA84694C8D1}" type="slidenum">
              <a:rPr lang="en-US" smtClean="0"/>
              <a:t>‹#›</a:t>
            </a:fld>
            <a:endParaRPr lang="en-US"/>
          </a:p>
        </p:txBody>
      </p:sp>
    </p:spTree>
    <p:extLst>
      <p:ext uri="{BB962C8B-B14F-4D97-AF65-F5344CB8AC3E}">
        <p14:creationId xmlns:p14="http://schemas.microsoft.com/office/powerpoint/2010/main" val="186323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D98D-9438-4323-A13F-6BA84694C8D1}" type="slidenum">
              <a:rPr lang="en-US" smtClean="0"/>
              <a:t>13</a:t>
            </a:fld>
            <a:endParaRPr lang="en-US"/>
          </a:p>
        </p:txBody>
      </p:sp>
    </p:spTree>
    <p:extLst>
      <p:ext uri="{BB962C8B-B14F-4D97-AF65-F5344CB8AC3E}">
        <p14:creationId xmlns:p14="http://schemas.microsoft.com/office/powerpoint/2010/main" val="192574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EG" b="1" u="sng" dirty="0">
                <a:ea typeface="Calibri"/>
                <a:cs typeface="Arial"/>
              </a:rPr>
              <a:t>النظرية الكينزية</a:t>
            </a:r>
            <a:endParaRPr lang="en-US" dirty="0"/>
          </a:p>
        </p:txBody>
      </p:sp>
      <p:sp>
        <p:nvSpPr>
          <p:cNvPr id="3" name="Subtitle 2"/>
          <p:cNvSpPr>
            <a:spLocks noGrp="1"/>
          </p:cNvSpPr>
          <p:nvPr>
            <p:ph type="subTitle" idx="1"/>
          </p:nvPr>
        </p:nvSpPr>
        <p:spPr/>
        <p:txBody>
          <a:bodyPr/>
          <a:lstStyle/>
          <a:p>
            <a:r>
              <a:rPr lang="ar-EG" b="1" dirty="0" smtClean="0">
                <a:solidFill>
                  <a:schemeClr val="tx1"/>
                </a:solidFill>
              </a:rPr>
              <a:t>د. محمود الفرجاني</a:t>
            </a:r>
            <a:r>
              <a:rPr lang="ar-EG" dirty="0" smtClean="0"/>
              <a:t> </a:t>
            </a:r>
            <a:endParaRPr lang="en-US" dirty="0"/>
          </a:p>
        </p:txBody>
      </p:sp>
    </p:spTree>
    <p:extLst>
      <p:ext uri="{BB962C8B-B14F-4D97-AF65-F5344CB8AC3E}">
        <p14:creationId xmlns:p14="http://schemas.microsoft.com/office/powerpoint/2010/main" val="196184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SA" u="sng" dirty="0">
                <a:solidFill>
                  <a:srgbClr val="FF0000"/>
                </a:solidFill>
                <a:ea typeface="Times New Roman"/>
              </a:rPr>
              <a:t>ويتكون الطلب الفعلي</a:t>
            </a:r>
            <a:r>
              <a:rPr lang="ar-EG" u="sng" dirty="0">
                <a:solidFill>
                  <a:srgbClr val="FF0000"/>
                </a:solidFill>
                <a:ea typeface="Times New Roman"/>
              </a:rPr>
              <a:t>( الفعًّال) </a:t>
            </a:r>
            <a:r>
              <a:rPr lang="ar-SA" u="sng" dirty="0">
                <a:solidFill>
                  <a:srgbClr val="FF0000"/>
                </a:solidFill>
                <a:ea typeface="Times New Roman"/>
              </a:rPr>
              <a:t>عند كينز من الطلب الإستهلاكي والطلب الإستثماري </a:t>
            </a:r>
            <a:r>
              <a:rPr lang="ar-SA" dirty="0">
                <a:ea typeface="Times New Roman"/>
              </a:rPr>
              <a:t>ويري كينز أن الاستثمار هو المؤثر الأول ويُمكن أن تحدث زيادته تلقائيا ، مما يؤدي إلي حدوث زيادة في التوظف والدخل والطلب الاستهلاكي أما الانفاق أو الطلب الاستهلاكي فهو تابع للاستثمار ويتوقف أو يعتمد علي الدخل </a:t>
            </a:r>
            <a:endParaRPr lang="en-US" dirty="0"/>
          </a:p>
        </p:txBody>
      </p:sp>
    </p:spTree>
    <p:extLst>
      <p:ext uri="{BB962C8B-B14F-4D97-AF65-F5344CB8AC3E}">
        <p14:creationId xmlns:p14="http://schemas.microsoft.com/office/powerpoint/2010/main" val="272749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u="sng" dirty="0">
                <a:ea typeface="Calibri"/>
                <a:cs typeface="Arial"/>
              </a:rPr>
              <a:t>ثانياً:الاستهلاك والاستثمار عند كينز : </a:t>
            </a:r>
            <a:endParaRPr lang="en-US" dirty="0"/>
          </a:p>
        </p:txBody>
      </p:sp>
      <p:sp>
        <p:nvSpPr>
          <p:cNvPr id="3" name="Content Placeholder 2"/>
          <p:cNvSpPr>
            <a:spLocks noGrp="1"/>
          </p:cNvSpPr>
          <p:nvPr>
            <p:ph idx="1"/>
          </p:nvPr>
        </p:nvSpPr>
        <p:spPr/>
        <p:txBody>
          <a:bodyPr/>
          <a:lstStyle/>
          <a:p>
            <a:pPr algn="just" rtl="1">
              <a:lnSpc>
                <a:spcPct val="150000"/>
              </a:lnSpc>
            </a:pPr>
            <a:r>
              <a:rPr lang="ar-SA" dirty="0">
                <a:ea typeface="Calibri"/>
              </a:rPr>
              <a:t>أدخل كينز تعديلاً مقارنة بالتقليديين عند البحث عن دالة الاستهلاك حيث أن المدرسة التقليدية كانت تبحث عنها من زاوية الإدخار ، ويتساءلون عن العوامل التي تحكم الإدخار ، بينما كينز يتساءل عن العوامل التي تحكم الاستهلاك </a:t>
            </a:r>
            <a:endParaRPr lang="en-US" dirty="0"/>
          </a:p>
        </p:txBody>
      </p:sp>
    </p:spTree>
    <p:extLst>
      <p:ext uri="{BB962C8B-B14F-4D97-AF65-F5344CB8AC3E}">
        <p14:creationId xmlns:p14="http://schemas.microsoft.com/office/powerpoint/2010/main" val="387403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ea typeface="Times New Roman"/>
                <a:cs typeface="Arial"/>
              </a:rPr>
              <a:t>الاستهلاك</a:t>
            </a:r>
            <a:endParaRPr lang="en-US" dirty="0"/>
          </a:p>
        </p:txBody>
      </p:sp>
      <p:sp>
        <p:nvSpPr>
          <p:cNvPr id="3" name="Content Placeholder 2"/>
          <p:cNvSpPr>
            <a:spLocks noGrp="1"/>
          </p:cNvSpPr>
          <p:nvPr>
            <p:ph idx="1"/>
          </p:nvPr>
        </p:nvSpPr>
        <p:spPr/>
        <p:txBody>
          <a:bodyPr/>
          <a:lstStyle/>
          <a:p>
            <a:pPr algn="just" rtl="1">
              <a:lnSpc>
                <a:spcPct val="150000"/>
              </a:lnSpc>
            </a:pPr>
            <a:r>
              <a:rPr lang="ar-SA" dirty="0">
                <a:ea typeface="Times New Roman"/>
              </a:rPr>
              <a:t>تمثل دالة الاستهلاك الركيزة الأساسية لنظرية كينز في تحديد المستوي التوازني للدخل القومي ويٌعتبر الدخل المُتاح للانفاق ، أو القابل للتصرف (الدخل- الضرائب) أهم مُحددات الاستهلاك والعلاقة بينهما طردية وتأخذ دالة الاستهلاك نماذج  رياضية مختلفة حسب النظرية المُفسرة للدخل ، علي النحو التالي </a:t>
            </a:r>
            <a:endParaRPr lang="en-US" dirty="0"/>
          </a:p>
        </p:txBody>
      </p:sp>
    </p:spTree>
    <p:extLst>
      <p:ext uri="{BB962C8B-B14F-4D97-AF65-F5344CB8AC3E}">
        <p14:creationId xmlns:p14="http://schemas.microsoft.com/office/powerpoint/2010/main" val="352017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SA" b="1" dirty="0">
                <a:ea typeface="Times New Roman"/>
                <a:cs typeface="Arial"/>
              </a:rPr>
              <a:t>اولاً </a:t>
            </a:r>
            <a:r>
              <a:rPr lang="ar-EG" b="1" dirty="0" smtClean="0">
                <a:ea typeface="Times New Roman"/>
                <a:cs typeface="Arial"/>
              </a:rPr>
              <a:t>: </a:t>
            </a:r>
            <a:r>
              <a:rPr lang="ar-SA" b="1" dirty="0" smtClean="0">
                <a:ea typeface="Times New Roman"/>
                <a:cs typeface="Arial"/>
              </a:rPr>
              <a:t>نظرية </a:t>
            </a:r>
            <a:r>
              <a:rPr lang="ar-SA" b="1" dirty="0">
                <a:ea typeface="Times New Roman"/>
                <a:cs typeface="Arial"/>
              </a:rPr>
              <a:t>الدخل المطلق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66800"/>
                <a:ext cx="8229600" cy="6172200"/>
              </a:xfrm>
            </p:spPr>
            <p:txBody>
              <a:bodyPr>
                <a:normAutofit fontScale="70000" lnSpcReduction="20000"/>
              </a:bodyPr>
              <a:lstStyle/>
              <a:p>
                <a:pPr marL="0" marR="0" algn="just" rtl="1">
                  <a:lnSpc>
                    <a:spcPct val="170000"/>
                  </a:lnSpc>
                  <a:spcBef>
                    <a:spcPts val="0"/>
                  </a:spcBef>
                  <a:spcAft>
                    <a:spcPts val="1000"/>
                  </a:spcAft>
                </a:pPr>
                <a:r>
                  <a:rPr lang="ar-SA" dirty="0">
                    <a:ea typeface="Times New Roman"/>
                  </a:rPr>
                  <a:t>في نطاق فرض</a:t>
                </a:r>
                <a:r>
                  <a:rPr lang="ar-EG" dirty="0">
                    <a:ea typeface="Times New Roman"/>
                  </a:rPr>
                  <a:t>ية</a:t>
                </a:r>
                <a:r>
                  <a:rPr lang="ar-SA" dirty="0">
                    <a:ea typeface="Times New Roman"/>
                  </a:rPr>
                  <a:t> الدخل المطلق</a:t>
                </a:r>
                <a:r>
                  <a:rPr lang="ar-EG" dirty="0">
                    <a:ea typeface="Times New Roman"/>
                  </a:rPr>
                  <a:t> (نظرية كينز)</a:t>
                </a:r>
                <a:r>
                  <a:rPr lang="ar-SA" dirty="0">
                    <a:ea typeface="Times New Roman"/>
                  </a:rPr>
                  <a:t> يتحدد الاستهلاك بالمستوى المطلق والحالي للدخل</a:t>
                </a:r>
                <a:r>
                  <a:rPr lang="ar-EG" dirty="0">
                    <a:ea typeface="Times New Roman"/>
                  </a:rPr>
                  <a:t>. </a:t>
                </a:r>
                <a:r>
                  <a:rPr lang="ar-EG" sz="2000" dirty="0" smtClean="0">
                    <a:ea typeface="Times New Roman"/>
                    <a:cs typeface="Arial"/>
                  </a:rPr>
                  <a:t>                                      </a:t>
                </a:r>
                <a:r>
                  <a:rPr lang="ar-SA" dirty="0" smtClean="0">
                    <a:ea typeface="Times New Roman"/>
                  </a:rPr>
                  <a:t>س=أ+ب </a:t>
                </a:r>
                <a:r>
                  <a:rPr lang="ar-SA" dirty="0">
                    <a:ea typeface="Times New Roman"/>
                  </a:rPr>
                  <a:t>ي م </a:t>
                </a:r>
                <a:r>
                  <a:rPr lang="ar-EG" dirty="0">
                    <a:ea typeface="Times New Roman"/>
                  </a:rPr>
                  <a:t> </a:t>
                </a:r>
                <a:r>
                  <a:rPr lang="ar-EG" dirty="0" smtClean="0">
                    <a:ea typeface="Times New Roman"/>
                  </a:rPr>
                  <a:t>                 </a:t>
                </a:r>
                <a:r>
                  <a:rPr lang="ar-SA" dirty="0" smtClean="0">
                    <a:ea typeface="Times New Roman"/>
                  </a:rPr>
                  <a:t>حيث</a:t>
                </a:r>
                <a:r>
                  <a:rPr lang="ar-SA" dirty="0">
                    <a:ea typeface="Times New Roman"/>
                  </a:rPr>
                  <a:t>:</a:t>
                </a:r>
                <a:endParaRPr lang="en-US" sz="2000" dirty="0">
                  <a:ea typeface="Calibri"/>
                  <a:cs typeface="Arial"/>
                </a:endParaRPr>
              </a:p>
              <a:p>
                <a:pPr lvl="0" algn="just" rtl="1">
                  <a:lnSpc>
                    <a:spcPct val="150000"/>
                  </a:lnSpc>
                  <a:spcBef>
                    <a:spcPts val="0"/>
                  </a:spcBef>
                  <a:spcAft>
                    <a:spcPts val="1000"/>
                  </a:spcAft>
                  <a:buFont typeface="Symbol"/>
                  <a:buChar char=""/>
                </a:pPr>
                <a:r>
                  <a:rPr lang="ar-SA" dirty="0">
                    <a:ea typeface="Times New Roman"/>
                  </a:rPr>
                  <a:t>س : </a:t>
                </a:r>
                <a:r>
                  <a:rPr lang="ar-SA" dirty="0" smtClean="0">
                    <a:ea typeface="Times New Roman"/>
                  </a:rPr>
                  <a:t>الاستهلاك</a:t>
                </a:r>
                <a:r>
                  <a:rPr lang="ar-EG" sz="2000" dirty="0" smtClean="0">
                    <a:ea typeface="Times New Roman"/>
                    <a:cs typeface="Arial"/>
                  </a:rPr>
                  <a:t>                 </a:t>
                </a:r>
              </a:p>
              <a:p>
                <a:pPr lvl="0" algn="just" rtl="1">
                  <a:lnSpc>
                    <a:spcPct val="170000"/>
                  </a:lnSpc>
                  <a:spcBef>
                    <a:spcPts val="0"/>
                  </a:spcBef>
                  <a:spcAft>
                    <a:spcPts val="1000"/>
                  </a:spcAft>
                  <a:buFont typeface="Symbol"/>
                  <a:buChar char=""/>
                </a:pPr>
                <a:r>
                  <a:rPr lang="ar-SA" dirty="0" smtClean="0">
                    <a:ea typeface="Times New Roman"/>
                  </a:rPr>
                  <a:t>أ</a:t>
                </a:r>
                <a:r>
                  <a:rPr lang="ar-SA" dirty="0">
                    <a:ea typeface="Times New Roman"/>
                  </a:rPr>
                  <a:t>: الحد القاطع أو ثابت الاستهلاك ، أي الحد الأدني للاستهلاك عند مستوي دخل </a:t>
                </a:r>
                <a:r>
                  <a:rPr lang="en-US" dirty="0">
                    <a:effectLst/>
                    <a:latin typeface="Arial"/>
                    <a:ea typeface="Times New Roman"/>
                    <a:cs typeface="Arial"/>
                  </a:rPr>
                  <a:t>= </a:t>
                </a:r>
                <a:r>
                  <a:rPr lang="ar-SA" dirty="0">
                    <a:ea typeface="Times New Roman"/>
                  </a:rPr>
                  <a:t>صفر </a:t>
                </a:r>
                <a:endParaRPr lang="en-US" sz="2000" dirty="0">
                  <a:ea typeface="Calibri"/>
                  <a:cs typeface="Arial"/>
                </a:endParaRPr>
              </a:p>
              <a:p>
                <a:pPr lvl="0" algn="just" rtl="1">
                  <a:lnSpc>
                    <a:spcPct val="170000"/>
                  </a:lnSpc>
                  <a:spcBef>
                    <a:spcPts val="0"/>
                  </a:spcBef>
                  <a:spcAft>
                    <a:spcPts val="1000"/>
                  </a:spcAft>
                  <a:buFont typeface="Symbol"/>
                  <a:buChar char=""/>
                </a:pPr>
                <a:r>
                  <a:rPr lang="ar-SA" dirty="0">
                    <a:ea typeface="Times New Roman"/>
                  </a:rPr>
                  <a:t>ب: الميل الحدي للاستهلاك أي الزيادة في الاستهلاك الناتجة عن زيادة الدخل المتاح وهي تساوي  ∆س</a:t>
                </a:r>
                <a:r>
                  <a:rPr lang="en-US" dirty="0">
                    <a:effectLst/>
                    <a:latin typeface="Arial"/>
                    <a:ea typeface="Times New Roman"/>
                    <a:cs typeface="Arial"/>
                  </a:rPr>
                  <a:t>/</a:t>
                </a:r>
                <a:r>
                  <a:rPr lang="ar-EG" dirty="0">
                    <a:ea typeface="Times New Roman"/>
                  </a:rPr>
                  <a:t> ∆ي م  ، وتأخذ قيمة موجبة بين الصفر والواحد الصحيح. </a:t>
                </a:r>
                <a:endParaRPr lang="en-US" sz="2000" dirty="0">
                  <a:ea typeface="Calibri"/>
                  <a:cs typeface="Arial"/>
                </a:endParaRPr>
              </a:p>
              <a:p>
                <a:pPr marL="0" marR="0" algn="ctr" rtl="1">
                  <a:lnSpc>
                    <a:spcPct val="150000"/>
                  </a:lnSpc>
                  <a:spcBef>
                    <a:spcPts val="0"/>
                  </a:spcBef>
                  <a:spcAft>
                    <a:spcPts val="1000"/>
                  </a:spcAft>
                </a:pPr>
                <a:r>
                  <a:rPr lang="ar-EG" dirty="0" smtClean="0">
                    <a:ea typeface="Times New Roman"/>
                  </a:rPr>
                  <a:t>1</a:t>
                </a:r>
                <a14:m>
                  <m:oMath xmlns:m="http://schemas.openxmlformats.org/officeDocument/2006/math">
                    <m:r>
                      <a:rPr lang="ar-EG">
                        <a:latin typeface="Cambria Math"/>
                        <a:ea typeface="Times New Roman"/>
                      </a:rPr>
                      <m:t>&lt;</m:t>
                    </m:r>
                    <m:r>
                      <a:rPr lang="ar-EG">
                        <a:latin typeface="Cambria Math"/>
                        <a:ea typeface="Times New Roman"/>
                      </a:rPr>
                      <m:t>ب</m:t>
                    </m:r>
                    <m:r>
                      <a:rPr lang="ar-EG">
                        <a:latin typeface="Cambria Math"/>
                        <a:ea typeface="Times New Roman"/>
                      </a:rPr>
                      <m:t>&lt; </m:t>
                    </m:r>
                  </m:oMath>
                </a14:m>
                <a:r>
                  <a:rPr lang="ar-EG" dirty="0">
                    <a:ea typeface="Times New Roman"/>
                  </a:rPr>
                  <a:t> صفر</a:t>
                </a:r>
                <a:endParaRPr lang="en-US" sz="2000" dirty="0">
                  <a:ea typeface="Calibri"/>
                  <a:cs typeface="Arial"/>
                </a:endParaRPr>
              </a:p>
              <a:p>
                <a:pPr algn="r" rt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6172200"/>
              </a:xfrm>
              <a:blipFill rotWithShape="1">
                <a:blip r:embed="rId3"/>
                <a:stretch>
                  <a:fillRect l="-1778" r="-1037"/>
                </a:stretch>
              </a:blipFill>
            </p:spPr>
            <p:txBody>
              <a:bodyPr/>
              <a:lstStyle/>
              <a:p>
                <a:r>
                  <a:rPr lang="en-US">
                    <a:noFill/>
                  </a:rPr>
                  <a:t> </a:t>
                </a:r>
              </a:p>
            </p:txBody>
          </p:sp>
        </mc:Fallback>
      </mc:AlternateContent>
    </p:spTree>
    <p:extLst>
      <p:ext uri="{BB962C8B-B14F-4D97-AF65-F5344CB8AC3E}">
        <p14:creationId xmlns:p14="http://schemas.microsoft.com/office/powerpoint/2010/main" val="399145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EG" dirty="0">
                <a:ea typeface="Times New Roman"/>
              </a:rPr>
              <a:t>كما تتضمن علاقة الدخل والاستهلاك أيضا أن الميل المتوسط للاستهلاك والميل الحدي للاستهلاك يتناقصان كلما زاد الدخل، ولكن الميل المتوسط للاستهلاك يكون أكبر من الميل الحدي للاستهلاك عند كل مستوى من مستويات الدخل</a:t>
            </a:r>
            <a:endParaRPr lang="en-US" dirty="0"/>
          </a:p>
        </p:txBody>
      </p:sp>
    </p:spTree>
    <p:extLst>
      <p:ext uri="{BB962C8B-B14F-4D97-AF65-F5344CB8AC3E}">
        <p14:creationId xmlns:p14="http://schemas.microsoft.com/office/powerpoint/2010/main" val="184572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Layer>
                </a14:imgProps>
              </a:ext>
            </a:extLst>
          </a:blip>
          <a:srcRect/>
          <a:stretch>
            <a:fillRect/>
          </a:stretch>
        </p:blipFill>
        <p:spPr bwMode="auto">
          <a:xfrm>
            <a:off x="1463378" y="1600200"/>
            <a:ext cx="6217244" cy="45259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0650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b="1" dirty="0">
                <a:ea typeface="Calibri"/>
                <a:cs typeface="Arial"/>
              </a:rPr>
              <a:t>ثانيا: فرضية الدخل النسبي </a:t>
            </a:r>
            <a:endParaRPr lang="en-US" dirty="0"/>
          </a:p>
        </p:txBody>
      </p:sp>
      <p:sp>
        <p:nvSpPr>
          <p:cNvPr id="3" name="Content Placeholder 2"/>
          <p:cNvSpPr>
            <a:spLocks noGrp="1"/>
          </p:cNvSpPr>
          <p:nvPr>
            <p:ph idx="1"/>
          </p:nvPr>
        </p:nvSpPr>
        <p:spPr/>
        <p:txBody>
          <a:bodyPr>
            <a:normAutofit fontScale="92500" lnSpcReduction="20000"/>
          </a:bodyPr>
          <a:lstStyle/>
          <a:p>
            <a:pPr marL="0" marR="0" algn="just" rtl="1">
              <a:lnSpc>
                <a:spcPct val="150000"/>
              </a:lnSpc>
              <a:spcBef>
                <a:spcPts val="0"/>
              </a:spcBef>
              <a:spcAft>
                <a:spcPts val="1000"/>
              </a:spcAft>
            </a:pPr>
            <a:r>
              <a:rPr lang="ar-IQ" dirty="0">
                <a:ea typeface="Calibri"/>
              </a:rPr>
              <a:t>تقدم بهذه النظرية الأستاذ الأميركي "دوزنبيري</a:t>
            </a:r>
            <a:r>
              <a:rPr lang="en-US" dirty="0">
                <a:latin typeface="Arial"/>
                <a:ea typeface="Calibri"/>
                <a:cs typeface="Arial"/>
              </a:rPr>
              <a:t>"Duesenberry  </a:t>
            </a:r>
            <a:r>
              <a:rPr lang="ar-IQ" dirty="0">
                <a:ea typeface="Calibri"/>
              </a:rPr>
              <a:t>لتفسير السلوك الاستهلاكي، والتي تقوم على أن الإنفاق الاستهلاكي للأفراد يتحدد في فترة زمنية معينة، حسب المحيط الاجتماعي الذي يعيشون فيه</a:t>
            </a:r>
            <a:r>
              <a:rPr lang="en-US" dirty="0">
                <a:latin typeface="Arial"/>
                <a:ea typeface="Calibri"/>
                <a:cs typeface="Arial"/>
              </a:rPr>
              <a:t>. </a:t>
            </a:r>
            <a:endParaRPr lang="en-US" sz="2000" dirty="0">
              <a:ea typeface="Calibri"/>
              <a:cs typeface="Arial"/>
            </a:endParaRPr>
          </a:p>
          <a:p>
            <a:pPr marL="0" marR="0" algn="just" rtl="1">
              <a:lnSpc>
                <a:spcPct val="150000"/>
              </a:lnSpc>
              <a:spcBef>
                <a:spcPts val="0"/>
              </a:spcBef>
              <a:spcAft>
                <a:spcPts val="1000"/>
              </a:spcAft>
            </a:pPr>
            <a:r>
              <a:rPr lang="ar-IQ" dirty="0">
                <a:ea typeface="Calibri"/>
              </a:rPr>
              <a:t>وتقول النظرية ببساطة بأن الاستهلاك لا يعتمد على الدخل المطلق إنما على الدخل النسبي، أي أن إنفاق الأسرة يتوقف على إنفاق الأسر الأخرى التي تعيش مجاورة لتلك الأسرة</a:t>
            </a:r>
            <a:r>
              <a:rPr lang="en-US" dirty="0">
                <a:latin typeface="Arial"/>
                <a:ea typeface="Calibri"/>
                <a:cs typeface="Arial"/>
              </a:rPr>
              <a:t>. </a:t>
            </a:r>
            <a:endParaRPr lang="en-US" sz="2000" dirty="0">
              <a:ea typeface="Calibri"/>
              <a:cs typeface="Arial"/>
            </a:endParaRPr>
          </a:p>
          <a:p>
            <a:pPr algn="r" rtl="1"/>
            <a:endParaRPr lang="en-US" dirty="0"/>
          </a:p>
        </p:txBody>
      </p:sp>
    </p:spTree>
    <p:extLst>
      <p:ext uri="{BB962C8B-B14F-4D97-AF65-F5344CB8AC3E}">
        <p14:creationId xmlns:p14="http://schemas.microsoft.com/office/powerpoint/2010/main" val="138708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marR="0" algn="just" rtl="1">
              <a:lnSpc>
                <a:spcPct val="150000"/>
              </a:lnSpc>
              <a:spcBef>
                <a:spcPts val="0"/>
              </a:spcBef>
              <a:spcAft>
                <a:spcPts val="1000"/>
              </a:spcAft>
            </a:pPr>
            <a:r>
              <a:rPr lang="ar-IQ" dirty="0">
                <a:ea typeface="Calibri"/>
              </a:rPr>
              <a:t>بمعنى أن الشخص يحاول تقليد الآخرين في طريقة استهلاكهم ومحاكاتهم في هذا النمط الاستهلاكي حتى لو كان دخله أقل من متوسط دخولهم</a:t>
            </a:r>
            <a:r>
              <a:rPr lang="ar-SA" dirty="0">
                <a:ea typeface="Calibri"/>
              </a:rPr>
              <a:t> ، </a:t>
            </a:r>
            <a:r>
              <a:rPr lang="ar-IQ" dirty="0">
                <a:ea typeface="Calibri"/>
              </a:rPr>
              <a:t>وفي هذه الحالة سوف يكون الميل المتوسط للاستهلاك لهذا الفرد أكبر من الميل المتوسط للاستهلاك لباقي المجموعة وذلك لأنه يلجأ إلى استهلاك جزء أكبر من دخله ليجاري استهلاك باقي المجموعة</a:t>
            </a:r>
            <a:r>
              <a:rPr lang="en-US" dirty="0">
                <a:latin typeface="Arial"/>
                <a:ea typeface="Calibri"/>
                <a:cs typeface="Arial"/>
              </a:rPr>
              <a:t>.  </a:t>
            </a:r>
            <a:endParaRPr lang="en-US" sz="2000" dirty="0">
              <a:ea typeface="Calibri"/>
              <a:cs typeface="Arial"/>
            </a:endParaRPr>
          </a:p>
          <a:p>
            <a:pPr algn="r" rtl="1"/>
            <a:endParaRPr lang="en-US" dirty="0"/>
          </a:p>
        </p:txBody>
      </p:sp>
    </p:spTree>
    <p:extLst>
      <p:ext uri="{BB962C8B-B14F-4D97-AF65-F5344CB8AC3E}">
        <p14:creationId xmlns:p14="http://schemas.microsoft.com/office/powerpoint/2010/main" val="218850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marR="0" algn="just" rtl="1">
              <a:lnSpc>
                <a:spcPct val="150000"/>
              </a:lnSpc>
              <a:spcBef>
                <a:spcPts val="0"/>
              </a:spcBef>
              <a:spcAft>
                <a:spcPts val="1000"/>
              </a:spcAft>
            </a:pPr>
            <a:r>
              <a:rPr lang="ar-IQ" dirty="0">
                <a:ea typeface="Calibri"/>
              </a:rPr>
              <a:t>وبالتالي تكون دالة الاستهلاك في الأجل الطويل هي</a:t>
            </a:r>
            <a:r>
              <a:rPr lang="en-US" dirty="0">
                <a:latin typeface="Arial"/>
                <a:ea typeface="Calibri"/>
                <a:cs typeface="Arial"/>
              </a:rPr>
              <a:t>: </a:t>
            </a:r>
            <a:endParaRPr lang="en-US" sz="2000" dirty="0">
              <a:ea typeface="Calibri"/>
              <a:cs typeface="Arial"/>
            </a:endParaRPr>
          </a:p>
          <a:p>
            <a:pPr marL="0" marR="0" algn="ctr" rtl="1">
              <a:lnSpc>
                <a:spcPct val="150000"/>
              </a:lnSpc>
              <a:spcBef>
                <a:spcPts val="0"/>
              </a:spcBef>
              <a:spcAft>
                <a:spcPts val="1000"/>
              </a:spcAft>
              <a:tabLst>
                <a:tab pos="1140460" algn="l"/>
              </a:tabLst>
            </a:pPr>
            <a:r>
              <a:rPr lang="ar-SA" b="1" dirty="0">
                <a:ea typeface="Calibri"/>
              </a:rPr>
              <a:t>س= ب ي م</a:t>
            </a:r>
            <a:endParaRPr lang="en-US" sz="2000" dirty="0">
              <a:ea typeface="Calibri"/>
              <a:cs typeface="Arial"/>
            </a:endParaRPr>
          </a:p>
          <a:p>
            <a:pPr algn="r" rtl="1"/>
            <a:r>
              <a:rPr lang="ar-IQ" dirty="0">
                <a:ea typeface="Calibri"/>
              </a:rPr>
              <a:t>حيث </a:t>
            </a:r>
            <a:r>
              <a:rPr lang="ar-SA" dirty="0">
                <a:ea typeface="Calibri"/>
              </a:rPr>
              <a:t>ب: </a:t>
            </a:r>
            <a:r>
              <a:rPr lang="ar-IQ" dirty="0">
                <a:ea typeface="Calibri"/>
              </a:rPr>
              <a:t>تمثل الميل الحدي للاستهلاك في المدى </a:t>
            </a:r>
            <a:r>
              <a:rPr lang="ar-IQ" dirty="0" smtClean="0">
                <a:ea typeface="Calibri"/>
              </a:rPr>
              <a:t>الطويل</a:t>
            </a:r>
            <a:endParaRPr lang="ar-EG" dirty="0" smtClean="0">
              <a:ea typeface="Calibri"/>
            </a:endParaRPr>
          </a:p>
          <a:p>
            <a:pPr marL="0" marR="0" algn="just" rtl="1">
              <a:lnSpc>
                <a:spcPct val="150000"/>
              </a:lnSpc>
              <a:spcBef>
                <a:spcPts val="0"/>
              </a:spcBef>
              <a:spcAft>
                <a:spcPts val="1000"/>
              </a:spcAft>
            </a:pPr>
            <a:r>
              <a:rPr lang="ar-IQ" dirty="0">
                <a:ea typeface="Calibri"/>
              </a:rPr>
              <a:t>ويكون الاستهلاك التلقائي صفر وتبدأ دالة الاستهلاك من نقطة الأصل، وهي التي تعرف بالدالة النسبية، بمعنى أن الاستهلاك في المدى الطويل يمثل تقريباً نسبة ثابتة من الدخل</a:t>
            </a:r>
            <a:r>
              <a:rPr lang="en-US" dirty="0">
                <a:latin typeface="Arial"/>
                <a:ea typeface="Calibri"/>
                <a:cs typeface="Arial"/>
              </a:rPr>
              <a:t>. </a:t>
            </a:r>
            <a:endParaRPr lang="en-US" sz="2000" dirty="0">
              <a:ea typeface="Calibri"/>
              <a:cs typeface="Arial"/>
            </a:endParaRPr>
          </a:p>
          <a:p>
            <a:pPr algn="r" rtl="1"/>
            <a:endParaRPr lang="en-US" dirty="0"/>
          </a:p>
        </p:txBody>
      </p:sp>
    </p:spTree>
    <p:extLst>
      <p:ext uri="{BB962C8B-B14F-4D97-AF65-F5344CB8AC3E}">
        <p14:creationId xmlns:p14="http://schemas.microsoft.com/office/powerpoint/2010/main" val="220888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gn="just" rtl="1">
              <a:lnSpc>
                <a:spcPct val="150000"/>
              </a:lnSpc>
              <a:spcBef>
                <a:spcPts val="0"/>
              </a:spcBef>
              <a:spcAft>
                <a:spcPts val="1000"/>
              </a:spcAft>
            </a:pPr>
            <a:r>
              <a:rPr lang="ar-IQ" dirty="0">
                <a:ea typeface="Calibri"/>
              </a:rPr>
              <a:t>وخلاصة القول أن دالة الاستهلاك التابعة لهذه الفرضية حصيلة تزاوج دالتين إحداهما للمدى القصير والأخرى للمدى الطويل</a:t>
            </a:r>
            <a:r>
              <a:rPr lang="en-US" dirty="0">
                <a:latin typeface="Arial"/>
                <a:ea typeface="Calibri"/>
                <a:cs typeface="Arial"/>
              </a:rPr>
              <a:t>.  </a:t>
            </a:r>
            <a:endParaRPr lang="en-US" sz="2000" dirty="0">
              <a:ea typeface="Calibri"/>
              <a:cs typeface="Arial"/>
            </a:endParaRPr>
          </a:p>
          <a:p>
            <a:pPr algn="r" rtl="1"/>
            <a:r>
              <a:rPr lang="ar-IQ" dirty="0">
                <a:ea typeface="Calibri"/>
              </a:rPr>
              <a:t>فالدالة غير نسبية في المدى القصير وتشابه في ذلك الأمر الدالة الكنزية للدخل المطلق، بينما تصبح نسبية الشكل على المدى الطويل</a:t>
            </a:r>
            <a:endParaRPr lang="en-US" dirty="0"/>
          </a:p>
        </p:txBody>
      </p:sp>
    </p:spTree>
    <p:extLst>
      <p:ext uri="{BB962C8B-B14F-4D97-AF65-F5344CB8AC3E}">
        <p14:creationId xmlns:p14="http://schemas.microsoft.com/office/powerpoint/2010/main" val="351770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قبل أن تقرأ</a:t>
            </a:r>
            <a:endParaRPr lang="en-US" dirty="0"/>
          </a:p>
        </p:txBody>
      </p:sp>
      <p:sp>
        <p:nvSpPr>
          <p:cNvPr id="3" name="Content Placeholder 2"/>
          <p:cNvSpPr>
            <a:spLocks noGrp="1"/>
          </p:cNvSpPr>
          <p:nvPr>
            <p:ph idx="1"/>
          </p:nvPr>
        </p:nvSpPr>
        <p:spPr/>
        <p:txBody>
          <a:bodyPr>
            <a:noAutofit/>
          </a:bodyPr>
          <a:lstStyle/>
          <a:p>
            <a:pPr algn="just" rtl="1">
              <a:lnSpc>
                <a:spcPct val="160000"/>
              </a:lnSpc>
            </a:pPr>
            <a:r>
              <a:rPr lang="ar-EG" sz="2400" b="1" dirty="0"/>
              <a:t>وقف طفل صغير أمام والدته وهو يرتعش </a:t>
            </a:r>
            <a:r>
              <a:rPr lang="ar-EG" sz="2400" b="1" dirty="0" smtClean="0"/>
              <a:t>من قسوة </a:t>
            </a:r>
            <a:r>
              <a:rPr lang="ar-EG" sz="2400" b="1" dirty="0"/>
              <a:t>البرد في أحد أيام شتاء عام </a:t>
            </a:r>
            <a:r>
              <a:rPr lang="en-US" sz="2400" b="1" dirty="0" smtClean="0"/>
              <a:t>١٩٢٩ </a:t>
            </a:r>
            <a:r>
              <a:rPr lang="ar-EG" sz="2400" b="1" dirty="0" smtClean="0"/>
              <a:t>وسألها ببراءة</a:t>
            </a:r>
            <a:r>
              <a:rPr lang="ar-EG" sz="2400" b="1" dirty="0"/>
              <a:t>: </a:t>
            </a:r>
            <a:r>
              <a:rPr lang="ar-EG" sz="2400" b="1" dirty="0" smtClean="0"/>
              <a:t>لماذا </a:t>
            </a:r>
            <a:r>
              <a:rPr lang="ar-EG" sz="2400" b="1" dirty="0"/>
              <a:t>لا تدفئ </a:t>
            </a:r>
            <a:r>
              <a:rPr lang="ar-EG" sz="2400" b="1" dirty="0" smtClean="0"/>
              <a:t>المنزل </a:t>
            </a:r>
            <a:r>
              <a:rPr lang="ar-EG" sz="2400" b="1" dirty="0"/>
              <a:t>يا </a:t>
            </a:r>
            <a:r>
              <a:rPr lang="ar-EG" sz="2400" b="1" dirty="0" smtClean="0"/>
              <a:t>أمي؟  </a:t>
            </a:r>
            <a:r>
              <a:rPr lang="ar-EG" sz="2400" b="1" dirty="0"/>
              <a:t>قالت الأم:</a:t>
            </a:r>
          </a:p>
          <a:p>
            <a:pPr algn="just" rtl="1">
              <a:lnSpc>
                <a:spcPct val="170000"/>
              </a:lnSpc>
            </a:pPr>
            <a:r>
              <a:rPr lang="ar-EG" sz="2400" b="1" dirty="0"/>
              <a:t>لأنه لا يوجد لدينا فحم </a:t>
            </a:r>
            <a:r>
              <a:rPr lang="ar-EG" sz="2400" b="1" dirty="0" smtClean="0"/>
              <a:t>بالمنزل </a:t>
            </a:r>
            <a:r>
              <a:rPr lang="ar-EG" sz="2400" b="1" dirty="0"/>
              <a:t>يا ولدي</a:t>
            </a:r>
            <a:r>
              <a:rPr lang="ar-EG" sz="2400" b="1" dirty="0" smtClean="0"/>
              <a:t>.</a:t>
            </a:r>
          </a:p>
          <a:p>
            <a:pPr algn="just" rtl="1">
              <a:lnSpc>
                <a:spcPct val="160000"/>
              </a:lnSpc>
            </a:pPr>
            <a:r>
              <a:rPr lang="ar-EG" sz="2400" b="1" dirty="0" smtClean="0"/>
              <a:t> فسألها الطفل</a:t>
            </a:r>
            <a:r>
              <a:rPr lang="ar-EG" sz="2400" b="1" dirty="0"/>
              <a:t>: و </a:t>
            </a:r>
            <a:r>
              <a:rPr lang="ar-EG" sz="2400" b="1" dirty="0" smtClean="0"/>
              <a:t>لماذا </a:t>
            </a:r>
            <a:r>
              <a:rPr lang="ar-EG" sz="2400" b="1" dirty="0"/>
              <a:t>لا يوجد فحم </a:t>
            </a:r>
            <a:r>
              <a:rPr lang="ar-EG" sz="2400" b="1" dirty="0" smtClean="0"/>
              <a:t>بالمنزل؟</a:t>
            </a:r>
          </a:p>
          <a:p>
            <a:pPr algn="r" rtl="1">
              <a:lnSpc>
                <a:spcPct val="170000"/>
              </a:lnSpc>
            </a:pPr>
            <a:r>
              <a:rPr lang="ar-EG" sz="2400" b="1" dirty="0" smtClean="0"/>
              <a:t> </a:t>
            </a:r>
            <a:r>
              <a:rPr lang="ar-EG" sz="2400" b="1" dirty="0"/>
              <a:t>أجابت </a:t>
            </a:r>
            <a:r>
              <a:rPr lang="ar-EG" sz="2400" b="1" dirty="0" smtClean="0"/>
              <a:t>الأم: لأن </a:t>
            </a:r>
            <a:r>
              <a:rPr lang="ar-EG" sz="2400" b="1" dirty="0"/>
              <a:t>والدك متعطل عن العمل. وعاد الابن يسألها:</a:t>
            </a:r>
          </a:p>
          <a:p>
            <a:pPr rtl="1">
              <a:lnSpc>
                <a:spcPct val="170000"/>
              </a:lnSpc>
            </a:pPr>
            <a:r>
              <a:rPr lang="ar-EG" sz="2400" b="1" dirty="0" smtClean="0"/>
              <a:t>ولماذا </a:t>
            </a:r>
            <a:r>
              <a:rPr lang="ar-EG" sz="2400" b="1" dirty="0"/>
              <a:t>يتعطل أبي عن </a:t>
            </a:r>
            <a:r>
              <a:rPr lang="ar-EG" sz="2400" b="1" dirty="0" smtClean="0"/>
              <a:t>العمل؟ </a:t>
            </a:r>
            <a:r>
              <a:rPr lang="ar-EG" sz="2400" b="1" dirty="0"/>
              <a:t>قالت الأم: لأنه </a:t>
            </a:r>
            <a:r>
              <a:rPr lang="ar-EG" sz="2400" b="1" dirty="0" smtClean="0"/>
              <a:t>يوجد فحم </a:t>
            </a:r>
            <a:r>
              <a:rPr lang="ar-EG" sz="2400" b="1" dirty="0"/>
              <a:t>كثير بالأسواق يا ولدي</a:t>
            </a:r>
            <a:r>
              <a:rPr lang="ar-EG" sz="2400" b="1" dirty="0" smtClean="0"/>
              <a:t>.                        </a:t>
            </a:r>
            <a:r>
              <a:rPr lang="ar-EG" sz="2400" b="1" dirty="0" smtClean="0">
                <a:solidFill>
                  <a:srgbClr val="FF0000"/>
                </a:solidFill>
              </a:rPr>
              <a:t>( الاقتصاد السياسي للبطالة )  د. رمزي زكي </a:t>
            </a:r>
            <a:endParaRPr lang="en-US" sz="2400" b="1" dirty="0">
              <a:solidFill>
                <a:srgbClr val="FF0000"/>
              </a:solidFill>
            </a:endParaRPr>
          </a:p>
        </p:txBody>
      </p:sp>
    </p:spTree>
    <p:extLst>
      <p:ext uri="{BB962C8B-B14F-4D97-AF65-F5344CB8AC3E}">
        <p14:creationId xmlns:p14="http://schemas.microsoft.com/office/powerpoint/2010/main" val="2795095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762999"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635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marR="0" algn="just" rtl="1">
              <a:lnSpc>
                <a:spcPct val="150000"/>
              </a:lnSpc>
              <a:spcBef>
                <a:spcPts val="0"/>
              </a:spcBef>
              <a:spcAft>
                <a:spcPts val="0"/>
              </a:spcAft>
            </a:pPr>
            <a:r>
              <a:rPr lang="ar-EG" dirty="0">
                <a:ea typeface="Calibri"/>
              </a:rPr>
              <a:t>وقد ادخل </a:t>
            </a:r>
            <a:r>
              <a:rPr lang="ar-EG" b="1" dirty="0">
                <a:ea typeface="Calibri"/>
              </a:rPr>
              <a:t>دوزنبري</a:t>
            </a:r>
            <a:r>
              <a:rPr lang="ar-EG" dirty="0">
                <a:ea typeface="Calibri"/>
              </a:rPr>
              <a:t> عاملا جديدا في نظريته لتفسير علاقة الاستهلاك بالدخل وهو </a:t>
            </a:r>
            <a:r>
              <a:rPr lang="ar-EG" b="1" dirty="0">
                <a:ea typeface="Calibri"/>
              </a:rPr>
              <a:t>مستوى الدخل الماضي.</a:t>
            </a:r>
            <a:endParaRPr lang="en-US" sz="2000" dirty="0">
              <a:ea typeface="Calibri"/>
              <a:cs typeface="Arial"/>
            </a:endParaRPr>
          </a:p>
          <a:p>
            <a:pPr algn="just" rtl="1">
              <a:lnSpc>
                <a:spcPct val="150000"/>
              </a:lnSpc>
            </a:pPr>
            <a:r>
              <a:rPr lang="ar-EG" dirty="0">
                <a:ea typeface="Calibri"/>
              </a:rPr>
              <a:t>مؤدى هذا العامل أنه إذا كان هناك تغيرات في مستوى الدخل، فان الإنفاق الاستهلاكي سيعتمد ليس فقط على مستوى الدخل الجاري، وإنما أيضا على أعلى مستوى للدخل حصل عليه في الماضي (</a:t>
            </a:r>
            <a:r>
              <a:rPr lang="ar-EG" b="1" dirty="0">
                <a:ea typeface="Calibri"/>
              </a:rPr>
              <a:t>مستوى القمة</a:t>
            </a:r>
            <a:r>
              <a:rPr lang="ar-EG" dirty="0">
                <a:ea typeface="Calibri"/>
              </a:rPr>
              <a:t>)، وهو مستوى لا يجب أن يكون مجرد دخل مرتفع لمرة واحدة.</a:t>
            </a:r>
            <a:endParaRPr lang="en-US" dirty="0"/>
          </a:p>
        </p:txBody>
      </p:sp>
    </p:spTree>
    <p:extLst>
      <p:ext uri="{BB962C8B-B14F-4D97-AF65-F5344CB8AC3E}">
        <p14:creationId xmlns:p14="http://schemas.microsoft.com/office/powerpoint/2010/main" val="528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EG" dirty="0">
                <a:ea typeface="Calibri"/>
              </a:rPr>
              <a:t>ومن ثم فان العائلة ذات الدخل المرتفع ستتعود على نمط استهلاكي معين، فإذا انخفض دخل هذه الأسرة لظرف ما، فإنها سوف تظل عند نفس مستوى الاستهلاك السابق ويكون ذلك على حساب السحب من مدخراتها السابقة</a:t>
            </a:r>
            <a:endParaRPr lang="en-US" dirty="0"/>
          </a:p>
        </p:txBody>
      </p:sp>
    </p:spTree>
    <p:extLst>
      <p:ext uri="{BB962C8B-B14F-4D97-AF65-F5344CB8AC3E}">
        <p14:creationId xmlns:p14="http://schemas.microsoft.com/office/powerpoint/2010/main" val="107146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ea typeface="Calibri"/>
                <a:cs typeface="Arial"/>
              </a:rPr>
              <a:t>ثالثاً : </a:t>
            </a:r>
            <a:r>
              <a:rPr lang="ar-SA" b="1" dirty="0" smtClean="0">
                <a:ea typeface="Calibri"/>
                <a:cs typeface="Arial"/>
              </a:rPr>
              <a:t>فر</a:t>
            </a:r>
            <a:r>
              <a:rPr lang="ar-EG" b="1" dirty="0" smtClean="0">
                <a:ea typeface="Calibri"/>
                <a:cs typeface="Arial"/>
              </a:rPr>
              <a:t>ض</a:t>
            </a:r>
            <a:r>
              <a:rPr lang="ar-SA" b="1" dirty="0" smtClean="0">
                <a:ea typeface="Calibri"/>
                <a:cs typeface="Arial"/>
              </a:rPr>
              <a:t>ية </a:t>
            </a:r>
            <a:r>
              <a:rPr lang="ar-SA" b="1" dirty="0">
                <a:ea typeface="Calibri"/>
                <a:cs typeface="Arial"/>
              </a:rPr>
              <a:t>الدخل الدائم</a:t>
            </a:r>
            <a:endParaRPr lang="en-US" dirty="0"/>
          </a:p>
        </p:txBody>
      </p:sp>
      <p:sp>
        <p:nvSpPr>
          <p:cNvPr id="3" name="Content Placeholder 2"/>
          <p:cNvSpPr>
            <a:spLocks noGrp="1"/>
          </p:cNvSpPr>
          <p:nvPr>
            <p:ph idx="1"/>
          </p:nvPr>
        </p:nvSpPr>
        <p:spPr/>
        <p:txBody>
          <a:bodyPr/>
          <a:lstStyle/>
          <a:p>
            <a:pPr marL="0" marR="0" algn="just" rtl="1">
              <a:lnSpc>
                <a:spcPct val="150000"/>
              </a:lnSpc>
              <a:spcBef>
                <a:spcPts val="0"/>
              </a:spcBef>
              <a:spcAft>
                <a:spcPts val="0"/>
              </a:spcAft>
            </a:pPr>
            <a:r>
              <a:rPr lang="ar-EG" dirty="0">
                <a:ea typeface="Calibri"/>
              </a:rPr>
              <a:t>تعتمد نظرية الدخل الدائم</a:t>
            </a:r>
            <a:r>
              <a:rPr lang="ar-EG" b="1" dirty="0">
                <a:ea typeface="Calibri"/>
              </a:rPr>
              <a:t> لفريدمان </a:t>
            </a:r>
            <a:r>
              <a:rPr lang="ar-EG" dirty="0">
                <a:ea typeface="Calibri"/>
              </a:rPr>
              <a:t>على فرضية أساسية هي أن المستهلك يحاول المحافظة على نمط معين من الاستهلاك برغم تقلب مستوى دخله من سنة إلى أخرى.</a:t>
            </a:r>
            <a:endParaRPr lang="en-US" sz="2000" dirty="0">
              <a:ea typeface="Calibri"/>
              <a:cs typeface="Arial"/>
            </a:endParaRPr>
          </a:p>
          <a:p>
            <a:pPr marL="0" marR="0" algn="just" rtl="1">
              <a:lnSpc>
                <a:spcPct val="150000"/>
              </a:lnSpc>
              <a:spcBef>
                <a:spcPts val="0"/>
              </a:spcBef>
              <a:spcAft>
                <a:spcPts val="0"/>
              </a:spcAft>
            </a:pPr>
            <a:r>
              <a:rPr lang="ar-SA" dirty="0">
                <a:ea typeface="Calibri"/>
              </a:rPr>
              <a:t>و</a:t>
            </a:r>
            <a:r>
              <a:rPr lang="ar-EG" dirty="0">
                <a:ea typeface="Calibri"/>
              </a:rPr>
              <a:t>من ثم </a:t>
            </a:r>
            <a:r>
              <a:rPr lang="ar-SA" dirty="0">
                <a:ea typeface="Calibri"/>
              </a:rPr>
              <a:t>يعتمد الاستهلاك الجاري </a:t>
            </a:r>
            <a:r>
              <a:rPr lang="ar-EG" dirty="0">
                <a:ea typeface="Calibri"/>
              </a:rPr>
              <a:t>هنا</a:t>
            </a:r>
            <a:r>
              <a:rPr lang="ar-SA" dirty="0">
                <a:ea typeface="Calibri"/>
              </a:rPr>
              <a:t> على </a:t>
            </a:r>
            <a:r>
              <a:rPr lang="ar-EG" b="1" dirty="0">
                <a:ea typeface="Calibri"/>
              </a:rPr>
              <a:t>الدخل الدائم المتمثل في</a:t>
            </a:r>
            <a:r>
              <a:rPr lang="ar-SA" b="1" dirty="0">
                <a:ea typeface="Calibri"/>
              </a:rPr>
              <a:t> الدخل الحالي والدخل المتوقع في المستقبل</a:t>
            </a:r>
            <a:r>
              <a:rPr lang="ar-EG" dirty="0">
                <a:ea typeface="Calibri"/>
              </a:rPr>
              <a:t>، والذي يعرف بمتوسط دخل المستهلك المتوقع خلال فترة حياته</a:t>
            </a:r>
            <a:r>
              <a:rPr lang="ar-SA" dirty="0">
                <a:ea typeface="Calibri"/>
              </a:rPr>
              <a:t>. </a:t>
            </a:r>
            <a:endParaRPr lang="en-US" sz="2000" dirty="0">
              <a:ea typeface="Calibri"/>
              <a:cs typeface="Arial"/>
            </a:endParaRPr>
          </a:p>
          <a:p>
            <a:pPr algn="r" rtl="1"/>
            <a:endParaRPr lang="en-US" dirty="0"/>
          </a:p>
        </p:txBody>
      </p:sp>
    </p:spTree>
    <p:extLst>
      <p:ext uri="{BB962C8B-B14F-4D97-AF65-F5344CB8AC3E}">
        <p14:creationId xmlns:p14="http://schemas.microsoft.com/office/powerpoint/2010/main" val="154622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SA" dirty="0">
                <a:ea typeface="Calibri"/>
              </a:rPr>
              <a:t>وعلى سبيل المثال إذا كانت الأسرة تتوقع أن دخلها سيزيد في الفترة المقبلة فمن المحتمل أن تستهلك هذه الأسرة أكثر مما يشير إليه مستوى دخلها الحالي</a:t>
            </a:r>
            <a:endParaRPr lang="en-US" dirty="0"/>
          </a:p>
        </p:txBody>
      </p:sp>
    </p:spTree>
    <p:extLst>
      <p:ext uri="{BB962C8B-B14F-4D97-AF65-F5344CB8AC3E}">
        <p14:creationId xmlns:p14="http://schemas.microsoft.com/office/powerpoint/2010/main" val="310649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SA" b="1" dirty="0">
                <a:ea typeface="Calibri"/>
                <a:cs typeface="Arial"/>
              </a:rPr>
              <a:t>رابعاً : فرضية دورة الحياة :</a:t>
            </a:r>
            <a:endParaRPr lang="en-US" dirty="0"/>
          </a:p>
        </p:txBody>
      </p:sp>
      <p:sp>
        <p:nvSpPr>
          <p:cNvPr id="3" name="Content Placeholder 2"/>
          <p:cNvSpPr>
            <a:spLocks noGrp="1"/>
          </p:cNvSpPr>
          <p:nvPr>
            <p:ph idx="1"/>
          </p:nvPr>
        </p:nvSpPr>
        <p:spPr/>
        <p:txBody>
          <a:bodyPr/>
          <a:lstStyle/>
          <a:p>
            <a:pPr algn="just" rtl="1">
              <a:lnSpc>
                <a:spcPct val="150000"/>
              </a:lnSpc>
            </a:pPr>
            <a:r>
              <a:rPr lang="ar-EG" dirty="0">
                <a:ea typeface="Calibri"/>
              </a:rPr>
              <a:t>وهذه النظرية تشبه فرضية الدخل الدائم حيث ترى أن استهلاك الشخص يعتمد على </a:t>
            </a:r>
            <a:r>
              <a:rPr lang="ar-EG" b="1" dirty="0">
                <a:ea typeface="Calibri"/>
              </a:rPr>
              <a:t>جميع موارده المستقبلية طيلة فترة حياته الإنتاجية وليس على الدخل الجاري فقط ، </a:t>
            </a:r>
            <a:r>
              <a:rPr lang="ar-EG" dirty="0">
                <a:ea typeface="Calibri"/>
              </a:rPr>
              <a:t>ومن ثم فان الدخل هنا يشمل الدخل الجاري والدخل المتوقع</a:t>
            </a:r>
            <a:endParaRPr lang="en-US" dirty="0"/>
          </a:p>
        </p:txBody>
      </p:sp>
    </p:spTree>
    <p:extLst>
      <p:ext uri="{BB962C8B-B14F-4D97-AF65-F5344CB8AC3E}">
        <p14:creationId xmlns:p14="http://schemas.microsoft.com/office/powerpoint/2010/main" val="4209745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rtl="1">
              <a:lnSpc>
                <a:spcPct val="150000"/>
              </a:lnSpc>
            </a:pPr>
            <a:r>
              <a:rPr lang="ar-EG" dirty="0"/>
              <a:t>وتفترض النظرية أن الشخص يبدأ حياته بدخل منخفض، ومع تقدمه في العمل يبدأ دخله في الارتفاع حتى يصل إلى مستوى مرتفع، ثم ينخفض مرة أخرى بعد سن المعاش.</a:t>
            </a:r>
          </a:p>
          <a:p>
            <a:pPr algn="just" rtl="1">
              <a:lnSpc>
                <a:spcPct val="150000"/>
              </a:lnSpc>
            </a:pPr>
            <a:r>
              <a:rPr lang="ar-EG" dirty="0"/>
              <a:t>وعليه يحاول الشخص أن يوزع إنفاقه الاستهلاكي على فترة حياته بحيث يتفادى التقلبات في دخله. ويمكن توضيح ذلك بالشكل التالي</a:t>
            </a:r>
          </a:p>
          <a:p>
            <a:pPr algn="r" rtl="1"/>
            <a:endParaRPr lang="en-US" dirty="0"/>
          </a:p>
        </p:txBody>
      </p:sp>
    </p:spTree>
    <p:extLst>
      <p:ext uri="{BB962C8B-B14F-4D97-AF65-F5344CB8AC3E}">
        <p14:creationId xmlns:p14="http://schemas.microsoft.com/office/powerpoint/2010/main" val="36468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صورة 1" descr="بدون عنوان.jpg"/>
          <p:cNvPicPr>
            <a:picLocks noGrp="1"/>
          </p:cNvPicPr>
          <p:nvPr>
            <p:ph idx="1"/>
          </p:nvPr>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457200" y="762000"/>
            <a:ext cx="8305800" cy="47301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8218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ea typeface="Calibri"/>
                <a:cs typeface="Arial"/>
              </a:rPr>
              <a:t>العوامل غير الد</a:t>
            </a:r>
            <a:r>
              <a:rPr lang="ar-EG" b="1" dirty="0">
                <a:ea typeface="Calibri"/>
                <a:cs typeface="Arial"/>
              </a:rPr>
              <a:t>خ</a:t>
            </a:r>
            <a:r>
              <a:rPr lang="ar-SA" b="1" dirty="0">
                <a:ea typeface="Calibri"/>
                <a:cs typeface="Arial"/>
              </a:rPr>
              <a:t>لية المؤثرة في الاستهلاك</a:t>
            </a:r>
            <a:endParaRPr lang="en-US" dirty="0"/>
          </a:p>
        </p:txBody>
      </p:sp>
      <p:sp>
        <p:nvSpPr>
          <p:cNvPr id="3" name="Content Placeholder 2"/>
          <p:cNvSpPr>
            <a:spLocks noGrp="1"/>
          </p:cNvSpPr>
          <p:nvPr>
            <p:ph idx="1"/>
          </p:nvPr>
        </p:nvSpPr>
        <p:spPr/>
        <p:txBody>
          <a:bodyPr/>
          <a:lstStyle/>
          <a:p>
            <a:pPr algn="r" rtl="1"/>
            <a:r>
              <a:rPr lang="ar-SA" b="1" u="sng" dirty="0" smtClean="0">
                <a:ea typeface="Calibri"/>
              </a:rPr>
              <a:t>مستوى </a:t>
            </a:r>
            <a:r>
              <a:rPr lang="ar-SA" b="1" u="sng" dirty="0">
                <a:ea typeface="Calibri"/>
              </a:rPr>
              <a:t>الأسعار:</a:t>
            </a:r>
            <a:r>
              <a:rPr lang="ar-SA" dirty="0">
                <a:ea typeface="Calibri"/>
              </a:rPr>
              <a:t> </a:t>
            </a:r>
            <a:endParaRPr lang="ar-EG" dirty="0" smtClean="0">
              <a:ea typeface="Calibri"/>
            </a:endParaRPr>
          </a:p>
          <a:p>
            <a:pPr algn="just" rtl="1">
              <a:lnSpc>
                <a:spcPct val="150000"/>
              </a:lnSpc>
            </a:pPr>
            <a:r>
              <a:rPr lang="ar-SA" dirty="0">
                <a:ea typeface="Calibri"/>
              </a:rPr>
              <a:t>فلو ارتفعت الأسعار دون ارتفاع الدخول النقدية للأفراد ينخفض الدخل الحقيقي فينخفض الاستهلاك </a:t>
            </a:r>
            <a:r>
              <a:rPr lang="ar-IQ" dirty="0">
                <a:ea typeface="Calibri"/>
              </a:rPr>
              <a:t>، </a:t>
            </a:r>
            <a:r>
              <a:rPr lang="ar-SA" dirty="0">
                <a:ea typeface="Calibri"/>
              </a:rPr>
              <a:t>أما لو ارتفعت الأسعار بنسبة معينة ، وارتفعت الدخول بنفس النسبة فإن الدخول الحقيقية لن تتغير وبالتالي يبقى الاستهلاك كما هو و لا يتغير ، ونشير هنا إلى ما يعرف بخداع النقود </a:t>
            </a:r>
            <a:endParaRPr lang="en-US" dirty="0"/>
          </a:p>
        </p:txBody>
      </p:sp>
    </p:spTree>
    <p:extLst>
      <p:ext uri="{BB962C8B-B14F-4D97-AF65-F5344CB8AC3E}">
        <p14:creationId xmlns:p14="http://schemas.microsoft.com/office/powerpoint/2010/main" val="628127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u="sng" dirty="0">
                <a:ea typeface="Calibri"/>
                <a:cs typeface="Arial"/>
              </a:rPr>
              <a:t>2</a:t>
            </a:r>
            <a:r>
              <a:rPr lang="ar-SA" b="1" u="sng" dirty="0">
                <a:ea typeface="Calibri"/>
                <a:cs typeface="Arial"/>
              </a:rPr>
              <a:t>- توقعات الأسعار</a:t>
            </a:r>
            <a:endParaRPr lang="en-US" dirty="0"/>
          </a:p>
        </p:txBody>
      </p:sp>
      <p:sp>
        <p:nvSpPr>
          <p:cNvPr id="3" name="Content Placeholder 2"/>
          <p:cNvSpPr>
            <a:spLocks noGrp="1"/>
          </p:cNvSpPr>
          <p:nvPr>
            <p:ph idx="1"/>
          </p:nvPr>
        </p:nvSpPr>
        <p:spPr/>
        <p:txBody>
          <a:bodyPr/>
          <a:lstStyle/>
          <a:p>
            <a:pPr algn="just" rtl="1">
              <a:lnSpc>
                <a:spcPct val="150000"/>
              </a:lnSpc>
            </a:pPr>
            <a:r>
              <a:rPr lang="ar-SA" dirty="0" smtClean="0">
                <a:ea typeface="Calibri"/>
              </a:rPr>
              <a:t> </a:t>
            </a:r>
            <a:r>
              <a:rPr lang="ar-SA" dirty="0">
                <a:ea typeface="Calibri"/>
              </a:rPr>
              <a:t>فإذا توقع الأفراد ارتفاع الأسعار في المستقبل فإنهم سيزيدون من استهلاكهم الحاضر على حساب الاستهلاك المستقبلي</a:t>
            </a:r>
            <a:r>
              <a:rPr lang="ar-EG" dirty="0">
                <a:ea typeface="Calibri"/>
              </a:rPr>
              <a:t>،</a:t>
            </a:r>
            <a:r>
              <a:rPr lang="ar-SA" dirty="0">
                <a:ea typeface="Calibri"/>
              </a:rPr>
              <a:t> والعكس إذا توقع الأفراد انخفاض الأسعار في المستقبل فإنهم سيؤجلون استهلاكهم الحالي للمستقبل فينخفض الاستهلاك</a:t>
            </a:r>
            <a:r>
              <a:rPr lang="ar-EG" dirty="0">
                <a:ea typeface="Calibri"/>
              </a:rPr>
              <a:t> الحالي</a:t>
            </a:r>
            <a:r>
              <a:rPr lang="ar-SA" dirty="0">
                <a:ea typeface="Calibri"/>
              </a:rPr>
              <a:t>. </a:t>
            </a:r>
            <a:endParaRPr lang="en-US" dirty="0"/>
          </a:p>
        </p:txBody>
      </p:sp>
    </p:spTree>
    <p:extLst>
      <p:ext uri="{BB962C8B-B14F-4D97-AF65-F5344CB8AC3E}">
        <p14:creationId xmlns:p14="http://schemas.microsoft.com/office/powerpoint/2010/main" val="245827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u="sng" dirty="0">
                <a:ea typeface="Calibri"/>
                <a:cs typeface="Arial"/>
              </a:rPr>
              <a:t>أولاً: الخلفية التاريخية لظهور الفكر الكينزي </a:t>
            </a:r>
            <a:endParaRPr lang="en-US" dirty="0"/>
          </a:p>
        </p:txBody>
      </p:sp>
      <p:sp>
        <p:nvSpPr>
          <p:cNvPr id="3" name="Content Placeholder 2"/>
          <p:cNvSpPr>
            <a:spLocks noGrp="1"/>
          </p:cNvSpPr>
          <p:nvPr>
            <p:ph idx="1"/>
          </p:nvPr>
        </p:nvSpPr>
        <p:spPr/>
        <p:txBody>
          <a:bodyPr/>
          <a:lstStyle/>
          <a:p>
            <a:pPr algn="just" rtl="1">
              <a:lnSpc>
                <a:spcPct val="150000"/>
              </a:lnSpc>
            </a:pPr>
            <a:r>
              <a:rPr lang="ar-SA" dirty="0">
                <a:ea typeface="Calibri"/>
              </a:rPr>
              <a:t>خلال الثلاثينات من القرن العشرين واجه العالم أزمة اقتصادية خانقة ، عُرفت باسم الكساد الكبير </a:t>
            </a:r>
            <a:r>
              <a:rPr lang="en-US" dirty="0">
                <a:latin typeface="Arial"/>
                <a:ea typeface="Calibri"/>
              </a:rPr>
              <a:t>Greate Deprission </a:t>
            </a:r>
            <a:r>
              <a:rPr lang="ar-EG" dirty="0">
                <a:latin typeface="Arial"/>
                <a:ea typeface="Calibri"/>
              </a:rPr>
              <a:t>، </a:t>
            </a:r>
            <a:r>
              <a:rPr lang="ar-SA" dirty="0">
                <a:ea typeface="Calibri"/>
              </a:rPr>
              <a:t>ولم تقدر توصيات النظريات الكلاسيكية القديمة على الخروج من الأزمة ، لأنها كانت تعتقد بان قوى السوق هي الكفيلة بالعودة إلى التوازن وبشكلٍ تلقائي </a:t>
            </a:r>
            <a:endParaRPr lang="en-US" dirty="0"/>
          </a:p>
        </p:txBody>
      </p:sp>
    </p:spTree>
    <p:extLst>
      <p:ext uri="{BB962C8B-B14F-4D97-AF65-F5344CB8AC3E}">
        <p14:creationId xmlns:p14="http://schemas.microsoft.com/office/powerpoint/2010/main" val="3312641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EG" b="1" u="sng" dirty="0" smtClean="0">
                <a:ea typeface="Calibri"/>
                <a:cs typeface="Arial"/>
              </a:rPr>
              <a:t>3</a:t>
            </a:r>
            <a:r>
              <a:rPr lang="ar-SA" b="1" u="sng" dirty="0" smtClean="0">
                <a:ea typeface="Calibri"/>
                <a:cs typeface="Arial"/>
              </a:rPr>
              <a:t>- </a:t>
            </a:r>
            <a:r>
              <a:rPr lang="ar-SA" b="1" u="sng" dirty="0">
                <a:ea typeface="Calibri"/>
                <a:cs typeface="Arial"/>
              </a:rPr>
              <a:t>أثر التقليد والمحاكاة:</a:t>
            </a:r>
            <a:r>
              <a:rPr lang="ar-SA" dirty="0">
                <a:ea typeface="Calibri"/>
                <a:cs typeface="Arial"/>
              </a:rPr>
              <a:t> </a:t>
            </a:r>
            <a:endParaRPr lang="en-US" dirty="0"/>
          </a:p>
        </p:txBody>
      </p:sp>
      <p:sp>
        <p:nvSpPr>
          <p:cNvPr id="3" name="Content Placeholder 2"/>
          <p:cNvSpPr>
            <a:spLocks noGrp="1"/>
          </p:cNvSpPr>
          <p:nvPr>
            <p:ph idx="1"/>
          </p:nvPr>
        </p:nvSpPr>
        <p:spPr/>
        <p:txBody>
          <a:bodyPr/>
          <a:lstStyle/>
          <a:p>
            <a:pPr algn="just" rtl="1">
              <a:lnSpc>
                <a:spcPct val="150000"/>
              </a:lnSpc>
            </a:pPr>
            <a:r>
              <a:rPr lang="ar-SA" dirty="0">
                <a:ea typeface="Calibri"/>
              </a:rPr>
              <a:t>حيث يتأثر أفراد المجتمع في سلوكهم الاستهلاكي بمن حولهم من أقارب وأصدقاء وجيران، ومحاولة تقليدهم في أنماطهم الاستهلاكية، وقد يلجأ البعض إلى شراء سلع لا يحتاج إليها أو لم يعتاد استخدامها أصلاً، اللهم الرغبة في محاكاة أصدقاء أو جيران ، ولو اضطر إلى إنفاق معظم دخله في سبيل ذلك. </a:t>
            </a:r>
            <a:endParaRPr lang="en-US" dirty="0"/>
          </a:p>
        </p:txBody>
      </p:sp>
    </p:spTree>
    <p:extLst>
      <p:ext uri="{BB962C8B-B14F-4D97-AF65-F5344CB8AC3E}">
        <p14:creationId xmlns:p14="http://schemas.microsoft.com/office/powerpoint/2010/main" val="3723827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u="sng" dirty="0" smtClean="0">
                <a:ea typeface="Calibri"/>
                <a:cs typeface="Arial"/>
              </a:rPr>
              <a:t>4</a:t>
            </a:r>
            <a:r>
              <a:rPr lang="ar-SA" b="1" u="sng" dirty="0" smtClean="0">
                <a:ea typeface="Calibri"/>
                <a:cs typeface="Arial"/>
              </a:rPr>
              <a:t>- </a:t>
            </a:r>
            <a:r>
              <a:rPr lang="ar-SA" b="1" u="sng" dirty="0">
                <a:ea typeface="Calibri"/>
                <a:cs typeface="Arial"/>
              </a:rPr>
              <a:t>الوعي الادخاري</a:t>
            </a:r>
            <a:endParaRPr lang="en-US" dirty="0"/>
          </a:p>
        </p:txBody>
      </p:sp>
      <p:sp>
        <p:nvSpPr>
          <p:cNvPr id="3" name="Content Placeholder 2"/>
          <p:cNvSpPr>
            <a:spLocks noGrp="1"/>
          </p:cNvSpPr>
          <p:nvPr>
            <p:ph idx="1"/>
          </p:nvPr>
        </p:nvSpPr>
        <p:spPr/>
        <p:txBody>
          <a:bodyPr/>
          <a:lstStyle/>
          <a:p>
            <a:pPr algn="just" rtl="1">
              <a:lnSpc>
                <a:spcPct val="150000"/>
              </a:lnSpc>
            </a:pPr>
            <a:r>
              <a:rPr lang="ar-SA" dirty="0">
                <a:ea typeface="Calibri"/>
              </a:rPr>
              <a:t>فلو كان المجتمع ينظر إلى الادخار على أنه أمر مهم، فإنه سوف يدخر أكثر ويستهلك أقل كما في معظم المجتمعات المتحضرة ، أما إذا كان أفراد المجتمع لا يولون اهتماماً يُذكر للادخار أو أنهم محبون للاستهلاك بطبعهم فإن هذا المجتمع يزيد فيه الاستهلاك وينخفض فيه الادخار.</a:t>
            </a:r>
            <a:endParaRPr lang="en-US" dirty="0"/>
          </a:p>
        </p:txBody>
      </p:sp>
    </p:spTree>
    <p:extLst>
      <p:ext uri="{BB962C8B-B14F-4D97-AF65-F5344CB8AC3E}">
        <p14:creationId xmlns:p14="http://schemas.microsoft.com/office/powerpoint/2010/main" val="119150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EG" b="1" u="sng" dirty="0" smtClean="0">
                <a:ea typeface="Calibri"/>
                <a:cs typeface="Arial"/>
              </a:rPr>
              <a:t>5- </a:t>
            </a:r>
            <a:r>
              <a:rPr lang="ar-SA" b="1" u="sng" dirty="0" smtClean="0">
                <a:ea typeface="Calibri"/>
                <a:cs typeface="Arial"/>
              </a:rPr>
              <a:t>العوامل </a:t>
            </a:r>
            <a:r>
              <a:rPr lang="ar-SA" b="1" u="sng" dirty="0">
                <a:ea typeface="Calibri"/>
                <a:cs typeface="Arial"/>
              </a:rPr>
              <a:t>الاجتماعية والديموغرافية:</a:t>
            </a:r>
            <a:r>
              <a:rPr lang="ar-SA" dirty="0">
                <a:ea typeface="Calibri"/>
                <a:cs typeface="Arial"/>
              </a:rPr>
              <a:t> </a:t>
            </a:r>
            <a:endParaRPr lang="en-US" dirty="0"/>
          </a:p>
        </p:txBody>
      </p:sp>
      <p:sp>
        <p:nvSpPr>
          <p:cNvPr id="3" name="Content Placeholder 2"/>
          <p:cNvSpPr>
            <a:spLocks noGrp="1"/>
          </p:cNvSpPr>
          <p:nvPr>
            <p:ph idx="1"/>
          </p:nvPr>
        </p:nvSpPr>
        <p:spPr/>
        <p:txBody>
          <a:bodyPr/>
          <a:lstStyle/>
          <a:p>
            <a:pPr algn="just" rtl="1">
              <a:lnSpc>
                <a:spcPct val="150000"/>
              </a:lnSpc>
            </a:pPr>
            <a:r>
              <a:rPr lang="ar-SA" dirty="0">
                <a:ea typeface="Calibri"/>
              </a:rPr>
              <a:t>هناك عوامل اجتماعية كالعمر والحالة الاجتماعية والمستوى التعليمي والثقافي والبيئة التي يعيش فيها الإنسان، كلها عوامل تؤثر على حجم </a:t>
            </a:r>
            <a:r>
              <a:rPr lang="ar-SA" dirty="0" smtClean="0">
                <a:ea typeface="Calibri"/>
              </a:rPr>
              <a:t>الاستهلاك</a:t>
            </a:r>
            <a:r>
              <a:rPr lang="ar-EG" dirty="0" smtClean="0">
                <a:ea typeface="Calibri"/>
              </a:rPr>
              <a:t> </a:t>
            </a:r>
          </a:p>
          <a:p>
            <a:pPr algn="just" rtl="1">
              <a:lnSpc>
                <a:spcPct val="150000"/>
              </a:lnSpc>
            </a:pPr>
            <a:r>
              <a:rPr lang="ar-SA" dirty="0" smtClean="0">
                <a:ea typeface="Calibri"/>
              </a:rPr>
              <a:t> </a:t>
            </a:r>
            <a:r>
              <a:rPr lang="ar-SA" dirty="0">
                <a:ea typeface="Calibri"/>
              </a:rPr>
              <a:t>الجزء الأكبر من الاستهلاك يكون في سن الشباب وسن الشيخوخة، والجزء الأقل منه يكون في منتصف العمر. </a:t>
            </a:r>
            <a:endParaRPr lang="en-US" dirty="0"/>
          </a:p>
        </p:txBody>
      </p:sp>
    </p:spTree>
    <p:extLst>
      <p:ext uri="{BB962C8B-B14F-4D97-AF65-F5344CB8AC3E}">
        <p14:creationId xmlns:p14="http://schemas.microsoft.com/office/powerpoint/2010/main" val="1149954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EG" b="1" u="sng" dirty="0" smtClean="0">
                <a:ea typeface="Calibri"/>
                <a:cs typeface="Arial"/>
              </a:rPr>
              <a:t>6</a:t>
            </a:r>
            <a:r>
              <a:rPr lang="ar-SA" b="1" u="sng" dirty="0" smtClean="0">
                <a:ea typeface="Calibri"/>
                <a:cs typeface="Arial"/>
              </a:rPr>
              <a:t>- الأذواق</a:t>
            </a:r>
            <a:endParaRPr lang="en-US" dirty="0"/>
          </a:p>
        </p:txBody>
      </p:sp>
      <p:sp>
        <p:nvSpPr>
          <p:cNvPr id="3" name="Content Placeholder 2"/>
          <p:cNvSpPr>
            <a:spLocks noGrp="1"/>
          </p:cNvSpPr>
          <p:nvPr>
            <p:ph idx="1"/>
          </p:nvPr>
        </p:nvSpPr>
        <p:spPr/>
        <p:txBody>
          <a:bodyPr/>
          <a:lstStyle/>
          <a:p>
            <a:pPr algn="just" rtl="1">
              <a:lnSpc>
                <a:spcPct val="150000"/>
              </a:lnSpc>
            </a:pPr>
            <a:r>
              <a:rPr lang="ar-SA" dirty="0">
                <a:ea typeface="Calibri"/>
              </a:rPr>
              <a:t>التغيرات المستمرة والتي تحدث في نوعية السلع وجاذبيتها والتغيرات التي تطرأ على طرق الدعاية والإعلان وكلها أمور من شأنها تغيير أذواق المستهلكين من فترة لأخرى</a:t>
            </a:r>
            <a:endParaRPr lang="en-US" dirty="0"/>
          </a:p>
        </p:txBody>
      </p:sp>
    </p:spTree>
    <p:extLst>
      <p:ext uri="{BB962C8B-B14F-4D97-AF65-F5344CB8AC3E}">
        <p14:creationId xmlns:p14="http://schemas.microsoft.com/office/powerpoint/2010/main" val="2686584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rtl="1">
              <a:lnSpc>
                <a:spcPct val="150000"/>
              </a:lnSpc>
              <a:spcBef>
                <a:spcPct val="20000"/>
              </a:spcBef>
            </a:pPr>
            <a:r>
              <a:rPr lang="ar-SA" sz="3200" b="1" u="sng" dirty="0">
                <a:solidFill>
                  <a:prstClr val="black"/>
                </a:solidFill>
                <a:ea typeface="Calibri"/>
                <a:cs typeface="Arial"/>
              </a:rPr>
              <a:t>- نمط توزيع الدخل بين أفراد المجتمع:</a:t>
            </a:r>
            <a:r>
              <a:rPr lang="ar-SA" sz="3200" dirty="0">
                <a:solidFill>
                  <a:prstClr val="black"/>
                </a:solidFill>
                <a:ea typeface="Calibri"/>
                <a:cs typeface="Arial"/>
              </a:rPr>
              <a:t> </a:t>
            </a:r>
            <a:r>
              <a:rPr lang="en-US" sz="3200" dirty="0">
                <a:solidFill>
                  <a:prstClr val="black"/>
                </a:solidFill>
                <a:ea typeface="+mn-ea"/>
                <a:cs typeface="+mn-cs"/>
              </a:rPr>
              <a:t/>
            </a:r>
            <a:br>
              <a:rPr lang="en-US" sz="3200" dirty="0">
                <a:solidFill>
                  <a:prstClr val="black"/>
                </a:solidFill>
                <a:ea typeface="+mn-ea"/>
                <a:cs typeface="+mn-cs"/>
              </a:rPr>
            </a:br>
            <a:endParaRPr lang="en-US" dirty="0"/>
          </a:p>
        </p:txBody>
      </p:sp>
      <p:sp>
        <p:nvSpPr>
          <p:cNvPr id="3" name="Content Placeholder 2"/>
          <p:cNvSpPr>
            <a:spLocks noGrp="1"/>
          </p:cNvSpPr>
          <p:nvPr>
            <p:ph idx="1"/>
          </p:nvPr>
        </p:nvSpPr>
        <p:spPr/>
        <p:txBody>
          <a:bodyPr>
            <a:normAutofit/>
          </a:bodyPr>
          <a:lstStyle/>
          <a:p>
            <a:pPr algn="just" rtl="1">
              <a:lnSpc>
                <a:spcPct val="150000"/>
              </a:lnSpc>
            </a:pPr>
            <a:r>
              <a:rPr lang="ar-SA" dirty="0" smtClean="0">
                <a:ea typeface="Calibri"/>
              </a:rPr>
              <a:t>تستهلك </a:t>
            </a:r>
            <a:r>
              <a:rPr lang="ar-SA" dirty="0">
                <a:ea typeface="Calibri"/>
              </a:rPr>
              <a:t>الطبقات الفقيرة الجزء الأكبر من دخلها، وادخارها غالباً ما يكون منخفض نسبياً بسبب انخفاض مستويات دخلها. أما الطبقات الغنية فارتفاع دخولها يسمح لها باستهلاك نسبة أقل من دخلها وادخار نسبة أكبر منه ، فالميل الحدي للاستهلاك يرتفع لدى الفقراء عنه لدى الأغنياء. </a:t>
            </a:r>
            <a:endParaRPr lang="en-US" dirty="0"/>
          </a:p>
          <a:p>
            <a:pPr algn="r" rtl="1"/>
            <a:endParaRPr lang="en-US" dirty="0"/>
          </a:p>
        </p:txBody>
      </p:sp>
    </p:spTree>
    <p:extLst>
      <p:ext uri="{BB962C8B-B14F-4D97-AF65-F5344CB8AC3E}">
        <p14:creationId xmlns:p14="http://schemas.microsoft.com/office/powerpoint/2010/main" val="1560523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rtl="1">
              <a:lnSpc>
                <a:spcPct val="150000"/>
              </a:lnSpc>
              <a:spcBef>
                <a:spcPct val="20000"/>
              </a:spcBef>
            </a:pPr>
            <a:r>
              <a:rPr lang="ar-SA" sz="3200" b="1" u="sng" dirty="0">
                <a:solidFill>
                  <a:prstClr val="black"/>
                </a:solidFill>
                <a:ea typeface="Calibri"/>
                <a:cs typeface="Arial"/>
              </a:rPr>
              <a:t>- الثروة:</a:t>
            </a:r>
            <a:r>
              <a:rPr lang="ar-SA" sz="3200" dirty="0">
                <a:solidFill>
                  <a:prstClr val="black"/>
                </a:solidFill>
                <a:ea typeface="Calibri"/>
                <a:cs typeface="Arial"/>
              </a:rPr>
              <a:t> </a:t>
            </a:r>
            <a:r>
              <a:rPr lang="en-US" sz="3200" dirty="0">
                <a:solidFill>
                  <a:prstClr val="black"/>
                </a:solidFill>
                <a:ea typeface="+mn-ea"/>
                <a:cs typeface="+mn-cs"/>
              </a:rPr>
              <a:t/>
            </a:r>
            <a:br>
              <a:rPr lang="en-US" sz="3200" dirty="0">
                <a:solidFill>
                  <a:prstClr val="black"/>
                </a:solidFill>
                <a:ea typeface="+mn-ea"/>
                <a:cs typeface="+mn-cs"/>
              </a:rPr>
            </a:br>
            <a:endParaRPr lang="en-US" dirty="0"/>
          </a:p>
        </p:txBody>
      </p:sp>
      <p:sp>
        <p:nvSpPr>
          <p:cNvPr id="3" name="Content Placeholder 2"/>
          <p:cNvSpPr>
            <a:spLocks noGrp="1"/>
          </p:cNvSpPr>
          <p:nvPr>
            <p:ph idx="1"/>
          </p:nvPr>
        </p:nvSpPr>
        <p:spPr/>
        <p:txBody>
          <a:bodyPr>
            <a:normAutofit/>
          </a:bodyPr>
          <a:lstStyle/>
          <a:p>
            <a:pPr algn="just" rtl="1">
              <a:lnSpc>
                <a:spcPct val="150000"/>
              </a:lnSpc>
            </a:pPr>
            <a:r>
              <a:rPr lang="ar-SA" dirty="0" smtClean="0">
                <a:ea typeface="Calibri"/>
              </a:rPr>
              <a:t>إن </a:t>
            </a:r>
            <a:r>
              <a:rPr lang="ar-SA" dirty="0">
                <a:ea typeface="Calibri"/>
              </a:rPr>
              <a:t>حصول الفرد على ثروة مفاجئة كالإرث مثلاً من شأنه زيادة استهلاكه، محاولاً إشباع سلع كان يتطلع لاستهلاكها من قبل، ثم بعد فترة يعتاد على نمط استهلاكي معين فيثبت الاستهلاك نوعاً ما وقد يبدأ في زيادة مدخراته وتنقسم الثروة إلى أصول سائلة ورصيد من السلع المعمرة</a:t>
            </a:r>
            <a:r>
              <a:rPr lang="ar-EG" dirty="0">
                <a:ea typeface="Calibri"/>
              </a:rPr>
              <a:t>. </a:t>
            </a:r>
            <a:endParaRPr lang="en-US" dirty="0"/>
          </a:p>
          <a:p>
            <a:pPr algn="r" rtl="1"/>
            <a:endParaRPr lang="en-US" dirty="0"/>
          </a:p>
        </p:txBody>
      </p:sp>
    </p:spTree>
    <p:extLst>
      <p:ext uri="{BB962C8B-B14F-4D97-AF65-F5344CB8AC3E}">
        <p14:creationId xmlns:p14="http://schemas.microsoft.com/office/powerpoint/2010/main" val="1748938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rtl="1">
              <a:lnSpc>
                <a:spcPct val="150000"/>
              </a:lnSpc>
            </a:pPr>
            <a:r>
              <a:rPr lang="ar-SA" dirty="0">
                <a:ea typeface="Calibri"/>
              </a:rPr>
              <a:t>وعلى ذلك فإن زيادة ما يمتلكه المجتمع من مصادر الثروة المتمثلة في الأصول المالية السائلة أو عوائد الاستثمارات أو الأوراق المالية قصيرة الأجل(تتمتع بالسيولة) من شأنه زيادة شعوره بالأمان فيزيد الاستهلاك ، أما عندما تتمثل مصادر الثروة في السلع المعمرة من أثاث وتحف وسيارات وغير ذلك فإن ذلك يعني خروج ملاكها من سوق هذه السلع كمشترين وبالتالي ينخفض الاستهلاك لهذه السلع لفترة من الزمن</a:t>
            </a:r>
            <a:endParaRPr lang="en-US" dirty="0"/>
          </a:p>
        </p:txBody>
      </p:sp>
    </p:spTree>
    <p:extLst>
      <p:ext uri="{BB962C8B-B14F-4D97-AF65-F5344CB8AC3E}">
        <p14:creationId xmlns:p14="http://schemas.microsoft.com/office/powerpoint/2010/main" val="200868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u="sng" dirty="0">
                <a:ea typeface="Calibri"/>
                <a:cs typeface="Arial"/>
              </a:rPr>
              <a:t>- سعر الفائدة:</a:t>
            </a:r>
            <a:r>
              <a:rPr lang="ar-SA" dirty="0">
                <a:ea typeface="Calibri"/>
                <a:cs typeface="Arial"/>
              </a:rPr>
              <a:t> </a:t>
            </a:r>
            <a:endParaRPr lang="en-US" dirty="0"/>
          </a:p>
        </p:txBody>
      </p:sp>
      <p:sp>
        <p:nvSpPr>
          <p:cNvPr id="3" name="Content Placeholder 2"/>
          <p:cNvSpPr>
            <a:spLocks noGrp="1"/>
          </p:cNvSpPr>
          <p:nvPr>
            <p:ph idx="1"/>
          </p:nvPr>
        </p:nvSpPr>
        <p:spPr/>
        <p:txBody>
          <a:bodyPr>
            <a:normAutofit fontScale="92500" lnSpcReduction="20000"/>
          </a:bodyPr>
          <a:lstStyle/>
          <a:p>
            <a:pPr algn="just" rtl="1">
              <a:lnSpc>
                <a:spcPct val="150000"/>
              </a:lnSpc>
            </a:pPr>
            <a:r>
              <a:rPr lang="ar-SA" dirty="0" smtClean="0">
                <a:ea typeface="Calibri"/>
              </a:rPr>
              <a:t>زيادة </a:t>
            </a:r>
            <a:r>
              <a:rPr lang="ar-SA" dirty="0">
                <a:ea typeface="Calibri"/>
              </a:rPr>
              <a:t>سعر الفائدة قد تشجع على الادخار وتعوق الاستهلاك، ولكنها أيضاً قد تؤثر عكسياً ، حيث يجد الفرد نفسه عند مستويات الفائدة المرتفعة محققاً لعائد أكبر من مُدخراته فيتمكن من ادخار جزء أقل ومستمتعاً باستهلاك جزء أكبر من الدخل. </a:t>
            </a:r>
            <a:endParaRPr lang="ar-EG" dirty="0" smtClean="0">
              <a:ea typeface="Calibri"/>
            </a:endParaRPr>
          </a:p>
          <a:p>
            <a:pPr algn="just" rtl="1">
              <a:lnSpc>
                <a:spcPct val="150000"/>
              </a:lnSpc>
            </a:pPr>
            <a:r>
              <a:rPr lang="ar-SA" dirty="0">
                <a:ea typeface="Calibri"/>
              </a:rPr>
              <a:t>لذا تشير بعض الدراسات التطبيقية إلى أن العلاقة بين الاستهلاك وسعر الفائدة هي علاقة غير واضحة، بينما يجد البعض الآخر أنها علاقة قوية نسبياً</a:t>
            </a:r>
            <a:endParaRPr lang="en-US" dirty="0">
              <a:effectLst/>
            </a:endParaRPr>
          </a:p>
        </p:txBody>
      </p:sp>
    </p:spTree>
    <p:extLst>
      <p:ext uri="{BB962C8B-B14F-4D97-AF65-F5344CB8AC3E}">
        <p14:creationId xmlns:p14="http://schemas.microsoft.com/office/powerpoint/2010/main" val="2711421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rtl="1">
              <a:lnSpc>
                <a:spcPct val="150000"/>
              </a:lnSpc>
              <a:spcBef>
                <a:spcPct val="20000"/>
              </a:spcBef>
            </a:pPr>
            <a:r>
              <a:rPr lang="ar-SA" sz="3200" b="1" u="sng" dirty="0">
                <a:solidFill>
                  <a:prstClr val="black"/>
                </a:solidFill>
                <a:ea typeface="Calibri"/>
                <a:cs typeface="Arial"/>
              </a:rPr>
              <a:t>- السياسة الضريبية:</a:t>
            </a:r>
            <a:r>
              <a:rPr lang="ar-SA" sz="3200" dirty="0">
                <a:solidFill>
                  <a:prstClr val="black"/>
                </a:solidFill>
                <a:ea typeface="Calibri"/>
                <a:cs typeface="Arial"/>
              </a:rPr>
              <a:t> </a:t>
            </a:r>
            <a:r>
              <a:rPr lang="en-US" sz="3200" dirty="0">
                <a:solidFill>
                  <a:prstClr val="black"/>
                </a:solidFill>
                <a:ea typeface="+mn-ea"/>
                <a:cs typeface="+mn-cs"/>
              </a:rPr>
              <a:t/>
            </a:r>
            <a:br>
              <a:rPr lang="en-US" sz="3200" dirty="0">
                <a:solidFill>
                  <a:prstClr val="black"/>
                </a:solidFill>
                <a:ea typeface="+mn-ea"/>
                <a:cs typeface="+mn-cs"/>
              </a:rPr>
            </a:br>
            <a:endParaRPr lang="en-US" dirty="0"/>
          </a:p>
        </p:txBody>
      </p:sp>
      <p:sp>
        <p:nvSpPr>
          <p:cNvPr id="3" name="Content Placeholder 2"/>
          <p:cNvSpPr>
            <a:spLocks noGrp="1"/>
          </p:cNvSpPr>
          <p:nvPr>
            <p:ph idx="1"/>
          </p:nvPr>
        </p:nvSpPr>
        <p:spPr/>
        <p:txBody>
          <a:bodyPr/>
          <a:lstStyle/>
          <a:p>
            <a:pPr algn="just" rtl="1">
              <a:lnSpc>
                <a:spcPct val="150000"/>
              </a:lnSpc>
            </a:pPr>
            <a:r>
              <a:rPr lang="ar-SA" dirty="0" smtClean="0">
                <a:ea typeface="Calibri"/>
              </a:rPr>
              <a:t>حيث </a:t>
            </a:r>
            <a:r>
              <a:rPr lang="ar-SA" dirty="0">
                <a:ea typeface="Calibri"/>
              </a:rPr>
              <a:t>تؤثر السياسة الضريبية للدولة على الاستهلاك ومن ثم على الادخار ، حيث تعتبر الضرائب استخدام غير إنفاقي للدخل فيشار إليها بالادخار الحكومي (أو الادخار العام)، حيث أن زيادة الضرائب تعمل على تخفيض الاستهلاك وزيادة الادخار والعكس يحدث عندما تنخفض الضرائب. </a:t>
            </a:r>
            <a:endParaRPr lang="en-US" dirty="0"/>
          </a:p>
        </p:txBody>
      </p:sp>
    </p:spTree>
    <p:extLst>
      <p:ext uri="{BB962C8B-B14F-4D97-AF65-F5344CB8AC3E}">
        <p14:creationId xmlns:p14="http://schemas.microsoft.com/office/powerpoint/2010/main" val="168945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SA" dirty="0">
                <a:ea typeface="Calibri"/>
              </a:rPr>
              <a:t>كتب كينز كتابه الأول رسالة في النقود عام 1928 ، وأتبعه بكتابه الأشهر  " النظرية العامة للتشغيل وسعر الفائدة والنقود " في عام 1936 ، والذي لايقل أهمية عن كتاب " ثروة الأمم " لآدم سميث ، أو كتاب " رأس المال " لكارل ماركس </a:t>
            </a:r>
            <a:endParaRPr lang="en-US" dirty="0"/>
          </a:p>
        </p:txBody>
      </p:sp>
    </p:spTree>
    <p:extLst>
      <p:ext uri="{BB962C8B-B14F-4D97-AF65-F5344CB8AC3E}">
        <p14:creationId xmlns:p14="http://schemas.microsoft.com/office/powerpoint/2010/main" val="360943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rtl="1">
              <a:lnSpc>
                <a:spcPct val="150000"/>
              </a:lnSpc>
            </a:pPr>
            <a:r>
              <a:rPr lang="ar-SA" dirty="0">
                <a:ea typeface="Calibri"/>
              </a:rPr>
              <a:t>أفكار كينز لم تقتصر فقط على تحليل السياسات النقدية وإنما ركزت علي السياسات المالية ودورها في تحقيق التوازن الاقتصادي ، واعتبر أن الاختلال الاقتصادي أمر مُمكن ، وبين كينز أن التوازن يمكن أن يحدث عند مستويات متعددة من التشغيل – دون مستوي التوظيف الكامل- وبالتالي فإن البطالة أمر مُمكن وبالتالي فإن كينز يعتبر أن البطالة ليست أمراً استثنائياً وإنما أمراً عادياً.</a:t>
            </a:r>
            <a:endParaRPr lang="en-US" dirty="0"/>
          </a:p>
        </p:txBody>
      </p:sp>
    </p:spTree>
    <p:extLst>
      <p:ext uri="{BB962C8B-B14F-4D97-AF65-F5344CB8AC3E}">
        <p14:creationId xmlns:p14="http://schemas.microsoft.com/office/powerpoint/2010/main" val="11991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rtl="1">
              <a:lnSpc>
                <a:spcPct val="150000"/>
              </a:lnSpc>
            </a:pPr>
            <a:r>
              <a:rPr lang="ar-SA" dirty="0">
                <a:ea typeface="Calibri"/>
              </a:rPr>
              <a:t>ودعى لتدخل الدولة عبر سياسات معينة ، للحد من البطالة ، وعارض بالتالي دعاة الحرية الاقتصادية وعدم تدخل الدولة في الاقتصاد ، </a:t>
            </a:r>
            <a:r>
              <a:rPr lang="ar-SA" u="sng" dirty="0">
                <a:solidFill>
                  <a:srgbClr val="FF0000"/>
                </a:solidFill>
                <a:ea typeface="Calibri"/>
              </a:rPr>
              <a:t>وبالتالي يمكن اعتبار كينز في هذا الجانب معارض للنظام الرأسمالي ، ومن جهة أخرى يمكن اعتبار كينز مدافعاً عن النظام الرأسمالي وذلك بإيجاد حلول لتفادي أزمات هذا النظام </a:t>
            </a:r>
            <a:r>
              <a:rPr lang="ar-SA" dirty="0">
                <a:ea typeface="Calibri"/>
              </a:rPr>
              <a:t>وأصبح كتاب كينز يمثل الفكر المعتمد لمعظم الدول الصناعية بعد الحرب العالمية</a:t>
            </a:r>
            <a:endParaRPr lang="en-US" dirty="0"/>
          </a:p>
          <a:p>
            <a:pPr algn="r" rtl="1"/>
            <a:endParaRPr lang="en-US" dirty="0"/>
          </a:p>
        </p:txBody>
      </p:sp>
    </p:spTree>
    <p:extLst>
      <p:ext uri="{BB962C8B-B14F-4D97-AF65-F5344CB8AC3E}">
        <p14:creationId xmlns:p14="http://schemas.microsoft.com/office/powerpoint/2010/main" val="5750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rtl="1">
              <a:lnSpc>
                <a:spcPct val="150000"/>
              </a:lnSpc>
            </a:pPr>
            <a:r>
              <a:rPr lang="ar-SA" dirty="0">
                <a:ea typeface="Calibri"/>
              </a:rPr>
              <a:t>من هنا  اصبحت افكار كينز  بديلة عن النظرية الكلاسيكية  التي  أعطت الامل للانظمة الرأسمالية ، في ان تتجاوز ازماتها  الهيكلية بشرط ان يتحقق التوازن بين الادخار والاستثمار، وفسر الازمة بأنها نقص الطلب ، ولذلك يجب العمل على زيادة هذا الطلب بشقيه الاستثماري والاستهلاكي ، من خلال الطلب الفعلي أو الفعَّال </a:t>
            </a:r>
            <a:r>
              <a:rPr lang="ar-EG" dirty="0">
                <a:ea typeface="Calibri"/>
              </a:rPr>
              <a:t>،</a:t>
            </a:r>
            <a:r>
              <a:rPr lang="ar-SA" dirty="0">
                <a:ea typeface="Calibri"/>
              </a:rPr>
              <a:t> الذي يلعب دوراً هاماً في تحديد مستوى التشغيل</a:t>
            </a:r>
            <a:endParaRPr lang="en-US" dirty="0"/>
          </a:p>
        </p:txBody>
      </p:sp>
    </p:spTree>
    <p:extLst>
      <p:ext uri="{BB962C8B-B14F-4D97-AF65-F5344CB8AC3E}">
        <p14:creationId xmlns:p14="http://schemas.microsoft.com/office/powerpoint/2010/main" val="23856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SA" dirty="0">
                <a:ea typeface="Calibri"/>
              </a:rPr>
              <a:t>حيث أن التقليديين اهتموا بقضية النمو والتطور أما القضية بالنسبة لكينز هو تحديد مستوى التشغيل ، لهذا إهتم التقليديون بتكوين راس المال أي اهتموا بالاستثمار أو البحث عن وسائل تمويلية ومنها الِإدخار بينما كينز كان همه هو مستوى النشاط الاقتصادي وبالتالي اهتم بعناصر الإنفاق وفي مقدمتها الاستهلاك.</a:t>
            </a:r>
            <a:endParaRPr lang="en-US" dirty="0"/>
          </a:p>
        </p:txBody>
      </p:sp>
    </p:spTree>
    <p:extLst>
      <p:ext uri="{BB962C8B-B14F-4D97-AF65-F5344CB8AC3E}">
        <p14:creationId xmlns:p14="http://schemas.microsoft.com/office/powerpoint/2010/main" val="101258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rtl="1">
              <a:lnSpc>
                <a:spcPct val="150000"/>
              </a:lnSpc>
            </a:pPr>
            <a:r>
              <a:rPr lang="ar-SA" dirty="0">
                <a:ea typeface="Times New Roman"/>
              </a:rPr>
              <a:t>كما أوضح كينز أن إنخفاض الأجو</a:t>
            </a:r>
            <a:r>
              <a:rPr lang="ar-EG" dirty="0">
                <a:ea typeface="Times New Roman"/>
              </a:rPr>
              <a:t>ر</a:t>
            </a:r>
            <a:r>
              <a:rPr lang="en-US" dirty="0">
                <a:latin typeface="Arial"/>
                <a:ea typeface="Times New Roman"/>
              </a:rPr>
              <a:t>) </a:t>
            </a:r>
            <a:r>
              <a:rPr lang="ar-EG" dirty="0">
                <a:ea typeface="Times New Roman"/>
              </a:rPr>
              <a:t>مرونة الأجور لأسفل ) </a:t>
            </a:r>
            <a:r>
              <a:rPr lang="ar-SA" dirty="0">
                <a:ea typeface="Times New Roman"/>
              </a:rPr>
              <a:t>يؤدي إلي إنخفاض الطلب الفعلي ( الفعًّال ) ، وعندها يخفض المنتجون من إنتاجهم فتزيد البطالة عكس ما كانت تري المدرسة </a:t>
            </a:r>
            <a:r>
              <a:rPr lang="en-US" dirty="0">
                <a:latin typeface="Arial"/>
                <a:ea typeface="Times New Roman"/>
              </a:rPr>
              <a:t>) </a:t>
            </a:r>
            <a:r>
              <a:rPr lang="ar-SA" dirty="0">
                <a:latin typeface="Arial"/>
                <a:ea typeface="Times New Roman"/>
              </a:rPr>
              <a:t>الكلاسيكية ) التقليدية من أن</a:t>
            </a:r>
            <a:r>
              <a:rPr lang="ar-SA" dirty="0">
                <a:ea typeface="Times New Roman"/>
              </a:rPr>
              <a:t> إنخفاض الأجور يؤدي إلي إرتفاع الارباح</a:t>
            </a:r>
            <a:r>
              <a:rPr lang="ar-EG" dirty="0">
                <a:ea typeface="Times New Roman"/>
              </a:rPr>
              <a:t> ، </a:t>
            </a:r>
            <a:r>
              <a:rPr lang="ar-SA" dirty="0">
                <a:ea typeface="Times New Roman"/>
              </a:rPr>
              <a:t>ومن هنا خلص كينز إلي أن مستوي الأجور ليس هو المحدد لمستوي التشغيل وإنما يحدده الطلب الكلي (الفعًّال)</a:t>
            </a:r>
            <a:endParaRPr lang="en-US" dirty="0"/>
          </a:p>
        </p:txBody>
      </p:sp>
    </p:spTree>
    <p:extLst>
      <p:ext uri="{BB962C8B-B14F-4D97-AF65-F5344CB8AC3E}">
        <p14:creationId xmlns:p14="http://schemas.microsoft.com/office/powerpoint/2010/main" val="3839333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1812</Words>
  <Application>Microsoft Office PowerPoint</Application>
  <PresentationFormat>On-screen Show (4:3)</PresentationFormat>
  <Paragraphs>74</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النظرية الكينزية</vt:lpstr>
      <vt:lpstr>قبل أن تقرأ</vt:lpstr>
      <vt:lpstr>أولاً: الخلفية التاريخية لظهور الفكر الكينزي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ثانياً:الاستهلاك والاستثمار عند كينز : </vt:lpstr>
      <vt:lpstr>الاستهلاك</vt:lpstr>
      <vt:lpstr>اولاً : نظرية الدخل المطلق </vt:lpstr>
      <vt:lpstr>PowerPoint Presentation</vt:lpstr>
      <vt:lpstr>PowerPoint Presentation</vt:lpstr>
      <vt:lpstr>ثانيا: فرضية الدخل النسبي </vt:lpstr>
      <vt:lpstr>PowerPoint Presentation</vt:lpstr>
      <vt:lpstr>PowerPoint Presentation</vt:lpstr>
      <vt:lpstr>PowerPoint Presentation</vt:lpstr>
      <vt:lpstr>PowerPoint Presentation</vt:lpstr>
      <vt:lpstr>PowerPoint Presentation</vt:lpstr>
      <vt:lpstr>PowerPoint Presentation</vt:lpstr>
      <vt:lpstr>ثالثاً : فرضية الدخل الدائم</vt:lpstr>
      <vt:lpstr>PowerPoint Presentation</vt:lpstr>
      <vt:lpstr>رابعاً : فرضية دورة الحياة :</vt:lpstr>
      <vt:lpstr>PowerPoint Presentation</vt:lpstr>
      <vt:lpstr>PowerPoint Presentation</vt:lpstr>
      <vt:lpstr>العوامل غير الدخلية المؤثرة في الاستهلاك</vt:lpstr>
      <vt:lpstr>2- توقعات الأسعار</vt:lpstr>
      <vt:lpstr>3- أثر التقليد والمحاكاة: </vt:lpstr>
      <vt:lpstr>4- الوعي الادخاري</vt:lpstr>
      <vt:lpstr>5- العوامل الاجتماعية والديموغرافية: </vt:lpstr>
      <vt:lpstr>6- الأذواق</vt:lpstr>
      <vt:lpstr>- نمط توزيع الدخل بين أفراد المجتمع:  </vt:lpstr>
      <vt:lpstr>- الثروة:  </vt:lpstr>
      <vt:lpstr>PowerPoint Presentation</vt:lpstr>
      <vt:lpstr>- سعر الفائدة: </vt:lpstr>
      <vt:lpstr>- السياسة الضريبية: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النظرية الكينزية</dc:title>
  <dc:creator>DR. mahmoud</dc:creator>
  <cp:lastModifiedBy>DR. mahmoud</cp:lastModifiedBy>
  <cp:revision>8</cp:revision>
  <dcterms:created xsi:type="dcterms:W3CDTF">2006-08-16T00:00:00Z</dcterms:created>
  <dcterms:modified xsi:type="dcterms:W3CDTF">2022-03-14T08:06:44Z</dcterms:modified>
</cp:coreProperties>
</file>