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8" roundtripDataSignature="AMtx7mjcHhrQw2Z4/rARuxVnnGjA1yKL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3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3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3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3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4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2"/>
          <p:cNvSpPr/>
          <p:nvPr>
            <p:ph idx="2" type="pic"/>
          </p:nvPr>
        </p:nvSpPr>
        <p:spPr>
          <a:xfrm>
            <a:off x="1792288" y="612775"/>
            <a:ext cx="5486400" cy="4114800"/>
          </a:xfrm>
          <a:prstGeom prst="rect">
            <a:avLst/>
          </a:prstGeom>
          <a:noFill/>
          <a:ln>
            <a:noFill/>
          </a:ln>
        </p:spPr>
      </p:sp>
      <p:sp>
        <p:nvSpPr>
          <p:cNvPr id="64" name="Google Shape;64;p4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ar.wikipedia.org/wiki/%D8%A7%D9%84%D8%A7%D8%B4%D8%AA%D8%B1%D8%A7%D9%83%D9%8A%D8%A9" TargetMode="External"/><Relationship Id="rId4" Type="http://schemas.openxmlformats.org/officeDocument/2006/relationships/hyperlink" Target="http://ar.wikipedia.org/wiki/%D8%A7%D9%84%D8%B9%D8%A7%D9%84%D9%85_%D8%A7%D9%84%D8%A3%D9%88%D9%84" TargetMode="External"/><Relationship Id="rId5" Type="http://schemas.openxmlformats.org/officeDocument/2006/relationships/hyperlink" Target="http://ar.wikipedia.org/wiki/%D9%84%D9%8A%D8%A8%D8%B1%D8%A7%D9%84%D9%8A%D8%A9" TargetMode="External"/><Relationship Id="rId6" Type="http://schemas.openxmlformats.org/officeDocument/2006/relationships/hyperlink" Target="http://ar.wikipedia.org/wiki/%D8%B1%D8%A3%D8%B3%D9%85%D8%A7%D9%84%D9%8A%D8%A9" TargetMode="External"/><Relationship Id="rId7" Type="http://schemas.openxmlformats.org/officeDocument/2006/relationships/hyperlink" Target="http://ar.wikipedia.org/wiki/%D8%A7%D9%84%D8%B9%D8%A7%D9%84%D9%85_%D8%A7%D9%84%D8%AB%D8%A7%D9%84%D8%AB" TargetMode="External"/></Relationships>
</file>

<file path=ppt/slides/_rels/slide11.xml.rels><?xml version="1.0" encoding="UTF-8" standalone="yes"?><Relationships xmlns="http://schemas.openxmlformats.org/package/2006/relationships"><Relationship Id="rId11" Type="http://schemas.openxmlformats.org/officeDocument/2006/relationships/hyperlink" Target="http://ar.wikipedia.org/wiki/%D8%A7%D9%84%D8%B4%D9%8A%D9%88%D8%B9%D9%8A%D8%A9" TargetMode="External"/><Relationship Id="rId10" Type="http://schemas.openxmlformats.org/officeDocument/2006/relationships/hyperlink" Target="http://ar.wikipedia.org/wiki/%D8%A3%D8%B3%D8%AA%D8%B1%D8%A7%D9%84%D9%8A%D8%A7" TargetMode="External"/><Relationship Id="rId13" Type="http://schemas.openxmlformats.org/officeDocument/2006/relationships/hyperlink" Target="http://ar.wikipedia.org/wiki/%D8%A7%D9%84%D8%B5%D9%8A%D9%86" TargetMode="External"/><Relationship Id="rId12" Type="http://schemas.openxmlformats.org/officeDocument/2006/relationships/hyperlink" Target="http://ar.wikipedia.org/wiki/%D8%A7%D9%84%D8%A5%D8%AA%D8%AD%D8%A7%D8%AF_%D8%A7%D9%84%D8%B3%D9%88%D9%81%D9%8A%D8%A7%D8%AA%D9%8A"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ar.wikipedia.org/wiki/1952" TargetMode="External"/><Relationship Id="rId4" Type="http://schemas.openxmlformats.org/officeDocument/2006/relationships/hyperlink" Target="http://ar.wikipedia.org/wiki/%D8%B9%D9%84%D9%85_%D8%A7%D9%84%D8%A7%D9%82%D8%AA%D8%B5%D8%A7%D8%AF" TargetMode="External"/><Relationship Id="rId9" Type="http://schemas.openxmlformats.org/officeDocument/2006/relationships/hyperlink" Target="http://ar.wikipedia.org/wiki/%D8%A3%D9%88%D8%B1%D9%88%D8%A8%D8%A7_%D8%A7%D9%84%D8%BA%D8%B1%D8%A8%D9%8A%D8%A9" TargetMode="External"/><Relationship Id="rId15" Type="http://schemas.openxmlformats.org/officeDocument/2006/relationships/hyperlink" Target="http://ar.wikipedia.org/w/index.php?title=%D8%A7%D9%84%D9%81%D8%A6%D8%A9_%D8%A7%D9%84%D8%AB%D8%A7%D9%84%D8%AB%D8%A9&amp;action=edit" TargetMode="External"/><Relationship Id="rId14" Type="http://schemas.openxmlformats.org/officeDocument/2006/relationships/hyperlink" Target="http://ar.wikipedia.org/wiki/%D8%A3%D9%88%D8%B1%D9%88%D8%A8%D8%A7_%D8%A7%D9%84%D8%B4%D8%B1%D9%82%D9%8A%D8%A9" TargetMode="External"/><Relationship Id="rId17" Type="http://schemas.openxmlformats.org/officeDocument/2006/relationships/hyperlink" Target="http://ar.wikipedia.org/wiki/%D8%A7%D9%84%D8%AB%D9%88%D8%B1%D8%A9_%D8%A7%D9%84%D9%81%D8%B1%D9%86%D8%B3%D9%8A%D8%A9" TargetMode="External"/><Relationship Id="rId16" Type="http://schemas.openxmlformats.org/officeDocument/2006/relationships/hyperlink" Target="http://ar.wikipedia.org/w/index.php?title=%D8%A7%D9%84%D9%86%D8%B8%D8%A7%D9%85_%D8%A7%D9%84%D9%82%D8%AF%D9%8A%D9%85&amp;action=edit" TargetMode="External"/><Relationship Id="rId5" Type="http://schemas.openxmlformats.org/officeDocument/2006/relationships/hyperlink" Target="http://ar.wikipedia.org/w/index.php?title=%D8%A7%D9%84%D8%B3%D9%83%D8%A7%D9%86%D8%A9&amp;action=edit" TargetMode="External"/><Relationship Id="rId6" Type="http://schemas.openxmlformats.org/officeDocument/2006/relationships/hyperlink" Target="http://ar.wikipedia.org/wiki/%D9%81%D8%B1%D9%86%D8%B3%D8%A7" TargetMode="External"/><Relationship Id="rId7" Type="http://schemas.openxmlformats.org/officeDocument/2006/relationships/hyperlink" Target="http://ar.wikipedia.org/w/index.php?title=%D8%A3%D9%84%D9%81%D8%B1%D9%8A%D8%AF_%D8%B3%D9%88%D9%81%D9%8A&amp;action=edit" TargetMode="External"/><Relationship Id="rId8" Type="http://schemas.openxmlformats.org/officeDocument/2006/relationships/hyperlink" Target="http://ar.wikipedia.org/wiki/%D8%A3%D9%85%D8%B1%D9%8A%D9%83%D8%A7_%D8%A7%D9%84%D8%B4%D9%85%D8%A7%D9%84%D9%8A%D8%A9"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ar.wikipedia.org/wiki/%D8%A7%D9%84%D8%A3%D9%85%D9%85_%D8%A7%D9%84%D9%85%D8%AA%D8%AD%D8%AF%D8%A9"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ar.wikipedia.org/wiki/%D8%A7%D9%84%D9%88%D9%84%D8%A7%D9%8A%D8%A7%D8%AA_%D8%A7%D9%84%D9%85%D8%AA%D8%AD%D8%AF%D8%A9" TargetMode="External"/><Relationship Id="rId4" Type="http://schemas.openxmlformats.org/officeDocument/2006/relationships/hyperlink" Target="http://ar.wikipedia.org/wiki/%D8%A7%D9%84%D9%8A%D8%A7%D8%A8%D8%A7%D9%86" TargetMode="External"/><Relationship Id="rId10" Type="http://schemas.openxmlformats.org/officeDocument/2006/relationships/hyperlink" Target="http://ar.wikipedia.org/wiki/%D9%83%D9%86%D8%AF%D8%A7" TargetMode="External"/><Relationship Id="rId9" Type="http://schemas.openxmlformats.org/officeDocument/2006/relationships/hyperlink" Target="http://ar.wikipedia.org/wiki/%D8%A5%D9%8A%D8%B7%D8%A7%D9%84%D9%8A%D8%A7" TargetMode="External"/><Relationship Id="rId5" Type="http://schemas.openxmlformats.org/officeDocument/2006/relationships/hyperlink" Target="http://ar.wikipedia.org/wiki/%D8%A3%D9%84%D9%85%D8%A7%D9%86%D9%8A%D8%A7" TargetMode="External"/><Relationship Id="rId6" Type="http://schemas.openxmlformats.org/officeDocument/2006/relationships/hyperlink" Target="http://ar.wikipedia.org/wiki/%D9%81%D8%B1%D9%86%D8%B3%D8%A7" TargetMode="External"/><Relationship Id="rId7" Type="http://schemas.openxmlformats.org/officeDocument/2006/relationships/hyperlink" Target="http://ar.wikipedia.org/wiki/%D8%A7%D9%84%D9%85%D9%85%D9%84%D9%83%D8%A9_%D8%A7%D9%84%D9%85%D8%AA%D8%AD%D8%AF%D8%A9" TargetMode="External"/><Relationship Id="rId8" Type="http://schemas.openxmlformats.org/officeDocument/2006/relationships/hyperlink" Target="http://ar.wikipedia.org/wiki/%D8%A5%D8%B3%D8%A8%D8%A7%D9%86%D9%8A%D8%A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4000"/>
              <a:buFont typeface="Calibri"/>
              <a:buNone/>
            </a:pPr>
            <a:r>
              <a:rPr b="1" lang="en-US" sz="4000">
                <a:solidFill>
                  <a:srgbClr val="000000"/>
                </a:solidFill>
              </a:rPr>
              <a:t>الاقتصاد الكلي</a:t>
            </a:r>
            <a:br>
              <a:rPr b="1" lang="en-US" sz="4000">
                <a:solidFill>
                  <a:srgbClr val="000000"/>
                </a:solidFill>
              </a:rPr>
            </a:br>
            <a:r>
              <a:rPr b="1" lang="en-US" sz="4000">
                <a:solidFill>
                  <a:srgbClr val="000000"/>
                </a:solidFill>
              </a:rPr>
              <a:t>إطار مفاهيمي للتحليل الاقتصادي الكلي</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0000"/>
              </a:buClr>
              <a:buSzPts val="4800"/>
              <a:buNone/>
            </a:pPr>
            <a:r>
              <a:rPr b="1" lang="en-US" sz="4800">
                <a:solidFill>
                  <a:srgbClr val="000000"/>
                </a:solidFill>
              </a:rPr>
              <a:t>د. محمود الفرجاني </a:t>
            </a:r>
            <a:endParaRPr b="1" sz="4800">
              <a:solidFill>
                <a:srgbClr val="000000"/>
              </a:solidFill>
            </a:endParaRPr>
          </a:p>
          <a:p>
            <a:pPr indent="0" lvl="0" marL="0" rtl="0" algn="ctr">
              <a:spcBef>
                <a:spcPts val="64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40" name="Google Shape;140;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marR="0" rtl="1" algn="just">
              <a:lnSpc>
                <a:spcPct val="150000"/>
              </a:lnSpc>
              <a:spcBef>
                <a:spcPts val="0"/>
              </a:spcBef>
              <a:spcAft>
                <a:spcPts val="0"/>
              </a:spcAft>
              <a:buClr>
                <a:schemeClr val="dk1"/>
              </a:buClr>
              <a:buSzPts val="3200"/>
              <a:buChar char="•"/>
            </a:pPr>
            <a:r>
              <a:rPr b="1" lang="en-US">
                <a:latin typeface="Arial"/>
                <a:ea typeface="Arial"/>
                <a:cs typeface="Arial"/>
                <a:sym typeface="Arial"/>
              </a:rPr>
              <a:t>العالم الثاني يختص بمجموعة الدول التي خاضت التجربة </a:t>
            </a:r>
            <a:r>
              <a:rPr b="1" lang="en-US" u="sng">
                <a:solidFill>
                  <a:srgbClr val="0000FF"/>
                </a:solidFill>
                <a:latin typeface="Arial"/>
                <a:ea typeface="Arial"/>
                <a:cs typeface="Arial"/>
                <a:sym typeface="Arial"/>
                <a:hlinkClick r:id="rId3">
                  <a:extLst>
                    <a:ext uri="{A12FA001-AC4F-418D-AE19-62706E023703}">
                      <ahyp:hlinkClr val="tx"/>
                    </a:ext>
                  </a:extLst>
                </a:hlinkClick>
              </a:rPr>
              <a:t>إلاشتراكية</a:t>
            </a:r>
            <a:r>
              <a:rPr b="1" lang="en-US">
                <a:latin typeface="Arial"/>
                <a:ea typeface="Arial"/>
                <a:cs typeface="Arial"/>
                <a:sym typeface="Arial"/>
              </a:rPr>
              <a:t>، معارضة بذلك المنظومة الفكرية للعالم الأول. تتميز دول العالم الثاني عن دول </a:t>
            </a:r>
            <a:r>
              <a:rPr b="1" lang="en-US" u="sng">
                <a:solidFill>
                  <a:srgbClr val="0000FF"/>
                </a:solidFill>
                <a:latin typeface="Arial"/>
                <a:ea typeface="Arial"/>
                <a:cs typeface="Arial"/>
                <a:sym typeface="Arial"/>
                <a:hlinkClick r:id="rId4">
                  <a:extLst>
                    <a:ext uri="{A12FA001-AC4F-418D-AE19-62706E023703}">
                      <ahyp:hlinkClr val="tx"/>
                    </a:ext>
                  </a:extLst>
                </a:hlinkClick>
              </a:rPr>
              <a:t>العالم الأول</a:t>
            </a:r>
            <a:r>
              <a:rPr b="1" lang="en-US">
                <a:latin typeface="Arial"/>
                <a:ea typeface="Arial"/>
                <a:cs typeface="Arial"/>
                <a:sym typeface="Arial"/>
              </a:rPr>
              <a:t> برفضها لثقافة </a:t>
            </a:r>
            <a:r>
              <a:rPr b="1" lang="en-US" u="sng">
                <a:solidFill>
                  <a:srgbClr val="0000FF"/>
                </a:solidFill>
                <a:latin typeface="Arial"/>
                <a:ea typeface="Arial"/>
                <a:cs typeface="Arial"/>
                <a:sym typeface="Arial"/>
                <a:hlinkClick r:id="rId5">
                  <a:extLst>
                    <a:ext uri="{A12FA001-AC4F-418D-AE19-62706E023703}">
                      <ahyp:hlinkClr val="tx"/>
                    </a:ext>
                  </a:extLst>
                </a:hlinkClick>
              </a:rPr>
              <a:t>الليبرآلية</a:t>
            </a:r>
            <a:r>
              <a:rPr b="1" lang="en-US">
                <a:latin typeface="Arial"/>
                <a:ea typeface="Arial"/>
                <a:cs typeface="Arial"/>
                <a:sym typeface="Arial"/>
              </a:rPr>
              <a:t> </a:t>
            </a:r>
            <a:r>
              <a:rPr b="1" lang="en-US" u="sng">
                <a:solidFill>
                  <a:srgbClr val="0000FF"/>
                </a:solidFill>
                <a:latin typeface="Arial"/>
                <a:ea typeface="Arial"/>
                <a:cs typeface="Arial"/>
                <a:sym typeface="Arial"/>
                <a:hlinkClick r:id="rId6">
                  <a:extLst>
                    <a:ext uri="{A12FA001-AC4F-418D-AE19-62706E023703}">
                      <ahyp:hlinkClr val="tx"/>
                    </a:ext>
                  </a:extLst>
                </a:hlinkClick>
              </a:rPr>
              <a:t>وللرأسمآلية</a:t>
            </a:r>
            <a:r>
              <a:rPr b="1" lang="en-US">
                <a:latin typeface="Arial"/>
                <a:ea typeface="Arial"/>
                <a:cs typeface="Arial"/>
                <a:sym typeface="Arial"/>
              </a:rPr>
              <a:t> المفتوحة، كما تتميز عن </a:t>
            </a:r>
            <a:r>
              <a:rPr b="1" lang="en-US" u="sng">
                <a:solidFill>
                  <a:srgbClr val="0000FF"/>
                </a:solidFill>
                <a:latin typeface="Arial"/>
                <a:ea typeface="Arial"/>
                <a:cs typeface="Arial"/>
                <a:sym typeface="Arial"/>
                <a:hlinkClick r:id="rId7">
                  <a:extLst>
                    <a:ext uri="{A12FA001-AC4F-418D-AE19-62706E023703}">
                      <ahyp:hlinkClr val="tx"/>
                    </a:ext>
                  </a:extLst>
                </a:hlinkClick>
              </a:rPr>
              <a:t>العالم الثالث</a:t>
            </a:r>
            <a:r>
              <a:rPr b="1" lang="en-US">
                <a:latin typeface="Arial"/>
                <a:ea typeface="Arial"/>
                <a:cs typeface="Arial"/>
                <a:sym typeface="Arial"/>
              </a:rPr>
              <a:t> بالمستوى التعليمي فيها وحجم دولها وبقوتها النسبية</a:t>
            </a:r>
            <a:endParaRPr b="1"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46" name="Google Shape;146;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1" algn="just">
              <a:lnSpc>
                <a:spcPct val="150000"/>
              </a:lnSpc>
              <a:spcBef>
                <a:spcPts val="0"/>
              </a:spcBef>
              <a:spcAft>
                <a:spcPts val="0"/>
              </a:spcAft>
              <a:buClr>
                <a:schemeClr val="dk1"/>
              </a:buClr>
              <a:buSzPct val="100000"/>
              <a:buChar char="•"/>
            </a:pPr>
            <a:r>
              <a:rPr b="1" lang="en-US">
                <a:latin typeface="Arial"/>
                <a:ea typeface="Arial"/>
                <a:cs typeface="Arial"/>
                <a:sym typeface="Arial"/>
              </a:rPr>
              <a:t>العالم الثالث لأول مرة سنة </a:t>
            </a:r>
            <a:r>
              <a:rPr b="1" lang="en-US" u="sng">
                <a:solidFill>
                  <a:schemeClr val="hlink"/>
                </a:solidFill>
                <a:latin typeface="Arial"/>
                <a:ea typeface="Arial"/>
                <a:cs typeface="Arial"/>
                <a:sym typeface="Arial"/>
                <a:hlinkClick r:id="rId3"/>
              </a:rPr>
              <a:t>1952</a:t>
            </a:r>
            <a:r>
              <a:rPr b="1" lang="en-US">
                <a:latin typeface="Arial"/>
                <a:ea typeface="Arial"/>
                <a:cs typeface="Arial"/>
                <a:sym typeface="Arial"/>
              </a:rPr>
              <a:t> في مقالة صدرت </a:t>
            </a:r>
            <a:r>
              <a:rPr b="1" lang="en-US" u="sng">
                <a:solidFill>
                  <a:schemeClr val="hlink"/>
                </a:solidFill>
                <a:latin typeface="Arial"/>
                <a:ea typeface="Arial"/>
                <a:cs typeface="Arial"/>
                <a:sym typeface="Arial"/>
                <a:hlinkClick r:id="rId4"/>
              </a:rPr>
              <a:t>للاقتصادي</a:t>
            </a:r>
            <a:r>
              <a:rPr b="1" lang="en-US">
                <a:latin typeface="Arial"/>
                <a:ea typeface="Arial"/>
                <a:cs typeface="Arial"/>
                <a:sym typeface="Arial"/>
              </a:rPr>
              <a:t> </a:t>
            </a:r>
            <a:r>
              <a:rPr b="1" lang="en-US" u="sng">
                <a:solidFill>
                  <a:schemeClr val="hlink"/>
                </a:solidFill>
                <a:latin typeface="Arial"/>
                <a:ea typeface="Arial"/>
                <a:cs typeface="Arial"/>
                <a:sym typeface="Arial"/>
                <a:hlinkClick r:id="rId5"/>
              </a:rPr>
              <a:t>والسكاني</a:t>
            </a:r>
            <a:r>
              <a:rPr b="1" lang="en-US">
                <a:latin typeface="Arial"/>
                <a:ea typeface="Arial"/>
                <a:cs typeface="Arial"/>
                <a:sym typeface="Arial"/>
              </a:rPr>
              <a:t> </a:t>
            </a:r>
            <a:r>
              <a:rPr b="1" lang="en-US" u="sng">
                <a:solidFill>
                  <a:schemeClr val="hlink"/>
                </a:solidFill>
                <a:latin typeface="Arial"/>
                <a:ea typeface="Arial"/>
                <a:cs typeface="Arial"/>
                <a:sym typeface="Arial"/>
                <a:hlinkClick r:id="rId6"/>
              </a:rPr>
              <a:t>الفرنسي</a:t>
            </a:r>
            <a:r>
              <a:rPr b="1" lang="en-US">
                <a:latin typeface="Arial"/>
                <a:ea typeface="Arial"/>
                <a:cs typeface="Arial"/>
                <a:sym typeface="Arial"/>
              </a:rPr>
              <a:t> </a:t>
            </a:r>
            <a:r>
              <a:rPr b="1" lang="en-US" u="sng">
                <a:solidFill>
                  <a:schemeClr val="hlink"/>
                </a:solidFill>
                <a:latin typeface="Arial"/>
                <a:ea typeface="Arial"/>
                <a:cs typeface="Arial"/>
                <a:sym typeface="Arial"/>
                <a:hlinkClick r:id="rId7"/>
              </a:rPr>
              <a:t>ألفريد سوفي</a:t>
            </a:r>
            <a:r>
              <a:rPr b="1" lang="en-US">
                <a:latin typeface="Arial"/>
                <a:ea typeface="Arial"/>
                <a:cs typeface="Arial"/>
                <a:sym typeface="Arial"/>
              </a:rPr>
              <a:t> في إشارة إلى الدول التي لا تنتمي إلى مجموعة "الدول الغربية" (</a:t>
            </a:r>
            <a:r>
              <a:rPr b="1" lang="en-US" u="sng">
                <a:solidFill>
                  <a:schemeClr val="hlink"/>
                </a:solidFill>
                <a:latin typeface="Arial"/>
                <a:ea typeface="Arial"/>
                <a:cs typeface="Arial"/>
                <a:sym typeface="Arial"/>
                <a:hlinkClick r:id="rId8"/>
              </a:rPr>
              <a:t>أمريكا الشمالية</a:t>
            </a:r>
            <a:r>
              <a:rPr b="1" lang="en-US">
                <a:latin typeface="Arial"/>
                <a:ea typeface="Arial"/>
                <a:cs typeface="Arial"/>
                <a:sym typeface="Arial"/>
              </a:rPr>
              <a:t> </a:t>
            </a:r>
            <a:r>
              <a:rPr b="1" lang="en-US" u="sng">
                <a:solidFill>
                  <a:schemeClr val="hlink"/>
                </a:solidFill>
                <a:latin typeface="Arial"/>
                <a:ea typeface="Arial"/>
                <a:cs typeface="Arial"/>
                <a:sym typeface="Arial"/>
                <a:hlinkClick r:id="rId9"/>
              </a:rPr>
              <a:t>وأوروبا الغربية</a:t>
            </a:r>
            <a:r>
              <a:rPr b="1" lang="en-US">
                <a:latin typeface="Arial"/>
                <a:ea typeface="Arial"/>
                <a:cs typeface="Arial"/>
                <a:sym typeface="Arial"/>
              </a:rPr>
              <a:t> </a:t>
            </a:r>
            <a:r>
              <a:rPr b="1" lang="en-US" u="sng">
                <a:solidFill>
                  <a:schemeClr val="hlink"/>
                </a:solidFill>
                <a:latin typeface="Arial"/>
                <a:ea typeface="Arial"/>
                <a:cs typeface="Arial"/>
                <a:sym typeface="Arial"/>
                <a:hlinkClick r:id="rId10"/>
              </a:rPr>
              <a:t>وأستراليا</a:t>
            </a:r>
            <a:r>
              <a:rPr b="1" lang="en-US">
                <a:latin typeface="Arial"/>
                <a:ea typeface="Arial"/>
                <a:cs typeface="Arial"/>
                <a:sym typeface="Arial"/>
              </a:rPr>
              <a:t>...) ولا إلى المجموعة </a:t>
            </a:r>
            <a:r>
              <a:rPr b="1" lang="en-US" u="sng">
                <a:solidFill>
                  <a:schemeClr val="hlink"/>
                </a:solidFill>
                <a:latin typeface="Arial"/>
                <a:ea typeface="Arial"/>
                <a:cs typeface="Arial"/>
                <a:sym typeface="Arial"/>
                <a:hlinkClick r:id="rId11"/>
              </a:rPr>
              <a:t>الشيوعية</a:t>
            </a:r>
            <a:r>
              <a:rPr b="1" lang="en-US">
                <a:latin typeface="Arial"/>
                <a:ea typeface="Arial"/>
                <a:cs typeface="Arial"/>
                <a:sym typeface="Arial"/>
              </a:rPr>
              <a:t> (</a:t>
            </a:r>
            <a:r>
              <a:rPr b="1" lang="en-US" u="sng">
                <a:solidFill>
                  <a:schemeClr val="hlink"/>
                </a:solidFill>
                <a:latin typeface="Arial"/>
                <a:ea typeface="Arial"/>
                <a:cs typeface="Arial"/>
                <a:sym typeface="Arial"/>
                <a:hlinkClick r:id="rId12"/>
              </a:rPr>
              <a:t>الاتحاد السوفياتي</a:t>
            </a:r>
            <a:r>
              <a:rPr b="1" lang="en-US">
                <a:latin typeface="Arial"/>
                <a:ea typeface="Arial"/>
                <a:cs typeface="Arial"/>
                <a:sym typeface="Arial"/>
              </a:rPr>
              <a:t> </a:t>
            </a:r>
            <a:r>
              <a:rPr b="1" lang="en-US" u="sng">
                <a:solidFill>
                  <a:schemeClr val="hlink"/>
                </a:solidFill>
                <a:latin typeface="Arial"/>
                <a:ea typeface="Arial"/>
                <a:cs typeface="Arial"/>
                <a:sym typeface="Arial"/>
                <a:hlinkClick r:id="rId13"/>
              </a:rPr>
              <a:t>والصين</a:t>
            </a:r>
            <a:r>
              <a:rPr b="1" lang="en-US">
                <a:latin typeface="Arial"/>
                <a:ea typeface="Arial"/>
                <a:cs typeface="Arial"/>
                <a:sym typeface="Arial"/>
              </a:rPr>
              <a:t> </a:t>
            </a:r>
            <a:r>
              <a:rPr b="1" lang="en-US" u="sng">
                <a:solidFill>
                  <a:schemeClr val="hlink"/>
                </a:solidFill>
                <a:latin typeface="Arial"/>
                <a:ea typeface="Arial"/>
                <a:cs typeface="Arial"/>
                <a:sym typeface="Arial"/>
                <a:hlinkClick r:id="rId14"/>
              </a:rPr>
              <a:t>وأوروبا الشرقية</a:t>
            </a:r>
            <a:r>
              <a:rPr b="1" lang="en-US">
                <a:latin typeface="Arial"/>
                <a:ea typeface="Arial"/>
                <a:cs typeface="Arial"/>
                <a:sym typeface="Arial"/>
              </a:rPr>
              <a:t>...). وقد استوحى </a:t>
            </a:r>
            <a:r>
              <a:rPr b="1" i="1" lang="en-US">
                <a:latin typeface="Arial"/>
                <a:ea typeface="Arial"/>
                <a:cs typeface="Arial"/>
                <a:sym typeface="Arial"/>
              </a:rPr>
              <a:t>سوفي</a:t>
            </a:r>
            <a:r>
              <a:rPr b="1" lang="en-US">
                <a:latin typeface="Arial"/>
                <a:ea typeface="Arial"/>
                <a:cs typeface="Arial"/>
                <a:sym typeface="Arial"/>
              </a:rPr>
              <a:t> هذه التسمية من </a:t>
            </a:r>
            <a:r>
              <a:rPr b="1" lang="en-US" u="sng">
                <a:solidFill>
                  <a:schemeClr val="hlink"/>
                </a:solidFill>
                <a:latin typeface="Arial"/>
                <a:ea typeface="Arial"/>
                <a:cs typeface="Arial"/>
                <a:sym typeface="Arial"/>
                <a:hlinkClick r:id="rId15"/>
              </a:rPr>
              <a:t>الفئة الثالثة</a:t>
            </a:r>
            <a:r>
              <a:rPr b="1" lang="en-US">
                <a:latin typeface="Arial"/>
                <a:ea typeface="Arial"/>
                <a:cs typeface="Arial"/>
                <a:sym typeface="Arial"/>
              </a:rPr>
              <a:t> في المجتمع الفرنسي أثناء </a:t>
            </a:r>
            <a:r>
              <a:rPr b="1" lang="en-US" u="sng">
                <a:solidFill>
                  <a:schemeClr val="hlink"/>
                </a:solidFill>
                <a:latin typeface="Arial"/>
                <a:ea typeface="Arial"/>
                <a:cs typeface="Arial"/>
                <a:sym typeface="Arial"/>
                <a:hlinkClick r:id="rId16"/>
              </a:rPr>
              <a:t>النظام القديم</a:t>
            </a:r>
            <a:r>
              <a:rPr b="1" lang="en-US">
                <a:latin typeface="Arial"/>
                <a:ea typeface="Arial"/>
                <a:cs typeface="Arial"/>
                <a:sym typeface="Arial"/>
              </a:rPr>
              <a:t> وقبل </a:t>
            </a:r>
            <a:r>
              <a:rPr b="1" lang="en-US" u="sng">
                <a:solidFill>
                  <a:schemeClr val="hlink"/>
                </a:solidFill>
                <a:latin typeface="Arial"/>
                <a:ea typeface="Arial"/>
                <a:cs typeface="Arial"/>
                <a:sym typeface="Arial"/>
                <a:hlinkClick r:id="rId17"/>
              </a:rPr>
              <a:t>الثورة الفرنسية</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52" name="Google Shape;152;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1" algn="just">
              <a:lnSpc>
                <a:spcPct val="150000"/>
              </a:lnSpc>
              <a:spcBef>
                <a:spcPts val="0"/>
              </a:spcBef>
              <a:spcAft>
                <a:spcPts val="0"/>
              </a:spcAft>
              <a:buClr>
                <a:schemeClr val="dk1"/>
              </a:buClr>
              <a:buSzPts val="3200"/>
              <a:buChar char="•"/>
            </a:pPr>
            <a:r>
              <a:rPr b="1" lang="en-US">
                <a:latin typeface="Arial"/>
                <a:ea typeface="Arial"/>
                <a:cs typeface="Arial"/>
                <a:sym typeface="Arial"/>
              </a:rPr>
              <a:t>العالم الرابع أو الدول الأقل تطوراً هي مصطلحات تستخدم للدلالة على تلك الدول التي تعاني وفقاً </a:t>
            </a:r>
            <a:r>
              <a:rPr b="1" lang="en-US" u="sng">
                <a:solidFill>
                  <a:srgbClr val="0000FF"/>
                </a:solidFill>
                <a:latin typeface="Arial"/>
                <a:ea typeface="Arial"/>
                <a:cs typeface="Arial"/>
                <a:sym typeface="Arial"/>
                <a:hlinkClick r:id="rId3">
                  <a:extLst>
                    <a:ext uri="{A12FA001-AC4F-418D-AE19-62706E023703}">
                      <ahyp:hlinkClr val="tx"/>
                    </a:ext>
                  </a:extLst>
                </a:hlinkClick>
              </a:rPr>
              <a:t>للأمم المتحدة</a:t>
            </a:r>
            <a:r>
              <a:rPr b="1" lang="en-US">
                <a:latin typeface="Arial"/>
                <a:ea typeface="Arial"/>
                <a:cs typeface="Arial"/>
                <a:sym typeface="Arial"/>
              </a:rPr>
              <a:t> من أدنى المؤشرات فيما بتعلق بالتطور الاجتماعي والاقتصادي مع ترتيب متدني في قائمة التطور البشري بين دول العالم</a:t>
            </a:r>
            <a:endParaRPr b="1">
              <a:latin typeface="Arial"/>
              <a:ea typeface="Arial"/>
              <a:cs typeface="Arial"/>
              <a:sym typeface="Arial"/>
            </a:endParaRPr>
          </a:p>
          <a:p>
            <a:pPr indent="-342900" lvl="0" marL="342900" rtl="1" algn="just">
              <a:lnSpc>
                <a:spcPct val="150000"/>
              </a:lnSpc>
              <a:spcBef>
                <a:spcPts val="640"/>
              </a:spcBef>
              <a:spcAft>
                <a:spcPts val="0"/>
              </a:spcAft>
              <a:buClr>
                <a:schemeClr val="dk1"/>
              </a:buClr>
              <a:buSzPts val="3200"/>
              <a:buChar char="•"/>
            </a:pPr>
            <a:r>
              <a:rPr b="1" lang="en-US">
                <a:latin typeface="Arial"/>
                <a:ea typeface="Arial"/>
                <a:cs typeface="Arial"/>
                <a:sym typeface="Arial"/>
              </a:rPr>
              <a:t>للإشارة إلى بقية الدول النامية التي بقيت متأخرة عن ركب التصنيع وما تزال تفتقر إلى البنية التحتية الصناعية</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3"/>
          <p:cNvSpPr txBox="1"/>
          <p:nvPr>
            <p:ph type="title"/>
          </p:nvPr>
        </p:nvSpPr>
        <p:spPr>
          <a:xfrm>
            <a:off x="457200" y="609600"/>
            <a:ext cx="8229600" cy="1143000"/>
          </a:xfrm>
          <a:prstGeom prst="rect">
            <a:avLst/>
          </a:prstGeom>
          <a:noFill/>
          <a:ln>
            <a:noFill/>
          </a:ln>
        </p:spPr>
        <p:txBody>
          <a:bodyPr anchorCtr="0" anchor="ctr" bIns="45700" lIns="91425" spcFirstLastPara="1" rIns="91425" wrap="square" tIns="45700">
            <a:noAutofit/>
          </a:bodyPr>
          <a:lstStyle/>
          <a:p>
            <a:pPr indent="0" lvl="0" marL="0" marR="0" rtl="1" algn="r">
              <a:lnSpc>
                <a:spcPct val="150000"/>
              </a:lnSpc>
              <a:spcBef>
                <a:spcPts val="0"/>
              </a:spcBef>
              <a:spcAft>
                <a:spcPts val="0"/>
              </a:spcAft>
              <a:buClr>
                <a:schemeClr val="dk1"/>
              </a:buClr>
              <a:buSzPts val="2800"/>
              <a:buFont typeface="Arial"/>
              <a:buNone/>
            </a:pPr>
            <a:r>
              <a:rPr b="1" lang="en-US" sz="2800">
                <a:latin typeface="Arial"/>
                <a:ea typeface="Arial"/>
                <a:cs typeface="Arial"/>
                <a:sym typeface="Arial"/>
              </a:rPr>
              <a:t>وحتى تصنف دولة ما على أنها من دول العالم الرابع فإنها يجب أن تحمل المعايير الثلاثة الآتية:</a:t>
            </a:r>
            <a:br>
              <a:rPr b="1" lang="en-US" sz="2800"/>
            </a:br>
            <a:endParaRPr b="1" sz="2800"/>
          </a:p>
        </p:txBody>
      </p:sp>
      <p:sp>
        <p:nvSpPr>
          <p:cNvPr id="158" name="Google Shape;158;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1" algn="just">
              <a:spcBef>
                <a:spcPts val="0"/>
              </a:spcBef>
              <a:spcAft>
                <a:spcPts val="0"/>
              </a:spcAft>
              <a:buClr>
                <a:schemeClr val="dk1"/>
              </a:buClr>
              <a:buSzPts val="3200"/>
              <a:buChar char="•"/>
            </a:pPr>
            <a:r>
              <a:rPr lang="en-US"/>
              <a:t>	متوسط دخل متدن للفرد (متوسط دخل وطني سنوياً للفرد دون الـ 750$ لمدة ثلاث سنوات، ويلزم لتلك الدولة أن تحقق 900$ في ذلك المؤشر حتى تتمكن من الخروج من قائمة دول العالم الرابع).</a:t>
            </a:r>
            <a:endParaRPr/>
          </a:p>
          <a:p>
            <a:pPr indent="-342900" lvl="0" marL="342900" rtl="1" algn="just">
              <a:spcBef>
                <a:spcPts val="640"/>
              </a:spcBef>
              <a:spcAft>
                <a:spcPts val="0"/>
              </a:spcAft>
              <a:buClr>
                <a:schemeClr val="dk1"/>
              </a:buClr>
              <a:buSzPts val="3200"/>
              <a:buChar char="•"/>
            </a:pPr>
            <a:r>
              <a:rPr lang="en-US"/>
              <a:t>•	ضعف الموارد البشرية (بالاعتماد على مؤشرات التغذية، الصحة والتعليم في ذلك البلد). </a:t>
            </a:r>
            <a:endParaRPr/>
          </a:p>
          <a:p>
            <a:pPr indent="-342900" lvl="0" marL="342900" rtl="1" algn="just">
              <a:spcBef>
                <a:spcPts val="640"/>
              </a:spcBef>
              <a:spcAft>
                <a:spcPts val="0"/>
              </a:spcAft>
              <a:buClr>
                <a:schemeClr val="dk1"/>
              </a:buClr>
              <a:buSzPts val="3200"/>
              <a:buChar char="•"/>
            </a:pPr>
            <a:r>
              <a:rPr lang="en-US"/>
              <a:t>	اقتصاد قابل للانهيار بسهولة (مثلاً أن يكون اقتصاداً معتمداً على إنتاج زراعي غير مستقر ويعاني من انعدام الثبات في الصادرات وإشكاليات أخرى). </a:t>
            </a:r>
            <a:endParaRPr/>
          </a:p>
          <a:p>
            <a:pPr indent="-139700" lvl="0" marL="342900" rtl="1" algn="r">
              <a:spcBef>
                <a:spcPts val="640"/>
              </a:spcBef>
              <a:spcAft>
                <a:spcPts val="0"/>
              </a:spcAft>
              <a:buClr>
                <a:schemeClr val="dk1"/>
              </a:buClr>
              <a:buSzPts val="32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1" algn="r">
              <a:spcBef>
                <a:spcPts val="0"/>
              </a:spcBef>
              <a:spcAft>
                <a:spcPts val="0"/>
              </a:spcAft>
              <a:buClr>
                <a:schemeClr val="dk1"/>
              </a:buClr>
              <a:buSzPts val="4400"/>
              <a:buFont typeface="Calibri"/>
              <a:buNone/>
            </a:pPr>
            <a:r>
              <a:rPr b="1" lang="en-US" u="sng"/>
              <a:t>الأهداف الأساسية للاقتصاد الكلى:</a:t>
            </a:r>
            <a:endParaRPr/>
          </a:p>
        </p:txBody>
      </p:sp>
      <p:sp>
        <p:nvSpPr>
          <p:cNvPr id="164" name="Google Shape;164;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r">
              <a:spcBef>
                <a:spcPts val="0"/>
              </a:spcBef>
              <a:spcAft>
                <a:spcPts val="0"/>
              </a:spcAft>
              <a:buClr>
                <a:schemeClr val="dk1"/>
              </a:buClr>
              <a:buSzPts val="3200"/>
              <a:buChar char="•"/>
            </a:pPr>
            <a:r>
              <a:rPr lang="en-US"/>
              <a:t>1.	تحقيق النمو الاقتصادي: طبقاً لمربع كالدور يجب ان يبلغ معدل النمو الاقتصادي 6%،  ويجب ان يكون هذا المعدل أعلى من معدل النمو السكاني.</a:t>
            </a:r>
            <a:endParaRPr/>
          </a:p>
          <a:p>
            <a:pPr indent="-342900" lvl="0" marL="342900" rtl="1" algn="r">
              <a:spcBef>
                <a:spcPts val="640"/>
              </a:spcBef>
              <a:spcAft>
                <a:spcPts val="0"/>
              </a:spcAft>
              <a:buClr>
                <a:schemeClr val="dk1"/>
              </a:buClr>
              <a:buSzPts val="3200"/>
              <a:buChar char="•"/>
            </a:pPr>
            <a:r>
              <a:rPr lang="en-US"/>
              <a:t>2. تحقيق الاستقرار في الأسعار: أي التحكم في معدل التضخم الذي يعبر عن الارتفاع المستمر والمتواصل في مستوى الأسعار، وحسب كالدور يجب ان يكون معدل التضخم 5%.</a:t>
            </a:r>
            <a:endParaRPr/>
          </a:p>
          <a:p>
            <a:pPr indent="-139700" lvl="0" marL="342900" rtl="1" algn="r">
              <a:spcBef>
                <a:spcPts val="640"/>
              </a:spcBef>
              <a:spcAft>
                <a:spcPts val="0"/>
              </a:spcAft>
              <a:buClr>
                <a:schemeClr val="dk1"/>
              </a:buClr>
              <a:buSzPts val="32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70" name="Google Shape;170;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marR="0" rtl="1" algn="just">
              <a:lnSpc>
                <a:spcPct val="150000"/>
              </a:lnSpc>
              <a:spcBef>
                <a:spcPts val="0"/>
              </a:spcBef>
              <a:spcAft>
                <a:spcPts val="0"/>
              </a:spcAft>
              <a:buClr>
                <a:schemeClr val="dk1"/>
              </a:buClr>
              <a:buSzPts val="3200"/>
              <a:buChar char="•"/>
            </a:pPr>
            <a:r>
              <a:rPr lang="en-US"/>
              <a:t>. تحقيق الاستخدام الكامل: أي الاستغلال الكامل لكل الطاقات الإنتاجية في المجتمع، وعدم وجود بطالة</a:t>
            </a:r>
            <a:endParaRPr sz="2000"/>
          </a:p>
          <a:p>
            <a:pPr indent="0" lvl="0" marL="0" marR="0" rtl="1" algn="just">
              <a:lnSpc>
                <a:spcPct val="150000"/>
              </a:lnSpc>
              <a:spcBef>
                <a:spcPts val="1000"/>
              </a:spcBef>
              <a:spcAft>
                <a:spcPts val="0"/>
              </a:spcAft>
              <a:buClr>
                <a:schemeClr val="dk1"/>
              </a:buClr>
              <a:buSzPts val="3200"/>
              <a:buChar char="•"/>
            </a:pPr>
            <a:r>
              <a:rPr lang="en-US"/>
              <a:t>4.  تحقيق التوازن الخارجي: حسب كالدور من الأفضل ان يكون ميزان المدفوعات في حالة فائض في حدود 2%.</a:t>
            </a:r>
            <a:endParaRPr sz="2000"/>
          </a:p>
          <a:p>
            <a:pPr indent="-139700" lvl="0" marL="342900" rtl="1" algn="r">
              <a:spcBef>
                <a:spcPts val="1640"/>
              </a:spcBef>
              <a:spcAft>
                <a:spcPts val="0"/>
              </a:spcAft>
              <a:buClr>
                <a:schemeClr val="dk1"/>
              </a:buClr>
              <a:buSzPts val="32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قانون كالدور – فيدرون </a:t>
            </a:r>
            <a:endParaRPr b="1"/>
          </a:p>
        </p:txBody>
      </p:sp>
      <p:pic>
        <p:nvPicPr>
          <p:cNvPr descr="C:\Users\dramal\Desktop\Untitled.png" id="176" name="Google Shape;176;p16"/>
          <p:cNvPicPr preferRelativeResize="0"/>
          <p:nvPr>
            <p:ph idx="1" type="body"/>
          </p:nvPr>
        </p:nvPicPr>
        <p:blipFill rotWithShape="1">
          <a:blip r:embed="rId3">
            <a:alphaModFix/>
          </a:blip>
          <a:srcRect b="0" l="0" r="0" t="0"/>
          <a:stretch/>
        </p:blipFill>
        <p:spPr>
          <a:xfrm>
            <a:off x="1642653" y="1629257"/>
            <a:ext cx="5858693" cy="4467849"/>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1" algn="r">
              <a:spcBef>
                <a:spcPts val="0"/>
              </a:spcBef>
              <a:spcAft>
                <a:spcPts val="0"/>
              </a:spcAft>
              <a:buClr>
                <a:schemeClr val="dk1"/>
              </a:buClr>
              <a:buSzPts val="4400"/>
              <a:buFont typeface="Calibri"/>
              <a:buNone/>
            </a:pPr>
            <a:r>
              <a:rPr b="1" lang="en-US" u="sng"/>
              <a:t>سياسات الاقتصاد الكلي</a:t>
            </a:r>
            <a:endParaRPr/>
          </a:p>
        </p:txBody>
      </p:sp>
      <p:sp>
        <p:nvSpPr>
          <p:cNvPr id="182" name="Google Shape;182;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r">
              <a:spcBef>
                <a:spcPts val="0"/>
              </a:spcBef>
              <a:spcAft>
                <a:spcPts val="0"/>
              </a:spcAft>
              <a:buClr>
                <a:schemeClr val="dk1"/>
              </a:buClr>
              <a:buSzPts val="3200"/>
              <a:buChar char="•"/>
            </a:pPr>
            <a:r>
              <a:rPr b="1" lang="en-US"/>
              <a:t>يُقصد بالسياسة الاقتصادية</a:t>
            </a:r>
            <a:r>
              <a:rPr lang="en-US"/>
              <a:t>: جميع الإجراءات والتدابير التي تطبق علي مستوي الاقتصاد الكلي بغرض تحقيق الاستقرار الاقتصادي في الأجل القصير </a:t>
            </a:r>
            <a:endParaRPr/>
          </a:p>
          <a:p>
            <a:pPr indent="-342900" lvl="0" marL="342900" rtl="1" algn="r">
              <a:spcBef>
                <a:spcPts val="640"/>
              </a:spcBef>
              <a:spcAft>
                <a:spcPts val="0"/>
              </a:spcAft>
              <a:buClr>
                <a:schemeClr val="dk1"/>
              </a:buClr>
              <a:buSzPts val="3200"/>
              <a:buChar char="•"/>
            </a:pPr>
            <a:r>
              <a:rPr lang="en-US"/>
              <a:t>بينما يتمثل الهدف  الأساسي من سياسات الاقتصاد الكلي بوجه عام هو تحقيق أكبر قدر ممكن من الرفاه اﻟﻤﺠتمعي على الأجل الطويل على نحوٍ مُنصف وقابل للاستمرار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1" algn="r">
              <a:spcBef>
                <a:spcPts val="0"/>
              </a:spcBef>
              <a:spcAft>
                <a:spcPts val="0"/>
              </a:spcAft>
              <a:buClr>
                <a:schemeClr val="dk1"/>
              </a:buClr>
              <a:buSzPct val="100000"/>
              <a:buFont typeface="Calibri"/>
              <a:buNone/>
            </a:pPr>
            <a:r>
              <a:rPr lang="en-US"/>
              <a:t>وهناك أربعة  أنواع رئيسية للسياسات الاقتصادية؟</a:t>
            </a:r>
            <a:endParaRPr/>
          </a:p>
        </p:txBody>
      </p:sp>
      <p:sp>
        <p:nvSpPr>
          <p:cNvPr id="188" name="Google Shape;188;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1" algn="just">
              <a:lnSpc>
                <a:spcPct val="150000"/>
              </a:lnSpc>
              <a:spcBef>
                <a:spcPts val="0"/>
              </a:spcBef>
              <a:spcAft>
                <a:spcPts val="0"/>
              </a:spcAft>
              <a:buClr>
                <a:schemeClr val="dk1"/>
              </a:buClr>
              <a:buSzPct val="160000"/>
              <a:buFont typeface="Calibri"/>
              <a:buAutoNum type="arabicPeriod"/>
            </a:pPr>
            <a:r>
              <a:rPr b="1" lang="en-US" u="sng"/>
              <a:t>السياسة المالية </a:t>
            </a:r>
            <a:r>
              <a:rPr b="1" lang="en-US" u="sng">
                <a:latin typeface="Arial"/>
                <a:ea typeface="Arial"/>
                <a:cs typeface="Arial"/>
                <a:sym typeface="Arial"/>
              </a:rPr>
              <a:t>Fiscal Policy</a:t>
            </a:r>
            <a:r>
              <a:rPr lang="en-US" u="sng"/>
              <a:t>: </a:t>
            </a:r>
            <a:r>
              <a:rPr lang="en-US"/>
              <a:t> </a:t>
            </a:r>
            <a:endParaRPr sz="2000"/>
          </a:p>
          <a:p>
            <a:pPr indent="0" lvl="0" marL="0" marR="0" rtl="1" algn="just">
              <a:lnSpc>
                <a:spcPct val="150000"/>
              </a:lnSpc>
              <a:spcBef>
                <a:spcPts val="1000"/>
              </a:spcBef>
              <a:spcAft>
                <a:spcPts val="0"/>
              </a:spcAft>
              <a:buClr>
                <a:schemeClr val="dk1"/>
              </a:buClr>
              <a:buSzPct val="160000"/>
              <a:buChar char="•"/>
            </a:pPr>
            <a:r>
              <a:rPr lang="en-US"/>
              <a:t>وهي أحد الأدوات الهامة التي تستخدمها الحكومة للتأثير في النشاط الاقتصادي القومي بهدف الحد من التقلبات الاقتصادية، ومحاولة الوصول بالدخل القومي إلى المستوى المرغوب فيه، ومن أدواتها مايلي:</a:t>
            </a:r>
            <a:endParaRPr sz="2000"/>
          </a:p>
          <a:p>
            <a:pPr indent="-342900" lvl="0" marL="342900" rtl="1" algn="just">
              <a:lnSpc>
                <a:spcPct val="150000"/>
              </a:lnSpc>
              <a:spcBef>
                <a:spcPts val="1000"/>
              </a:spcBef>
              <a:spcAft>
                <a:spcPts val="0"/>
              </a:spcAft>
              <a:buClr>
                <a:schemeClr val="dk1"/>
              </a:buClr>
              <a:buSzPct val="160000"/>
              <a:buFont typeface="Arial"/>
              <a:buAutoNum type="arabicPeriod"/>
            </a:pPr>
            <a:r>
              <a:rPr lang="en-US"/>
              <a:t>الانفاق الحكومي ( الدعم )</a:t>
            </a:r>
            <a:endParaRPr sz="2000"/>
          </a:p>
          <a:p>
            <a:pPr indent="-342900" lvl="0" marL="342900" rtl="1" algn="just">
              <a:lnSpc>
                <a:spcPct val="150000"/>
              </a:lnSpc>
              <a:spcBef>
                <a:spcPts val="1000"/>
              </a:spcBef>
              <a:spcAft>
                <a:spcPts val="0"/>
              </a:spcAft>
              <a:buClr>
                <a:schemeClr val="dk1"/>
              </a:buClr>
              <a:buSzPct val="160000"/>
              <a:buFont typeface="Arial"/>
              <a:buAutoNum type="arabicPeriod"/>
            </a:pPr>
            <a:r>
              <a:rPr lang="en-US"/>
              <a:t> الضرائب</a:t>
            </a:r>
            <a:endParaRPr sz="2000"/>
          </a:p>
          <a:p>
            <a:pPr indent="-170180" lvl="0" marL="342900" rtl="1" algn="r">
              <a:spcBef>
                <a:spcPts val="1544"/>
              </a:spcBef>
              <a:spcAft>
                <a:spcPts val="0"/>
              </a:spcAft>
              <a:buClr>
                <a:schemeClr val="dk1"/>
              </a:buClr>
              <a:buSzPct val="100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94" name="Google Shape;194;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0" lvl="0" marL="0" rtl="1" algn="just">
              <a:lnSpc>
                <a:spcPct val="150000"/>
              </a:lnSpc>
              <a:spcBef>
                <a:spcPts val="0"/>
              </a:spcBef>
              <a:spcAft>
                <a:spcPts val="0"/>
              </a:spcAft>
              <a:buClr>
                <a:schemeClr val="dk1"/>
              </a:buClr>
              <a:buSzPct val="160000"/>
              <a:buNone/>
            </a:pPr>
            <a:r>
              <a:rPr b="1" lang="en-US" u="sng"/>
              <a:t>2- السياسة النقدية </a:t>
            </a:r>
            <a:r>
              <a:rPr b="1" lang="en-US" u="sng">
                <a:latin typeface="Arial"/>
                <a:ea typeface="Arial"/>
                <a:cs typeface="Arial"/>
                <a:sym typeface="Arial"/>
              </a:rPr>
              <a:t>Monetary Policy </a:t>
            </a:r>
            <a:r>
              <a:rPr b="1" lang="en-US" u="sng"/>
              <a:t>: </a:t>
            </a:r>
            <a:endParaRPr sz="2000"/>
          </a:p>
          <a:p>
            <a:pPr indent="0" lvl="0" marL="0" marR="0" rtl="1" algn="just">
              <a:lnSpc>
                <a:spcPct val="150000"/>
              </a:lnSpc>
              <a:spcBef>
                <a:spcPts val="1000"/>
              </a:spcBef>
              <a:spcAft>
                <a:spcPts val="0"/>
              </a:spcAft>
              <a:buClr>
                <a:schemeClr val="dk1"/>
              </a:buClr>
              <a:buSzPct val="160000"/>
              <a:buChar char="•"/>
            </a:pPr>
            <a:r>
              <a:rPr lang="en-US"/>
              <a:t>ويُقصد بها عملية التحكم في عرض النقود أو المعروض النقدي من خلال البنك المركزي بصفته بنك البنوك وهو المسؤول عن تخطيط وتنفيذ السياسة النقدية ، وذلك بشكل مباشر من خلال وضع حد أو نقطة مستهدفة لنمو المعروض النقدي ( حجم السيولة ) أو ( الكتلة النقدية ) ، أو بشكل غير مباشر من خلال وضع بعض المعايير والإجراءات التي تؤثر على قدرة البنوك على منح الإئتمان". </a:t>
            </a:r>
            <a:endParaRPr sz="2000"/>
          </a:p>
          <a:p>
            <a:pPr indent="-170180" lvl="0" marL="342900" rtl="1" algn="r">
              <a:spcBef>
                <a:spcPts val="1544"/>
              </a:spcBef>
              <a:spcAft>
                <a:spcPts val="0"/>
              </a:spcAft>
              <a:buClr>
                <a:schemeClr val="dk1"/>
              </a:buClr>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1" algn="r">
              <a:spcBef>
                <a:spcPts val="0"/>
              </a:spcBef>
              <a:spcAft>
                <a:spcPts val="0"/>
              </a:spcAft>
              <a:buClr>
                <a:schemeClr val="dk1"/>
              </a:buClr>
              <a:buSzPts val="3200"/>
              <a:buNone/>
            </a:pPr>
            <a:r>
              <a:t/>
            </a:r>
            <a:endParaRPr/>
          </a:p>
        </p:txBody>
      </p:sp>
      <p:pic>
        <p:nvPicPr>
          <p:cNvPr id="92" name="Google Shape;92;p2"/>
          <p:cNvPicPr preferRelativeResize="0"/>
          <p:nvPr/>
        </p:nvPicPr>
        <p:blipFill rotWithShape="1">
          <a:blip r:embed="rId3">
            <a:alphaModFix/>
          </a:blip>
          <a:srcRect b="0" l="0" r="0" t="0"/>
          <a:stretch/>
        </p:blipFill>
        <p:spPr>
          <a:xfrm>
            <a:off x="-152400" y="1447800"/>
            <a:ext cx="8915400" cy="3581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1" algn="ctr">
              <a:spcBef>
                <a:spcPts val="0"/>
              </a:spcBef>
              <a:spcAft>
                <a:spcPts val="0"/>
              </a:spcAft>
              <a:buClr>
                <a:schemeClr val="dk1"/>
              </a:buClr>
              <a:buSzPts val="4400"/>
              <a:buFont typeface="Calibri"/>
              <a:buNone/>
            </a:pPr>
            <a:r>
              <a:rPr b="1" lang="en-US" u="sng"/>
              <a:t>أدوات السياسة النقدية: </a:t>
            </a:r>
            <a:endParaRPr/>
          </a:p>
        </p:txBody>
      </p:sp>
      <p:sp>
        <p:nvSpPr>
          <p:cNvPr id="200" name="Google Shape;200;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marR="0" rtl="1" algn="just">
              <a:lnSpc>
                <a:spcPct val="150000"/>
              </a:lnSpc>
              <a:spcBef>
                <a:spcPts val="0"/>
              </a:spcBef>
              <a:spcAft>
                <a:spcPts val="0"/>
              </a:spcAft>
              <a:buClr>
                <a:schemeClr val="dk1"/>
              </a:buClr>
              <a:buSzPts val="3200"/>
              <a:buChar char="•"/>
            </a:pPr>
            <a:r>
              <a:rPr b="1" lang="en-US"/>
              <a:t>سعر إعادة الخصم.</a:t>
            </a:r>
            <a:endParaRPr sz="2000"/>
          </a:p>
          <a:p>
            <a:pPr indent="-342900" lvl="0" marL="342900" rtl="1" algn="r">
              <a:spcBef>
                <a:spcPts val="1640"/>
              </a:spcBef>
              <a:spcAft>
                <a:spcPts val="0"/>
              </a:spcAft>
              <a:buClr>
                <a:schemeClr val="dk1"/>
              </a:buClr>
              <a:buSzPts val="3200"/>
              <a:buChar char="•"/>
            </a:pPr>
            <a:r>
              <a:rPr b="1" lang="en-US"/>
              <a:t>-  السوق المفتوحة.</a:t>
            </a:r>
            <a:endParaRPr/>
          </a:p>
          <a:p>
            <a:pPr indent="-342900" lvl="0" marL="342900" rtl="1" algn="r">
              <a:spcBef>
                <a:spcPts val="640"/>
              </a:spcBef>
              <a:spcAft>
                <a:spcPts val="0"/>
              </a:spcAft>
              <a:buClr>
                <a:schemeClr val="dk1"/>
              </a:buClr>
              <a:buSzPts val="3200"/>
              <a:buChar char="•"/>
            </a:pPr>
            <a:r>
              <a:rPr b="1" lang="en-US"/>
              <a:t>نسبة الاحتياطي القانوني</a:t>
            </a:r>
            <a:r>
              <a:rPr b="1" lang="en-US">
                <a:latin typeface="Arial"/>
                <a:ea typeface="Arial"/>
                <a:cs typeface="Arial"/>
                <a:sym typeface="Arial"/>
              </a:rPr>
              <a:t>.</a:t>
            </a:r>
            <a:endParaRPr b="1">
              <a:latin typeface="Arial"/>
              <a:ea typeface="Arial"/>
              <a:cs typeface="Arial"/>
              <a:sym typeface="Arial"/>
            </a:endParaRPr>
          </a:p>
          <a:p>
            <a:pPr indent="-342900" lvl="0" marL="342900" rtl="1" algn="r">
              <a:spcBef>
                <a:spcPts val="640"/>
              </a:spcBef>
              <a:spcAft>
                <a:spcPts val="0"/>
              </a:spcAft>
              <a:buClr>
                <a:schemeClr val="dk1"/>
              </a:buClr>
              <a:buSzPts val="3200"/>
              <a:buChar char="•"/>
            </a:pPr>
            <a:r>
              <a:rPr b="1" lang="en-US"/>
              <a:t>- الرقابة المباشرة على الإئتمان ( التوجيه الأدبي)</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06" name="Google Shape;206;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0" lvl="0" marL="0" marR="0" rtl="1" algn="just">
              <a:lnSpc>
                <a:spcPct val="150000"/>
              </a:lnSpc>
              <a:spcBef>
                <a:spcPts val="0"/>
              </a:spcBef>
              <a:spcAft>
                <a:spcPts val="0"/>
              </a:spcAft>
              <a:buClr>
                <a:schemeClr val="dk1"/>
              </a:buClr>
              <a:buSzPct val="160000"/>
              <a:buChar char="•"/>
            </a:pPr>
            <a:r>
              <a:rPr b="1" lang="en-US" u="sng"/>
              <a:t>السياسة التجارية </a:t>
            </a:r>
            <a:r>
              <a:rPr b="1" lang="en-US" u="sng">
                <a:latin typeface="Arial"/>
                <a:ea typeface="Arial"/>
                <a:cs typeface="Arial"/>
                <a:sym typeface="Arial"/>
              </a:rPr>
              <a:t>Trade Policy</a:t>
            </a:r>
            <a:r>
              <a:rPr b="1" lang="en-US" u="sng"/>
              <a:t>:</a:t>
            </a:r>
            <a:endParaRPr sz="2000"/>
          </a:p>
          <a:p>
            <a:pPr indent="0" lvl="0" marL="0" marR="0" rtl="1" algn="just">
              <a:lnSpc>
                <a:spcPct val="150000"/>
              </a:lnSpc>
              <a:spcBef>
                <a:spcPts val="1000"/>
              </a:spcBef>
              <a:spcAft>
                <a:spcPts val="0"/>
              </a:spcAft>
              <a:buClr>
                <a:schemeClr val="dk1"/>
              </a:buClr>
              <a:buSzPct val="160000"/>
              <a:buChar char="•"/>
            </a:pPr>
            <a:r>
              <a:rPr lang="en-US"/>
              <a:t> وتعرف بأنها </a:t>
            </a:r>
            <a:r>
              <a:rPr lang="en-US">
                <a:latin typeface="Arial"/>
                <a:ea typeface="Arial"/>
                <a:cs typeface="Arial"/>
                <a:sym typeface="Arial"/>
              </a:rPr>
              <a:t>“</a:t>
            </a:r>
            <a:r>
              <a:rPr lang="en-US"/>
              <a:t>مجموعة الأدوات التي تستخدمها السلطات الاقتصادية للتأثير على مسار التجارة الخارجية كما ونوعا ولتحقيق أهداف معينة</a:t>
            </a:r>
            <a:r>
              <a:rPr lang="en-US">
                <a:latin typeface="Arial"/>
                <a:ea typeface="Arial"/>
                <a:cs typeface="Arial"/>
                <a:sym typeface="Arial"/>
              </a:rPr>
              <a:t>” </a:t>
            </a:r>
            <a:r>
              <a:rPr lang="en-US"/>
              <a:t>، كما تعرف بأنها </a:t>
            </a:r>
            <a:r>
              <a:rPr lang="en-US">
                <a:latin typeface="Arial"/>
                <a:ea typeface="Arial"/>
                <a:cs typeface="Arial"/>
                <a:sym typeface="Arial"/>
              </a:rPr>
              <a:t>“</a:t>
            </a:r>
            <a:r>
              <a:rPr lang="en-US"/>
              <a:t>حزمة من القوانين والإجراءات والتشريعات التي تتخذها الدولة من اجل تنظيم العلاقة بينها وبين دول العالم </a:t>
            </a:r>
            <a:r>
              <a:rPr lang="en-US">
                <a:latin typeface="Arial"/>
                <a:ea typeface="Arial"/>
                <a:cs typeface="Arial"/>
                <a:sym typeface="Arial"/>
              </a:rPr>
              <a:t>“</a:t>
            </a:r>
            <a:r>
              <a:rPr lang="en-US"/>
              <a:t>. ومن أهم أدواتها سعر الصرف ، الرسوم الجمركية ، الحصص الكمية ، وضح كيف ؟</a:t>
            </a:r>
            <a:endParaRPr sz="2000"/>
          </a:p>
          <a:p>
            <a:pPr indent="-154940" lvl="0" marL="342900" rtl="1" algn="r">
              <a:spcBef>
                <a:spcPts val="1592"/>
              </a:spcBef>
              <a:spcAft>
                <a:spcPts val="0"/>
              </a:spcAft>
              <a:buClr>
                <a:schemeClr val="dk1"/>
              </a:buClr>
              <a:buSzPct val="1000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12" name="Google Shape;212;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marR="0" rtl="1" algn="just">
              <a:lnSpc>
                <a:spcPct val="150000"/>
              </a:lnSpc>
              <a:spcBef>
                <a:spcPts val="0"/>
              </a:spcBef>
              <a:spcAft>
                <a:spcPts val="0"/>
              </a:spcAft>
              <a:buClr>
                <a:schemeClr val="dk1"/>
              </a:buClr>
              <a:buSzPts val="3200"/>
              <a:buChar char="•"/>
            </a:pPr>
            <a:r>
              <a:rPr b="1" lang="en-US" u="sng"/>
              <a:t>سياسات سوق العمل </a:t>
            </a:r>
            <a:r>
              <a:rPr b="1" lang="en-US" u="sng">
                <a:latin typeface="Arial"/>
                <a:ea typeface="Arial"/>
                <a:cs typeface="Arial"/>
                <a:sym typeface="Arial"/>
              </a:rPr>
              <a:t>Labor Market Policy </a:t>
            </a:r>
            <a:endParaRPr sz="2000"/>
          </a:p>
          <a:p>
            <a:pPr indent="-342900" lvl="0" marL="342900" rtl="1" algn="just">
              <a:spcBef>
                <a:spcPts val="1640"/>
              </a:spcBef>
              <a:spcAft>
                <a:spcPts val="0"/>
              </a:spcAft>
              <a:buClr>
                <a:schemeClr val="dk1"/>
              </a:buClr>
              <a:buSzPts val="3200"/>
              <a:buChar char="•"/>
            </a:pPr>
            <a:r>
              <a:rPr lang="en-US"/>
              <a:t>وتُشير هذه السياسات إلي أي عمل أو إجراء يؤدي إلي تصحيح أو إكمال عمل قوي السوق في تأدية وظيفتها ،  وهي إنجاز المقابلة </a:t>
            </a:r>
            <a:r>
              <a:rPr lang="en-US">
                <a:latin typeface="Arial"/>
                <a:ea typeface="Arial"/>
                <a:cs typeface="Arial"/>
                <a:sym typeface="Arial"/>
              </a:rPr>
              <a:t>Matching </a:t>
            </a:r>
            <a:r>
              <a:rPr lang="en-US"/>
              <a:t> بين عرض العمل والطلب عليه ، حيث تظهر البطالة في سوق العمل لسببين أساسيين:</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18" name="Google Shape;218;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r">
              <a:spcBef>
                <a:spcPts val="0"/>
              </a:spcBef>
              <a:spcAft>
                <a:spcPts val="0"/>
              </a:spcAft>
              <a:buClr>
                <a:schemeClr val="dk1"/>
              </a:buClr>
              <a:buSzPts val="3200"/>
              <a:buChar char="•"/>
            </a:pPr>
            <a:r>
              <a:rPr lang="en-US"/>
              <a:t>1.	إما قصور الطلب الكلي عن إستيعاب حجم الانتاج الذي يتحقق عند مستوي التوظف الكامل  و هنا تطبيق سياسات اقتصادية توسعية تحفز الطلب الكلي مما يتبعه خلق وظائف جديدة </a:t>
            </a:r>
            <a:endParaRPr/>
          </a:p>
          <a:p>
            <a:pPr indent="-342900" lvl="0" marL="342900" rtl="1" algn="r">
              <a:spcBef>
                <a:spcPts val="640"/>
              </a:spcBef>
              <a:spcAft>
                <a:spcPts val="0"/>
              </a:spcAft>
              <a:buClr>
                <a:schemeClr val="dk1"/>
              </a:buClr>
              <a:buSzPts val="3200"/>
              <a:buChar char="•"/>
            </a:pPr>
            <a:r>
              <a:rPr lang="en-US"/>
              <a:t>2.	أو أن مهارات العمالة غير مناسبة لاحتياجات سوق العمل أو البعد الجغرافي بين فرص العمل وعنصر العمل نفسه أو لعدم العلم بوجود الفرصة أصلا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24" name="Google Shape;224;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r">
              <a:spcBef>
                <a:spcPts val="0"/>
              </a:spcBef>
              <a:spcAft>
                <a:spcPts val="0"/>
              </a:spcAft>
              <a:buClr>
                <a:schemeClr val="dk1"/>
              </a:buClr>
              <a:buSzPts val="3200"/>
              <a:buChar char="•"/>
            </a:pPr>
            <a:r>
              <a:rPr lang="en-US"/>
              <a:t>غير أن تنفيذ سياسات الاقتصاد الكلي علي النحو الموضح أعلاه  قد أصبح عُرضة لقيود شديدة في اقتصاد مُعولم يسمح بحرية تدفق رؤوس الأموال قصيرة الأجل </a:t>
            </a:r>
            <a:endParaRPr/>
          </a:p>
          <a:p>
            <a:pPr indent="-342900" lvl="0" marL="342900" rtl="1" algn="r">
              <a:spcBef>
                <a:spcPts val="640"/>
              </a:spcBef>
              <a:spcAft>
                <a:spcPts val="0"/>
              </a:spcAft>
              <a:buClr>
                <a:schemeClr val="dk1"/>
              </a:buClr>
              <a:buSzPts val="3200"/>
              <a:buChar char="•"/>
            </a:pPr>
            <a:r>
              <a:rPr lang="en-US"/>
              <a:t>ويعرف هذا باسم  </a:t>
            </a:r>
            <a:r>
              <a:rPr b="1" lang="en-US">
                <a:latin typeface="Arial"/>
                <a:ea typeface="Arial"/>
                <a:cs typeface="Arial"/>
                <a:sym typeface="Arial"/>
              </a:rPr>
              <a:t>”المعضلة الثلاثية للاقتصاد المفتوح “ أو ”الثالوث المستحيل</a:t>
            </a:r>
            <a:r>
              <a:rPr lang="en-US">
                <a:latin typeface="Arial"/>
                <a:ea typeface="Arial"/>
                <a:cs typeface="Arial"/>
                <a:sym typeface="Arial"/>
              </a:rPr>
              <a:t> “:</a:t>
            </a:r>
            <a:endParaRPr>
              <a:latin typeface="Arial"/>
              <a:ea typeface="Arial"/>
              <a:cs typeface="Arial"/>
              <a:sym typeface="Arial"/>
            </a:endParaRPr>
          </a:p>
          <a:p>
            <a:pPr indent="-139700" lvl="0" marL="342900" rtl="1" algn="r">
              <a:spcBef>
                <a:spcPts val="640"/>
              </a:spcBef>
              <a:spcAft>
                <a:spcPts val="0"/>
              </a:spcAft>
              <a:buClr>
                <a:schemeClr val="dk1"/>
              </a:buClr>
              <a:buSzPts val="32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30" name="Google Shape;230;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just">
              <a:lnSpc>
                <a:spcPct val="150000"/>
              </a:lnSpc>
              <a:spcBef>
                <a:spcPts val="0"/>
              </a:spcBef>
              <a:spcAft>
                <a:spcPts val="0"/>
              </a:spcAft>
              <a:buClr>
                <a:schemeClr val="dk1"/>
              </a:buClr>
              <a:buSzPts val="3200"/>
              <a:buChar char="•"/>
            </a:pPr>
            <a:r>
              <a:rPr b="1" lang="en-US"/>
              <a:t>، فمن أجل تنفيذ سياسات الاقتصاد الكلي على نحوٍ فعًّال، قد يتعيّن على البلدان أن تمارس حقها السيادي بموجب المادة السادسة من النظام الأساسي لصندوق النقد الدولي، وتدير بشكل نشط التدفقات الرأسمالية قصيرة الأجل، غير أن هذا الاستقلال يتعارض مع مبادئ حرية التجارة العالمية بل ويعوقه في بعض الأحيان. </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سياسات الاقتصاد الكلي والتنمية المستدامة</a:t>
            </a:r>
            <a:endParaRPr/>
          </a:p>
        </p:txBody>
      </p:sp>
      <p:sp>
        <p:nvSpPr>
          <p:cNvPr id="236" name="Google Shape;236;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just">
              <a:lnSpc>
                <a:spcPct val="150000"/>
              </a:lnSpc>
              <a:spcBef>
                <a:spcPts val="0"/>
              </a:spcBef>
              <a:spcAft>
                <a:spcPts val="0"/>
              </a:spcAft>
              <a:buClr>
                <a:schemeClr val="dk1"/>
              </a:buClr>
              <a:buSzPts val="3200"/>
              <a:buChar char="•"/>
            </a:pPr>
            <a:r>
              <a:rPr lang="en-US"/>
              <a:t> منذ عام 2015 ، وعقب إنتهاء المدة المحددة للأهداف الإنمائية للألفية </a:t>
            </a:r>
            <a:r>
              <a:rPr lang="en-US">
                <a:latin typeface="Arial"/>
                <a:ea typeface="Arial"/>
                <a:cs typeface="Arial"/>
                <a:sym typeface="Arial"/>
              </a:rPr>
              <a:t>MDGs</a:t>
            </a:r>
            <a:r>
              <a:rPr lang="en-US"/>
              <a:t> ، مثلت التنمية المُستدامة </a:t>
            </a:r>
            <a:r>
              <a:rPr lang="en-US">
                <a:latin typeface="Arial"/>
                <a:ea typeface="Arial"/>
                <a:cs typeface="Arial"/>
                <a:sym typeface="Arial"/>
              </a:rPr>
              <a:t>Sustainable Development </a:t>
            </a:r>
            <a:r>
              <a:rPr lang="en-US"/>
              <a:t> إلتزاماً أممياً لمسارات العمل الإنمائي بأبعاده الثلاثة ، الاقتصادية والاجتماعية والبيئية ، وذلك حسب ما آلت إليه تطورات الفكر الإنمائي ، في سياق تصورات البرنامج الإنمائي للأمم المتحدة </a:t>
            </a:r>
            <a:r>
              <a:rPr lang="en-US">
                <a:latin typeface="Arial"/>
                <a:ea typeface="Arial"/>
                <a:cs typeface="Arial"/>
                <a:sym typeface="Arial"/>
              </a:rPr>
              <a:t>UNDP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التنمية المُستدامة </a:t>
            </a:r>
            <a:endParaRPr b="1"/>
          </a:p>
        </p:txBody>
      </p:sp>
      <p:sp>
        <p:nvSpPr>
          <p:cNvPr id="242" name="Google Shape;242;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just">
              <a:lnSpc>
                <a:spcPct val="200000"/>
              </a:lnSpc>
              <a:spcBef>
                <a:spcPts val="0"/>
              </a:spcBef>
              <a:spcAft>
                <a:spcPts val="0"/>
              </a:spcAft>
              <a:buClr>
                <a:schemeClr val="dk1"/>
              </a:buClr>
              <a:buSzPts val="3200"/>
              <a:buChar char="•"/>
            </a:pPr>
            <a:r>
              <a:rPr b="1" lang="en-US"/>
              <a:t>وهي تعني في أبسط معانيها ، تحقيق التنمية للأجيال الحاضرة ، بإستخدام الموارد المُتاحة ، دونما الجور أو الإفتئات علي حقوق الأجيال القادمة في هذه الموارد</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48" name="Google Shape;248;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just">
              <a:lnSpc>
                <a:spcPct val="150000"/>
              </a:lnSpc>
              <a:spcBef>
                <a:spcPts val="0"/>
              </a:spcBef>
              <a:spcAft>
                <a:spcPts val="0"/>
              </a:spcAft>
              <a:buClr>
                <a:schemeClr val="dk1"/>
              </a:buClr>
              <a:buSzPts val="3200"/>
              <a:buChar char="•"/>
            </a:pPr>
            <a:r>
              <a:rPr lang="en-US"/>
              <a:t>ويُمكن تحليل الصلات والعلاقات بينهما من خلال الركائز الأساسية الثلاث للتنمية المستدامة، وهي</a:t>
            </a:r>
            <a:r>
              <a:rPr lang="en-US">
                <a:latin typeface="Arial"/>
                <a:ea typeface="Arial"/>
                <a:cs typeface="Arial"/>
                <a:sym typeface="Arial"/>
              </a:rPr>
              <a:t> :</a:t>
            </a:r>
            <a:r>
              <a:rPr lang="en-US"/>
              <a:t>التنمية الاقتصادية، والتنمية الاجتماعية، وحماية البيئة </a:t>
            </a:r>
            <a:endParaRPr/>
          </a:p>
          <a:p>
            <a:pPr indent="-342900" lvl="0" marL="342900" rtl="1" algn="just">
              <a:lnSpc>
                <a:spcPct val="150000"/>
              </a:lnSpc>
              <a:spcBef>
                <a:spcPts val="640"/>
              </a:spcBef>
              <a:spcAft>
                <a:spcPts val="0"/>
              </a:spcAft>
              <a:buClr>
                <a:schemeClr val="dk1"/>
              </a:buClr>
              <a:buSzPts val="3200"/>
              <a:buChar char="•"/>
            </a:pPr>
            <a:r>
              <a:rPr lang="en-US"/>
              <a:t>والصلة بالركيزة الأولى مباشرة لأن سياسات الاقتصاد الكلي جزء لا يتجزأ من التنمية الاقتصادية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54" name="Google Shape;254;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0" lvl="0" marL="0" marR="0" rtl="1" algn="just">
              <a:lnSpc>
                <a:spcPct val="150000"/>
              </a:lnSpc>
              <a:spcBef>
                <a:spcPts val="0"/>
              </a:spcBef>
              <a:spcAft>
                <a:spcPts val="0"/>
              </a:spcAft>
              <a:buClr>
                <a:schemeClr val="dk1"/>
              </a:buClr>
              <a:buSzPct val="160000"/>
              <a:buChar char="•"/>
            </a:pPr>
            <a:r>
              <a:rPr lang="en-US"/>
              <a:t>، أما العلاقة بين سياسات الاقتصاد الكلي والتنمية الاجتماعية فتعود ، وفق ما نوقش أعلاه ، إلى قدرة تلك السياسات على تعزيز العمالة الكاملة والعمل اللائق سعياً للقضاء على الفقر، وكذلك زيادة الإيرادات من أجل الاستثمار والإنفاق على الأهداف الاجتماعي ، متضمنة الصحة والتعليم وبرامج الحماية الاجتماعية ، بما يساهم في تحقيق التقدم في مجال التنمية الاجتماعية، وتحقيق النمو الاقتصادي من خلال زيادة القدرات الإنتاجية لرأس المال البشري</a:t>
            </a:r>
            <a:r>
              <a:rPr lang="en-US">
                <a:latin typeface="Arial"/>
                <a:ea typeface="Arial"/>
                <a:cs typeface="Arial"/>
                <a:sym typeface="Arial"/>
              </a:rPr>
              <a:t>.</a:t>
            </a:r>
            <a:endParaRPr sz="2000"/>
          </a:p>
          <a:p>
            <a:pPr indent="-154940" lvl="0" marL="342900" rtl="1" algn="r">
              <a:spcBef>
                <a:spcPts val="1592"/>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flipH="1" rot="10800000">
            <a:off x="457200" y="152400"/>
            <a:ext cx="8229600" cy="12223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t/>
            </a:r>
            <a:endParaRPr/>
          </a:p>
        </p:txBody>
      </p:sp>
      <p:pic>
        <p:nvPicPr>
          <p:cNvPr id="98" name="Google Shape;98;p3"/>
          <p:cNvPicPr preferRelativeResize="0"/>
          <p:nvPr>
            <p:ph idx="1" type="body"/>
          </p:nvPr>
        </p:nvPicPr>
        <p:blipFill rotWithShape="1">
          <a:blip r:embed="rId3">
            <a:alphaModFix/>
          </a:blip>
          <a:srcRect b="0" l="0" r="0" t="0"/>
          <a:stretch/>
        </p:blipFill>
        <p:spPr>
          <a:xfrm>
            <a:off x="-381000" y="76200"/>
            <a:ext cx="9458155" cy="6400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سياسات الاقتصاد الكلي </a:t>
            </a:r>
            <a:br>
              <a:rPr b="1" lang="en-US"/>
            </a:br>
            <a:r>
              <a:rPr b="1" lang="en-US"/>
              <a:t>والبُعد البيئي للتنمية المستدامة</a:t>
            </a:r>
            <a:endParaRPr b="1"/>
          </a:p>
        </p:txBody>
      </p:sp>
      <p:sp>
        <p:nvSpPr>
          <p:cNvPr id="260" name="Google Shape;260;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1" algn="just">
              <a:lnSpc>
                <a:spcPct val="150000"/>
              </a:lnSpc>
              <a:spcBef>
                <a:spcPts val="0"/>
              </a:spcBef>
              <a:spcAft>
                <a:spcPts val="0"/>
              </a:spcAft>
              <a:buClr>
                <a:schemeClr val="dk1"/>
              </a:buClr>
              <a:buSzPct val="100000"/>
              <a:buChar char="•"/>
            </a:pPr>
            <a:r>
              <a:rPr lang="en-US"/>
              <a:t>قبل انعقاد مؤتمر الأمم المتحدة المعني بالبيئة والتنمية (قمة الأرض) في ريو دي جينيرو، في  البرازيل عام ١٩٩٢ ، ظلت الصلة بين الاقتصاد الكلي والبيئة في أغلب الأحيان صلة غير مُستكشَفة</a:t>
            </a:r>
            <a:r>
              <a:rPr lang="en-US">
                <a:latin typeface="Arial"/>
                <a:ea typeface="Arial"/>
                <a:cs typeface="Arial"/>
                <a:sym typeface="Arial"/>
              </a:rPr>
              <a:t>. </a:t>
            </a:r>
            <a:r>
              <a:rPr lang="en-US"/>
              <a:t>وتاريخيا، عادة ما انصب التركيز على رفع مستوى النمو الاقتصادي إلى أقصاه مع تجاهل مسائل الاستدامة</a:t>
            </a:r>
            <a:r>
              <a:rPr lang="en-US">
                <a:latin typeface="Arial"/>
                <a:ea typeface="Arial"/>
                <a:cs typeface="Arial"/>
                <a:sym typeface="Arial"/>
              </a:rPr>
              <a:t>. </a:t>
            </a:r>
            <a:r>
              <a:rPr lang="en-US"/>
              <a:t>ولكن، منذ انعقاد قمة الأرض أثبت البحث أن الاقتصاد الكلي يرتبط ارتباطاً لا انفصام له بالبيئة وأن لحماية البيئة دوراً أساسياً في النمو والتنمية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66" name="Google Shape;266;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1" algn="just">
              <a:lnSpc>
                <a:spcPct val="150000"/>
              </a:lnSpc>
              <a:spcBef>
                <a:spcPts val="0"/>
              </a:spcBef>
              <a:spcAft>
                <a:spcPts val="0"/>
              </a:spcAft>
              <a:buClr>
                <a:schemeClr val="dk1"/>
              </a:buClr>
              <a:buSzPct val="100000"/>
              <a:buChar char="•"/>
            </a:pPr>
            <a:r>
              <a:rPr b="1" lang="en-US"/>
              <a:t>فهناك أدلة موثقة لعدد من الدول علي فقدان إنتاجية العمل بسبب سو ء الصحة، والتخلي عن المحاصيل الزراعية بسبب تدهور التربة، وفقدان إنتاج مصائد الأسماك وعائدات السياحة بسبب استنفاد الموارد البحرية ،  وقد تترتب تكاليف مالية أكبر عن نفقات الصحة العامة الرامية إلى تخفيف أو تفادي هذه الآثار وغيرها من الآثار السلبية المترتبة عن تدهور البيئة </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72" name="Google Shape;272;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1" algn="ctr">
              <a:lnSpc>
                <a:spcPct val="200000"/>
              </a:lnSpc>
              <a:spcBef>
                <a:spcPts val="0"/>
              </a:spcBef>
              <a:spcAft>
                <a:spcPts val="0"/>
              </a:spcAft>
              <a:buClr>
                <a:schemeClr val="dk1"/>
              </a:buClr>
              <a:buSzPts val="4400"/>
              <a:buNone/>
            </a:pPr>
            <a:r>
              <a:rPr b="1" lang="en-US" sz="4400"/>
              <a:t>شكراً جزيلاً لحضراتكم </a:t>
            </a:r>
            <a:endParaRPr/>
          </a:p>
          <a:p>
            <a:pPr indent="0" lvl="0" marL="0" rtl="1" algn="ctr">
              <a:lnSpc>
                <a:spcPct val="200000"/>
              </a:lnSpc>
              <a:spcBef>
                <a:spcPts val="880"/>
              </a:spcBef>
              <a:spcAft>
                <a:spcPts val="0"/>
              </a:spcAft>
              <a:buClr>
                <a:schemeClr val="dk1"/>
              </a:buClr>
              <a:buSzPts val="4400"/>
              <a:buNone/>
            </a:pPr>
            <a:r>
              <a:rPr b="1" lang="en-US" sz="4400"/>
              <a:t>خالص تقديري واحترامي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457200" y="838200"/>
            <a:ext cx="8229600" cy="990600"/>
          </a:xfrm>
          <a:prstGeom prst="rect">
            <a:avLst/>
          </a:prstGeom>
          <a:noFill/>
          <a:ln>
            <a:noFill/>
          </a:ln>
        </p:spPr>
        <p:txBody>
          <a:bodyPr anchorCtr="0" anchor="ctr" bIns="45700" lIns="91425" spcFirstLastPara="1" rIns="91425" wrap="square" tIns="45700">
            <a:noAutofit/>
          </a:bodyPr>
          <a:lstStyle/>
          <a:p>
            <a:pPr indent="0" lvl="0" marL="0" rtl="1" algn="ctr">
              <a:lnSpc>
                <a:spcPct val="150000"/>
              </a:lnSpc>
              <a:spcBef>
                <a:spcPts val="0"/>
              </a:spcBef>
              <a:spcAft>
                <a:spcPts val="0"/>
              </a:spcAft>
              <a:buClr>
                <a:schemeClr val="dk1"/>
              </a:buClr>
              <a:buSzPts val="2800"/>
              <a:buFont typeface="Calibri"/>
              <a:buNone/>
            </a:pPr>
            <a:r>
              <a:rPr b="1" lang="en-US" sz="2800"/>
              <a:t>معدل النمو الاقتصادي لمصر خلال الفترة (2000-2020 )</a:t>
            </a:r>
            <a:br>
              <a:rPr lang="en-US" sz="2800"/>
            </a:br>
            <a:endParaRPr sz="2800"/>
          </a:p>
        </p:txBody>
      </p:sp>
      <p:pic>
        <p:nvPicPr>
          <p:cNvPr descr="C:\Users\DR. mahmoud\Downloads\egypt-gdp-growth-annual.png" id="104" name="Google Shape;104;p4"/>
          <p:cNvPicPr preferRelativeResize="0"/>
          <p:nvPr>
            <p:ph idx="1" type="body"/>
          </p:nvPr>
        </p:nvPicPr>
        <p:blipFill rotWithShape="1">
          <a:blip r:embed="rId3">
            <a:alphaModFix/>
          </a:blip>
          <a:srcRect b="0" l="0" r="0" t="0"/>
          <a:stretch/>
        </p:blipFill>
        <p:spPr>
          <a:xfrm>
            <a:off x="381000" y="1676400"/>
            <a:ext cx="8382000" cy="3806257"/>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110" name="Google Shape;110;p5"/>
          <p:cNvPicPr preferRelativeResize="0"/>
          <p:nvPr>
            <p:ph idx="1" type="body"/>
          </p:nvPr>
        </p:nvPicPr>
        <p:blipFill rotWithShape="1">
          <a:blip r:embed="rId3">
            <a:alphaModFix/>
          </a:blip>
          <a:srcRect b="0" l="0" r="0" t="0"/>
          <a:stretch/>
        </p:blipFill>
        <p:spPr>
          <a:xfrm>
            <a:off x="-268933" y="551850"/>
            <a:ext cx="9350100" cy="5440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16" name="Google Shape;116;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1" algn="just">
              <a:lnSpc>
                <a:spcPct val="150000"/>
              </a:lnSpc>
              <a:spcBef>
                <a:spcPts val="0"/>
              </a:spcBef>
              <a:spcAft>
                <a:spcPts val="0"/>
              </a:spcAft>
              <a:buClr>
                <a:schemeClr val="dk1"/>
              </a:buClr>
              <a:buSzPct val="100000"/>
              <a:buChar char="•"/>
            </a:pPr>
            <a:r>
              <a:rPr b="1" lang="en-US"/>
              <a:t> بيد أن النمو السريع والقصير الأجل لا يُسفران بالضرورة عن تنمية اقتصادية حقيقية بمعنى حدوث تغيير في هيكل أو بنيان الاقتصاد يؤدي إلى تحسين حياة المجتمع ، مما يؤكد ضرورة أن يرتكز النمو الاقتصادي المُطرد على توزيع عادل للفرص ، وتخليق ديناميات قادرة ومسؤلة عن تحويل النمو إلي تنمية ، يتمثل أهمها في الإنفاق الاجتماعي  علي الصحة والتعليم وبرامج الحماية الاجتماعية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22" name="Google Shape;122;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1" algn="just">
              <a:lnSpc>
                <a:spcPct val="150000"/>
              </a:lnSpc>
              <a:spcBef>
                <a:spcPts val="0"/>
              </a:spcBef>
              <a:spcAft>
                <a:spcPts val="0"/>
              </a:spcAft>
              <a:buClr>
                <a:schemeClr val="dk1"/>
              </a:buClr>
              <a:buSzPct val="100000"/>
              <a:buChar char="•"/>
            </a:pPr>
            <a:r>
              <a:rPr b="1" lang="en-US">
                <a:latin typeface="Arial"/>
                <a:ea typeface="Arial"/>
                <a:cs typeface="Arial"/>
                <a:sym typeface="Arial"/>
              </a:rPr>
              <a:t> ولغرض وصف المستوى الآنمائي الذي ارتقاه اقتصاد ما تستخدم عبارات خطة Process</a:t>
            </a:r>
            <a:r>
              <a:rPr b="1" lang="en-US"/>
              <a:t>, الدخل القومي الحقيقي </a:t>
            </a:r>
            <a:r>
              <a:rPr b="1" lang="en-US">
                <a:latin typeface="Arial"/>
                <a:ea typeface="Arial"/>
                <a:cs typeface="Arial"/>
                <a:sym typeface="Arial"/>
              </a:rPr>
              <a:t>Real national income</a:t>
            </a:r>
            <a:r>
              <a:rPr b="1" lang="en-US"/>
              <a:t>، الأجل الطويل </a:t>
            </a:r>
            <a:r>
              <a:rPr b="1" lang="en-US">
                <a:latin typeface="Arial"/>
                <a:ea typeface="Arial"/>
                <a:cs typeface="Arial"/>
                <a:sym typeface="Arial"/>
              </a:rPr>
              <a:t>Long term</a:t>
            </a:r>
            <a:r>
              <a:rPr b="1" lang="en-US"/>
              <a:t>، فالتنمية الاقتصادية لا ينبغي أن تفهم على أنها تغيير كمالي، سطحي، مرحلي، عابر يقتصر على عناصر التنمية، إنما هي خطة معقدة متشابكة تستهدف تغيير جوهري في البنيان الاقتصادي ويسفر عن رفع معدل الإنتاجية </a:t>
            </a:r>
            <a:r>
              <a:rPr b="1" lang="en-US">
                <a:latin typeface="Arial"/>
                <a:ea typeface="Arial"/>
                <a:cs typeface="Arial"/>
                <a:sym typeface="Arial"/>
              </a:rPr>
              <a:t>Productivity per capital</a:t>
            </a:r>
            <a:r>
              <a:rPr b="1" lang="en-US"/>
              <a:t> بقدر كفاءة استخدام الموارد القومية والعالمية والمستوى التكنولوجي المتاح</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28" name="Google Shape;128;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1" algn="just">
              <a:lnSpc>
                <a:spcPct val="150000"/>
              </a:lnSpc>
              <a:spcBef>
                <a:spcPts val="0"/>
              </a:spcBef>
              <a:spcAft>
                <a:spcPts val="0"/>
              </a:spcAft>
              <a:buClr>
                <a:schemeClr val="dk1"/>
              </a:buClr>
              <a:buSzPts val="3200"/>
              <a:buChar char="•"/>
            </a:pPr>
            <a:r>
              <a:rPr b="1" lang="en-US"/>
              <a:t> لا شك في أن هذه العملية شاقة لدرجة الخطورة فليس من السهل أحداث هكذا تغيير فالهياكل الاقتصادية تبدي مقاومة ضد أي تغيير، وكلما كان الاقتصاد أكثر تخلفاً كلما ازدادت قوة المقاومة والعكس صحيح ، كذلك يرتبط اصطلاح التنمية الاقتصادية بالأجل الطويل لذا وجب أن يكون ارتفاع الناتج القومي مستمراً وغير منقطع لأجل طويل</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marR="0" rtl="1" algn="just">
              <a:lnSpc>
                <a:spcPct val="150000"/>
              </a:lnSpc>
              <a:spcBef>
                <a:spcPts val="0"/>
              </a:spcBef>
              <a:spcAft>
                <a:spcPts val="0"/>
              </a:spcAft>
              <a:buClr>
                <a:schemeClr val="dk1"/>
              </a:buClr>
              <a:buSzPct val="100000"/>
              <a:buFont typeface="Calibri"/>
              <a:buNone/>
            </a:pPr>
            <a:r>
              <a:rPr b="1" lang="en-US" sz="3100"/>
              <a:t>ويمكن تصنيف العالم اقتصاديا من حيث أهتمام الدول بعملية التنمية إلى ما يأتي</a:t>
            </a:r>
            <a:r>
              <a:rPr lang="en-US"/>
              <a:t>:</a:t>
            </a:r>
            <a:endParaRPr sz="3200"/>
          </a:p>
        </p:txBody>
      </p:sp>
      <p:sp>
        <p:nvSpPr>
          <p:cNvPr id="134" name="Google Shape;134;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marR="0" rtl="1" algn="just">
              <a:lnSpc>
                <a:spcPct val="150000"/>
              </a:lnSpc>
              <a:spcBef>
                <a:spcPts val="0"/>
              </a:spcBef>
              <a:spcAft>
                <a:spcPts val="0"/>
              </a:spcAft>
              <a:buClr>
                <a:schemeClr val="dk1"/>
              </a:buClr>
              <a:buSzPts val="3200"/>
              <a:buChar char="•"/>
            </a:pPr>
            <a:r>
              <a:rPr b="1" lang="en-US">
                <a:latin typeface="Arial"/>
                <a:ea typeface="Arial"/>
                <a:cs typeface="Arial"/>
                <a:sym typeface="Arial"/>
              </a:rPr>
              <a:t>العالم الأول : وهي البلدان التي تتمتع بتطور صناعي وتكنولوجي كبيرين والتي استطاعت توفير حياة ذات مستوى عالي لقسم كبير من مواطنيها وأن يُعترف بهذا المستوى عالميا. وتعدد </a:t>
            </a:r>
            <a:r>
              <a:rPr b="1" lang="en-US" u="sng">
                <a:solidFill>
                  <a:srgbClr val="0000FF"/>
                </a:solidFill>
                <a:latin typeface="Arial"/>
                <a:ea typeface="Arial"/>
                <a:cs typeface="Arial"/>
                <a:sym typeface="Arial"/>
                <a:hlinkClick r:id="rId3">
                  <a:extLst>
                    <a:ext uri="{A12FA001-AC4F-418D-AE19-62706E023703}">
                      <ahyp:hlinkClr val="tx"/>
                    </a:ext>
                  </a:extLst>
                </a:hlinkClick>
              </a:rPr>
              <a:t>الولأيات المتحدة</a:t>
            </a:r>
            <a:r>
              <a:rPr b="1" lang="en-US">
                <a:latin typeface="Arial"/>
                <a:ea typeface="Arial"/>
                <a:cs typeface="Arial"/>
                <a:sym typeface="Arial"/>
              </a:rPr>
              <a:t> </a:t>
            </a:r>
            <a:r>
              <a:rPr b="1" lang="en-US" u="sng">
                <a:solidFill>
                  <a:srgbClr val="0000FF"/>
                </a:solidFill>
                <a:latin typeface="Arial"/>
                <a:ea typeface="Arial"/>
                <a:cs typeface="Arial"/>
                <a:sym typeface="Arial"/>
                <a:hlinkClick r:id="rId4">
                  <a:extLst>
                    <a:ext uri="{A12FA001-AC4F-418D-AE19-62706E023703}">
                      <ahyp:hlinkClr val="tx"/>
                    </a:ext>
                  </a:extLst>
                </a:hlinkClick>
              </a:rPr>
              <a:t>واليابان</a:t>
            </a:r>
            <a:r>
              <a:rPr b="1" lang="en-US">
                <a:latin typeface="Arial"/>
                <a:ea typeface="Arial"/>
                <a:cs typeface="Arial"/>
                <a:sym typeface="Arial"/>
              </a:rPr>
              <a:t> </a:t>
            </a:r>
            <a:r>
              <a:rPr b="1" lang="en-US" u="sng">
                <a:solidFill>
                  <a:srgbClr val="0000FF"/>
                </a:solidFill>
                <a:latin typeface="Arial"/>
                <a:ea typeface="Arial"/>
                <a:cs typeface="Arial"/>
                <a:sym typeface="Arial"/>
                <a:hlinkClick r:id="rId5">
                  <a:extLst>
                    <a:ext uri="{A12FA001-AC4F-418D-AE19-62706E023703}">
                      <ahyp:hlinkClr val="tx"/>
                    </a:ext>
                  </a:extLst>
                </a:hlinkClick>
              </a:rPr>
              <a:t>وألمانيا</a:t>
            </a:r>
            <a:r>
              <a:rPr b="1" lang="en-US">
                <a:latin typeface="Arial"/>
                <a:ea typeface="Arial"/>
                <a:cs typeface="Arial"/>
                <a:sym typeface="Arial"/>
              </a:rPr>
              <a:t> </a:t>
            </a:r>
            <a:r>
              <a:rPr b="1" lang="en-US" u="sng">
                <a:solidFill>
                  <a:srgbClr val="0000FF"/>
                </a:solidFill>
                <a:latin typeface="Arial"/>
                <a:ea typeface="Arial"/>
                <a:cs typeface="Arial"/>
                <a:sym typeface="Arial"/>
                <a:hlinkClick r:id="rId6">
                  <a:extLst>
                    <a:ext uri="{A12FA001-AC4F-418D-AE19-62706E023703}">
                      <ahyp:hlinkClr val="tx"/>
                    </a:ext>
                  </a:extLst>
                </a:hlinkClick>
              </a:rPr>
              <a:t>وفرنسا</a:t>
            </a:r>
            <a:r>
              <a:rPr b="1" lang="en-US">
                <a:latin typeface="Arial"/>
                <a:ea typeface="Arial"/>
                <a:cs typeface="Arial"/>
                <a:sym typeface="Arial"/>
              </a:rPr>
              <a:t> </a:t>
            </a:r>
            <a:r>
              <a:rPr b="1" lang="en-US" u="sng">
                <a:solidFill>
                  <a:srgbClr val="0000FF"/>
                </a:solidFill>
                <a:latin typeface="Arial"/>
                <a:ea typeface="Arial"/>
                <a:cs typeface="Arial"/>
                <a:sym typeface="Arial"/>
                <a:hlinkClick r:id="rId7">
                  <a:extLst>
                    <a:ext uri="{A12FA001-AC4F-418D-AE19-62706E023703}">
                      <ahyp:hlinkClr val="tx"/>
                    </a:ext>
                  </a:extLst>
                </a:hlinkClick>
              </a:rPr>
              <a:t>والمملكة المتحدة</a:t>
            </a:r>
            <a:r>
              <a:rPr b="1" lang="en-US">
                <a:latin typeface="Arial"/>
                <a:ea typeface="Arial"/>
                <a:cs typeface="Arial"/>
                <a:sym typeface="Arial"/>
              </a:rPr>
              <a:t> </a:t>
            </a:r>
            <a:r>
              <a:rPr b="1" lang="en-US" u="sng">
                <a:solidFill>
                  <a:srgbClr val="0000FF"/>
                </a:solidFill>
                <a:latin typeface="Arial"/>
                <a:ea typeface="Arial"/>
                <a:cs typeface="Arial"/>
                <a:sym typeface="Arial"/>
                <a:hlinkClick r:id="rId8">
                  <a:extLst>
                    <a:ext uri="{A12FA001-AC4F-418D-AE19-62706E023703}">
                      <ahyp:hlinkClr val="tx"/>
                    </a:ext>
                  </a:extLst>
                </a:hlinkClick>
              </a:rPr>
              <a:t>وإسبانيا</a:t>
            </a:r>
            <a:r>
              <a:rPr b="1" lang="en-US">
                <a:latin typeface="Arial"/>
                <a:ea typeface="Arial"/>
                <a:cs typeface="Arial"/>
                <a:sym typeface="Arial"/>
              </a:rPr>
              <a:t> </a:t>
            </a:r>
            <a:r>
              <a:rPr b="1" lang="en-US" u="sng">
                <a:solidFill>
                  <a:srgbClr val="0000FF"/>
                </a:solidFill>
                <a:latin typeface="Arial"/>
                <a:ea typeface="Arial"/>
                <a:cs typeface="Arial"/>
                <a:sym typeface="Arial"/>
                <a:hlinkClick r:id="rId9">
                  <a:extLst>
                    <a:ext uri="{A12FA001-AC4F-418D-AE19-62706E023703}">
                      <ahyp:hlinkClr val="tx"/>
                    </a:ext>
                  </a:extLst>
                </a:hlinkClick>
              </a:rPr>
              <a:t>وأيطاليا</a:t>
            </a:r>
            <a:r>
              <a:rPr b="1" lang="en-US">
                <a:latin typeface="Arial"/>
                <a:ea typeface="Arial"/>
                <a:cs typeface="Arial"/>
                <a:sym typeface="Arial"/>
              </a:rPr>
              <a:t> و</a:t>
            </a:r>
            <a:r>
              <a:rPr b="1" lang="en-US" u="sng">
                <a:solidFill>
                  <a:srgbClr val="0000FF"/>
                </a:solidFill>
                <a:latin typeface="Arial"/>
                <a:ea typeface="Arial"/>
                <a:cs typeface="Arial"/>
                <a:sym typeface="Arial"/>
                <a:hlinkClick r:id="rId10">
                  <a:extLst>
                    <a:ext uri="{A12FA001-AC4F-418D-AE19-62706E023703}">
                      <ahyp:hlinkClr val="tx"/>
                    </a:ext>
                  </a:extLst>
                </a:hlinkClick>
              </a:rPr>
              <a:t>كندا</a:t>
            </a:r>
            <a:r>
              <a:rPr b="1" lang="en-US">
                <a:latin typeface="Arial"/>
                <a:ea typeface="Arial"/>
                <a:cs typeface="Arial"/>
                <a:sym typeface="Arial"/>
              </a:rPr>
              <a:t> أهم البلدان التي تشكل هذا العالم.</a:t>
            </a:r>
            <a:endParaRPr b="1" sz="2000"/>
          </a:p>
          <a:p>
            <a:pPr indent="-139700" lvl="0" marL="342900" rtl="1" algn="r">
              <a:spcBef>
                <a:spcPts val="640"/>
              </a:spcBef>
              <a:spcAft>
                <a:spcPts val="0"/>
              </a:spcAft>
              <a:buClr>
                <a:schemeClr val="dk1"/>
              </a:buClr>
              <a:buSzPts val="32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DR. mahmoud</dc:creator>
</cp:coreProperties>
</file>