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3" roundtripDataSignature="AMtx7mgMzvT6FnmqHMeOeOrgpSlgs7Lv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06FD87-E088-49D3-96D4-EA7B59B008DB}">
  <a:tblStyle styleId="{9206FD87-E088-49D3-96D4-EA7B59B008D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p:nvPr>
            <p:ph idx="2" type="pic"/>
          </p:nvPr>
        </p:nvSpPr>
        <p:spPr>
          <a:xfrm>
            <a:off x="1792288" y="612775"/>
            <a:ext cx="5486400" cy="4114800"/>
          </a:xfrm>
          <a:prstGeom prst="rect">
            <a:avLst/>
          </a:prstGeom>
          <a:noFill/>
          <a:ln>
            <a:noFill/>
          </a:ln>
        </p:spPr>
      </p:sp>
      <p:sp>
        <p:nvSpPr>
          <p:cNvPr id="64" name="Google Shape;64;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E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ar-E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ar-EG"/>
              <a:t>تابع قياس الناتج الإجمالي </a:t>
            </a:r>
            <a:endParaRPr b="1"/>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None/>
            </a:pPr>
            <a:r>
              <a:rPr b="1" lang="ar-EG">
                <a:solidFill>
                  <a:schemeClr val="dk1"/>
                </a:solidFill>
              </a:rPr>
              <a:t>د. محمود الفرجاني </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ar-EG"/>
              <a:t>الأجور والمرتبات</a:t>
            </a:r>
            <a:endParaRPr/>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وهي تشمل إضافة إلى الأجور و المرتبات جميع المكافآت و العمولات و الهبات و المزايا المادية و العينية التي يحصل عليها العامل</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ar-EG"/>
              <a:t>الأرباح</a:t>
            </a:r>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lang="ar-EG"/>
              <a:t>وينقسم تعبير الأرباح في حسابات الدخل القومي إلى حسابين أساسيين هما:-</a:t>
            </a:r>
            <a:endParaRPr/>
          </a:p>
          <a:p>
            <a:pPr indent="-342900" lvl="0" marL="342900" rtl="1" algn="r">
              <a:spcBef>
                <a:spcPts val="640"/>
              </a:spcBef>
              <a:spcAft>
                <a:spcPts val="0"/>
              </a:spcAft>
              <a:buClr>
                <a:schemeClr val="dk1"/>
              </a:buClr>
              <a:buSzPts val="3200"/>
              <a:buChar char="•"/>
            </a:pPr>
            <a:r>
              <a:rPr lang="ar-EG"/>
              <a:t>أ- دخل المُلاك: وهو عبارة عن الدخل من نشاط المؤسسات الفردية والبسيطة.</a:t>
            </a:r>
            <a:endParaRPr/>
          </a:p>
          <a:p>
            <a:pPr indent="-342900" lvl="0" marL="342900" rtl="1" algn="r">
              <a:spcBef>
                <a:spcPts val="640"/>
              </a:spcBef>
              <a:spcAft>
                <a:spcPts val="0"/>
              </a:spcAft>
              <a:buClr>
                <a:schemeClr val="dk1"/>
              </a:buClr>
              <a:buSzPts val="3200"/>
              <a:buChar char="•"/>
            </a:pPr>
            <a:r>
              <a:rPr lang="ar-EG"/>
              <a:t>ب- أرباح الشركات: و هي الأرباح التي تحققها الشركات المساهمة</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ar-EG"/>
              <a:t>الريع أو الإيجار</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عبارة عن العائد الذي يحصل عليه ملاك الأراضي أو الموارد المملوكة نظير المساهمة في العلمية الإنتاجية" وهو بذلك يشمل إيجار الأراضي أو المزارع أو المساكن والمحلات التجارية. هذا إضافة إلى قيمة تقديرية للمساكن التي يقطنها أصحابها، وما يحصل عليه أصحاب براءة الاختراع أو حقوق التأليف</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1" algn="ctr">
              <a:spcBef>
                <a:spcPts val="0"/>
              </a:spcBef>
              <a:spcAft>
                <a:spcPts val="0"/>
              </a:spcAft>
              <a:buClr>
                <a:schemeClr val="dk1"/>
              </a:buClr>
              <a:buSzPts val="4400"/>
              <a:buFont typeface="Calibri"/>
              <a:buNone/>
            </a:pPr>
            <a:r>
              <a:rPr lang="ar-EG"/>
              <a:t>الفوائد</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هي العائد الذي يحصل عليه أصحاب رأس المال من منشآت الأعمال أو البنوك نتيجة عمليات الإقراض"، و لا يدخل ضمنها الفائدة المدفوعة بواسطة المستهلكين.</a:t>
            </a:r>
            <a:endParaRPr/>
          </a:p>
          <a:p>
            <a:pPr indent="-342900" lvl="0" marL="342900" rtl="1" algn="just">
              <a:lnSpc>
                <a:spcPct val="150000"/>
              </a:lnSpc>
              <a:spcBef>
                <a:spcPts val="640"/>
              </a:spcBef>
              <a:spcAft>
                <a:spcPts val="0"/>
              </a:spcAft>
              <a:buClr>
                <a:schemeClr val="dk1"/>
              </a:buClr>
              <a:buSzPts val="3200"/>
              <a:buChar char="•"/>
            </a:pPr>
            <a:r>
              <a:rPr lang="ar-EG"/>
              <a:t>    و بجمع الدخول السابقة نحصل على الدخل القومي أو ما يعرف بصافي الناتج بسعر التكلفة</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graphicFrame>
        <p:nvGraphicFramePr>
          <p:cNvPr id="163" name="Google Shape;163;p14"/>
          <p:cNvGraphicFramePr/>
          <p:nvPr/>
        </p:nvGraphicFramePr>
        <p:xfrm>
          <a:off x="228600" y="2819400"/>
          <a:ext cx="3000000" cy="3000000"/>
        </p:xfrm>
        <a:graphic>
          <a:graphicData uri="http://schemas.openxmlformats.org/drawingml/2006/table">
            <a:tbl>
              <a:tblPr>
                <a:noFill/>
                <a:tableStyleId>{9206FD87-E088-49D3-96D4-EA7B59B008DB}</a:tableStyleId>
              </a:tblPr>
              <a:tblGrid>
                <a:gridCol w="8610600"/>
              </a:tblGrid>
              <a:tr h="1318100">
                <a:tc>
                  <a:txBody>
                    <a:bodyPr/>
                    <a:lstStyle/>
                    <a:p>
                      <a:pPr indent="0" lvl="0" marL="0" marR="0" rtl="1" algn="ctr">
                        <a:lnSpc>
                          <a:spcPct val="150000"/>
                        </a:lnSpc>
                        <a:spcBef>
                          <a:spcPts val="0"/>
                        </a:spcBef>
                        <a:spcAft>
                          <a:spcPts val="0"/>
                        </a:spcAft>
                        <a:buNone/>
                      </a:pPr>
                      <a:r>
                        <a:rPr b="1" lang="ar-EG" sz="2400" u="none" cap="none" strike="noStrike">
                          <a:latin typeface="Calibri"/>
                          <a:ea typeface="Calibri"/>
                          <a:cs typeface="Calibri"/>
                          <a:sym typeface="Calibri"/>
                        </a:rPr>
                        <a:t>صافي الناتج بسعر التكلفة (الدخل القومي) =  الأجور +  الفائدة  +  الريع  + الأرباح.</a:t>
                      </a:r>
                      <a:endParaRPr sz="2400" u="none" cap="none" strike="noStrike">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 ولكننا نريد هنا إجمالي الناتج مقيماً بأسعار السوق وليس بأسعار التكلفة، لذا نضيف الضرائب الغير مباشرة (ضرائب الإنتاج و البيع)، ونطرح إعانات الإنتاج إن وجدت. كما أننا نضيف تلك المدفوعات التي دخلت ضمن الناتج النهائي والمتمثلة في اهتلاك رأس المال. وللحصول من المعادلة السابقة على الناتج القومي الإجمالي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lang="ar-EG"/>
              <a:t>صافي الناتج بسعر السوق  =  صافي الناتج بسعر التكلفة +  ضرائب غير مباشرة - إعانات إنتاج.</a:t>
            </a:r>
            <a:endParaRPr/>
          </a:p>
          <a:p>
            <a:pPr indent="-342900" lvl="0" marL="342900" rtl="1" algn="r">
              <a:spcBef>
                <a:spcPts val="640"/>
              </a:spcBef>
              <a:spcAft>
                <a:spcPts val="0"/>
              </a:spcAft>
              <a:buClr>
                <a:schemeClr val="dk1"/>
              </a:buClr>
              <a:buSzPts val="3200"/>
              <a:buChar char="•"/>
            </a:pPr>
            <a:r>
              <a:rPr lang="ar-EG"/>
              <a:t>الناتج القومي الإجمالي  =  صافي الناتج بسعر السوق  +  اهتلاك رأس المال</a:t>
            </a:r>
            <a:endParaRPr/>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lang="ar-EG"/>
              <a:t>اذا توفرت لك البيانات التالية بالمليون جنيه </a:t>
            </a:r>
            <a:endParaRPr/>
          </a:p>
          <a:p>
            <a:pPr indent="-139700" lvl="0" marL="342900" rtl="1" algn="r">
              <a:spcBef>
                <a:spcPts val="640"/>
              </a:spcBef>
              <a:spcAft>
                <a:spcPts val="0"/>
              </a:spcAft>
              <a:buClr>
                <a:schemeClr val="dk1"/>
              </a:buClr>
              <a:buSzPts val="3200"/>
              <a:buNone/>
            </a:pPr>
            <a:r>
              <a:t/>
            </a:r>
            <a:endParaRPr/>
          </a:p>
        </p:txBody>
      </p:sp>
      <p:pic>
        <p:nvPicPr>
          <p:cNvPr id="182" name="Google Shape;182;p17"/>
          <p:cNvPicPr preferRelativeResize="0"/>
          <p:nvPr/>
        </p:nvPicPr>
        <p:blipFill rotWithShape="1">
          <a:blip r:embed="rId3">
            <a:alphaModFix/>
          </a:blip>
          <a:srcRect b="0" l="0" r="0" t="0"/>
          <a:stretch/>
        </p:blipFill>
        <p:spPr>
          <a:xfrm>
            <a:off x="685800" y="2181225"/>
            <a:ext cx="7391400" cy="3305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88" name="Google Shape;18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lang="ar-EG"/>
              <a:t>والمطلوب حساب كل من :</a:t>
            </a:r>
            <a:endParaRPr/>
          </a:p>
          <a:p>
            <a:pPr indent="-342900" lvl="0" marL="342900" rtl="1" algn="r">
              <a:spcBef>
                <a:spcPts val="640"/>
              </a:spcBef>
              <a:spcAft>
                <a:spcPts val="0"/>
              </a:spcAft>
              <a:buClr>
                <a:schemeClr val="dk1"/>
              </a:buClr>
              <a:buSzPts val="3200"/>
              <a:buChar char="•"/>
            </a:pPr>
            <a:r>
              <a:rPr lang="ar-EG"/>
              <a:t>1-الناتج المحلي الإجمالي</a:t>
            </a:r>
            <a:endParaRPr/>
          </a:p>
          <a:p>
            <a:pPr indent="-342900" lvl="0" marL="342900" rtl="1" algn="r">
              <a:spcBef>
                <a:spcPts val="640"/>
              </a:spcBef>
              <a:spcAft>
                <a:spcPts val="0"/>
              </a:spcAft>
              <a:buClr>
                <a:schemeClr val="dk1"/>
              </a:buClr>
              <a:buSzPts val="3200"/>
              <a:buChar char="•"/>
            </a:pPr>
            <a:r>
              <a:rPr lang="ar-EG"/>
              <a:t>2- صافي الدخل المحلي</a:t>
            </a:r>
            <a:endParaRPr/>
          </a:p>
          <a:p>
            <a:pPr indent="-342900" lvl="0" marL="342900" rtl="1" algn="r">
              <a:spcBef>
                <a:spcPts val="640"/>
              </a:spcBef>
              <a:spcAft>
                <a:spcPts val="0"/>
              </a:spcAft>
              <a:buClr>
                <a:schemeClr val="dk1"/>
              </a:buClr>
              <a:buSzPts val="3200"/>
              <a:buChar char="•"/>
            </a:pPr>
            <a:r>
              <a:rPr lang="ar-EG"/>
              <a:t>3- الدخل الشخصي </a:t>
            </a:r>
            <a:endParaRPr/>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ar-EG"/>
              <a:t>الحل</a:t>
            </a:r>
            <a:endParaRPr b="1"/>
          </a:p>
        </p:txBody>
      </p:sp>
      <p:sp>
        <p:nvSpPr>
          <p:cNvPr id="194" name="Google Shape;194;p19"/>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b="1" lang="ar-EG" u="sng"/>
              <a:t>1-	الناتج المحلي الإجمالي</a:t>
            </a:r>
            <a:endParaRPr/>
          </a:p>
          <a:p>
            <a:pPr indent="-342900" lvl="0" marL="342900" rtl="1" algn="r">
              <a:spcBef>
                <a:spcPts val="640"/>
              </a:spcBef>
              <a:spcAft>
                <a:spcPts val="0"/>
              </a:spcAft>
              <a:buClr>
                <a:schemeClr val="dk1"/>
              </a:buClr>
              <a:buSzPts val="3200"/>
              <a:buChar char="•"/>
            </a:pPr>
            <a:r>
              <a:rPr lang="ar-EG"/>
              <a:t>الناتج المحلي الإجمالي = الإنفاق الاستهلاكي + إجمالي الاستثمار + الإنفاق الحكومي + (الصادرات – الواردات)</a:t>
            </a:r>
            <a:endParaRPr/>
          </a:p>
          <a:p>
            <a:pPr indent="-342900" lvl="0" marL="342900" rtl="1" algn="r">
              <a:spcBef>
                <a:spcPts val="640"/>
              </a:spcBef>
              <a:spcAft>
                <a:spcPts val="0"/>
              </a:spcAft>
              <a:buClr>
                <a:schemeClr val="dk1"/>
              </a:buClr>
              <a:buSzPts val="3200"/>
              <a:buChar char="•"/>
            </a:pPr>
            <a:r>
              <a:rPr lang="ar-EG"/>
              <a:t>وحيث أن الإنفاق الاستهلاكي = الدخل المتاح – الإدخار الخاص </a:t>
            </a:r>
            <a:endParaRPr/>
          </a:p>
          <a:p>
            <a:pPr indent="-342900" lvl="0" marL="342900" rtl="1" algn="r">
              <a:spcBef>
                <a:spcPts val="640"/>
              </a:spcBef>
              <a:spcAft>
                <a:spcPts val="0"/>
              </a:spcAft>
              <a:buClr>
                <a:schemeClr val="dk1"/>
              </a:buClr>
              <a:buSzPts val="3200"/>
              <a:buChar char="•"/>
            </a:pPr>
            <a:r>
              <a:rPr lang="ar-EG"/>
              <a:t>= 190 - 10  =180</a:t>
            </a:r>
            <a:endParaRPr/>
          </a:p>
          <a:p>
            <a:pPr indent="-342900" lvl="0" marL="342900" rtl="1" algn="r">
              <a:spcBef>
                <a:spcPts val="640"/>
              </a:spcBef>
              <a:spcAft>
                <a:spcPts val="0"/>
              </a:spcAft>
              <a:buClr>
                <a:schemeClr val="dk1"/>
              </a:buClr>
              <a:buSzPts val="3200"/>
              <a:buChar char="•"/>
            </a:pPr>
            <a:r>
              <a:rPr lang="ar-EG"/>
              <a:t>الناتج المحلي الإجمالي = 180 + 46 + 84 + (9-12)</a:t>
            </a:r>
            <a:endParaRPr/>
          </a:p>
          <a:p>
            <a:pPr indent="-342900" lvl="0" marL="342900" rtl="1" algn="r">
              <a:spcBef>
                <a:spcPts val="640"/>
              </a:spcBef>
              <a:spcAft>
                <a:spcPts val="0"/>
              </a:spcAft>
              <a:buClr>
                <a:schemeClr val="dk1"/>
              </a:buClr>
              <a:buSzPts val="3200"/>
              <a:buChar char="•"/>
            </a:pPr>
            <a:r>
              <a:rPr lang="ar-EG"/>
              <a:t>الناتج المحلي الإجمالي = 307 مليون</a:t>
            </a:r>
            <a:endParaRPr/>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ar-EG"/>
              <a:t>ثانيا- طريقة الإنفاق</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1" algn="just">
              <a:lnSpc>
                <a:spcPct val="150000"/>
              </a:lnSpc>
              <a:spcBef>
                <a:spcPts val="0"/>
              </a:spcBef>
              <a:spcAft>
                <a:spcPts val="0"/>
              </a:spcAft>
              <a:buClr>
                <a:schemeClr val="dk1"/>
              </a:buClr>
              <a:buSzPct val="100000"/>
              <a:buChar char="•"/>
            </a:pPr>
            <a:r>
              <a:rPr lang="ar-EG"/>
              <a:t> تقتضي هذه الطريقة بجمع كافة أنواع الإنفاق اللازم للحصول على السلع و الخدمات النهائية أو تامة الصنع. و حيث أن القطاعات الأساسية في الاقتصاد هي القطاعات الأربعة السابق ذكرها و التي تقوم كل منها بنوع معين من الإنفاق بحيث يشكل في مجموعه إجمالي الإنفاق الكلي الفعلي(الإنفاق الاستهلاكي، الإنفاق الاستثماري، الإنفاق الحكومي، إنفاق العالم الخارجي) و الذي لابد و أن يتساوى مع إجمالي الناتج القومي. و يتلخص هذا الإنفاق في الآتي:-</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0" name="Google Shape;200;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342900" rtl="1" algn="r">
              <a:spcBef>
                <a:spcPts val="0"/>
              </a:spcBef>
              <a:spcAft>
                <a:spcPts val="0"/>
              </a:spcAft>
              <a:buNone/>
            </a:pPr>
            <a:r>
              <a:t/>
            </a:r>
            <a:endParaRPr/>
          </a:p>
          <a:p>
            <a:pPr indent="-342900" lvl="0" marL="342900" rtl="1" algn="r">
              <a:spcBef>
                <a:spcPts val="0"/>
              </a:spcBef>
              <a:spcAft>
                <a:spcPts val="0"/>
              </a:spcAft>
              <a:buClr>
                <a:schemeClr val="dk1"/>
              </a:buClr>
              <a:buSzPts val="3200"/>
              <a:buChar char="•"/>
            </a:pPr>
            <a:r>
              <a:rPr lang="ar-EG"/>
              <a:t>2-	صافي الدخل المحلي = الناتج المحلي الصافي – الضرائب غير المباشرة + إعانات الانتاج</a:t>
            </a:r>
            <a:endParaRPr/>
          </a:p>
          <a:p>
            <a:pPr indent="-342900" lvl="0" marL="342900" rtl="1" algn="r">
              <a:spcBef>
                <a:spcPts val="640"/>
              </a:spcBef>
              <a:spcAft>
                <a:spcPts val="0"/>
              </a:spcAft>
              <a:buClr>
                <a:schemeClr val="dk1"/>
              </a:buClr>
              <a:buSzPts val="3200"/>
              <a:buChar char="•"/>
            </a:pPr>
            <a:r>
              <a:rPr lang="ar-EG"/>
              <a:t>وحيث أن:</a:t>
            </a:r>
            <a:endParaRPr/>
          </a:p>
          <a:p>
            <a:pPr indent="-342900" lvl="0" marL="342900" rtl="1" algn="r">
              <a:spcBef>
                <a:spcPts val="640"/>
              </a:spcBef>
              <a:spcAft>
                <a:spcPts val="0"/>
              </a:spcAft>
              <a:buClr>
                <a:schemeClr val="dk1"/>
              </a:buClr>
              <a:buSzPts val="3200"/>
              <a:buChar char="•"/>
            </a:pPr>
            <a:r>
              <a:rPr lang="ar-EG"/>
              <a:t>الناتج المحلي الصافي = الناتج المحلي الإجمالي – إهلاك رأس المال</a:t>
            </a:r>
            <a:endParaRPr/>
          </a:p>
          <a:p>
            <a:pPr indent="-342900" lvl="0" marL="342900" rtl="1" algn="r">
              <a:spcBef>
                <a:spcPts val="640"/>
              </a:spcBef>
              <a:spcAft>
                <a:spcPts val="0"/>
              </a:spcAft>
              <a:buClr>
                <a:schemeClr val="dk1"/>
              </a:buClr>
              <a:buSzPts val="3200"/>
              <a:buChar char="•"/>
            </a:pPr>
            <a:r>
              <a:rPr lang="ar-EG"/>
              <a:t>= 307-52= 255</a:t>
            </a:r>
            <a:endParaRPr/>
          </a:p>
          <a:p>
            <a:pPr indent="-342900" lvl="0" marL="342900" rtl="1" algn="r">
              <a:spcBef>
                <a:spcPts val="640"/>
              </a:spcBef>
              <a:spcAft>
                <a:spcPts val="0"/>
              </a:spcAft>
              <a:buClr>
                <a:schemeClr val="dk1"/>
              </a:buClr>
              <a:buSzPts val="3200"/>
              <a:buChar char="•"/>
            </a:pPr>
            <a:r>
              <a:rPr lang="ar-EG"/>
              <a:t>صافي الدخل المحلي = 255 – 22 = 233 مليون</a:t>
            </a:r>
            <a:endParaRPr/>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6" name="Google Shape;206;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b="1" lang="ar-EG" u="sng"/>
              <a:t>3-	الدخل الشخصي </a:t>
            </a:r>
            <a:endParaRPr/>
          </a:p>
          <a:p>
            <a:pPr indent="-342900" lvl="0" marL="342900" rtl="1" algn="r">
              <a:spcBef>
                <a:spcPts val="640"/>
              </a:spcBef>
              <a:spcAft>
                <a:spcPts val="0"/>
              </a:spcAft>
              <a:buClr>
                <a:schemeClr val="dk1"/>
              </a:buClr>
              <a:buSzPts val="3200"/>
              <a:buChar char="•"/>
            </a:pPr>
            <a:r>
              <a:rPr lang="ar-EG"/>
              <a:t>وبما أن الدخل المتاح للتصرف = الدخل الشخصي – الضرائب المباشرة</a:t>
            </a:r>
            <a:endParaRPr/>
          </a:p>
          <a:p>
            <a:pPr indent="-342900" lvl="0" marL="342900" rtl="1" algn="r">
              <a:spcBef>
                <a:spcPts val="640"/>
              </a:spcBef>
              <a:spcAft>
                <a:spcPts val="0"/>
              </a:spcAft>
              <a:buClr>
                <a:schemeClr val="dk1"/>
              </a:buClr>
              <a:buSzPts val="3200"/>
              <a:buChar char="•"/>
            </a:pPr>
            <a:r>
              <a:rPr lang="ar-EG"/>
              <a:t>وبالتالي فإن الدخل الشخصي = الدخل المتاح للتصرف + الضرائب المباشرة</a:t>
            </a:r>
            <a:endParaRPr/>
          </a:p>
          <a:p>
            <a:pPr indent="-342900" lvl="0" marL="342900" rtl="1" algn="r">
              <a:spcBef>
                <a:spcPts val="640"/>
              </a:spcBef>
              <a:spcAft>
                <a:spcPts val="0"/>
              </a:spcAft>
              <a:buClr>
                <a:schemeClr val="dk1"/>
              </a:buClr>
              <a:buSzPts val="3200"/>
              <a:buChar char="•"/>
            </a:pPr>
            <a:r>
              <a:rPr lang="ar-EG"/>
              <a:t> الدخل الشخصي = 190 + 38</a:t>
            </a:r>
            <a:endParaRPr/>
          </a:p>
          <a:p>
            <a:pPr indent="-342900" lvl="0" marL="342900" rtl="1" algn="r">
              <a:spcBef>
                <a:spcPts val="640"/>
              </a:spcBef>
              <a:spcAft>
                <a:spcPts val="0"/>
              </a:spcAft>
              <a:buClr>
                <a:schemeClr val="dk1"/>
              </a:buClr>
              <a:buSzPts val="3200"/>
              <a:buChar char="•"/>
            </a:pPr>
            <a:r>
              <a:rPr lang="ar-EG"/>
              <a:t>الدخل الشخصي = 228 مليون </a:t>
            </a:r>
            <a:endParaRPr/>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ar-EG"/>
              <a:t>ملاحظات هامة علي مفهوم الدخل </a:t>
            </a:r>
            <a:endParaRPr/>
          </a:p>
        </p:txBody>
      </p:sp>
      <p:sp>
        <p:nvSpPr>
          <p:cNvPr id="212" name="Google Shape;212;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1-	إن الدخل القومي هو الدخل المتحصل للاقتصاد الوطني بأجمعه أي للمقيمين (المقيم هو المواطن الذي يعيش في الدولة بشكل مستمر وفيها نشاط أعماله ويعتبر ضمن  المقيمين أعضاء السلك الدبلوماسي للدولة والطلاب الذين يدرسون في الخارج والسواح والمسافرين لغرض العلاج)</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8" name="Google Shape;21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2-	إن الدخل القومي يختلف عن دخل الأفراد وإن مجموعه لايساوي مجموع دخول الأفراد ، فهناك دخول لاتعد دخولاً فردية لكنها تعد من مفردات الدخل القومي كالاستقاطاعات التقاعدية وأرباح الشركات غير الموزعة وبالعكس هناك دخول فردية لكنها لاتدخل ضمن الدخل القومي ، كالإعانات الموزعة من خلال الضمان الاجتماعي والرواتب التقاعدية</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4" name="Google Shape;224;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3-	إن الدخل القومي يشمل دخل المواطنين فقط سواء أكانوا أشخاص طبيعيين أم غير طبيعيين كالشركات الخاصة أو المشروعات العامة أو الهيئات الحكومية ، نتيجة لإسهامهم في الانشطة الانتاجية داخل البلد أو خارجه. وبناءً على ذلك فإن الدخول التي يحصل عليها  الاجانب نتيجة لامتلاكهم  بعض عناصر الانتاج لاتدخل ضمن الدخل  القومي.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0" name="Google Shape;230;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4-	إن الدخل القومي ينبغي أن يكون ناجماً عن خدمات اقتصادية يقدمها الأفراد  الاقتصاديون (الأفراد المنتجون والمشاريع والمؤسسات والهيئات الحكومية) ، فالخدمات العرضية لاتدخل ضمن الدخل القومي ، فمثلاً إن شراء دار وبيعها بعد فترة بثمن أعلى من ثمن شرائها فالربح في هذه  احالة لايعد دخلاً إنما يعتبر من قبيل الأرباح القدرية</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6" name="Google Shape;23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ظاهرة الوهم النقدي ترتبط في الأساس بموضوع التمييز بين الأجور الحقيقية والأجور النقدية، ويقصد بالأجور النقدية أنها كمية النقود التي يحصل عليها العمال لقاء قيامهم بعمل ما، اما الاجور الحقيقية فانها تعني كمية السلع والخدمات التي يستطيع العمال ان يحصلوا عليها أو يشتروها بواسطة اجورهم النقدية.</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ar-EG"/>
              <a:t>- الإنفاق الاستهلاكي</a:t>
            </a:r>
            <a:br>
              <a:rPr lang="ar-EG"/>
            </a:b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و يشتمل على ما ينفقه القطاع العائلي من سلع معمرة كشراء سيارة أو ثلاجة أو أثاث و غيره، و سلع غير معمرة كمختلف السلع الاستهلاكية، هذا إضافة إلى الخدمات المختلفة كخدمات الطبيب و المعلم و المهندس و الكهربائي</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ar-EG"/>
              <a:t>-الإنفاق الاستثماري</a:t>
            </a:r>
            <a:endParaRPr/>
          </a:p>
        </p:txBody>
      </p:sp>
      <p:sp>
        <p:nvSpPr>
          <p:cNvPr id="103" name="Google Shape;103;p4"/>
          <p:cNvSpPr txBox="1"/>
          <p:nvPr>
            <p:ph idx="1" type="body"/>
          </p:nvPr>
        </p:nvSpPr>
        <p:spPr>
          <a:xfrm>
            <a:off x="457200" y="685800"/>
            <a:ext cx="8229600" cy="54403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1" algn="just">
              <a:lnSpc>
                <a:spcPct val="170000"/>
              </a:lnSpc>
              <a:spcBef>
                <a:spcPts val="0"/>
              </a:spcBef>
              <a:spcAft>
                <a:spcPts val="0"/>
              </a:spcAft>
              <a:buClr>
                <a:schemeClr val="dk1"/>
              </a:buClr>
              <a:buSzPct val="100000"/>
              <a:buChar char="•"/>
            </a:pPr>
            <a:r>
              <a:rPr lang="ar-EG"/>
              <a:t>هو "مجموع القيم النقدية للسلع الاستثمارية (الرأسمالية) التي تستخدم في إنتاج السلع و الخدمات النهائية بواسطة القطاع الخاص". أي أنه الإنفاق الذي يتم بواسطة رجال الأعمال و الذي يؤدي إلى زيادة القدرة الإنتاجية للاقتصاد الوطني</a:t>
            </a:r>
            <a:endParaRPr/>
          </a:p>
          <a:p>
            <a:pPr indent="-342900" lvl="0" marL="342900" rtl="1" algn="just">
              <a:lnSpc>
                <a:spcPct val="170000"/>
              </a:lnSpc>
              <a:spcBef>
                <a:spcPts val="448"/>
              </a:spcBef>
              <a:spcAft>
                <a:spcPts val="0"/>
              </a:spcAft>
              <a:buClr>
                <a:schemeClr val="dk1"/>
              </a:buClr>
              <a:buSzPct val="100000"/>
              <a:buChar char="•"/>
            </a:pPr>
            <a:r>
              <a:rPr lang="ar-EG"/>
              <a:t>و تجدر الإشارة هنا إلى أن الإنفاق الاستثماري لا يشتمل على تحويل الأصول المالية السائلة و الأوراق النقدية من أسهم و خلافه، و كذلك الأصول الملموسة المستعملة. فشراء الأسهم و السندات و تحويل ملكيتها من شخص لآخر لا يعد استثماراً على المستوى القومي و كذلك إعادة بيع السلع الرأسمالية المستعملة كالآلات و المعدات و المباني، لكونها عمليات لا تعدو أن تكون مجرد تحويل لأصول موجودة فعلاً و ليس إيجاد أصول جديدة.</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ar-EG"/>
              <a:t>الإنفاق الحكومي</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1" algn="just">
              <a:lnSpc>
                <a:spcPct val="150000"/>
              </a:lnSpc>
              <a:spcBef>
                <a:spcPts val="0"/>
              </a:spcBef>
              <a:spcAft>
                <a:spcPts val="0"/>
              </a:spcAft>
              <a:buClr>
                <a:schemeClr val="dk1"/>
              </a:buClr>
              <a:buSzPct val="100000"/>
              <a:buChar char="•"/>
            </a:pPr>
            <a:r>
              <a:rPr lang="ar-EG"/>
              <a:t> يتمثل الإنفاق الحكومي في مجموع القيم النقدية للسلع أو الخدمات الاستهلاكية والاستثمارية التي تشتريها الحكومة، وتشمل جميع مشتريات الحكومة من سلع مختلفة وخدمات، إضافة إلى نفقاتها على بناء المدراس والمستشفيات والطرق والمشروعات الاستثمارية و الأجور والمرتبات</a:t>
            </a:r>
            <a:endParaRPr/>
          </a:p>
          <a:p>
            <a:pPr indent="-342900" lvl="0" marL="342900" rtl="1" algn="just">
              <a:lnSpc>
                <a:spcPct val="150000"/>
              </a:lnSpc>
              <a:spcBef>
                <a:spcPts val="544"/>
              </a:spcBef>
              <a:spcAft>
                <a:spcPts val="0"/>
              </a:spcAft>
              <a:buClr>
                <a:schemeClr val="dk1"/>
              </a:buClr>
              <a:buSzPct val="100000"/>
              <a:buChar char="•"/>
            </a:pPr>
            <a:r>
              <a:rPr lang="ar-EG"/>
              <a:t> أما مدفوعات التحويلات فطالما أنها لا تمثل مساهمة من المنتفعين بها في الناتج ولا تعكس أي إنتاج جاري فإنها لا تدخل ضمن الإنفاق الحكومي</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1" algn="ctr">
              <a:spcBef>
                <a:spcPts val="0"/>
              </a:spcBef>
              <a:spcAft>
                <a:spcPts val="0"/>
              </a:spcAft>
              <a:buClr>
                <a:schemeClr val="dk1"/>
              </a:buClr>
              <a:buSzPts val="4400"/>
              <a:buFont typeface="Calibri"/>
              <a:buNone/>
            </a:pPr>
            <a:r>
              <a:rPr lang="ar-EG"/>
              <a:t>إنفاق العالم الخارجي:-</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ar-EG"/>
              <a:t>يتمثل إنفاق العالم الخارجي فيما يعرف بصافي الصادرات وهو " قيمة الصادرات مطروحاً منها قيمة الواردات".</a:t>
            </a:r>
            <a:endParaRPr/>
          </a:p>
          <a:p>
            <a:pPr indent="-342900" lvl="0" marL="342900" rtl="1" algn="r">
              <a:lnSpc>
                <a:spcPct val="150000"/>
              </a:lnSpc>
              <a:spcBef>
                <a:spcPts val="640"/>
              </a:spcBef>
              <a:spcAft>
                <a:spcPts val="0"/>
              </a:spcAft>
              <a:buClr>
                <a:schemeClr val="dk1"/>
              </a:buClr>
              <a:buSzPts val="3200"/>
              <a:buChar char="•"/>
            </a:pPr>
            <a:r>
              <a:rPr lang="ar-EG"/>
              <a:t>إنفاق العالم الخارجي أو صافي الصادرات =  الصادرات  –  الواردات</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ar-EG"/>
              <a:t>مثال</a:t>
            </a:r>
            <a:endParaRPr/>
          </a:p>
        </p:txBody>
      </p:sp>
      <p:pic>
        <p:nvPicPr>
          <p:cNvPr id="121" name="Google Shape;121;p7"/>
          <p:cNvPicPr preferRelativeResize="0"/>
          <p:nvPr>
            <p:ph idx="1" type="body"/>
          </p:nvPr>
        </p:nvPicPr>
        <p:blipFill rotWithShape="1">
          <a:blip r:embed="rId3">
            <a:alphaModFix/>
          </a:blip>
          <a:srcRect b="0" l="0" r="0" t="0"/>
          <a:stretch/>
        </p:blipFill>
        <p:spPr>
          <a:xfrm>
            <a:off x="0" y="1371600"/>
            <a:ext cx="8610599" cy="4495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lang="ar-EG"/>
              <a:t>الناتج القومي الإجمالي : ( بطريقة الإنفاق )</a:t>
            </a:r>
            <a:endParaRPr/>
          </a:p>
          <a:p>
            <a:pPr indent="-342900" lvl="0" marL="342900" rtl="1" algn="r">
              <a:spcBef>
                <a:spcPts val="640"/>
              </a:spcBef>
              <a:spcAft>
                <a:spcPts val="0"/>
              </a:spcAft>
              <a:buClr>
                <a:schemeClr val="dk1"/>
              </a:buClr>
              <a:buSzPts val="3200"/>
              <a:buChar char="•"/>
            </a:pPr>
            <a:r>
              <a:rPr lang="ar-EG"/>
              <a:t>= الإنفاق الاستهلاكي + الإنفاق الاستثماري + الإنفاق الحكومي + صافي الصادرات</a:t>
            </a:r>
            <a:endParaRPr/>
          </a:p>
          <a:p>
            <a:pPr indent="-342900" lvl="0" marL="342900" rtl="1" algn="r">
              <a:spcBef>
                <a:spcPts val="640"/>
              </a:spcBef>
              <a:spcAft>
                <a:spcPts val="0"/>
              </a:spcAft>
              <a:buClr>
                <a:schemeClr val="dk1"/>
              </a:buClr>
              <a:buSzPts val="3200"/>
              <a:buChar char="•"/>
            </a:pPr>
            <a:r>
              <a:rPr lang="ar-EG"/>
              <a:t>الناتج القومي الإجمالي = 500+600+420+(-100 )=1420 مليون </a:t>
            </a:r>
            <a:endParaRPr/>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ar-EG"/>
              <a:t>ثالثاً – طريقة الدخل</a:t>
            </a:r>
            <a:endParaRPr/>
          </a:p>
        </p:txBody>
      </p:sp>
      <p:sp>
        <p:nvSpPr>
          <p:cNvPr id="133" name="Google Shape;133;p9"/>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1" algn="just">
              <a:lnSpc>
                <a:spcPct val="170000"/>
              </a:lnSpc>
              <a:spcBef>
                <a:spcPts val="0"/>
              </a:spcBef>
              <a:spcAft>
                <a:spcPts val="0"/>
              </a:spcAft>
              <a:buClr>
                <a:schemeClr val="dk1"/>
              </a:buClr>
              <a:buSzPct val="100000"/>
              <a:buChar char="•"/>
            </a:pPr>
            <a:r>
              <a:rPr lang="ar-EG"/>
              <a:t>تتمثل طريقة الدخل في إمكانية الحصول على الناتج القومي الإجمالي من خلال الدخول التي تولدت من الناتج، فالقيام بالعملية الإنتاجية يتطلب تضافر عوامل الإنتاج و مساهمتها في الإنتاج، و الحصول على خدمات هذه العوامل يستدعي دفع أثمان لها. و كأن قيمة الناتج القومي هنا تتجلى في صورة أجور و ريع و فوائد و أرباح. و من هذا المنطلق نقول بأن الدخول التي تحصل عليها عناصر الإنتاج و التي تدخل في حسابات الدخل القومي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DR. mahmoud</dc:creator>
</cp:coreProperties>
</file>