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46"/>
  </p:notesMasterIdLst>
  <p:handoutMasterIdLst>
    <p:handoutMasterId r:id="rId47"/>
  </p:handoutMasterIdLst>
  <p:sldIdLst>
    <p:sldId id="367" r:id="rId2"/>
    <p:sldId id="365" r:id="rId3"/>
    <p:sldId id="366" r:id="rId4"/>
    <p:sldId id="368" r:id="rId5"/>
    <p:sldId id="369" r:id="rId6"/>
    <p:sldId id="370" r:id="rId7"/>
    <p:sldId id="371" r:id="rId8"/>
    <p:sldId id="336" r:id="rId9"/>
    <p:sldId id="338" r:id="rId10"/>
    <p:sldId id="376" r:id="rId11"/>
    <p:sldId id="379" r:id="rId12"/>
    <p:sldId id="378" r:id="rId13"/>
    <p:sldId id="380" r:id="rId14"/>
    <p:sldId id="339" r:id="rId15"/>
    <p:sldId id="340" r:id="rId16"/>
    <p:sldId id="341" r:id="rId17"/>
    <p:sldId id="342" r:id="rId18"/>
    <p:sldId id="343" r:id="rId19"/>
    <p:sldId id="344" r:id="rId20"/>
    <p:sldId id="364" r:id="rId21"/>
    <p:sldId id="346" r:id="rId22"/>
    <p:sldId id="282" r:id="rId23"/>
    <p:sldId id="372" r:id="rId24"/>
    <p:sldId id="373" r:id="rId25"/>
    <p:sldId id="348" r:id="rId26"/>
    <p:sldId id="349" r:id="rId27"/>
    <p:sldId id="350" r:id="rId28"/>
    <p:sldId id="351" r:id="rId29"/>
    <p:sldId id="355" r:id="rId30"/>
    <p:sldId id="356" r:id="rId31"/>
    <p:sldId id="357" r:id="rId32"/>
    <p:sldId id="358" r:id="rId33"/>
    <p:sldId id="374" r:id="rId34"/>
    <p:sldId id="375" r:id="rId35"/>
    <p:sldId id="359" r:id="rId36"/>
    <p:sldId id="283" r:id="rId37"/>
    <p:sldId id="284" r:id="rId38"/>
    <p:sldId id="285" r:id="rId39"/>
    <p:sldId id="286" r:id="rId40"/>
    <p:sldId id="292" r:id="rId41"/>
    <p:sldId id="293" r:id="rId42"/>
    <p:sldId id="294" r:id="rId43"/>
    <p:sldId id="295" r:id="rId44"/>
    <p:sldId id="296" r:id="rId45"/>
  </p:sldIdLst>
  <p:sldSz cx="9144000" cy="6858000" type="screen4x3"/>
  <p:notesSz cx="6858000" cy="9144000"/>
  <p:custShowLst>
    <p:custShow name="W02" id="0">
      <p:sldLst>
        <p:sld r:id="rId42"/>
        <p:sld r:id="rId43"/>
      </p:sldLst>
    </p:custShow>
    <p:custShow name="Winter 2003" id="1">
      <p:sldLst>
        <p:sld r:id="rId42"/>
        <p:sld r:id="rId43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5pPr>
    <a:lvl6pPr marL="2286000" algn="r" defTabSz="914400" rtl="1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6pPr>
    <a:lvl7pPr marL="2743200" algn="r" defTabSz="914400" rtl="1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7pPr>
    <a:lvl8pPr marL="3200400" algn="r" defTabSz="914400" rtl="1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8pPr>
    <a:lvl9pPr marL="3657600" algn="r" defTabSz="914400" rtl="1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1A10"/>
    <a:srgbClr val="FFE957"/>
    <a:srgbClr val="FFAF18"/>
    <a:srgbClr val="F63F1B"/>
    <a:srgbClr val="5B3D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703" autoAdjust="0"/>
    <p:restoredTop sz="90929"/>
  </p:normalViewPr>
  <p:slideViewPr>
    <p:cSldViewPr snapToObjects="1">
      <p:cViewPr varScale="1">
        <p:scale>
          <a:sx n="68" d="100"/>
          <a:sy n="68" d="100"/>
        </p:scale>
        <p:origin x="99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9DCDD84-D0D0-49C5-8B3D-720A11F54B8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261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384E478-5672-4DF0-A21C-C5B813416D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37701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A40E65B-15CF-4B7D-9B78-6974F79909B4}" type="slidenum">
              <a:rPr lang="en-US" altLang="ar-EG"/>
              <a:pPr>
                <a:spcBef>
                  <a:spcPct val="0"/>
                </a:spcBef>
              </a:pPr>
              <a:t>4</a:t>
            </a:fld>
            <a:endParaRPr lang="en-US" altLang="ar-EG"/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ar-EG" altLang="ar-EG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5335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B06B2F-6D92-4821-87AE-58EB938F7B94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ar-EG" smtClean="0"/>
          </a:p>
        </p:txBody>
      </p:sp>
    </p:spTree>
    <p:extLst>
      <p:ext uri="{BB962C8B-B14F-4D97-AF65-F5344CB8AC3E}">
        <p14:creationId xmlns:p14="http://schemas.microsoft.com/office/powerpoint/2010/main" val="24816727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77E9E2-BA68-490B-ACA5-1B51AAF73C2E}" type="slidenum">
              <a:rPr lang="en-US" smtClean="0"/>
              <a:pPr/>
              <a:t>17</a:t>
            </a:fld>
            <a:endParaRPr lang="en-US" dirty="0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ar-EG" smtClean="0"/>
          </a:p>
        </p:txBody>
      </p:sp>
    </p:spTree>
    <p:extLst>
      <p:ext uri="{BB962C8B-B14F-4D97-AF65-F5344CB8AC3E}">
        <p14:creationId xmlns:p14="http://schemas.microsoft.com/office/powerpoint/2010/main" val="40796936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E38681-C3F0-49B2-9EF1-8E327EAD07E5}" type="slidenum">
              <a:rPr lang="en-US" smtClean="0"/>
              <a:pPr/>
              <a:t>18</a:t>
            </a:fld>
            <a:endParaRPr lang="en-US" dirty="0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ar-EG" smtClean="0"/>
          </a:p>
        </p:txBody>
      </p:sp>
    </p:spTree>
    <p:extLst>
      <p:ext uri="{BB962C8B-B14F-4D97-AF65-F5344CB8AC3E}">
        <p14:creationId xmlns:p14="http://schemas.microsoft.com/office/powerpoint/2010/main" val="7645176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535047-4529-41CD-ADD8-973F82E184A3}" type="slidenum">
              <a:rPr lang="en-US" smtClean="0"/>
              <a:pPr/>
              <a:t>19</a:t>
            </a:fld>
            <a:endParaRPr lang="en-US" dirty="0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ar-EG" smtClean="0"/>
          </a:p>
        </p:txBody>
      </p:sp>
    </p:spTree>
    <p:extLst>
      <p:ext uri="{BB962C8B-B14F-4D97-AF65-F5344CB8AC3E}">
        <p14:creationId xmlns:p14="http://schemas.microsoft.com/office/powerpoint/2010/main" val="31508742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ar-EG" smtClean="0"/>
          </a:p>
        </p:txBody>
      </p:sp>
    </p:spTree>
    <p:extLst>
      <p:ext uri="{BB962C8B-B14F-4D97-AF65-F5344CB8AC3E}">
        <p14:creationId xmlns:p14="http://schemas.microsoft.com/office/powerpoint/2010/main" val="18414062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BD5B55-9837-4645-8DC3-F89330DEC84E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ar-EG" smtClean="0"/>
          </a:p>
        </p:txBody>
      </p:sp>
    </p:spTree>
    <p:extLst>
      <p:ext uri="{BB962C8B-B14F-4D97-AF65-F5344CB8AC3E}">
        <p14:creationId xmlns:p14="http://schemas.microsoft.com/office/powerpoint/2010/main" val="38843203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AF9799-90E7-465E-A7B8-D378B2B57DBB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ar-EG" smtClean="0"/>
          </a:p>
        </p:txBody>
      </p:sp>
    </p:spTree>
    <p:extLst>
      <p:ext uri="{BB962C8B-B14F-4D97-AF65-F5344CB8AC3E}">
        <p14:creationId xmlns:p14="http://schemas.microsoft.com/office/powerpoint/2010/main" val="24123049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785706-2E0D-43B5-9E17-10362467CA1D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ar-EG" smtClean="0"/>
          </a:p>
        </p:txBody>
      </p:sp>
    </p:spTree>
    <p:extLst>
      <p:ext uri="{BB962C8B-B14F-4D97-AF65-F5344CB8AC3E}">
        <p14:creationId xmlns:p14="http://schemas.microsoft.com/office/powerpoint/2010/main" val="6496761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502110-DD16-48E3-91F1-DEAF8817AB6D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ar-EG" smtClean="0"/>
          </a:p>
        </p:txBody>
      </p:sp>
    </p:spTree>
    <p:extLst>
      <p:ext uri="{BB962C8B-B14F-4D97-AF65-F5344CB8AC3E}">
        <p14:creationId xmlns:p14="http://schemas.microsoft.com/office/powerpoint/2010/main" val="30695734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ar-EG" smtClean="0"/>
          </a:p>
        </p:txBody>
      </p:sp>
    </p:spTree>
    <p:extLst>
      <p:ext uri="{BB962C8B-B14F-4D97-AF65-F5344CB8AC3E}">
        <p14:creationId xmlns:p14="http://schemas.microsoft.com/office/powerpoint/2010/main" val="126668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BBFDC30-5711-4483-91EE-91BF86E7E0FA}" type="slidenum">
              <a:rPr lang="en-US" altLang="ar-EG"/>
              <a:pPr>
                <a:spcBef>
                  <a:spcPct val="0"/>
                </a:spcBef>
              </a:pPr>
              <a:t>5</a:t>
            </a:fld>
            <a:endParaRPr lang="en-US" altLang="ar-EG"/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ar-EG" altLang="ar-EG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1001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CBD2D5A-D217-40B7-8545-25AFCFA63E7C}" type="slidenum">
              <a:rPr lang="en-US" altLang="ar-EG"/>
              <a:pPr>
                <a:spcBef>
                  <a:spcPct val="0"/>
                </a:spcBef>
              </a:pPr>
              <a:t>33</a:t>
            </a:fld>
            <a:endParaRPr lang="en-US" altLang="ar-EG"/>
          </a:p>
        </p:txBody>
      </p:sp>
      <p:sp>
        <p:nvSpPr>
          <p:cNvPr id="194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ar-EG" altLang="ar-EG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5670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ar-EG" smtClean="0"/>
          </a:p>
        </p:txBody>
      </p:sp>
    </p:spTree>
    <p:extLst>
      <p:ext uri="{BB962C8B-B14F-4D97-AF65-F5344CB8AC3E}">
        <p14:creationId xmlns:p14="http://schemas.microsoft.com/office/powerpoint/2010/main" val="3395093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7CBABB-0085-40BA-82DB-E172523488E4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ar-EG" smtClean="0"/>
          </a:p>
        </p:txBody>
      </p:sp>
    </p:spTree>
    <p:extLst>
      <p:ext uri="{BB962C8B-B14F-4D97-AF65-F5344CB8AC3E}">
        <p14:creationId xmlns:p14="http://schemas.microsoft.com/office/powerpoint/2010/main" val="591308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A1133B-043F-42D1-B6A6-DF1F9889DF49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ar-EG" smtClean="0"/>
          </a:p>
        </p:txBody>
      </p:sp>
    </p:spTree>
    <p:extLst>
      <p:ext uri="{BB962C8B-B14F-4D97-AF65-F5344CB8AC3E}">
        <p14:creationId xmlns:p14="http://schemas.microsoft.com/office/powerpoint/2010/main" val="2914934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E88D8C9-EEFD-4E4E-86FC-3361522BB10D}" type="slidenum">
              <a:rPr lang="en-US" altLang="ar-EG"/>
              <a:pPr>
                <a:spcBef>
                  <a:spcPct val="0"/>
                </a:spcBef>
              </a:pPr>
              <a:t>10</a:t>
            </a:fld>
            <a:endParaRPr lang="en-US" altLang="ar-EG"/>
          </a:p>
        </p:txBody>
      </p:sp>
      <p:sp>
        <p:nvSpPr>
          <p:cNvPr id="301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1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ar-EG" altLang="ar-EG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796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6EEA2B0-947D-4475-916E-D3AA731C60CD}" type="slidenum">
              <a:rPr lang="en-US" altLang="ar-EG"/>
              <a:pPr>
                <a:spcBef>
                  <a:spcPct val="0"/>
                </a:spcBef>
              </a:pPr>
              <a:t>11</a:t>
            </a:fld>
            <a:endParaRPr lang="en-US" altLang="ar-EG"/>
          </a:p>
        </p:txBody>
      </p:sp>
      <p:sp>
        <p:nvSpPr>
          <p:cNvPr id="305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5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ar-EG" altLang="ar-EG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015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CB773A3-C3BD-457F-9A0A-260A358794BE}" type="slidenum">
              <a:rPr lang="en-US" altLang="ar-EG"/>
              <a:pPr>
                <a:spcBef>
                  <a:spcPct val="0"/>
                </a:spcBef>
              </a:pPr>
              <a:t>12</a:t>
            </a:fld>
            <a:endParaRPr lang="en-US" altLang="ar-EG"/>
          </a:p>
        </p:txBody>
      </p:sp>
      <p:sp>
        <p:nvSpPr>
          <p:cNvPr id="303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ar-EG" altLang="ar-EG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616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8077FA-3B9B-40D6-8674-2C98FD664779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ar-EG" smtClean="0"/>
          </a:p>
        </p:txBody>
      </p:sp>
    </p:spTree>
    <p:extLst>
      <p:ext uri="{BB962C8B-B14F-4D97-AF65-F5344CB8AC3E}">
        <p14:creationId xmlns:p14="http://schemas.microsoft.com/office/powerpoint/2010/main" val="2565724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30C1CC-1A31-4590-8B56-03AA803FA6A1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ar-EG" smtClean="0"/>
          </a:p>
        </p:txBody>
      </p:sp>
    </p:spTree>
    <p:extLst>
      <p:ext uri="{BB962C8B-B14F-4D97-AF65-F5344CB8AC3E}">
        <p14:creationId xmlns:p14="http://schemas.microsoft.com/office/powerpoint/2010/main" val="2962071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ar-E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338138"/>
            <a:ext cx="2209800" cy="57578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38138"/>
            <a:ext cx="6477000" cy="57578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38138"/>
            <a:ext cx="8610600" cy="8048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447800"/>
            <a:ext cx="43434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724400" y="1447800"/>
            <a:ext cx="4343400" cy="4648200"/>
          </a:xfrm>
        </p:spPr>
        <p:txBody>
          <a:bodyPr/>
          <a:lstStyle/>
          <a:p>
            <a:endParaRPr lang="ar-E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47800"/>
            <a:ext cx="43434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447800"/>
            <a:ext cx="43434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29804"/>
                <a:invGamma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38138"/>
            <a:ext cx="8610600" cy="8048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447800"/>
            <a:ext cx="8839200" cy="464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5989638" y="6565900"/>
            <a:ext cx="30353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ar-EG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44450" y="6542088"/>
            <a:ext cx="2144713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1400">
                <a:solidFill>
                  <a:schemeClr val="folHlink"/>
                </a:solidFill>
                <a:latin typeface="Helvetica" charset="0"/>
              </a:rPr>
              <a:t> © 2002 Franz J. Kurfess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6021388" y="6553200"/>
            <a:ext cx="297180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/>
            <a:r>
              <a:rPr lang="en-US" sz="1400" b="1">
                <a:latin typeface="Arial" pitchFamily="34" charset="0"/>
              </a:rPr>
              <a:t>Knowledge Representation  </a:t>
            </a:r>
            <a:fld id="{542569F7-1938-4EF3-9364-C1CA4C999012}" type="slidenum">
              <a:rPr lang="en-US" sz="1400" b="1">
                <a:latin typeface="Arial" pitchFamily="34" charset="0"/>
              </a:rPr>
              <a:pPr algn="r"/>
              <a:t>‹#›</a:t>
            </a:fld>
            <a:endParaRPr lang="en-US" sz="1400" b="1">
              <a:latin typeface="Arial" pitchFamily="34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9pPr>
    </p:titleStyle>
    <p:bodyStyle>
      <a:lvl1pPr marL="285750" indent="-285750" algn="l" defTabSz="796925" rtl="0" eaLnBrk="0" fontAlgn="base" hangingPunct="0">
        <a:spcBef>
          <a:spcPct val="20000"/>
        </a:spcBef>
        <a:spcAft>
          <a:spcPct val="0"/>
        </a:spcAft>
        <a:buClr>
          <a:srgbClr val="FAFD00"/>
        </a:buClr>
        <a:buSzPct val="75000"/>
        <a:buFont typeface="Wingdings" pitchFamily="2" charset="2"/>
        <a:buChar char="u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85750" algn="l" defTabSz="796925" rtl="0" eaLnBrk="0" fontAlgn="base" hangingPunct="0">
        <a:spcBef>
          <a:spcPct val="20000"/>
        </a:spcBef>
        <a:spcAft>
          <a:spcPct val="0"/>
        </a:spcAft>
        <a:buClr>
          <a:srgbClr val="FC0128"/>
        </a:buClr>
        <a:buSzPct val="75000"/>
        <a:buFont typeface="Wingdings" pitchFamily="2" charset="2"/>
        <a:buChar char="u"/>
        <a:defRPr sz="2400">
          <a:solidFill>
            <a:schemeClr val="tx1"/>
          </a:solidFill>
          <a:latin typeface="+mn-lt"/>
        </a:defRPr>
      </a:lvl2pPr>
      <a:lvl3pPr marL="1028700" indent="-228600" algn="l" defTabSz="796925" rtl="0" eaLnBrk="0" fontAlgn="base" hangingPunct="0">
        <a:spcBef>
          <a:spcPct val="20000"/>
        </a:spcBef>
        <a:spcAft>
          <a:spcPct val="0"/>
        </a:spcAft>
        <a:buClr>
          <a:srgbClr val="FF3399"/>
        </a:buClr>
        <a:buSzPct val="65000"/>
        <a:buFont typeface="Wingdings" pitchFamily="2" charset="2"/>
        <a:buChar char="v"/>
        <a:defRPr sz="2000">
          <a:solidFill>
            <a:schemeClr val="tx1"/>
          </a:solidFill>
          <a:latin typeface="+mn-lt"/>
        </a:defRPr>
      </a:lvl3pPr>
      <a:lvl4pPr marL="1371600" indent="-228600" algn="l" defTabSz="796925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v"/>
        <a:defRPr>
          <a:solidFill>
            <a:schemeClr val="tx1"/>
          </a:solidFill>
          <a:latin typeface="+mn-lt"/>
        </a:defRPr>
      </a:lvl4pPr>
      <a:lvl5pPr marL="1714500" indent="-228600" algn="l" defTabSz="796925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»"/>
        <a:defRPr sz="1600">
          <a:solidFill>
            <a:schemeClr val="tx1"/>
          </a:solidFill>
          <a:latin typeface="+mn-lt"/>
        </a:defRPr>
      </a:lvl5pPr>
      <a:lvl6pPr marL="2171700" indent="-228600" algn="l" defTabSz="796925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»"/>
        <a:defRPr sz="1600">
          <a:solidFill>
            <a:schemeClr val="tx1"/>
          </a:solidFill>
          <a:latin typeface="+mn-lt"/>
        </a:defRPr>
      </a:lvl6pPr>
      <a:lvl7pPr marL="2628900" indent="-228600" algn="l" defTabSz="796925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»"/>
        <a:defRPr sz="1600">
          <a:solidFill>
            <a:schemeClr val="tx1"/>
          </a:solidFill>
          <a:latin typeface="+mn-lt"/>
        </a:defRPr>
      </a:lvl7pPr>
      <a:lvl8pPr marL="3086100" indent="-228600" algn="l" defTabSz="796925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»"/>
        <a:defRPr sz="1600">
          <a:solidFill>
            <a:schemeClr val="tx1"/>
          </a:solidFill>
          <a:latin typeface="+mn-lt"/>
        </a:defRPr>
      </a:lvl8pPr>
      <a:lvl9pPr marL="3543300" indent="-228600" algn="l" defTabSz="796925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ar-EG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6525344"/>
            <a:ext cx="9036496" cy="33265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9686" y="83458"/>
            <a:ext cx="186621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Agenda</a:t>
            </a:r>
            <a:endParaRPr lang="en-US" sz="4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9686" y="1340768"/>
            <a:ext cx="3396699" cy="563231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CLIPS Example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Trees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Graphs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Binary Decision Trees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Semantic Nets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Finite State Machine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Frame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b="1" dirty="0" smtClean="0">
              <a:solidFill>
                <a:schemeClr val="accent2"/>
              </a:solidFill>
              <a:latin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b="1" dirty="0" smtClean="0">
              <a:solidFill>
                <a:schemeClr val="accent2"/>
              </a:solidFill>
              <a:latin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4015795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0" y="12309"/>
            <a:ext cx="8964488" cy="857250"/>
          </a:xfrm>
        </p:spPr>
        <p:txBody>
          <a:bodyPr/>
          <a:lstStyle/>
          <a:p>
            <a:pPr eaLnBrk="1" hangingPunct="1"/>
            <a:r>
              <a:rPr lang="en-US" altLang="ar-EG" sz="4000" b="1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AND-OR Trees and Goals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idx="1"/>
          </p:nvPr>
        </p:nvSpPr>
        <p:spPr>
          <a:xfrm>
            <a:off x="-72596" y="1124744"/>
            <a:ext cx="9132560" cy="3223022"/>
          </a:xfrm>
        </p:spPr>
        <p:txBody>
          <a:bodyPr/>
          <a:lstStyle/>
          <a:p>
            <a:pPr algn="l" rtl="0" eaLnBrk="1" hangingPunct="1"/>
            <a:r>
              <a:rPr lang="en-US" altLang="ar-EG" sz="2100" dirty="0" smtClean="0">
                <a:latin typeface="Times New Roman" panose="02020603050405020304" pitchFamily="18" charset="0"/>
              </a:rPr>
              <a:t>PROLOG </a:t>
            </a:r>
            <a:r>
              <a:rPr lang="en-US" altLang="ar-EG" sz="2100" dirty="0">
                <a:latin typeface="Times New Roman" panose="02020603050405020304" pitchFamily="18" charset="0"/>
              </a:rPr>
              <a:t>uses backward chaining to divide problems into smaller problems and then solves them.</a:t>
            </a:r>
          </a:p>
          <a:p>
            <a:pPr algn="l" rtl="0" eaLnBrk="1" hangingPunct="1"/>
            <a:r>
              <a:rPr lang="en-US" altLang="ar-EG" sz="2100" dirty="0">
                <a:latin typeface="Times New Roman" panose="02020603050405020304" pitchFamily="18" charset="0"/>
              </a:rPr>
              <a:t>AND-OR trees also use backward chaining.</a:t>
            </a:r>
          </a:p>
          <a:p>
            <a:pPr algn="l" rtl="0" eaLnBrk="1" hangingPunct="1"/>
            <a:r>
              <a:rPr lang="en-US" altLang="ar-EG" sz="2100" dirty="0">
                <a:latin typeface="Times New Roman" panose="02020603050405020304" pitchFamily="18" charset="0"/>
              </a:rPr>
              <a:t>AND-OR-NOT lattices use logic gates to describe problems.</a:t>
            </a:r>
          </a:p>
        </p:txBody>
      </p:sp>
      <p:sp>
        <p:nvSpPr>
          <p:cNvPr id="30003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86600" y="5624514"/>
            <a:ext cx="571500" cy="27384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2389829-6CF4-49A7-B9CC-A4B1FFBA4D64}" type="slidenum">
              <a:rPr lang="en-US" altLang="ar-EG" sz="105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ar-EG" sz="1050"/>
          </a:p>
        </p:txBody>
      </p:sp>
      <p:sp>
        <p:nvSpPr>
          <p:cNvPr id="6" name="Rectangle 5"/>
          <p:cNvSpPr/>
          <p:nvPr/>
        </p:nvSpPr>
        <p:spPr bwMode="auto">
          <a:xfrm>
            <a:off x="0" y="6525344"/>
            <a:ext cx="9144000" cy="33265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2156551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00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00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0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0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86600" y="5624514"/>
            <a:ext cx="571500" cy="27384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A2B8512-B70A-4C25-9DCA-A59DC9FFCF44}" type="slidenum">
              <a:rPr lang="en-US" altLang="ar-EG" sz="105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ar-EG" sz="1050"/>
          </a:p>
        </p:txBody>
      </p:sp>
      <p:pic>
        <p:nvPicPr>
          <p:cNvPr id="30413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96747"/>
            <a:ext cx="7416824" cy="659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 bwMode="auto">
          <a:xfrm>
            <a:off x="0" y="6525344"/>
            <a:ext cx="9144000" cy="33265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414301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86600" y="5624514"/>
            <a:ext cx="571500" cy="27384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4165B2C-3016-4A20-9A26-B90CF47EAC83}" type="slidenum">
              <a:rPr lang="en-US" altLang="ar-EG" sz="105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ar-EG" sz="1050"/>
          </a:p>
        </p:txBody>
      </p:sp>
      <p:pic>
        <p:nvPicPr>
          <p:cNvPr id="30208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2008"/>
            <a:ext cx="5328592" cy="6529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 bwMode="auto">
          <a:xfrm>
            <a:off x="0" y="6525344"/>
            <a:ext cx="9144000" cy="33265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389708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804862"/>
          </a:xfrm>
        </p:spPr>
        <p:txBody>
          <a:bodyPr/>
          <a:lstStyle/>
          <a:p>
            <a:r>
              <a:rPr lang="en-GB" sz="2800" dirty="0" smtClean="0">
                <a:solidFill>
                  <a:schemeClr val="tx1"/>
                </a:solidFill>
              </a:rPr>
              <a:t>The and/or graph searched in the</a:t>
            </a:r>
            <a:r>
              <a:rPr lang="en-GB" sz="4000" dirty="0" smtClean="0">
                <a:solidFill>
                  <a:schemeClr val="tx1"/>
                </a:solidFill>
              </a:rPr>
              <a:t> </a:t>
            </a:r>
            <a:r>
              <a:rPr lang="en-GB" sz="2800" dirty="0" smtClean="0">
                <a:solidFill>
                  <a:schemeClr val="tx1"/>
                </a:solidFill>
              </a:rPr>
              <a:t>car diagnosis example, 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/>
              <a:t> </a:t>
            </a:r>
          </a:p>
        </p:txBody>
      </p:sp>
      <p:pic>
        <p:nvPicPr>
          <p:cNvPr id="17510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552" y="804862"/>
            <a:ext cx="8090437" cy="529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 bwMode="auto">
          <a:xfrm>
            <a:off x="0" y="6525344"/>
            <a:ext cx="9142412" cy="33265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535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  <a:noFill/>
        </p:spPr>
        <p:txBody>
          <a:bodyPr/>
          <a:lstStyle/>
          <a:p>
            <a:fld id="{6E8AFD43-7619-4036-AC72-94A8767AC637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11430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accent2"/>
                </a:solidFill>
                <a:latin typeface="Times New Roman" pitchFamily="18" charset="0"/>
              </a:rPr>
              <a:t>Graphs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066800"/>
            <a:ext cx="9036496" cy="4297363"/>
          </a:xfrm>
        </p:spPr>
        <p:txBody>
          <a:bodyPr/>
          <a:lstStyle/>
          <a:p>
            <a:pPr eaLnBrk="1" hangingPunct="1"/>
            <a:r>
              <a:rPr lang="en-US" sz="2800" dirty="0" smtClean="0">
                <a:solidFill>
                  <a:schemeClr val="accent2"/>
                </a:solidFill>
                <a:latin typeface="Times New Roman" pitchFamily="18" charset="0"/>
              </a:rPr>
              <a:t>Graphs</a:t>
            </a:r>
            <a:r>
              <a:rPr lang="en-US" sz="2800" dirty="0" smtClean="0">
                <a:latin typeface="Times New Roman" pitchFamily="18" charset="0"/>
              </a:rPr>
              <a:t> are sometimes called a network or net.</a:t>
            </a:r>
          </a:p>
          <a:p>
            <a:pPr eaLnBrk="1" hangingPunct="1"/>
            <a:r>
              <a:rPr lang="en-US" sz="2800" dirty="0" smtClean="0">
                <a:latin typeface="Times New Roman" pitchFamily="18" charset="0"/>
              </a:rPr>
              <a:t>A </a:t>
            </a:r>
            <a:r>
              <a:rPr lang="en-US" sz="2800" dirty="0" smtClean="0">
                <a:solidFill>
                  <a:schemeClr val="accent2"/>
                </a:solidFill>
                <a:latin typeface="Times New Roman" pitchFamily="18" charset="0"/>
              </a:rPr>
              <a:t>graph</a:t>
            </a:r>
            <a:r>
              <a:rPr lang="en-US" sz="2800" dirty="0" smtClean="0">
                <a:latin typeface="Times New Roman" pitchFamily="18" charset="0"/>
              </a:rPr>
              <a:t> can have zero or more links between nodes – there is no distinction between parent and child.</a:t>
            </a:r>
          </a:p>
          <a:p>
            <a:pPr eaLnBrk="1" hangingPunct="1"/>
            <a:r>
              <a:rPr lang="en-US" sz="2800" dirty="0" smtClean="0">
                <a:latin typeface="Times New Roman" pitchFamily="18" charset="0"/>
              </a:rPr>
              <a:t>Sometimes links have </a:t>
            </a:r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weights</a:t>
            </a:r>
            <a:r>
              <a:rPr lang="en-US" sz="2800" dirty="0" smtClean="0">
                <a:latin typeface="Times New Roman" pitchFamily="18" charset="0"/>
              </a:rPr>
              <a:t> – weighted graph; or, arrows – directed graph.</a:t>
            </a:r>
          </a:p>
          <a:p>
            <a:pPr eaLnBrk="1" hangingPunct="1"/>
            <a:r>
              <a:rPr lang="en-US" sz="2800" dirty="0" smtClean="0">
                <a:latin typeface="Times New Roman" pitchFamily="18" charset="0"/>
              </a:rPr>
              <a:t>Simple graphs have no loops – links that come back onto the node itself.</a:t>
            </a:r>
          </a:p>
        </p:txBody>
      </p:sp>
      <p:sp>
        <p:nvSpPr>
          <p:cNvPr id="15366" name="Line 5"/>
          <p:cNvSpPr>
            <a:spLocks noChangeShapeType="1"/>
          </p:cNvSpPr>
          <p:nvPr/>
        </p:nvSpPr>
        <p:spPr bwMode="auto">
          <a:xfrm>
            <a:off x="685800" y="990600"/>
            <a:ext cx="82264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ar-EG"/>
          </a:p>
        </p:txBody>
      </p:sp>
      <p:sp>
        <p:nvSpPr>
          <p:cNvPr id="7" name="Rectangle 6"/>
          <p:cNvSpPr/>
          <p:nvPr/>
        </p:nvSpPr>
        <p:spPr bwMode="auto">
          <a:xfrm>
            <a:off x="0" y="6525344"/>
            <a:ext cx="9144000" cy="33265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228599"/>
            <a:ext cx="3429000" cy="6096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accent2"/>
                </a:solidFill>
                <a:latin typeface="Times New Roman" pitchFamily="18" charset="0"/>
              </a:rPr>
              <a:t>Graphs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196752"/>
            <a:ext cx="8784976" cy="4297363"/>
          </a:xfrm>
        </p:spPr>
        <p:txBody>
          <a:bodyPr/>
          <a:lstStyle/>
          <a:p>
            <a:pPr eaLnBrk="1" hangingPunct="1"/>
            <a:r>
              <a:rPr lang="en-US" sz="2800" dirty="0" smtClean="0">
                <a:latin typeface="Times New Roman" pitchFamily="18" charset="0"/>
              </a:rPr>
              <a:t>A circuit (cycle) is a path through the graph beginning and ending with the same node.</a:t>
            </a:r>
          </a:p>
          <a:p>
            <a:pPr eaLnBrk="1" hangingPunct="1"/>
            <a:endParaRPr lang="en-US" sz="900" dirty="0" smtClean="0">
              <a:latin typeface="Times New Roman" pitchFamily="18" charset="0"/>
            </a:endParaRPr>
          </a:p>
          <a:p>
            <a:pPr eaLnBrk="1" hangingPunct="1"/>
            <a:r>
              <a:rPr lang="en-US" sz="2800" dirty="0" smtClean="0">
                <a:latin typeface="Times New Roman" pitchFamily="18" charset="0"/>
              </a:rPr>
              <a:t>Acyclic graphs have no cycles.</a:t>
            </a:r>
          </a:p>
          <a:p>
            <a:pPr eaLnBrk="1" hangingPunct="1"/>
            <a:endParaRPr lang="en-US" sz="900" dirty="0" smtClean="0">
              <a:latin typeface="Times New Roman" pitchFamily="18" charset="0"/>
            </a:endParaRPr>
          </a:p>
          <a:p>
            <a:pPr eaLnBrk="1" hangingPunct="1"/>
            <a:r>
              <a:rPr lang="en-US" sz="2800" dirty="0" smtClean="0">
                <a:latin typeface="Times New Roman" pitchFamily="18" charset="0"/>
              </a:rPr>
              <a:t>Connected graphs have links to all the nodes.</a:t>
            </a:r>
          </a:p>
          <a:p>
            <a:pPr eaLnBrk="1" hangingPunct="1"/>
            <a:endParaRPr lang="en-US" sz="900" dirty="0" smtClean="0">
              <a:latin typeface="Times New Roman" pitchFamily="18" charset="0"/>
            </a:endParaRPr>
          </a:p>
          <a:p>
            <a:pPr eaLnBrk="1" hangingPunct="1"/>
            <a:r>
              <a:rPr lang="en-US" sz="2800" dirty="0" smtClean="0">
                <a:latin typeface="Times New Roman" pitchFamily="18" charset="0"/>
              </a:rPr>
              <a:t>Digraphs are graphs with directed links.</a:t>
            </a:r>
          </a:p>
          <a:p>
            <a:pPr eaLnBrk="1" hangingPunct="1"/>
            <a:endParaRPr lang="en-US" sz="900" dirty="0" smtClean="0">
              <a:latin typeface="Times New Roman" pitchFamily="18" charset="0"/>
            </a:endParaRPr>
          </a:p>
          <a:p>
            <a:pPr eaLnBrk="1" hangingPunct="1"/>
            <a:r>
              <a:rPr lang="en-US" sz="2800" dirty="0" smtClean="0">
                <a:latin typeface="Times New Roman" pitchFamily="18" charset="0"/>
              </a:rPr>
              <a:t>Lattice is a directed acyclic graph.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0" y="6525344"/>
            <a:ext cx="9036496" cy="33265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477000"/>
            <a:ext cx="6096000" cy="3810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smtClean="0"/>
              <a:t>Expert Systems: Principles and Programming, Fourth Edition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  <a:noFill/>
        </p:spPr>
        <p:txBody>
          <a:bodyPr/>
          <a:lstStyle/>
          <a:p>
            <a:fld id="{5372BF3A-473C-4B74-BC73-DBEDE98484A9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5181600" cy="563563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accent2"/>
                </a:solidFill>
                <a:latin typeface="Times New Roman" pitchFamily="18" charset="0"/>
              </a:rPr>
              <a:t>Simple Graphs</a:t>
            </a:r>
          </a:p>
        </p:txBody>
      </p:sp>
      <p:sp>
        <p:nvSpPr>
          <p:cNvPr id="17414" name="Line 5"/>
          <p:cNvSpPr>
            <a:spLocks noChangeShapeType="1"/>
          </p:cNvSpPr>
          <p:nvPr/>
        </p:nvSpPr>
        <p:spPr bwMode="auto">
          <a:xfrm>
            <a:off x="917575" y="609600"/>
            <a:ext cx="82264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ar-EG"/>
          </a:p>
        </p:txBody>
      </p:sp>
      <p:pic>
        <p:nvPicPr>
          <p:cNvPr id="17415" name="Picture 6" descr="fig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 t="5051"/>
          <a:stretch>
            <a:fillRect/>
          </a:stretch>
        </p:blipFill>
        <p:spPr>
          <a:xfrm>
            <a:off x="830263" y="762000"/>
            <a:ext cx="8150225" cy="52578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5257800" cy="7620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accent2"/>
                </a:solidFill>
                <a:latin typeface="Times New Roman" pitchFamily="18" charset="0"/>
              </a:rPr>
              <a:t>Making Decisions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44" y="762000"/>
            <a:ext cx="8715436" cy="4297363"/>
          </a:xfrm>
        </p:spPr>
        <p:txBody>
          <a:bodyPr/>
          <a:lstStyle/>
          <a:p>
            <a:pPr eaLnBrk="1" hangingPunct="1"/>
            <a:r>
              <a:rPr lang="en-US" sz="2800" dirty="0" smtClean="0">
                <a:latin typeface="Times New Roman" pitchFamily="18" charset="0"/>
              </a:rPr>
              <a:t>Trees are useful for classifying objects in a hierarchical nature.</a:t>
            </a:r>
          </a:p>
          <a:p>
            <a:pPr eaLnBrk="1" hangingPunct="1"/>
            <a:endParaRPr lang="en-US" sz="900" dirty="0" smtClean="0">
              <a:latin typeface="Times New Roman" pitchFamily="18" charset="0"/>
            </a:endParaRPr>
          </a:p>
          <a:p>
            <a:pPr eaLnBrk="1" hangingPunct="1"/>
            <a:r>
              <a:rPr lang="en-US" sz="2800" dirty="0" smtClean="0">
                <a:latin typeface="Times New Roman" pitchFamily="18" charset="0"/>
              </a:rPr>
              <a:t>Trees are useful for </a:t>
            </a:r>
            <a:r>
              <a:rPr lang="en-US" b="1" i="1" u="sng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itchFamily="18" charset="0"/>
              </a:rPr>
              <a:t>making decisions.</a:t>
            </a:r>
          </a:p>
          <a:p>
            <a:pPr eaLnBrk="1" hangingPunct="1"/>
            <a:endParaRPr lang="en-US" sz="900" dirty="0" smtClean="0">
              <a:latin typeface="Times New Roman" pitchFamily="18" charset="0"/>
            </a:endParaRPr>
          </a:p>
          <a:p>
            <a:pPr eaLnBrk="1" hangingPunct="1"/>
            <a:r>
              <a:rPr lang="en-US" sz="2800" dirty="0" smtClean="0">
                <a:latin typeface="Times New Roman" pitchFamily="18" charset="0"/>
              </a:rPr>
              <a:t>We refer to trees as </a:t>
            </a:r>
            <a:r>
              <a:rPr lang="en-US" b="1" i="1" u="sng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itchFamily="18" charset="0"/>
              </a:rPr>
              <a:t>structures.</a:t>
            </a:r>
          </a:p>
          <a:p>
            <a:pPr eaLnBrk="1" hangingPunct="1"/>
            <a:endParaRPr lang="en-US" sz="900" dirty="0" smtClean="0">
              <a:latin typeface="Times New Roman" pitchFamily="18" charset="0"/>
            </a:endParaRPr>
          </a:p>
          <a:p>
            <a:pPr eaLnBrk="1" hangingPunct="1"/>
            <a:r>
              <a:rPr lang="en-US" sz="2800" dirty="0" smtClean="0">
                <a:latin typeface="Times New Roman" pitchFamily="18" charset="0"/>
              </a:rPr>
              <a:t>Decision trees are useful for </a:t>
            </a:r>
            <a:r>
              <a:rPr lang="en-US" sz="2800" b="1" i="1" u="sng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itchFamily="18" charset="0"/>
              </a:rPr>
              <a:t>representing and reasoning </a:t>
            </a:r>
            <a:r>
              <a:rPr lang="en-US" sz="2800" dirty="0" smtClean="0">
                <a:latin typeface="Times New Roman" pitchFamily="18" charset="0"/>
              </a:rPr>
              <a:t>about knowledge.</a:t>
            </a:r>
          </a:p>
        </p:txBody>
      </p:sp>
      <p:sp>
        <p:nvSpPr>
          <p:cNvPr id="18438" name="Line 5"/>
          <p:cNvSpPr>
            <a:spLocks noChangeShapeType="1"/>
          </p:cNvSpPr>
          <p:nvPr/>
        </p:nvSpPr>
        <p:spPr bwMode="auto">
          <a:xfrm>
            <a:off x="917575" y="685800"/>
            <a:ext cx="82264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ar-EG"/>
          </a:p>
        </p:txBody>
      </p:sp>
      <p:sp>
        <p:nvSpPr>
          <p:cNvPr id="7" name="Rectangle 6"/>
          <p:cNvSpPr/>
          <p:nvPr/>
        </p:nvSpPr>
        <p:spPr bwMode="auto">
          <a:xfrm>
            <a:off x="0" y="6525344"/>
            <a:ext cx="9036496" cy="33265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7620000" cy="11430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accent2"/>
                </a:solidFill>
                <a:latin typeface="Times New Roman" pitchFamily="18" charset="0"/>
              </a:rPr>
              <a:t>Binary Decision Trees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733550"/>
            <a:ext cx="8928992" cy="42973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Times New Roman" pitchFamily="18" charset="0"/>
              </a:rPr>
              <a:t>Every question takes us down one level in the tree.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Times New Roman" pitchFamily="18" charset="0"/>
              </a:rPr>
              <a:t>A binary decision tree having </a:t>
            </a:r>
            <a:r>
              <a:rPr lang="en-US" b="1" i="1" u="sng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itchFamily="18" charset="0"/>
              </a:rPr>
              <a:t>N nodes</a:t>
            </a:r>
            <a:r>
              <a:rPr lang="en-US" sz="2800" dirty="0" smtClean="0">
                <a:latin typeface="Times New Roman" pitchFamily="18" charset="0"/>
              </a:rPr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</a:rPr>
              <a:t>All leaves will be answers.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</a:rPr>
              <a:t>All internal nodes are questions.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</a:rPr>
              <a:t>There will be a maximum of 2</a:t>
            </a:r>
            <a:r>
              <a:rPr lang="en-US" sz="2400" i="1" baseline="30000" dirty="0" smtClean="0">
                <a:solidFill>
                  <a:schemeClr val="accent2"/>
                </a:solidFill>
                <a:latin typeface="Times New Roman" pitchFamily="18" charset="0"/>
              </a:rPr>
              <a:t>N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</a:rPr>
              <a:t> answers for </a:t>
            </a:r>
            <a:r>
              <a:rPr lang="en-US" sz="2400" i="1" dirty="0" smtClean="0">
                <a:solidFill>
                  <a:schemeClr val="accent2"/>
                </a:solidFill>
                <a:latin typeface="Times New Roman" pitchFamily="18" charset="0"/>
              </a:rPr>
              <a:t>N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</a:rPr>
              <a:t> questions.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Times New Roman" pitchFamily="18" charset="0"/>
              </a:rPr>
              <a:t>Decision trees can be self learning.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Times New Roman" pitchFamily="18" charset="0"/>
              </a:rPr>
              <a:t>Decision trees can be translated into production rules.</a:t>
            </a:r>
          </a:p>
        </p:txBody>
      </p:sp>
      <p:sp>
        <p:nvSpPr>
          <p:cNvPr id="19462" name="Line 5"/>
          <p:cNvSpPr>
            <a:spLocks noChangeShapeType="1"/>
          </p:cNvSpPr>
          <p:nvPr/>
        </p:nvSpPr>
        <p:spPr bwMode="auto">
          <a:xfrm>
            <a:off x="457200" y="1585913"/>
            <a:ext cx="82264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ar-EG"/>
          </a:p>
        </p:txBody>
      </p:sp>
      <p:sp>
        <p:nvSpPr>
          <p:cNvPr id="5" name="Rectangle 4"/>
          <p:cNvSpPr/>
          <p:nvPr/>
        </p:nvSpPr>
        <p:spPr bwMode="auto">
          <a:xfrm>
            <a:off x="0" y="6525344"/>
            <a:ext cx="9036496" cy="33265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9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9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latin typeface="Times New Roman" pitchFamily="18" charset="0"/>
              </a:rPr>
              <a:t>Decision Tree Example</a:t>
            </a:r>
          </a:p>
        </p:txBody>
      </p:sp>
      <p:pic>
        <p:nvPicPr>
          <p:cNvPr id="20486" name="Picture 6" descr="fig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500034" y="1143000"/>
            <a:ext cx="7616854" cy="5287244"/>
          </a:xfrm>
          <a:noFill/>
        </p:spPr>
      </p:pic>
      <p:sp>
        <p:nvSpPr>
          <p:cNvPr id="5" name="Rectangle 4"/>
          <p:cNvSpPr/>
          <p:nvPr/>
        </p:nvSpPr>
        <p:spPr bwMode="auto">
          <a:xfrm>
            <a:off x="0" y="6552728"/>
            <a:ext cx="9036496" cy="33265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7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536" y="1754274"/>
            <a:ext cx="8430326" cy="1941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tangle 1"/>
          <p:cNvSpPr/>
          <p:nvPr/>
        </p:nvSpPr>
        <p:spPr>
          <a:xfrm>
            <a:off x="2915816" y="-20153"/>
            <a:ext cx="28007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Example</a:t>
            </a:r>
            <a:endParaRPr 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0" y="6525344"/>
            <a:ext cx="9036496" cy="33265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5943600" cy="6858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Two Types of Nets</a:t>
            </a:r>
          </a:p>
        </p:txBody>
      </p:sp>
      <p:pic>
        <p:nvPicPr>
          <p:cNvPr id="28676" name="Picture 6" descr="fig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 t="3334"/>
          <a:stretch>
            <a:fillRect/>
          </a:stretch>
        </p:blipFill>
        <p:spPr>
          <a:xfrm>
            <a:off x="827584" y="615743"/>
            <a:ext cx="7227912" cy="6021288"/>
          </a:xfrm>
          <a:noFill/>
        </p:spPr>
      </p:pic>
      <p:sp>
        <p:nvSpPr>
          <p:cNvPr id="4" name="Rectangle 3"/>
          <p:cNvSpPr/>
          <p:nvPr/>
        </p:nvSpPr>
        <p:spPr bwMode="auto">
          <a:xfrm>
            <a:off x="0" y="6525344"/>
            <a:ext cx="9036496" cy="33265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2123728" y="25835"/>
            <a:ext cx="4343400" cy="804862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0000"/>
                  </a:schemeClr>
                </a:solidFill>
              </a:rPr>
              <a:t>Relationships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648" y="843592"/>
            <a:ext cx="8839200" cy="4648200"/>
          </a:xfrm>
        </p:spPr>
        <p:txBody>
          <a:bodyPr/>
          <a:lstStyle/>
          <a:p>
            <a:r>
              <a:rPr lang="en-US" dirty="0"/>
              <a:t>without relationships, knowledge is an unrelated collection of facts</a:t>
            </a:r>
          </a:p>
          <a:p>
            <a:pPr lvl="1"/>
            <a:r>
              <a:rPr lang="en-US" dirty="0"/>
              <a:t>reasoning about these facts is not very interesting</a:t>
            </a:r>
          </a:p>
          <a:p>
            <a:pPr lvl="2"/>
            <a:r>
              <a:rPr lang="en-US" dirty="0"/>
              <a:t>inductive reasoning is possible</a:t>
            </a:r>
          </a:p>
          <a:p>
            <a:r>
              <a:rPr lang="en-US" b="1" dirty="0">
                <a:solidFill>
                  <a:schemeClr val="tx1">
                    <a:lumMod val="90000"/>
                  </a:schemeClr>
                </a:solidFill>
              </a:rPr>
              <a:t>relationships express structure </a:t>
            </a:r>
            <a:r>
              <a:rPr lang="en-US" dirty="0"/>
              <a:t>in the </a:t>
            </a: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collection of facts</a:t>
            </a:r>
          </a:p>
          <a:p>
            <a:pPr lvl="1"/>
            <a:r>
              <a:rPr lang="en-US" dirty="0"/>
              <a:t>this allows the generation of meaningful new knowledge</a:t>
            </a:r>
          </a:p>
          <a:p>
            <a:pPr lvl="2"/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generation of new facts</a:t>
            </a:r>
          </a:p>
          <a:p>
            <a:pPr lvl="2"/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generation of new relationships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0" y="6525344"/>
            <a:ext cx="9036496" cy="33265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Problems Semantic Nets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8392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u="sng" dirty="0">
                <a:solidFill>
                  <a:schemeClr val="tx2">
                    <a:lumMod val="20000"/>
                    <a:lumOff val="80000"/>
                  </a:schemeClr>
                </a:solidFill>
              </a:rPr>
              <a:t>expressiveness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no internal structure of nodes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relationships between multiple nodes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no easy way to represent heuristic information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extensions are possible, but cumbersome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best suited for binary relationships</a:t>
            </a:r>
          </a:p>
          <a:p>
            <a:pPr>
              <a:lnSpc>
                <a:spcPct val="90000"/>
              </a:lnSpc>
            </a:pPr>
            <a:r>
              <a:rPr lang="en-US" sz="2400" b="1" u="sng" dirty="0">
                <a:solidFill>
                  <a:schemeClr val="tx2">
                    <a:lumMod val="20000"/>
                    <a:lumOff val="80000"/>
                  </a:schemeClr>
                </a:solidFill>
              </a:rPr>
              <a:t>efficiency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may result in large sets of nodes and links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search may lead to combinatorial explosion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especially for queries with negative results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usability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lack of standards for link types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naming of nodes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classes, instances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0" y="6525344"/>
            <a:ext cx="9144000" cy="33265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7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7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870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870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70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870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086600" y="5624514"/>
            <a:ext cx="571500" cy="27384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090459-D715-4094-A42A-45277163C6C6}" type="slidenum">
              <a:rPr lang="en-US" altLang="ar-EG" sz="105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ar-EG" sz="1050"/>
          </a:p>
        </p:txBody>
      </p:sp>
      <p:pic>
        <p:nvPicPr>
          <p:cNvPr id="1884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1" y="476671"/>
            <a:ext cx="8123623" cy="607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 bwMode="auto">
          <a:xfrm>
            <a:off x="0" y="6525344"/>
            <a:ext cx="9144000" cy="33265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77115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086600" y="5624514"/>
            <a:ext cx="571500" cy="27384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550906-B782-4146-B472-487EB838021F}" type="slidenum">
              <a:rPr lang="en-US" altLang="ar-EG" sz="105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ar-EG" sz="1050"/>
          </a:p>
        </p:txBody>
      </p:sp>
      <p:pic>
        <p:nvPicPr>
          <p:cNvPr id="18944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0648"/>
            <a:ext cx="8464543" cy="625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 bwMode="auto">
          <a:xfrm>
            <a:off x="0" y="6525344"/>
            <a:ext cx="9036496" cy="33265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192633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  <a:noFill/>
        </p:spPr>
        <p:txBody>
          <a:bodyPr/>
          <a:lstStyle/>
          <a:p>
            <a:fld id="{F4E455C6-8838-46DE-BA80-511C5A05979F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180279"/>
            <a:ext cx="7262192" cy="708693"/>
          </a:xfrm>
        </p:spPr>
        <p:txBody>
          <a:bodyPr/>
          <a:lstStyle/>
          <a:p>
            <a:pPr eaLnBrk="1" hangingPunct="1"/>
            <a:r>
              <a:rPr lang="en-US" sz="4000" b="1" dirty="0" smtClean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State and Problem Spaces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24" y="1452422"/>
            <a:ext cx="8734871" cy="4297363"/>
          </a:xfrm>
        </p:spPr>
        <p:txBody>
          <a:bodyPr/>
          <a:lstStyle/>
          <a:p>
            <a:pPr eaLnBrk="1" hangingPunct="1"/>
            <a:r>
              <a:rPr lang="en-US" sz="2800" dirty="0" smtClean="0">
                <a:latin typeface="Times New Roman" pitchFamily="18" charset="0"/>
              </a:rPr>
              <a:t>A state space can be used to define an object’s behavior.</a:t>
            </a:r>
          </a:p>
          <a:p>
            <a:pPr eaLnBrk="1" hangingPunct="1"/>
            <a:endParaRPr lang="en-US" sz="2800" dirty="0" smtClean="0">
              <a:latin typeface="Times New Roman" pitchFamily="18" charset="0"/>
            </a:endParaRPr>
          </a:p>
          <a:p>
            <a:pPr eaLnBrk="1" hangingPunct="1"/>
            <a:r>
              <a:rPr lang="en-US" sz="2800" dirty="0" smtClean="0">
                <a:latin typeface="Times New Roman" pitchFamily="18" charset="0"/>
              </a:rPr>
              <a:t>Different states refer to characteristics that define the status of the object.</a:t>
            </a:r>
          </a:p>
          <a:p>
            <a:pPr eaLnBrk="1" hangingPunct="1"/>
            <a:endParaRPr lang="en-US" sz="2800" dirty="0" smtClean="0">
              <a:latin typeface="Times New Roman" pitchFamily="18" charset="0"/>
            </a:endParaRPr>
          </a:p>
          <a:p>
            <a:pPr eaLnBrk="1" hangingPunct="1"/>
            <a:r>
              <a:rPr lang="en-US" sz="2800" dirty="0" smtClean="0">
                <a:latin typeface="Times New Roman" pitchFamily="18" charset="0"/>
              </a:rPr>
              <a:t>A state space shows the transitions an object can make in going from one state to another.</a:t>
            </a:r>
          </a:p>
          <a:p>
            <a:pPr eaLnBrk="1" hangingPunct="1"/>
            <a:endParaRPr lang="en-US" sz="2800" dirty="0" smtClean="0">
              <a:latin typeface="Times New Roman" pitchFamily="18" charset="0"/>
            </a:endParaRPr>
          </a:p>
        </p:txBody>
      </p:sp>
      <p:sp>
        <p:nvSpPr>
          <p:cNvPr id="22534" name="Line 5"/>
          <p:cNvSpPr>
            <a:spLocks noChangeShapeType="1"/>
          </p:cNvSpPr>
          <p:nvPr/>
        </p:nvSpPr>
        <p:spPr bwMode="auto">
          <a:xfrm>
            <a:off x="457200" y="1052736"/>
            <a:ext cx="82264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ar-EG"/>
          </a:p>
        </p:txBody>
      </p:sp>
      <p:sp>
        <p:nvSpPr>
          <p:cNvPr id="7" name="Rectangle 6"/>
          <p:cNvSpPr/>
          <p:nvPr/>
        </p:nvSpPr>
        <p:spPr bwMode="auto">
          <a:xfrm>
            <a:off x="0" y="6525344"/>
            <a:ext cx="9036496" cy="33265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2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  <a:noFill/>
        </p:spPr>
        <p:txBody>
          <a:bodyPr/>
          <a:lstStyle/>
          <a:p>
            <a:fld id="{A6377A7A-8AD8-4703-BD72-B4CBDDDC15C0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760412" y="113574"/>
            <a:ext cx="7620000" cy="11430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Finite State Machine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812" y="1256574"/>
            <a:ext cx="8781200" cy="4297363"/>
          </a:xfrm>
        </p:spPr>
        <p:txBody>
          <a:bodyPr/>
          <a:lstStyle/>
          <a:p>
            <a:pPr eaLnBrk="1" hangingPunct="1"/>
            <a:r>
              <a:rPr lang="en-US" sz="2800" b="1" dirty="0" smtClean="0">
                <a:latin typeface="Times New Roman" pitchFamily="18" charset="0"/>
              </a:rPr>
              <a:t>A FSM is a diagram describing the finite number of states of a machine.</a:t>
            </a:r>
          </a:p>
          <a:p>
            <a:pPr eaLnBrk="1" hangingPunct="1"/>
            <a:r>
              <a:rPr lang="en-US" sz="2800" dirty="0" smtClean="0">
                <a:latin typeface="Times New Roman" pitchFamily="18" charset="0"/>
              </a:rPr>
              <a:t>At any one time, the machine is in one particular state.</a:t>
            </a:r>
          </a:p>
          <a:p>
            <a:pPr eaLnBrk="1" hangingPunct="1"/>
            <a:r>
              <a:rPr lang="en-US" sz="2800" dirty="0" smtClean="0">
                <a:latin typeface="Times New Roman" pitchFamily="18" charset="0"/>
              </a:rPr>
              <a:t>The machine accepts input and progresses to the next state.</a:t>
            </a:r>
          </a:p>
          <a:p>
            <a:pPr eaLnBrk="1" hangingPunct="1"/>
            <a:r>
              <a:rPr lang="en-US" sz="2800" dirty="0" smtClean="0">
                <a:latin typeface="Times New Roman" pitchFamily="18" charset="0"/>
              </a:rPr>
              <a:t>FSMs are often used in compilers and validity checking programs.</a:t>
            </a:r>
          </a:p>
        </p:txBody>
      </p:sp>
      <p:sp>
        <p:nvSpPr>
          <p:cNvPr id="23558" name="Line 5"/>
          <p:cNvSpPr>
            <a:spLocks noChangeShapeType="1"/>
          </p:cNvSpPr>
          <p:nvPr/>
        </p:nvSpPr>
        <p:spPr bwMode="auto">
          <a:xfrm>
            <a:off x="405035" y="1052736"/>
            <a:ext cx="82264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ar-EG"/>
          </a:p>
        </p:txBody>
      </p:sp>
      <p:sp>
        <p:nvSpPr>
          <p:cNvPr id="7" name="Rectangle 6"/>
          <p:cNvSpPr/>
          <p:nvPr/>
        </p:nvSpPr>
        <p:spPr bwMode="auto">
          <a:xfrm>
            <a:off x="0" y="6525344"/>
            <a:ext cx="9036496" cy="33265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  <a:noFill/>
        </p:spPr>
        <p:txBody>
          <a:bodyPr/>
          <a:lstStyle/>
          <a:p>
            <a:fld id="{6A57C9DA-3915-448C-8E5E-2F86E9984858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-208999"/>
            <a:ext cx="7620000" cy="11430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Using FSM to Solve Problems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20" y="1268760"/>
            <a:ext cx="8401080" cy="4297363"/>
          </a:xfrm>
        </p:spPr>
        <p:txBody>
          <a:bodyPr/>
          <a:lstStyle/>
          <a:p>
            <a:pPr eaLnBrk="1" hangingPunct="1"/>
            <a:r>
              <a:rPr lang="en-US" sz="2800" dirty="0" smtClean="0">
                <a:latin typeface="Times New Roman" pitchFamily="18" charset="0"/>
              </a:rPr>
              <a:t>Characterizing ill-structured problems – one having uncertainties. </a:t>
            </a:r>
          </a:p>
          <a:p>
            <a:pPr eaLnBrk="1" hangingPunct="1"/>
            <a:r>
              <a:rPr lang="en-US" sz="2800" dirty="0" smtClean="0">
                <a:latin typeface="Times New Roman" pitchFamily="18" charset="0"/>
              </a:rPr>
              <a:t>Well-formed problems:</a:t>
            </a:r>
          </a:p>
          <a:p>
            <a:pPr eaLnBrk="1" hangingPunct="1">
              <a:buFontTx/>
              <a:buNone/>
            </a:pPr>
            <a:endParaRPr lang="en-US" sz="1000" dirty="0" smtClean="0">
              <a:latin typeface="Times New Roman" pitchFamily="18" charset="0"/>
            </a:endParaRPr>
          </a:p>
          <a:p>
            <a:pPr lvl="1" eaLnBrk="1" hangingPunct="1"/>
            <a:r>
              <a:rPr lang="en-US" sz="2400" dirty="0" smtClean="0">
                <a:latin typeface="Times New Roman" pitchFamily="18" charset="0"/>
              </a:rPr>
              <a:t> Explicit problem, goal, and operations are known</a:t>
            </a:r>
          </a:p>
          <a:p>
            <a:pPr lvl="1" eaLnBrk="1" hangingPunct="1"/>
            <a:r>
              <a:rPr lang="en-US" sz="2400" dirty="0" smtClean="0">
                <a:latin typeface="Times New Roman" pitchFamily="18" charset="0"/>
              </a:rPr>
              <a:t>Deterministic – we are sure of the next state when an operator is applied to a state.</a:t>
            </a:r>
          </a:p>
          <a:p>
            <a:pPr lvl="1" eaLnBrk="1" hangingPunct="1"/>
            <a:r>
              <a:rPr lang="en-US" sz="2400" dirty="0" smtClean="0">
                <a:latin typeface="Times New Roman" pitchFamily="18" charset="0"/>
              </a:rPr>
              <a:t>The states are discrete.</a:t>
            </a:r>
          </a:p>
          <a:p>
            <a:pPr eaLnBrk="1" hangingPunct="1"/>
            <a:endParaRPr lang="en-US" sz="2800" dirty="0" smtClean="0">
              <a:latin typeface="Times New Roman" pitchFamily="18" charset="0"/>
            </a:endParaRPr>
          </a:p>
          <a:p>
            <a:pPr eaLnBrk="1" hangingPunct="1"/>
            <a:endParaRPr lang="en-US" sz="2800" dirty="0" smtClean="0">
              <a:latin typeface="Times New Roman" pitchFamily="18" charset="0"/>
            </a:endParaRPr>
          </a:p>
        </p:txBody>
      </p:sp>
      <p:sp>
        <p:nvSpPr>
          <p:cNvPr id="24582" name="Line 5"/>
          <p:cNvSpPr>
            <a:spLocks noChangeShapeType="1"/>
          </p:cNvSpPr>
          <p:nvPr/>
        </p:nvSpPr>
        <p:spPr bwMode="auto">
          <a:xfrm>
            <a:off x="403274" y="902129"/>
            <a:ext cx="82264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ar-EG"/>
          </a:p>
        </p:txBody>
      </p:sp>
      <p:sp>
        <p:nvSpPr>
          <p:cNvPr id="7" name="Rectangle 6"/>
          <p:cNvSpPr/>
          <p:nvPr/>
        </p:nvSpPr>
        <p:spPr bwMode="auto">
          <a:xfrm>
            <a:off x="0" y="6525344"/>
            <a:ext cx="9036496" cy="33265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71800" y="1782425"/>
            <a:ext cx="1293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dirty="0">
                <a:latin typeface="Times New Roman" pitchFamily="18" charset="0"/>
              </a:rPr>
              <a:t>(unclear)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5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5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45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45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  <a:noFill/>
        </p:spPr>
        <p:txBody>
          <a:bodyPr/>
          <a:lstStyle/>
          <a:p>
            <a:fld id="{63872F6E-2DAB-449D-A287-B48D1C60CE4E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-1588" y="-7143"/>
            <a:ext cx="9144000" cy="1143000"/>
          </a:xfrm>
        </p:spPr>
        <p:txBody>
          <a:bodyPr/>
          <a:lstStyle/>
          <a:p>
            <a:pPr eaLnBrk="1" hangingPunct="1"/>
            <a:r>
              <a:rPr lang="en-US" sz="2800" b="1" dirty="0" smtClean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State Diagram for a Soft Drink Vending Machine Accepting Quarters (Q) and Nickels (N)</a:t>
            </a:r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>
            <a:off x="457199" y="1268760"/>
            <a:ext cx="82264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ar-EG"/>
          </a:p>
        </p:txBody>
      </p:sp>
      <p:pic>
        <p:nvPicPr>
          <p:cNvPr id="25606" name="Picture 6" descr="fig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 t="8333"/>
          <a:stretch>
            <a:fillRect/>
          </a:stretch>
        </p:blipFill>
        <p:spPr>
          <a:xfrm>
            <a:off x="838200" y="1447800"/>
            <a:ext cx="7239000" cy="5029200"/>
          </a:xfrm>
          <a:noFill/>
        </p:spPr>
      </p:pic>
      <p:sp>
        <p:nvSpPr>
          <p:cNvPr id="7" name="Rectangle 6"/>
          <p:cNvSpPr/>
          <p:nvPr/>
        </p:nvSpPr>
        <p:spPr bwMode="auto">
          <a:xfrm>
            <a:off x="0" y="6525344"/>
            <a:ext cx="9142412" cy="33265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2987824" y="0"/>
            <a:ext cx="2742953" cy="804862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Frame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80728"/>
            <a:ext cx="8839200" cy="4648200"/>
          </a:xfrm>
        </p:spPr>
        <p:txBody>
          <a:bodyPr/>
          <a:lstStyle/>
          <a:p>
            <a:pPr>
              <a:buFont typeface="Monotype Sorts" charset="2"/>
              <a:buChar char="u"/>
            </a:pPr>
            <a:r>
              <a:rPr lang="en-US" dirty="0"/>
              <a:t>represents related knowledge about a subject</a:t>
            </a:r>
          </a:p>
          <a:p>
            <a:pPr lvl="1">
              <a:buFont typeface="Monotype Sorts" charset="2"/>
              <a:buChar char="u"/>
            </a:pPr>
            <a:r>
              <a:rPr lang="en-US" dirty="0"/>
              <a:t>provides default values for most slots</a:t>
            </a:r>
          </a:p>
          <a:p>
            <a:pPr>
              <a:buFont typeface="Monotype Sorts" charset="2"/>
              <a:buChar char="u"/>
            </a:pPr>
            <a:r>
              <a:rPr lang="en-US" dirty="0"/>
              <a:t>frames are organized hierarchically </a:t>
            </a:r>
          </a:p>
          <a:p>
            <a:pPr lvl="1">
              <a:buFont typeface="Monotype Sorts" charset="2"/>
              <a:buChar char="u"/>
            </a:pPr>
            <a:r>
              <a:rPr lang="en-US" dirty="0"/>
              <a:t>allows the use of inheritance</a:t>
            </a:r>
          </a:p>
          <a:p>
            <a:pPr>
              <a:buFont typeface="Monotype Sorts" charset="2"/>
              <a:buChar char="u"/>
            </a:pPr>
            <a:r>
              <a:rPr lang="en-US" dirty="0"/>
              <a:t>knowledge is usually organized according to </a:t>
            </a:r>
            <a:r>
              <a:rPr lang="en-US" b="1" u="sng" dirty="0">
                <a:solidFill>
                  <a:schemeClr val="tx1">
                    <a:lumMod val="75000"/>
                  </a:schemeClr>
                </a:solidFill>
              </a:rPr>
              <a:t>cause</a:t>
            </a:r>
            <a:r>
              <a:rPr lang="en-US" dirty="0"/>
              <a:t> and </a:t>
            </a:r>
            <a:r>
              <a:rPr lang="en-US" b="1" u="sng" dirty="0">
                <a:solidFill>
                  <a:schemeClr val="tx1">
                    <a:lumMod val="75000"/>
                  </a:schemeClr>
                </a:solidFill>
              </a:rPr>
              <a:t>effect</a:t>
            </a:r>
            <a:r>
              <a:rPr lang="en-US" dirty="0"/>
              <a:t> relationships</a:t>
            </a:r>
          </a:p>
          <a:p>
            <a:pPr lvl="1">
              <a:buFont typeface="Monotype Sorts" charset="2"/>
              <a:buChar char="u"/>
            </a:pPr>
            <a:r>
              <a:rPr lang="en-US" dirty="0"/>
              <a:t>slots can contain all kinds of items</a:t>
            </a:r>
          </a:p>
          <a:p>
            <a:pPr lvl="2">
              <a:buFont typeface="Monotype Sorts" charset="2"/>
              <a:buChar char="u"/>
            </a:pPr>
            <a:r>
              <a:rPr lang="en-US" dirty="0"/>
              <a:t>rules, facts, images, video, comments, debugging info, questions, hypotheses, other frames</a:t>
            </a:r>
          </a:p>
          <a:p>
            <a:pPr lvl="1">
              <a:buFont typeface="Monotype Sorts" charset="2"/>
              <a:buChar char="u"/>
            </a:pPr>
            <a:r>
              <a:rPr lang="en-US" dirty="0"/>
              <a:t>slots can also have </a:t>
            </a:r>
            <a:r>
              <a:rPr lang="en-US" i="1" dirty="0"/>
              <a:t>procedural attachments</a:t>
            </a:r>
            <a:endParaRPr lang="en-US" dirty="0"/>
          </a:p>
          <a:p>
            <a:pPr lvl="2">
              <a:buFont typeface="Monotype Sorts" charset="2"/>
              <a:buChar char="u"/>
            </a:pPr>
            <a:r>
              <a:rPr lang="en-US" dirty="0"/>
              <a:t>procedures that are invoked in specific situations involving a particular slot</a:t>
            </a:r>
          </a:p>
          <a:p>
            <a:pPr lvl="3">
              <a:buFont typeface="Monotype Sorts" charset="2"/>
              <a:buChar char="u"/>
            </a:pPr>
            <a:r>
              <a:rPr lang="en-US" dirty="0"/>
              <a:t>on creation, modification, removal of the slot value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0" y="6525344"/>
            <a:ext cx="9036496" cy="33265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94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4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4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94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4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4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1"/>
          <p:cNvSpPr>
            <a:spLocks noChangeArrowheads="1"/>
          </p:cNvSpPr>
          <p:nvPr/>
        </p:nvSpPr>
        <p:spPr bwMode="auto">
          <a:xfrm>
            <a:off x="428596" y="304368"/>
            <a:ext cx="7786742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" pitchFamily="49" charset="0"/>
                <a:ea typeface="Times New Roman" pitchFamily="18" charset="0"/>
                <a:cs typeface="Times New Roman" pitchFamily="18" charset="0"/>
              </a:rPr>
              <a:t>deftemplate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pitchFamily="49" charset="0"/>
                <a:ea typeface="Times New Roman" pitchFamily="18" charset="0"/>
                <a:cs typeface="Times New Roman" pitchFamily="18" charset="0"/>
              </a:rPr>
              <a:t> set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pitchFamily="49" charset="0"/>
                <a:ea typeface="Times New Roman" pitchFamily="18" charset="0"/>
                <a:cs typeface="Times New Roman" pitchFamily="18" charset="0"/>
              </a:rPr>
              <a:t>   (slot name)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pitchFamily="49" charset="0"/>
                <a:ea typeface="Times New Roman" pitchFamily="18" charset="0"/>
                <a:cs typeface="Times New Roman" pitchFamily="18" charset="0"/>
              </a:rPr>
              <a:t>   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" pitchFamily="49" charset="0"/>
                <a:ea typeface="Times New Roman" pitchFamily="18" charset="0"/>
                <a:cs typeface="Times New Roman" pitchFamily="18" charset="0"/>
              </a:rPr>
              <a:t>multislot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pitchFamily="49" charset="0"/>
                <a:ea typeface="Times New Roman" pitchFamily="18" charset="0"/>
                <a:cs typeface="Times New Roman" pitchFamily="18" charset="0"/>
              </a:rPr>
              <a:t> elements)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pitchFamily="49" charset="0"/>
                <a:ea typeface="Times New Roman" pitchFamily="18" charset="0"/>
                <a:cs typeface="Times New Roman" pitchFamily="18" charset="0"/>
              </a:rPr>
              <a:t>   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" pitchFamily="49" charset="0"/>
                <a:ea typeface="Times New Roman" pitchFamily="18" charset="0"/>
                <a:cs typeface="Times New Roman" pitchFamily="18" charset="0"/>
              </a:rPr>
              <a:t>multislot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pitchFamily="49" charset="0"/>
                <a:ea typeface="Times New Roman" pitchFamily="18" charset="0"/>
                <a:cs typeface="Times New Roman" pitchFamily="18" charset="0"/>
              </a:rPr>
              <a:t> subset-of))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  <a:ea typeface="Times New Roman" pitchFamily="18" charset="0"/>
                <a:cs typeface="Times New Roman" pitchFamily="18" charset="0"/>
              </a:rPr>
              <a:t>A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  <a:ea typeface="Times New Roman" pitchFamily="18" charset="0"/>
                <a:cs typeface="Times New Roman" pitchFamily="18" charset="0"/>
              </a:rPr>
              <a:t>deffacts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  <a:ea typeface="Times New Roman" pitchFamily="18" charset="0"/>
                <a:cs typeface="Times New Roman" pitchFamily="18" charset="0"/>
              </a:rPr>
              <a:t> which represents the given sets is shown following.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" pitchFamily="49" charset="0"/>
                <a:ea typeface="Times New Roman" pitchFamily="18" charset="0"/>
                <a:cs typeface="Times New Roman" pitchFamily="18" charset="0"/>
              </a:rPr>
              <a:t>deffacts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pitchFamily="49" charset="0"/>
                <a:ea typeface="Times New Roman" pitchFamily="18" charset="0"/>
                <a:cs typeface="Times New Roman" pitchFamily="18" charset="0"/>
              </a:rPr>
              <a:t> the-sets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pitchFamily="49" charset="0"/>
                <a:ea typeface="Times New Roman" pitchFamily="18" charset="0"/>
                <a:cs typeface="Times New Roman" pitchFamily="18" charset="0"/>
              </a:rPr>
              <a:t>   (set (name A)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pitchFamily="49" charset="0"/>
                <a:ea typeface="Times New Roman" pitchFamily="18" charset="0"/>
                <a:cs typeface="Times New Roman" pitchFamily="18" charset="0"/>
              </a:rPr>
              <a:t>        (elements 1 2 3)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pitchFamily="49" charset="0"/>
                <a:ea typeface="Times New Roman" pitchFamily="18" charset="0"/>
                <a:cs typeface="Times New Roman" pitchFamily="18" charset="0"/>
              </a:rPr>
              <a:t>        (subset-of A B))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pitchFamily="49" charset="0"/>
                <a:ea typeface="Times New Roman" pitchFamily="18" charset="0"/>
                <a:cs typeface="Times New Roman" pitchFamily="18" charset="0"/>
              </a:rPr>
              <a:t>   (set (name B)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pitchFamily="49" charset="0"/>
                <a:ea typeface="Times New Roman" pitchFamily="18" charset="0"/>
                <a:cs typeface="Times New Roman" pitchFamily="18" charset="0"/>
              </a:rPr>
              <a:t>        (elements 1 2 3 red green)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pitchFamily="49" charset="0"/>
                <a:ea typeface="Times New Roman" pitchFamily="18" charset="0"/>
                <a:cs typeface="Times New Roman" pitchFamily="18" charset="0"/>
              </a:rPr>
              <a:t>        (subset-of B))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pitchFamily="49" charset="0"/>
                <a:ea typeface="Times New Roman" pitchFamily="18" charset="0"/>
                <a:cs typeface="Times New Roman" pitchFamily="18" charset="0"/>
              </a:rPr>
              <a:t>   (set (name C)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pitchFamily="49" charset="0"/>
                <a:ea typeface="Times New Roman" pitchFamily="18" charset="0"/>
                <a:cs typeface="Times New Roman" pitchFamily="18" charset="0"/>
              </a:rPr>
              <a:t>        (elements red green yellow blue)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pitchFamily="49" charset="0"/>
                <a:ea typeface="Times New Roman" pitchFamily="18" charset="0"/>
                <a:cs typeface="Times New Roman" pitchFamily="18" charset="0"/>
              </a:rPr>
              <a:t>        (subset-of C)))</a:t>
            </a:r>
            <a:endParaRPr kumimoji="0" 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0" y="6525344"/>
            <a:ext cx="9036496" cy="33265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67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67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67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67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67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67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67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67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67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67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67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67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167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167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167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167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167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167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67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67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167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167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167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11673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1673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1673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1673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11673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1673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1673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1673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2542728" y="16735"/>
            <a:ext cx="4055368" cy="804862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A Car Frame</a:t>
            </a:r>
          </a:p>
        </p:txBody>
      </p:sp>
      <p:pic>
        <p:nvPicPr>
          <p:cNvPr id="38919" name="Picture 6" descr="fig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 t="7324"/>
          <a:stretch>
            <a:fillRect/>
          </a:stretch>
        </p:blipFill>
        <p:spPr>
          <a:xfrm>
            <a:off x="457200" y="842876"/>
            <a:ext cx="8229600" cy="4690872"/>
          </a:xfrm>
          <a:noFill/>
        </p:spPr>
      </p:pic>
      <p:sp>
        <p:nvSpPr>
          <p:cNvPr id="5" name="Rectangle 4"/>
          <p:cNvSpPr/>
          <p:nvPr/>
        </p:nvSpPr>
        <p:spPr bwMode="auto">
          <a:xfrm>
            <a:off x="0" y="6525344"/>
            <a:ext cx="9142412" cy="33265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6213" y="43559"/>
            <a:ext cx="8610600" cy="804862"/>
          </a:xfrm>
        </p:spPr>
        <p:txBody>
          <a:bodyPr/>
          <a:lstStyle/>
          <a:p>
            <a:r>
              <a:rPr lang="en-US" sz="4000" dirty="0">
                <a:solidFill>
                  <a:schemeClr val="tx1">
                    <a:lumMod val="75000"/>
                  </a:schemeClr>
                </a:solidFill>
              </a:rPr>
              <a:t>Overview of Frame Structure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6213" y="848421"/>
            <a:ext cx="88392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Two </a:t>
            </a:r>
            <a:r>
              <a:rPr lang="en-US" sz="2400" dirty="0"/>
              <a:t>basic elements: </a:t>
            </a:r>
            <a:r>
              <a:rPr lang="en-US" sz="2400" i="1" dirty="0"/>
              <a:t>slots</a:t>
            </a:r>
            <a:r>
              <a:rPr lang="en-US" sz="2400" dirty="0"/>
              <a:t> and </a:t>
            </a:r>
            <a:r>
              <a:rPr lang="en-US" sz="2400" i="1" dirty="0"/>
              <a:t>facets</a:t>
            </a:r>
            <a:r>
              <a:rPr lang="en-US" sz="2400" dirty="0"/>
              <a:t> (fillers, values, etc.);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typically have parent and offspring slots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used to establish a property inheritance hierarchy 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dirty="0"/>
              <a:t>descriptive slots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contain declarative information or data (static knowledge)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procedural attachments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contain functions which can direct the reasoning process (dynamic knowledge) </a:t>
            </a:r>
            <a:br>
              <a:rPr lang="en-US" sz="2000" dirty="0"/>
            </a:br>
            <a:r>
              <a:rPr lang="en-US" sz="2000" dirty="0" smtClean="0"/>
              <a:t> 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dirty="0"/>
              <a:t>data-driven, event-driven ( bottom-up reasoning) 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pointers </a:t>
            </a:r>
            <a:r>
              <a:rPr lang="en-US" sz="2400" dirty="0"/>
              <a:t>to related frames/scripts - can be used to transfer control to a more appropriate frame </a:t>
            </a:r>
          </a:p>
        </p:txBody>
      </p:sp>
      <p:sp>
        <p:nvSpPr>
          <p:cNvPr id="108548" name="Rectangle 4"/>
          <p:cNvSpPr>
            <a:spLocks noChangeArrowheads="1"/>
          </p:cNvSpPr>
          <p:nvPr/>
        </p:nvSpPr>
        <p:spPr bwMode="auto">
          <a:xfrm>
            <a:off x="3179763" y="6553200"/>
            <a:ext cx="1301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latin typeface="Helvetica" charset="0"/>
                <a:hlinkClick r:id="rId2" action="ppaction://hlinksldjump"/>
              </a:rPr>
              <a:t>[Rogers 1999]</a:t>
            </a:r>
            <a:endParaRPr lang="en-US" sz="2800">
              <a:latin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0" y="6525344"/>
            <a:ext cx="9142412" cy="33265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8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8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8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8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247894" y="6425"/>
            <a:ext cx="2327176" cy="804862"/>
          </a:xfrm>
        </p:spPr>
        <p:txBody>
          <a:bodyPr/>
          <a:lstStyle/>
          <a:p>
            <a:r>
              <a:rPr lang="en-US"/>
              <a:t>Slots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20688"/>
            <a:ext cx="88392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may </a:t>
            </a:r>
            <a:r>
              <a:rPr lang="en-US" dirty="0"/>
              <a:t>take the following forms: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values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default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used if there is not other value present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range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what kind of information can appear in the slot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if-added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procedural attachment which specifies an action to be taken when a value in the slot is added or modified (data-driven, event-driven or bottom-up reasoning)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if-needed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procedural attachment which triggers a procedure which goes out to get information which the slot doesn't have (expectation-driven; top-down reasoning)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other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may contain frames, rules, semantic networks, or other types of knowledge </a:t>
            </a:r>
          </a:p>
        </p:txBody>
      </p:sp>
      <p:sp>
        <p:nvSpPr>
          <p:cNvPr id="110596" name="Rectangle 4"/>
          <p:cNvSpPr>
            <a:spLocks noChangeArrowheads="1"/>
          </p:cNvSpPr>
          <p:nvPr/>
        </p:nvSpPr>
        <p:spPr bwMode="auto">
          <a:xfrm>
            <a:off x="3179763" y="6553200"/>
            <a:ext cx="1301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latin typeface="Helvetica" charset="0"/>
                <a:hlinkClick r:id="rId2" action="ppaction://hlinksldjump"/>
              </a:rPr>
              <a:t>[Rogers 1999]</a:t>
            </a:r>
            <a:endParaRPr lang="en-US" sz="2800">
              <a:latin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0" y="6525344"/>
            <a:ext cx="9142412" cy="33265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46009"/>
            <a:ext cx="8424936" cy="857250"/>
          </a:xfrm>
        </p:spPr>
        <p:txBody>
          <a:bodyPr/>
          <a:lstStyle/>
          <a:p>
            <a:pPr rtl="0" eaLnBrk="1" hangingPunct="1"/>
            <a:r>
              <a:rPr lang="en-US" altLang="ar-EG" sz="32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Object-Attribute-Value Triple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idx="1"/>
          </p:nvPr>
        </p:nvSpPr>
        <p:spPr>
          <a:xfrm>
            <a:off x="0" y="1207622"/>
            <a:ext cx="9144000" cy="3223022"/>
          </a:xfrm>
        </p:spPr>
        <p:txBody>
          <a:bodyPr/>
          <a:lstStyle/>
          <a:p>
            <a:pPr algn="l" rtl="0" eaLnBrk="1" hangingPunct="1"/>
            <a:r>
              <a:rPr lang="en-US" altLang="ar-EG" sz="2100" dirty="0">
                <a:latin typeface="Times New Roman" panose="02020603050405020304" pitchFamily="18" charset="0"/>
              </a:rPr>
              <a:t>One problem with semantic nets is lack of standard definitions for link names (IS-A, AKO, etc.).</a:t>
            </a:r>
          </a:p>
          <a:p>
            <a:pPr algn="l" rtl="0" eaLnBrk="1" hangingPunct="1"/>
            <a:r>
              <a:rPr lang="en-US" altLang="ar-EG" sz="2100" dirty="0">
                <a:latin typeface="Times New Roman" panose="02020603050405020304" pitchFamily="18" charset="0"/>
              </a:rPr>
              <a:t>The OAV triplet can be used to characterize all the knowledge in a semantic net.</a:t>
            </a:r>
          </a:p>
        </p:txBody>
      </p:sp>
      <p:sp>
        <p:nvSpPr>
          <p:cNvPr id="193540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86600" y="5624514"/>
            <a:ext cx="571500" cy="27384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rtl="0">
              <a:spcBef>
                <a:spcPct val="0"/>
              </a:spcBef>
              <a:buFontTx/>
              <a:buNone/>
            </a:pPr>
            <a:fld id="{E75D59F7-27F6-4FEA-A592-FB91270C159F}" type="slidenum">
              <a:rPr lang="en-US" altLang="ar-EG" sz="1050"/>
              <a:pPr algn="r" rtl="0">
                <a:spcBef>
                  <a:spcPct val="0"/>
                </a:spcBef>
                <a:buFontTx/>
                <a:buNone/>
              </a:pPr>
              <a:t>33</a:t>
            </a:fld>
            <a:endParaRPr lang="en-US" altLang="ar-EG" sz="1050"/>
          </a:p>
        </p:txBody>
      </p:sp>
      <p:pic>
        <p:nvPicPr>
          <p:cNvPr id="19354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376" y="2657844"/>
            <a:ext cx="3852080" cy="20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6207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3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3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3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3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086600" y="5624514"/>
            <a:ext cx="571500" cy="27384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D347CF-6C95-4230-B2DB-29936A28010E}" type="slidenum">
              <a:rPr lang="en-US" altLang="ar-EG" sz="1050"/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ar-EG" sz="1050"/>
          </a:p>
        </p:txBody>
      </p:sp>
      <p:pic>
        <p:nvPicPr>
          <p:cNvPr id="19558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4" y="404664"/>
            <a:ext cx="8116764" cy="580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710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2489833" y="57487"/>
            <a:ext cx="3983360" cy="804862"/>
          </a:xfrm>
        </p:spPr>
        <p:txBody>
          <a:bodyPr/>
          <a:lstStyle/>
          <a:p>
            <a:r>
              <a:rPr lang="en-US" sz="4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Usage of Frames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913" y="890205"/>
            <a:ext cx="8839200" cy="4648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filling slots in frames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can inherit the value directly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can get a default value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these two are relatively inexpensive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can derive information through the attached procedures (or methods) that also take advantage of current context (slot-specific heuristics)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filling in slots also confirms that frame or script is appropriate for this particular situation </a:t>
            </a:r>
          </a:p>
        </p:txBody>
      </p:sp>
      <p:sp>
        <p:nvSpPr>
          <p:cNvPr id="111620" name="Rectangle 4"/>
          <p:cNvSpPr>
            <a:spLocks noChangeArrowheads="1"/>
          </p:cNvSpPr>
          <p:nvPr/>
        </p:nvSpPr>
        <p:spPr bwMode="auto">
          <a:xfrm>
            <a:off x="3179763" y="6553200"/>
            <a:ext cx="1301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latin typeface="Helvetica" charset="0"/>
                <a:hlinkClick r:id="rId2" action="ppaction://hlinksldjump"/>
              </a:rPr>
              <a:t>[Rogers 1999]</a:t>
            </a:r>
            <a:endParaRPr lang="en-US" sz="2800">
              <a:latin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0" y="6525344"/>
            <a:ext cx="9142412" cy="33265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Font typeface="Monotype Sorts" charset="2"/>
              <a:buNone/>
            </a:pPr>
            <a:r>
              <a:rPr lang="en-US" dirty="0" smtClean="0"/>
              <a:t>Schema</a:t>
            </a:r>
            <a:endParaRPr lang="en-US" dirty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charset="2"/>
              <a:buChar char="u"/>
            </a:pPr>
            <a:r>
              <a:rPr lang="en-US" dirty="0"/>
              <a:t>suitable for the representation of more complex knowledge</a:t>
            </a:r>
          </a:p>
          <a:p>
            <a:pPr lvl="1">
              <a:buFont typeface="Monotype Sorts" charset="2"/>
              <a:buChar char="u"/>
            </a:pPr>
            <a:r>
              <a:rPr lang="en-US" dirty="0"/>
              <a:t>causal relationships between a percept or action and its outcome</a:t>
            </a:r>
          </a:p>
          <a:p>
            <a:pPr lvl="1">
              <a:buFont typeface="Monotype Sorts" charset="2"/>
              <a:buChar char="u"/>
            </a:pPr>
            <a:r>
              <a:rPr lang="en-US" dirty="0"/>
              <a:t>“deeper” knowledge than semantic networks</a:t>
            </a:r>
          </a:p>
          <a:p>
            <a:pPr lvl="2">
              <a:buFont typeface="Monotype Sorts" charset="2"/>
              <a:buChar char="u"/>
            </a:pPr>
            <a:r>
              <a:rPr lang="en-US" dirty="0"/>
              <a:t>nodes can have an internal structure</a:t>
            </a:r>
          </a:p>
          <a:p>
            <a:pPr lvl="1">
              <a:buFont typeface="Monotype Sorts" charset="2"/>
              <a:buChar char="u"/>
            </a:pPr>
            <a:r>
              <a:rPr lang="en-US" dirty="0"/>
              <a:t>for humans often tacit knowledge</a:t>
            </a:r>
          </a:p>
          <a:p>
            <a:pPr>
              <a:buFont typeface="Monotype Sorts" charset="2"/>
              <a:buChar char="u"/>
            </a:pPr>
            <a:r>
              <a:rPr lang="en-US" dirty="0"/>
              <a:t>related to the notion of </a:t>
            </a:r>
            <a:r>
              <a:rPr lang="en-US" i="1" dirty="0"/>
              <a:t>records</a:t>
            </a:r>
            <a:r>
              <a:rPr lang="en-US" dirty="0"/>
              <a:t> in  computer science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0" y="6525344"/>
            <a:ext cx="9142412" cy="33265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7620000" cy="1143000"/>
          </a:xfrm>
        </p:spPr>
        <p:txBody>
          <a:bodyPr/>
          <a:lstStyle/>
          <a:p>
            <a:pPr eaLnBrk="1" hangingPunct="1"/>
            <a:r>
              <a:rPr lang="en-US" b="1" dirty="0" smtClean="0">
                <a:latin typeface="Times New Roman" pitchFamily="18" charset="0"/>
              </a:rPr>
              <a:t>Schema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297363"/>
          </a:xfrm>
        </p:spPr>
        <p:txBody>
          <a:bodyPr/>
          <a:lstStyle/>
          <a:p>
            <a:pPr eaLnBrk="1" hangingPunct="1"/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Knowledge Structure </a:t>
            </a:r>
            <a:r>
              <a:rPr lang="en-US" sz="2800" dirty="0" smtClean="0">
                <a:latin typeface="Times New Roman" pitchFamily="18" charset="0"/>
              </a:rPr>
              <a:t>– an  ordered collection of knowledge – not just data.</a:t>
            </a:r>
          </a:p>
          <a:p>
            <a:pPr eaLnBrk="1" hangingPunct="1"/>
            <a:r>
              <a:rPr lang="en-US" sz="2800" b="1" dirty="0" smtClean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Semantic Nets </a:t>
            </a:r>
            <a:r>
              <a:rPr lang="en-US" sz="2800" dirty="0" smtClean="0">
                <a:latin typeface="Times New Roman" pitchFamily="18" charset="0"/>
              </a:rPr>
              <a:t>– are shallow knowledge structures – all knowledge is contained in nodes and links.</a:t>
            </a:r>
          </a:p>
          <a:p>
            <a:pPr eaLnBrk="1" hangingPunct="1"/>
            <a:r>
              <a:rPr lang="en-US" sz="2800" b="1" dirty="0" smtClean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Schema</a:t>
            </a:r>
            <a:r>
              <a:rPr lang="en-US" sz="2800" dirty="0" smtClean="0">
                <a:latin typeface="Times New Roman" pitchFamily="18" charset="0"/>
              </a:rPr>
              <a:t> is a more complex knowledge structure than a semantic net.</a:t>
            </a:r>
          </a:p>
          <a:p>
            <a:pPr eaLnBrk="1" hangingPunct="1"/>
            <a:r>
              <a:rPr lang="en-US" sz="2800" dirty="0" smtClean="0">
                <a:latin typeface="Times New Roman" pitchFamily="18" charset="0"/>
              </a:rPr>
              <a:t>In a schema, a node is like a record which may contain data, records, and/or pointers to nodes.</a:t>
            </a:r>
          </a:p>
        </p:txBody>
      </p:sp>
      <p:sp>
        <p:nvSpPr>
          <p:cNvPr id="34823" name="Line 5"/>
          <p:cNvSpPr>
            <a:spLocks noChangeShapeType="1"/>
          </p:cNvSpPr>
          <p:nvPr/>
        </p:nvSpPr>
        <p:spPr bwMode="auto">
          <a:xfrm>
            <a:off x="457200" y="1585913"/>
            <a:ext cx="82264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ar-EG"/>
          </a:p>
        </p:txBody>
      </p:sp>
      <p:sp>
        <p:nvSpPr>
          <p:cNvPr id="5" name="Rectangle 4"/>
          <p:cNvSpPr/>
          <p:nvPr/>
        </p:nvSpPr>
        <p:spPr bwMode="auto">
          <a:xfrm>
            <a:off x="0" y="6525344"/>
            <a:ext cx="9142412" cy="33265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357422" y="338138"/>
            <a:ext cx="4357718" cy="804862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4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Times"/>
            </a:endParaRPr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2357422" y="338138"/>
            <a:ext cx="5072098" cy="804862"/>
          </a:xfrm>
          <a:solidFill>
            <a:schemeClr val="bg2">
              <a:lumMod val="10000"/>
              <a:lumOff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dirty="0">
                <a:solidFill>
                  <a:schemeClr val="bg2"/>
                </a:solidFill>
              </a:rPr>
              <a:t>Concept Schema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Monotype Sorts" charset="2"/>
              <a:buChar char="u"/>
            </a:pPr>
            <a:r>
              <a:rPr lang="en-US"/>
              <a:t>abstraction that captures general/typical properties of objects</a:t>
            </a:r>
          </a:p>
          <a:p>
            <a:pPr lvl="1">
              <a:lnSpc>
                <a:spcPct val="90000"/>
              </a:lnSpc>
              <a:buFont typeface="Monotype Sorts" charset="2"/>
              <a:buChar char="u"/>
            </a:pPr>
            <a:r>
              <a:rPr lang="en-US"/>
              <a:t>has the most important properties that one usually associates with an object of that type</a:t>
            </a:r>
          </a:p>
          <a:p>
            <a:pPr lvl="2">
              <a:lnSpc>
                <a:spcPct val="90000"/>
              </a:lnSpc>
              <a:buFont typeface="Monotype Sorts" charset="2"/>
              <a:buChar char="u"/>
            </a:pPr>
            <a:r>
              <a:rPr lang="en-US"/>
              <a:t>may be dependent on task, context, background and capabilities of the user, …</a:t>
            </a:r>
          </a:p>
          <a:p>
            <a:pPr lvl="1">
              <a:lnSpc>
                <a:spcPct val="90000"/>
              </a:lnSpc>
              <a:buFont typeface="Monotype Sorts" charset="2"/>
              <a:buChar char="u"/>
            </a:pPr>
            <a:r>
              <a:rPr lang="en-US"/>
              <a:t>similar to stereotypes</a:t>
            </a:r>
          </a:p>
          <a:p>
            <a:pPr>
              <a:lnSpc>
                <a:spcPct val="90000"/>
              </a:lnSpc>
              <a:buFont typeface="Monotype Sorts" charset="2"/>
              <a:buChar char="u"/>
            </a:pPr>
            <a:r>
              <a:rPr lang="en-US"/>
              <a:t>makes reasoning simpler by concentrating on the essential aspects</a:t>
            </a:r>
          </a:p>
          <a:p>
            <a:pPr>
              <a:lnSpc>
                <a:spcPct val="90000"/>
              </a:lnSpc>
              <a:buFont typeface="Monotype Sorts" charset="2"/>
              <a:buChar char="u"/>
            </a:pPr>
            <a:r>
              <a:rPr lang="en-US"/>
              <a:t>may still require relationship-specific inference methods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0" y="6525344"/>
            <a:ext cx="9142412" cy="33265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Schema Examples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most frequently used instances of schemata are</a:t>
            </a:r>
          </a:p>
          <a:p>
            <a:pPr lvl="1"/>
            <a:r>
              <a:rPr lang="en-US"/>
              <a:t>frames [Minsky 1975]</a:t>
            </a:r>
          </a:p>
          <a:p>
            <a:pPr lvl="1"/>
            <a:r>
              <a:rPr lang="en-US"/>
              <a:t>scripts [Schank 1977]</a:t>
            </a:r>
          </a:p>
          <a:p>
            <a:r>
              <a:rPr lang="en-US"/>
              <a:t>frames consist of a group of slots and fillers to define a stereotypical objects</a:t>
            </a:r>
          </a:p>
          <a:p>
            <a:r>
              <a:rPr lang="en-US"/>
              <a:t>scripts are time-ordered sequences of frames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0" y="6525344"/>
            <a:ext cx="9142412" cy="33265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101800"/>
            <a:ext cx="8568952" cy="857250"/>
          </a:xfrm>
        </p:spPr>
        <p:txBody>
          <a:bodyPr/>
          <a:lstStyle/>
          <a:p>
            <a:pPr eaLnBrk="1" hangingPunct="1"/>
            <a:r>
              <a:rPr lang="en-US" altLang="ar-EG" sz="4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Example: Production Rules</a:t>
            </a:r>
          </a:p>
        </p:txBody>
      </p:sp>
      <p:pic>
        <p:nvPicPr>
          <p:cNvPr id="17305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6783" y="1124744"/>
            <a:ext cx="8062565" cy="4499770"/>
          </a:xfrm>
          <a:noFill/>
        </p:spPr>
      </p:pic>
      <p:sp>
        <p:nvSpPr>
          <p:cNvPr id="173060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86600" y="5624514"/>
            <a:ext cx="571500" cy="27384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C6F0873-0038-4821-9A99-EBAA8E1F4525}" type="slidenum">
              <a:rPr lang="en-US" altLang="ar-EG" sz="105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ar-EG" sz="1050"/>
          </a:p>
        </p:txBody>
      </p:sp>
      <p:sp>
        <p:nvSpPr>
          <p:cNvPr id="6" name="Rectangle 5"/>
          <p:cNvSpPr/>
          <p:nvPr/>
        </p:nvSpPr>
        <p:spPr bwMode="auto">
          <a:xfrm>
            <a:off x="0" y="6525344"/>
            <a:ext cx="9036496" cy="33265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215032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Restaurant Frame Example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generic template for restaurants</a:t>
            </a:r>
          </a:p>
          <a:p>
            <a:pPr lvl="1"/>
            <a:r>
              <a:rPr lang="en-US"/>
              <a:t>different types</a:t>
            </a:r>
          </a:p>
          <a:p>
            <a:pPr lvl="1"/>
            <a:r>
              <a:rPr lang="en-US"/>
              <a:t>default values</a:t>
            </a:r>
          </a:p>
          <a:p>
            <a:r>
              <a:rPr lang="en-US"/>
              <a:t>script for a typical sequence of activities at a restaurant</a:t>
            </a:r>
          </a:p>
        </p:txBody>
      </p:sp>
      <p:sp>
        <p:nvSpPr>
          <p:cNvPr id="105476" name="Rectangle 4"/>
          <p:cNvSpPr>
            <a:spLocks noChangeArrowheads="1"/>
          </p:cNvSpPr>
          <p:nvPr/>
        </p:nvSpPr>
        <p:spPr bwMode="auto">
          <a:xfrm>
            <a:off x="3179763" y="6553200"/>
            <a:ext cx="1301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latin typeface="Helvetica" charset="0"/>
                <a:hlinkClick r:id="rId2" action="ppaction://hlinksldjump"/>
              </a:rPr>
              <a:t>[Rogers 1999]</a:t>
            </a:r>
            <a:endParaRPr lang="en-US" sz="2800">
              <a:latin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0" y="6525344"/>
            <a:ext cx="9142412" cy="33265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Generic Restaurant Frame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44000" cy="6858000"/>
          </a:xfrm>
          <a:solidFill>
            <a:schemeClr val="bg2">
              <a:lumMod val="10000"/>
              <a:lumOff val="90000"/>
            </a:schemeClr>
          </a:solidFill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400" b="1" dirty="0">
                <a:solidFill>
                  <a:schemeClr val="bg2"/>
                </a:solidFill>
                <a:latin typeface="Lucida Grande" charset="0"/>
              </a:rPr>
              <a:t>Generic RESTAURANT Fram</a:t>
            </a:r>
            <a:r>
              <a:rPr lang="en-US" sz="1400" dirty="0">
                <a:solidFill>
                  <a:schemeClr val="bg2"/>
                </a:solidFill>
                <a:latin typeface="Lucida Grande" charset="0"/>
              </a:rPr>
              <a:t>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1400" dirty="0">
              <a:solidFill>
                <a:schemeClr val="bg2"/>
              </a:solidFill>
              <a:latin typeface="Lucida Grande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400" b="1" dirty="0">
                <a:solidFill>
                  <a:schemeClr val="bg2"/>
                </a:solidFill>
                <a:latin typeface="Lucida Grande" charset="0"/>
              </a:rPr>
              <a:t>Specialization-o</a:t>
            </a:r>
            <a:r>
              <a:rPr lang="en-US" sz="1400" dirty="0">
                <a:solidFill>
                  <a:schemeClr val="bg2"/>
                </a:solidFill>
                <a:latin typeface="Lucida Grande" charset="0"/>
              </a:rPr>
              <a:t>f:  Business-Establishment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400" b="1" dirty="0">
                <a:solidFill>
                  <a:schemeClr val="bg2"/>
                </a:solidFill>
                <a:latin typeface="Lucida Grande" charset="0"/>
              </a:rPr>
              <a:t>Types</a:t>
            </a:r>
            <a:r>
              <a:rPr lang="en-US" sz="1400" dirty="0">
                <a:solidFill>
                  <a:schemeClr val="bg2"/>
                </a:solidFill>
                <a:latin typeface="Lucida Grande" charset="0"/>
              </a:rPr>
              <a:t>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400" dirty="0">
                <a:solidFill>
                  <a:schemeClr val="bg2"/>
                </a:solidFill>
                <a:latin typeface="Lucida Grande" charset="0"/>
              </a:rPr>
              <a:t>       </a:t>
            </a:r>
            <a:r>
              <a:rPr lang="en-US" sz="1400" b="1" dirty="0">
                <a:solidFill>
                  <a:schemeClr val="bg2"/>
                </a:solidFill>
                <a:latin typeface="Lucida Grande" charset="0"/>
              </a:rPr>
              <a:t>range</a:t>
            </a:r>
            <a:r>
              <a:rPr lang="en-US" sz="1400" dirty="0">
                <a:solidFill>
                  <a:schemeClr val="bg2"/>
                </a:solidFill>
                <a:latin typeface="Lucida Grande" charset="0"/>
              </a:rPr>
              <a:t>:       (Cafeteria, Fast-Food, Seat-Yourself, Wait-To-Be-Seated)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400" dirty="0">
                <a:solidFill>
                  <a:schemeClr val="bg2"/>
                </a:solidFill>
                <a:latin typeface="Lucida Grande" charset="0"/>
              </a:rPr>
              <a:t>       </a:t>
            </a:r>
            <a:r>
              <a:rPr lang="en-US" sz="1400" b="1" dirty="0">
                <a:solidFill>
                  <a:schemeClr val="bg2"/>
                </a:solidFill>
                <a:latin typeface="Lucida Grande" charset="0"/>
              </a:rPr>
              <a:t>default</a:t>
            </a:r>
            <a:r>
              <a:rPr lang="en-US" sz="1400" dirty="0">
                <a:solidFill>
                  <a:schemeClr val="bg2"/>
                </a:solidFill>
                <a:latin typeface="Lucida Grande" charset="0"/>
              </a:rPr>
              <a:t>:     Seat-Yourself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400" dirty="0">
                <a:solidFill>
                  <a:schemeClr val="bg2"/>
                </a:solidFill>
                <a:latin typeface="Lucida Grande" charset="0"/>
              </a:rPr>
              <a:t>       </a:t>
            </a:r>
            <a:r>
              <a:rPr lang="en-US" sz="1400" b="1" dirty="0">
                <a:solidFill>
                  <a:schemeClr val="bg2"/>
                </a:solidFill>
                <a:latin typeface="Lucida Grande" charset="0"/>
              </a:rPr>
              <a:t>if-needed</a:t>
            </a:r>
            <a:r>
              <a:rPr lang="en-US" sz="1400" dirty="0">
                <a:solidFill>
                  <a:schemeClr val="bg2"/>
                </a:solidFill>
                <a:latin typeface="Lucida Grande" charset="0"/>
              </a:rPr>
              <a:t>:   IF plastic-orange-counter THEN Fast-Food,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400" dirty="0">
                <a:solidFill>
                  <a:schemeClr val="bg2"/>
                </a:solidFill>
                <a:latin typeface="Lucida Grande" charset="0"/>
              </a:rPr>
              <a:t>                          IF stack-of-trays THEN Cafeteria,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400" dirty="0">
                <a:solidFill>
                  <a:schemeClr val="bg2"/>
                </a:solidFill>
                <a:latin typeface="Lucida Grande" charset="0"/>
              </a:rPr>
              <a:t>                          IF wait-for-waitress-sign or reservations-made THEN Wait-To-Be-Seated,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400" dirty="0">
                <a:solidFill>
                  <a:schemeClr val="bg2"/>
                </a:solidFill>
                <a:latin typeface="Lucida Grande" charset="0"/>
              </a:rPr>
              <a:t>                               OTHERWISE Seat-Yourself.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400" b="1" dirty="0">
                <a:solidFill>
                  <a:schemeClr val="bg2"/>
                </a:solidFill>
                <a:latin typeface="Lucida Grande" charset="0"/>
              </a:rPr>
              <a:t>Location</a:t>
            </a:r>
            <a:r>
              <a:rPr lang="en-US" sz="1400" dirty="0">
                <a:solidFill>
                  <a:schemeClr val="bg2"/>
                </a:solidFill>
                <a:latin typeface="Lucida Grande" charset="0"/>
              </a:rPr>
              <a:t>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400" dirty="0">
                <a:solidFill>
                  <a:schemeClr val="bg2"/>
                </a:solidFill>
                <a:latin typeface="Lucida Grande" charset="0"/>
              </a:rPr>
              <a:t>       </a:t>
            </a:r>
            <a:r>
              <a:rPr lang="en-US" sz="1400" b="1" dirty="0">
                <a:solidFill>
                  <a:schemeClr val="bg2"/>
                </a:solidFill>
                <a:latin typeface="Lucida Grande" charset="0"/>
              </a:rPr>
              <a:t>range</a:t>
            </a:r>
            <a:r>
              <a:rPr lang="en-US" sz="1400" dirty="0">
                <a:solidFill>
                  <a:schemeClr val="bg2"/>
                </a:solidFill>
                <a:latin typeface="Lucida Grande" charset="0"/>
              </a:rPr>
              <a:t>:          an ADDRESS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400" dirty="0">
                <a:solidFill>
                  <a:schemeClr val="bg2"/>
                </a:solidFill>
                <a:latin typeface="Lucida Grande" charset="0"/>
              </a:rPr>
              <a:t>       </a:t>
            </a:r>
            <a:r>
              <a:rPr lang="en-US" sz="1400" b="1" dirty="0">
                <a:solidFill>
                  <a:schemeClr val="bg2"/>
                </a:solidFill>
                <a:latin typeface="Lucida Grande" charset="0"/>
              </a:rPr>
              <a:t>if-needed</a:t>
            </a:r>
            <a:r>
              <a:rPr lang="en-US" sz="1400" dirty="0">
                <a:solidFill>
                  <a:schemeClr val="bg2"/>
                </a:solidFill>
                <a:latin typeface="Lucida Grande" charset="0"/>
              </a:rPr>
              <a:t>:   (Look at the MENU)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400" b="1" dirty="0">
                <a:solidFill>
                  <a:schemeClr val="bg2"/>
                </a:solidFill>
                <a:latin typeface="Lucida Grande" charset="0"/>
              </a:rPr>
              <a:t>Name</a:t>
            </a:r>
            <a:r>
              <a:rPr lang="en-US" sz="1400" dirty="0">
                <a:solidFill>
                  <a:schemeClr val="bg2"/>
                </a:solidFill>
                <a:latin typeface="Lucida Grande" charset="0"/>
              </a:rPr>
              <a:t>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400" dirty="0">
                <a:solidFill>
                  <a:schemeClr val="bg2"/>
                </a:solidFill>
                <a:latin typeface="Lucida Grande" charset="0"/>
              </a:rPr>
              <a:t>      </a:t>
            </a:r>
            <a:r>
              <a:rPr lang="en-US" sz="1400" b="1" dirty="0">
                <a:solidFill>
                  <a:schemeClr val="bg2"/>
                </a:solidFill>
                <a:latin typeface="Lucida Grande" charset="0"/>
              </a:rPr>
              <a:t> if-needed</a:t>
            </a:r>
            <a:r>
              <a:rPr lang="en-US" sz="1400" dirty="0">
                <a:solidFill>
                  <a:schemeClr val="bg2"/>
                </a:solidFill>
                <a:latin typeface="Lucida Grande" charset="0"/>
              </a:rPr>
              <a:t>:   (Look at the MENU)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400" b="1" dirty="0">
                <a:solidFill>
                  <a:schemeClr val="bg2"/>
                </a:solidFill>
                <a:latin typeface="Lucida Grande" charset="0"/>
              </a:rPr>
              <a:t>Food-Style</a:t>
            </a:r>
            <a:r>
              <a:rPr lang="en-US" sz="1400" dirty="0">
                <a:solidFill>
                  <a:schemeClr val="bg2"/>
                </a:solidFill>
                <a:latin typeface="Lucida Grande" charset="0"/>
              </a:rPr>
              <a:t>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400" dirty="0">
                <a:solidFill>
                  <a:schemeClr val="bg2"/>
                </a:solidFill>
                <a:latin typeface="Lucida Grande" charset="0"/>
              </a:rPr>
              <a:t>       </a:t>
            </a:r>
            <a:r>
              <a:rPr lang="en-US" sz="1400" b="1" dirty="0">
                <a:solidFill>
                  <a:schemeClr val="bg2"/>
                </a:solidFill>
                <a:latin typeface="Lucida Grande" charset="0"/>
              </a:rPr>
              <a:t>range</a:t>
            </a:r>
            <a:r>
              <a:rPr lang="en-US" sz="1400" dirty="0">
                <a:solidFill>
                  <a:schemeClr val="bg2"/>
                </a:solidFill>
                <a:latin typeface="Lucida Grande" charset="0"/>
              </a:rPr>
              <a:t>:         (Burgers, Chinese, American, Seafood, French)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400" dirty="0">
                <a:solidFill>
                  <a:schemeClr val="bg2"/>
                </a:solidFill>
                <a:latin typeface="Lucida Grande" charset="0"/>
              </a:rPr>
              <a:t>       </a:t>
            </a:r>
            <a:r>
              <a:rPr lang="en-US" sz="1400" b="1" dirty="0">
                <a:solidFill>
                  <a:schemeClr val="bg2"/>
                </a:solidFill>
                <a:latin typeface="Lucida Grande" charset="0"/>
              </a:rPr>
              <a:t>default</a:t>
            </a:r>
            <a:r>
              <a:rPr lang="en-US" sz="1400" dirty="0">
                <a:solidFill>
                  <a:schemeClr val="bg2"/>
                </a:solidFill>
                <a:latin typeface="Lucida Grande" charset="0"/>
              </a:rPr>
              <a:t>:       American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400" dirty="0">
                <a:solidFill>
                  <a:schemeClr val="bg2"/>
                </a:solidFill>
                <a:latin typeface="Lucida Grande" charset="0"/>
              </a:rPr>
              <a:t>       </a:t>
            </a:r>
            <a:r>
              <a:rPr lang="en-US" sz="1400" b="1" dirty="0">
                <a:solidFill>
                  <a:schemeClr val="bg2"/>
                </a:solidFill>
                <a:latin typeface="Lucida Grande" charset="0"/>
              </a:rPr>
              <a:t>if-added</a:t>
            </a:r>
            <a:r>
              <a:rPr lang="en-US" sz="1400" dirty="0">
                <a:solidFill>
                  <a:schemeClr val="bg2"/>
                </a:solidFill>
                <a:latin typeface="Lucida Grande" charset="0"/>
              </a:rPr>
              <a:t>:    (Update Alternatives of Restaurant)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400" b="1" dirty="0">
                <a:solidFill>
                  <a:schemeClr val="bg2"/>
                </a:solidFill>
                <a:latin typeface="Lucida Grande" charset="0"/>
              </a:rPr>
              <a:t>Times-of-Operation</a:t>
            </a:r>
            <a:r>
              <a:rPr lang="en-US" sz="1400" dirty="0">
                <a:solidFill>
                  <a:schemeClr val="bg2"/>
                </a:solidFill>
                <a:latin typeface="Lucida Grande" charset="0"/>
              </a:rPr>
              <a:t>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400" dirty="0">
                <a:solidFill>
                  <a:schemeClr val="bg2"/>
                </a:solidFill>
                <a:latin typeface="Lucida Grande" charset="0"/>
              </a:rPr>
              <a:t>       </a:t>
            </a:r>
            <a:r>
              <a:rPr lang="en-US" sz="1400" b="1" dirty="0">
                <a:solidFill>
                  <a:schemeClr val="bg2"/>
                </a:solidFill>
                <a:latin typeface="Lucida Grande" charset="0"/>
              </a:rPr>
              <a:t>range</a:t>
            </a:r>
            <a:r>
              <a:rPr lang="en-US" sz="1400" dirty="0">
                <a:solidFill>
                  <a:schemeClr val="bg2"/>
                </a:solidFill>
                <a:latin typeface="Lucida Grande" charset="0"/>
              </a:rPr>
              <a:t>:         a Time-of-Day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400" dirty="0">
                <a:solidFill>
                  <a:schemeClr val="bg2"/>
                </a:solidFill>
                <a:latin typeface="Lucida Grande" charset="0"/>
              </a:rPr>
              <a:t>       </a:t>
            </a:r>
            <a:r>
              <a:rPr lang="en-US" sz="1400" b="1" dirty="0">
                <a:solidFill>
                  <a:schemeClr val="bg2"/>
                </a:solidFill>
                <a:latin typeface="Lucida Grande" charset="0"/>
              </a:rPr>
              <a:t>default</a:t>
            </a:r>
            <a:r>
              <a:rPr lang="en-US" sz="1400" dirty="0">
                <a:solidFill>
                  <a:schemeClr val="bg2"/>
                </a:solidFill>
                <a:latin typeface="Lucida Grande" charset="0"/>
              </a:rPr>
              <a:t>:       open evenings except Mondays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400" b="1" dirty="0">
                <a:solidFill>
                  <a:schemeClr val="bg2"/>
                </a:solidFill>
                <a:latin typeface="Lucida Grande" charset="0"/>
              </a:rPr>
              <a:t>Payment-Form</a:t>
            </a:r>
            <a:r>
              <a:rPr lang="en-US" sz="1400" dirty="0">
                <a:solidFill>
                  <a:schemeClr val="bg2"/>
                </a:solidFill>
                <a:latin typeface="Lucida Grande" charset="0"/>
              </a:rPr>
              <a:t>: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400" dirty="0">
                <a:solidFill>
                  <a:schemeClr val="bg2"/>
                </a:solidFill>
                <a:latin typeface="Lucida Grande" charset="0"/>
              </a:rPr>
              <a:t>       </a:t>
            </a:r>
            <a:r>
              <a:rPr lang="en-US" sz="1400" b="1" dirty="0">
                <a:solidFill>
                  <a:schemeClr val="bg2"/>
                </a:solidFill>
                <a:latin typeface="Lucida Grande" charset="0"/>
              </a:rPr>
              <a:t>range</a:t>
            </a:r>
            <a:r>
              <a:rPr lang="en-US" sz="1400" dirty="0">
                <a:solidFill>
                  <a:schemeClr val="bg2"/>
                </a:solidFill>
                <a:latin typeface="Lucida Grande" charset="0"/>
              </a:rPr>
              <a:t>:         (Cash, </a:t>
            </a:r>
            <a:r>
              <a:rPr lang="en-US" sz="1400" dirty="0" err="1">
                <a:solidFill>
                  <a:schemeClr val="bg2"/>
                </a:solidFill>
                <a:latin typeface="Lucida Grande" charset="0"/>
              </a:rPr>
              <a:t>CreditCard</a:t>
            </a:r>
            <a:r>
              <a:rPr lang="en-US" sz="1400" dirty="0">
                <a:solidFill>
                  <a:schemeClr val="bg2"/>
                </a:solidFill>
                <a:latin typeface="Lucida Grande" charset="0"/>
              </a:rPr>
              <a:t>, Check, Washing-Dishes-Script)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400" b="1" dirty="0">
                <a:solidFill>
                  <a:schemeClr val="bg2"/>
                </a:solidFill>
                <a:latin typeface="Lucida Grande" charset="0"/>
              </a:rPr>
              <a:t>Event-Sequence</a:t>
            </a:r>
            <a:r>
              <a:rPr lang="en-US" sz="1400" dirty="0">
                <a:solidFill>
                  <a:schemeClr val="bg2"/>
                </a:solidFill>
                <a:latin typeface="Lucida Grande" charset="0"/>
              </a:rPr>
              <a:t>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400" dirty="0">
                <a:solidFill>
                  <a:schemeClr val="bg2"/>
                </a:solidFill>
                <a:latin typeface="Lucida Grande" charset="0"/>
              </a:rPr>
              <a:t>       </a:t>
            </a:r>
            <a:r>
              <a:rPr lang="en-US" sz="1400" b="1" dirty="0">
                <a:solidFill>
                  <a:schemeClr val="bg2"/>
                </a:solidFill>
                <a:latin typeface="Lucida Grande" charset="0"/>
              </a:rPr>
              <a:t>default</a:t>
            </a:r>
            <a:r>
              <a:rPr lang="en-US" sz="1400" dirty="0">
                <a:solidFill>
                  <a:schemeClr val="bg2"/>
                </a:solidFill>
                <a:latin typeface="Lucida Grande" charset="0"/>
              </a:rPr>
              <a:t>:       Eat-at-Restaurant Script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400" b="1" dirty="0">
                <a:solidFill>
                  <a:schemeClr val="bg2"/>
                </a:solidFill>
                <a:latin typeface="Lucida Grande" charset="0"/>
              </a:rPr>
              <a:t>Alternatives</a:t>
            </a:r>
            <a:r>
              <a:rPr lang="en-US" sz="1400" dirty="0">
                <a:solidFill>
                  <a:schemeClr val="bg2"/>
                </a:solidFill>
                <a:latin typeface="Lucida Grande" charset="0"/>
              </a:rPr>
              <a:t>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400" dirty="0">
                <a:solidFill>
                  <a:schemeClr val="bg2"/>
                </a:solidFill>
                <a:latin typeface="Lucida Grande" charset="0"/>
              </a:rPr>
              <a:t>       </a:t>
            </a:r>
            <a:r>
              <a:rPr lang="en-US" sz="1400" b="1" dirty="0">
                <a:solidFill>
                  <a:schemeClr val="bg2"/>
                </a:solidFill>
                <a:latin typeface="Lucida Grande" charset="0"/>
              </a:rPr>
              <a:t>range</a:t>
            </a:r>
            <a:r>
              <a:rPr lang="en-US" sz="1400" dirty="0">
                <a:solidFill>
                  <a:schemeClr val="bg2"/>
                </a:solidFill>
                <a:latin typeface="Lucida Grande" charset="0"/>
              </a:rPr>
              <a:t>:         all restaurants with same </a:t>
            </a:r>
            <a:r>
              <a:rPr lang="en-US" sz="1400" dirty="0" err="1">
                <a:solidFill>
                  <a:schemeClr val="bg2"/>
                </a:solidFill>
                <a:latin typeface="Lucida Grande" charset="0"/>
              </a:rPr>
              <a:t>Foodstyle</a:t>
            </a:r>
            <a:endParaRPr lang="en-US" sz="1400" dirty="0">
              <a:solidFill>
                <a:schemeClr val="bg2"/>
              </a:solidFill>
              <a:latin typeface="Lucida Grande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400" dirty="0">
                <a:solidFill>
                  <a:schemeClr val="bg2"/>
                </a:solidFill>
                <a:latin typeface="Lucida Grande" charset="0"/>
              </a:rPr>
              <a:t>       </a:t>
            </a:r>
            <a:r>
              <a:rPr lang="en-US" sz="1400" b="1" dirty="0">
                <a:solidFill>
                  <a:schemeClr val="bg2"/>
                </a:solidFill>
                <a:latin typeface="Lucida Grande" charset="0"/>
              </a:rPr>
              <a:t>if-needed</a:t>
            </a:r>
            <a:r>
              <a:rPr lang="en-US" sz="1400" dirty="0">
                <a:solidFill>
                  <a:schemeClr val="bg2"/>
                </a:solidFill>
                <a:latin typeface="Lucida Grande" charset="0"/>
              </a:rPr>
              <a:t>:  (Find all Restaurants with the same </a:t>
            </a:r>
            <a:r>
              <a:rPr lang="en-US" sz="1400" dirty="0" err="1">
                <a:solidFill>
                  <a:schemeClr val="bg2"/>
                </a:solidFill>
                <a:latin typeface="Lucida Grande" charset="0"/>
              </a:rPr>
              <a:t>Foodstyle</a:t>
            </a:r>
            <a:r>
              <a:rPr lang="en-US" sz="1400" dirty="0">
                <a:solidFill>
                  <a:schemeClr val="bg2"/>
                </a:solidFill>
                <a:latin typeface="Lucida Grande" charset="0"/>
              </a:rPr>
              <a:t>)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152580" name="Rectangle 4"/>
          <p:cNvSpPr>
            <a:spLocks noChangeArrowheads="1"/>
          </p:cNvSpPr>
          <p:nvPr/>
        </p:nvSpPr>
        <p:spPr bwMode="auto">
          <a:xfrm>
            <a:off x="6242050" y="6553200"/>
            <a:ext cx="1301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latin typeface="Helvetica" charset="0"/>
                <a:hlinkClick r:id="rId2" action="ppaction://hlinksldjump"/>
              </a:rPr>
              <a:t>[Rogers 1999]</a:t>
            </a:r>
            <a:endParaRPr lang="en-US" sz="280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Restaurant Script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8839200" cy="5334000"/>
          </a:xfrm>
          <a:solidFill>
            <a:schemeClr val="bg2">
              <a:lumMod val="10000"/>
              <a:lumOff val="90000"/>
            </a:schemeClr>
          </a:solidFill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1600" b="1" dirty="0">
                <a:solidFill>
                  <a:srgbClr val="000000"/>
                </a:solidFill>
                <a:latin typeface="Lucida Grande" charset="0"/>
              </a:rPr>
              <a:t>EAT-AT-RESTAURANT Script</a:t>
            </a:r>
          </a:p>
          <a:p>
            <a:pPr>
              <a:buFont typeface="Wingdings" pitchFamily="2" charset="2"/>
              <a:buNone/>
            </a:pPr>
            <a:endParaRPr lang="en-US" sz="1600" dirty="0">
              <a:solidFill>
                <a:srgbClr val="000000"/>
              </a:solidFill>
              <a:latin typeface="Lucida Grande" charset="0"/>
            </a:endParaRPr>
          </a:p>
          <a:p>
            <a:pPr>
              <a:buFont typeface="Wingdings" pitchFamily="2" charset="2"/>
              <a:buNone/>
            </a:pPr>
            <a:r>
              <a:rPr lang="en-US" sz="1600" b="1" dirty="0">
                <a:solidFill>
                  <a:srgbClr val="000000"/>
                </a:solidFill>
                <a:latin typeface="Lucida Grande" charset="0"/>
              </a:rPr>
              <a:t>Props</a:t>
            </a:r>
            <a:r>
              <a:rPr lang="en-US" sz="1600" dirty="0">
                <a:solidFill>
                  <a:srgbClr val="000000"/>
                </a:solidFill>
                <a:latin typeface="Lucida Grande" charset="0"/>
              </a:rPr>
              <a:t>:                           (Restaurant, Money, Food, Menu, Tables, Chairs)</a:t>
            </a:r>
          </a:p>
          <a:p>
            <a:pPr>
              <a:buFont typeface="Wingdings" pitchFamily="2" charset="2"/>
              <a:buNone/>
            </a:pPr>
            <a:r>
              <a:rPr lang="en-US" sz="1600" b="1" dirty="0">
                <a:solidFill>
                  <a:srgbClr val="000000"/>
                </a:solidFill>
                <a:latin typeface="Lucida Grande" charset="0"/>
              </a:rPr>
              <a:t>Roles</a:t>
            </a:r>
            <a:r>
              <a:rPr lang="en-US" sz="1600" dirty="0">
                <a:solidFill>
                  <a:srgbClr val="000000"/>
                </a:solidFill>
                <a:latin typeface="Lucida Grande" charset="0"/>
              </a:rPr>
              <a:t>:                            (Hungry-Persons, Wait-Persons, Chef-Persons)</a:t>
            </a:r>
          </a:p>
          <a:p>
            <a:pPr>
              <a:buFont typeface="Wingdings" pitchFamily="2" charset="2"/>
              <a:buNone/>
            </a:pPr>
            <a:r>
              <a:rPr lang="en-US" sz="1600" b="1" dirty="0">
                <a:solidFill>
                  <a:srgbClr val="000000"/>
                </a:solidFill>
                <a:latin typeface="Lucida Grande" charset="0"/>
              </a:rPr>
              <a:t>Point-of-View</a:t>
            </a:r>
            <a:r>
              <a:rPr lang="en-US" sz="1600" dirty="0">
                <a:solidFill>
                  <a:srgbClr val="000000"/>
                </a:solidFill>
                <a:latin typeface="Lucida Grande" charset="0"/>
              </a:rPr>
              <a:t>:             Hungry-Persons</a:t>
            </a:r>
          </a:p>
          <a:p>
            <a:pPr>
              <a:buFont typeface="Wingdings" pitchFamily="2" charset="2"/>
              <a:buNone/>
            </a:pPr>
            <a:r>
              <a:rPr lang="en-US" sz="1600" b="1" dirty="0">
                <a:solidFill>
                  <a:srgbClr val="000000"/>
                </a:solidFill>
                <a:latin typeface="Lucida Grande" charset="0"/>
              </a:rPr>
              <a:t>Time-of-Occurrence</a:t>
            </a:r>
            <a:r>
              <a:rPr lang="en-US" sz="1600" dirty="0">
                <a:solidFill>
                  <a:srgbClr val="000000"/>
                </a:solidFill>
                <a:latin typeface="Lucida Grande" charset="0"/>
              </a:rPr>
              <a:t>:   (Times-of-Operation of Restaurant)</a:t>
            </a:r>
          </a:p>
          <a:p>
            <a:pPr>
              <a:buFont typeface="Wingdings" pitchFamily="2" charset="2"/>
              <a:buNone/>
            </a:pPr>
            <a:r>
              <a:rPr lang="en-US" sz="1600" b="1" dirty="0">
                <a:solidFill>
                  <a:srgbClr val="000000"/>
                </a:solidFill>
                <a:latin typeface="Lucida Grande" charset="0"/>
              </a:rPr>
              <a:t>Place-of-Occurrence</a:t>
            </a:r>
            <a:r>
              <a:rPr lang="en-US" sz="1600" dirty="0">
                <a:solidFill>
                  <a:srgbClr val="000000"/>
                </a:solidFill>
                <a:latin typeface="Lucida Grande" charset="0"/>
              </a:rPr>
              <a:t>:   (Location of Restaurant)</a:t>
            </a:r>
          </a:p>
          <a:p>
            <a:pPr>
              <a:buFont typeface="Wingdings" pitchFamily="2" charset="2"/>
              <a:buNone/>
            </a:pPr>
            <a:r>
              <a:rPr lang="en-US" sz="1600" b="1" dirty="0">
                <a:solidFill>
                  <a:srgbClr val="000000"/>
                </a:solidFill>
                <a:latin typeface="Lucida Grande" charset="0"/>
              </a:rPr>
              <a:t>Event-Sequence</a:t>
            </a:r>
            <a:r>
              <a:rPr lang="en-US" sz="1600" dirty="0">
                <a:solidFill>
                  <a:srgbClr val="000000"/>
                </a:solidFill>
                <a:latin typeface="Lucida Grande" charset="0"/>
              </a:rPr>
              <a:t>:</a:t>
            </a:r>
          </a:p>
          <a:p>
            <a:pPr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Lucida Grande" charset="0"/>
              </a:rPr>
              <a:t>      </a:t>
            </a:r>
            <a:r>
              <a:rPr lang="en-US" sz="1600" b="1" dirty="0">
                <a:solidFill>
                  <a:srgbClr val="000000"/>
                </a:solidFill>
                <a:latin typeface="Lucida Grande" charset="0"/>
              </a:rPr>
              <a:t>first</a:t>
            </a:r>
            <a:r>
              <a:rPr lang="en-US" sz="1600" dirty="0">
                <a:solidFill>
                  <a:srgbClr val="000000"/>
                </a:solidFill>
                <a:latin typeface="Lucida Grande" charset="0"/>
              </a:rPr>
              <a:t>:         Enter-Restaurant Script</a:t>
            </a:r>
          </a:p>
          <a:p>
            <a:pPr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Lucida Grande" charset="0"/>
              </a:rPr>
              <a:t>      </a:t>
            </a:r>
            <a:r>
              <a:rPr lang="en-US" sz="1600" b="1" dirty="0">
                <a:solidFill>
                  <a:srgbClr val="000000"/>
                </a:solidFill>
                <a:latin typeface="Lucida Grande" charset="0"/>
              </a:rPr>
              <a:t>then</a:t>
            </a:r>
            <a:r>
              <a:rPr lang="en-US" sz="1600" dirty="0">
                <a:solidFill>
                  <a:srgbClr val="000000"/>
                </a:solidFill>
                <a:latin typeface="Lucida Grande" charset="0"/>
              </a:rPr>
              <a:t>:         if (Wait-To-Be-Seated-Sign or Reservations)</a:t>
            </a:r>
          </a:p>
          <a:p>
            <a:pPr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Lucida Grande" charset="0"/>
              </a:rPr>
              <a:t>                        then Get-Maitre-</a:t>
            </a:r>
            <a:r>
              <a:rPr lang="en-US" sz="1600" dirty="0" err="1">
                <a:solidFill>
                  <a:srgbClr val="000000"/>
                </a:solidFill>
                <a:latin typeface="Lucida Grande" charset="0"/>
              </a:rPr>
              <a:t>d's</a:t>
            </a:r>
            <a:r>
              <a:rPr lang="en-US" sz="1600" dirty="0">
                <a:solidFill>
                  <a:srgbClr val="000000"/>
                </a:solidFill>
                <a:latin typeface="Lucida Grande" charset="0"/>
              </a:rPr>
              <a:t>-Attention Script</a:t>
            </a:r>
          </a:p>
          <a:p>
            <a:pPr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Lucida Grande" charset="0"/>
              </a:rPr>
              <a:t>      </a:t>
            </a:r>
            <a:r>
              <a:rPr lang="en-US" sz="1600" b="1" dirty="0">
                <a:solidFill>
                  <a:srgbClr val="000000"/>
                </a:solidFill>
                <a:latin typeface="Lucida Grande" charset="0"/>
              </a:rPr>
              <a:t>then</a:t>
            </a:r>
            <a:r>
              <a:rPr lang="en-US" sz="1600" dirty="0">
                <a:solidFill>
                  <a:srgbClr val="000000"/>
                </a:solidFill>
                <a:latin typeface="Lucida Grande" charset="0"/>
              </a:rPr>
              <a:t>:         Please-Be-Seated Script</a:t>
            </a:r>
          </a:p>
          <a:p>
            <a:pPr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Lucida Grande" charset="0"/>
              </a:rPr>
              <a:t>      </a:t>
            </a:r>
            <a:r>
              <a:rPr lang="en-US" sz="1600" b="1" dirty="0">
                <a:solidFill>
                  <a:srgbClr val="000000"/>
                </a:solidFill>
                <a:latin typeface="Lucida Grande" charset="0"/>
              </a:rPr>
              <a:t>then</a:t>
            </a:r>
            <a:r>
              <a:rPr lang="en-US" sz="1600" dirty="0">
                <a:solidFill>
                  <a:srgbClr val="000000"/>
                </a:solidFill>
                <a:latin typeface="Lucida Grande" charset="0"/>
              </a:rPr>
              <a:t>:         Order-Food-Script</a:t>
            </a:r>
          </a:p>
          <a:p>
            <a:pPr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Lucida Grande" charset="0"/>
              </a:rPr>
              <a:t>      </a:t>
            </a:r>
            <a:r>
              <a:rPr lang="en-US" sz="1600" b="1" dirty="0">
                <a:solidFill>
                  <a:srgbClr val="000000"/>
                </a:solidFill>
                <a:latin typeface="Lucida Grande" charset="0"/>
              </a:rPr>
              <a:t>then</a:t>
            </a:r>
            <a:r>
              <a:rPr lang="en-US" sz="1600" dirty="0">
                <a:solidFill>
                  <a:srgbClr val="000000"/>
                </a:solidFill>
                <a:latin typeface="Lucida Grande" charset="0"/>
              </a:rPr>
              <a:t>:         Eat-Food-Script unless (Long-Wait) when Exit-Restaurant-Angry Script</a:t>
            </a:r>
          </a:p>
          <a:p>
            <a:pPr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Lucida Grande" charset="0"/>
              </a:rPr>
              <a:t>      </a:t>
            </a:r>
            <a:r>
              <a:rPr lang="en-US" sz="1600" b="1" dirty="0">
                <a:solidFill>
                  <a:srgbClr val="000000"/>
                </a:solidFill>
                <a:latin typeface="Lucida Grande" charset="0"/>
              </a:rPr>
              <a:t>then</a:t>
            </a:r>
            <a:r>
              <a:rPr lang="en-US" sz="1600" dirty="0">
                <a:solidFill>
                  <a:srgbClr val="000000"/>
                </a:solidFill>
                <a:latin typeface="Lucida Grande" charset="0"/>
              </a:rPr>
              <a:t>:         if (Food-Quality was better than Palatable)</a:t>
            </a:r>
          </a:p>
          <a:p>
            <a:pPr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Lucida Grande" charset="0"/>
              </a:rPr>
              <a:t>                        then Compliments-To-The-Chef Script</a:t>
            </a:r>
          </a:p>
          <a:p>
            <a:pPr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Lucida Grande" charset="0"/>
              </a:rPr>
              <a:t>      </a:t>
            </a:r>
            <a:r>
              <a:rPr lang="en-US" sz="1600" b="1" dirty="0">
                <a:solidFill>
                  <a:srgbClr val="000000"/>
                </a:solidFill>
                <a:latin typeface="Lucida Grande" charset="0"/>
              </a:rPr>
              <a:t>then</a:t>
            </a:r>
            <a:r>
              <a:rPr lang="en-US" sz="1600" dirty="0">
                <a:solidFill>
                  <a:srgbClr val="000000"/>
                </a:solidFill>
                <a:latin typeface="Lucida Grande" charset="0"/>
              </a:rPr>
              <a:t>:         Pay-For-It-Script</a:t>
            </a:r>
          </a:p>
          <a:p>
            <a:pPr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Lucida Grande" charset="0"/>
              </a:rPr>
              <a:t>      </a:t>
            </a:r>
            <a:r>
              <a:rPr lang="en-US" sz="1600" b="1" dirty="0">
                <a:solidFill>
                  <a:srgbClr val="000000"/>
                </a:solidFill>
                <a:latin typeface="Lucida Grande" charset="0"/>
              </a:rPr>
              <a:t>finally</a:t>
            </a:r>
            <a:r>
              <a:rPr lang="en-US" sz="1600" dirty="0">
                <a:solidFill>
                  <a:srgbClr val="000000"/>
                </a:solidFill>
                <a:latin typeface="Lucida Grande" charset="0"/>
              </a:rPr>
              <a:t>:      Leave-Restaurant Script</a:t>
            </a:r>
            <a:endParaRPr lang="en-US" sz="1600" dirty="0"/>
          </a:p>
        </p:txBody>
      </p:sp>
      <p:sp>
        <p:nvSpPr>
          <p:cNvPr id="153604" name="Rectangle 4"/>
          <p:cNvSpPr>
            <a:spLocks noChangeArrowheads="1"/>
          </p:cNvSpPr>
          <p:nvPr/>
        </p:nvSpPr>
        <p:spPr bwMode="auto">
          <a:xfrm>
            <a:off x="3179763" y="6553200"/>
            <a:ext cx="1301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latin typeface="Helvetica" charset="0"/>
                <a:hlinkClick r:id="rId2" action="ppaction://hlinksldjump"/>
              </a:rPr>
              <a:t>[Rogers 1999]</a:t>
            </a:r>
            <a:endParaRPr lang="en-US" sz="280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Frame Advantages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fairly intuitive for many applications</a:t>
            </a:r>
          </a:p>
          <a:p>
            <a:pPr lvl="1"/>
            <a:r>
              <a:rPr lang="en-US" dirty="0"/>
              <a:t>similar to human knowledge organization</a:t>
            </a:r>
          </a:p>
          <a:p>
            <a:pPr lvl="1"/>
            <a:r>
              <a:rPr lang="en-US" dirty="0"/>
              <a:t>suitable for causal knowledge</a:t>
            </a:r>
          </a:p>
          <a:p>
            <a:pPr lvl="1"/>
            <a:r>
              <a:rPr lang="en-US" dirty="0"/>
              <a:t>easier to understand than logic or rules</a:t>
            </a:r>
          </a:p>
          <a:p>
            <a:r>
              <a:rPr lang="en-US" dirty="0"/>
              <a:t>very flexible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0" y="6525344"/>
            <a:ext cx="9142412" cy="33265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Frame Problems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it is tempting to use frames as </a:t>
            </a:r>
            <a:r>
              <a:rPr lang="en-US" i="1"/>
              <a:t>definitions</a:t>
            </a:r>
            <a:r>
              <a:rPr lang="en-US"/>
              <a:t> of concepts</a:t>
            </a:r>
          </a:p>
          <a:p>
            <a:pPr lvl="1"/>
            <a:r>
              <a:rPr lang="en-US"/>
              <a:t>not appropriate because there may be valid instances of a concept that do not fit the stereotype</a:t>
            </a:r>
          </a:p>
          <a:p>
            <a:pPr lvl="1"/>
            <a:r>
              <a:rPr lang="en-US" i="1"/>
              <a:t>exceptions</a:t>
            </a:r>
            <a:r>
              <a:rPr lang="en-US"/>
              <a:t> can be used to overcome this</a:t>
            </a:r>
          </a:p>
          <a:p>
            <a:pPr lvl="2"/>
            <a:r>
              <a:rPr lang="en-US"/>
              <a:t>can get very messy</a:t>
            </a:r>
          </a:p>
          <a:p>
            <a:r>
              <a:rPr lang="en-US"/>
              <a:t>inheritance</a:t>
            </a:r>
          </a:p>
          <a:p>
            <a:pPr lvl="1"/>
            <a:r>
              <a:rPr lang="en-US"/>
              <a:t>not all properties of a class stereotype should be propagated to subclasses</a:t>
            </a:r>
          </a:p>
          <a:p>
            <a:pPr lvl="1"/>
            <a:r>
              <a:rPr lang="en-US"/>
              <a:t>alteration of slots can have unintended consequences in subclasses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0" y="6525344"/>
            <a:ext cx="9142412" cy="33265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504056" y="139871"/>
            <a:ext cx="7668344" cy="857250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sz="32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</a:rPr>
              <a:t>Example: Parse Tree of a Sentence</a:t>
            </a:r>
          </a:p>
        </p:txBody>
      </p:sp>
      <p:pic>
        <p:nvPicPr>
          <p:cNvPr id="175107" name="Picture 9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0775" y="964757"/>
            <a:ext cx="7674945" cy="4627393"/>
          </a:xfrm>
          <a:noFill/>
        </p:spPr>
      </p:pic>
      <p:sp>
        <p:nvSpPr>
          <p:cNvPr id="17510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86600" y="5624514"/>
            <a:ext cx="571500" cy="27384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8D0616A-6272-47B6-AFA2-8D8F159269A2}" type="slidenum">
              <a:rPr lang="en-US" altLang="ar-EG" sz="105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ar-EG" sz="1050"/>
          </a:p>
        </p:txBody>
      </p:sp>
      <p:sp>
        <p:nvSpPr>
          <p:cNvPr id="6" name="Rectangle 5"/>
          <p:cNvSpPr/>
          <p:nvPr/>
        </p:nvSpPr>
        <p:spPr bwMode="auto">
          <a:xfrm>
            <a:off x="0" y="6525344"/>
            <a:ext cx="9036496" cy="33265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145806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086600" y="5624514"/>
            <a:ext cx="571500" cy="27384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2362183-72C3-4FF1-BD16-BD8600F5B8BD}" type="slidenum">
              <a:rPr lang="en-US" altLang="ar-EG" sz="105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ar-EG" sz="1050"/>
          </a:p>
        </p:txBody>
      </p:sp>
      <p:pic>
        <p:nvPicPr>
          <p:cNvPr id="17715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36" y="404664"/>
            <a:ext cx="7671772" cy="5832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 bwMode="auto">
          <a:xfrm>
            <a:off x="0" y="6525344"/>
            <a:ext cx="9036496" cy="33265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82230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086600" y="5624514"/>
            <a:ext cx="571500" cy="27384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4F7F81-81F3-4D30-AB58-8A3E76942D53}" type="slidenum">
              <a:rPr lang="en-US" altLang="ar-EG" sz="105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ar-EG" sz="1050"/>
          </a:p>
        </p:txBody>
      </p:sp>
      <p:pic>
        <p:nvPicPr>
          <p:cNvPr id="17817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1945"/>
            <a:ext cx="9036496" cy="6798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544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  <a:noFill/>
        </p:spPr>
        <p:txBody>
          <a:bodyPr/>
          <a:lstStyle/>
          <a:p>
            <a:fld id="{9591F248-9FE5-42F3-8296-9E0D5AE8E0A3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2209056" cy="7620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Trees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534400" cy="4297363"/>
          </a:xfrm>
        </p:spPr>
        <p:txBody>
          <a:bodyPr/>
          <a:lstStyle/>
          <a:p>
            <a:pPr eaLnBrk="1" hangingPunct="1"/>
            <a:r>
              <a:rPr lang="en-US" sz="2800" dirty="0" smtClean="0">
                <a:latin typeface="Times New Roman" pitchFamily="18" charset="0"/>
              </a:rPr>
              <a:t>A tree is a hierarchical data structure consisting of:</a:t>
            </a:r>
          </a:p>
          <a:p>
            <a:pPr lvl="1" eaLnBrk="1" hangingPunct="1"/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</a:rPr>
              <a:t>Nodes – store information</a:t>
            </a:r>
          </a:p>
          <a:p>
            <a:pPr lvl="1" eaLnBrk="1" hangingPunct="1"/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</a:rPr>
              <a:t>Branches – connect the nodes</a:t>
            </a:r>
          </a:p>
          <a:p>
            <a:pPr eaLnBrk="1" hangingPunct="1"/>
            <a:r>
              <a:rPr lang="en-US" sz="2800" dirty="0" smtClean="0">
                <a:latin typeface="Times New Roman" pitchFamily="18" charset="0"/>
              </a:rPr>
              <a:t>The top node is the root, occupying the highest hierarchy.</a:t>
            </a:r>
          </a:p>
          <a:p>
            <a:pPr eaLnBrk="1" hangingPunct="1"/>
            <a:r>
              <a:rPr lang="en-US" sz="2800" dirty="0" smtClean="0">
                <a:latin typeface="Times New Roman" pitchFamily="18" charset="0"/>
              </a:rPr>
              <a:t>The leaves are at the bottom, occupying the lowest </a:t>
            </a:r>
            <a:r>
              <a:rPr lang="en-US" sz="2800" dirty="0" err="1" smtClean="0">
                <a:latin typeface="Times New Roman" pitchFamily="18" charset="0"/>
              </a:rPr>
              <a:t>hierarcy</a:t>
            </a:r>
            <a:r>
              <a:rPr lang="en-US" sz="2800" dirty="0" smtClean="0">
                <a:latin typeface="Times New Roman" pitchFamily="18" charset="0"/>
              </a:rPr>
              <a:t>.</a:t>
            </a:r>
          </a:p>
        </p:txBody>
      </p:sp>
      <p:sp>
        <p:nvSpPr>
          <p:cNvPr id="12295" name="Line 5"/>
          <p:cNvSpPr>
            <a:spLocks noChangeShapeType="1"/>
          </p:cNvSpPr>
          <p:nvPr/>
        </p:nvSpPr>
        <p:spPr bwMode="auto">
          <a:xfrm flipV="1">
            <a:off x="457200" y="762000"/>
            <a:ext cx="8686800" cy="460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ar-EG"/>
          </a:p>
        </p:txBody>
      </p:sp>
      <p:sp>
        <p:nvSpPr>
          <p:cNvPr id="7" name="Rectangle 6"/>
          <p:cNvSpPr/>
          <p:nvPr/>
        </p:nvSpPr>
        <p:spPr bwMode="auto">
          <a:xfrm>
            <a:off x="0" y="6525344"/>
            <a:ext cx="9144000" cy="33265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  <a:noFill/>
        </p:spPr>
        <p:txBody>
          <a:bodyPr/>
          <a:lstStyle/>
          <a:p>
            <a:fld id="{1B71101E-E6C2-4DA5-92A2-A23EF59CDEEB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353" y="3517"/>
            <a:ext cx="8610600" cy="804862"/>
          </a:xfrm>
        </p:spPr>
        <p:txBody>
          <a:bodyPr/>
          <a:lstStyle/>
          <a:p>
            <a:pPr eaLnBrk="1" hangingPunct="1"/>
            <a:r>
              <a:rPr lang="en-US" sz="4000" b="1" dirty="0" smtClean="0">
                <a:solidFill>
                  <a:schemeClr val="accent2"/>
                </a:solidFill>
                <a:latin typeface="Times New Roman" pitchFamily="18" charset="0"/>
              </a:rPr>
              <a:t>Binary Tree</a:t>
            </a:r>
          </a:p>
        </p:txBody>
      </p:sp>
      <p:pic>
        <p:nvPicPr>
          <p:cNvPr id="14342" name="Picture 6" descr="fig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 l="8601" t="10854" r="7527" b="3645"/>
          <a:stretch>
            <a:fillRect/>
          </a:stretch>
        </p:blipFill>
        <p:spPr>
          <a:xfrm>
            <a:off x="467825" y="908720"/>
            <a:ext cx="8037319" cy="4392488"/>
          </a:xfrm>
          <a:noFill/>
        </p:spPr>
      </p:pic>
      <p:sp>
        <p:nvSpPr>
          <p:cNvPr id="7" name="Rectangle 6"/>
          <p:cNvSpPr/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 Template">
  <a:themeElements>
    <a:clrScheme name="">
      <a:dk1>
        <a:srgbClr val="000020"/>
      </a:dk1>
      <a:lt1>
        <a:srgbClr val="FCFEB9"/>
      </a:lt1>
      <a:dk2>
        <a:srgbClr val="0000FF"/>
      </a:dk2>
      <a:lt2>
        <a:srgbClr val="00CECE"/>
      </a:lt2>
      <a:accent1>
        <a:srgbClr val="FC0128"/>
      </a:accent1>
      <a:accent2>
        <a:srgbClr val="FAFD00"/>
      </a:accent2>
      <a:accent3>
        <a:srgbClr val="AAAAFF"/>
      </a:accent3>
      <a:accent4>
        <a:srgbClr val="D7D99E"/>
      </a:accent4>
      <a:accent5>
        <a:srgbClr val="FDAAAC"/>
      </a:accent5>
      <a:accent6>
        <a:srgbClr val="E3E500"/>
      </a:accent6>
      <a:hlink>
        <a:srgbClr val="C000C0"/>
      </a:hlink>
      <a:folHlink>
        <a:srgbClr val="00FF00"/>
      </a:folHlink>
    </a:clrScheme>
    <a:fontScheme name=" Template">
      <a:majorFont>
        <a:latin typeface="Time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2709</TotalTime>
  <Words>1684</Words>
  <Application>Microsoft Office PowerPoint</Application>
  <PresentationFormat>On-screen Show (4:3)</PresentationFormat>
  <Paragraphs>299</Paragraphs>
  <Slides>44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  <vt:variant>
        <vt:lpstr>Custom Shows</vt:lpstr>
      </vt:variant>
      <vt:variant>
        <vt:i4>2</vt:i4>
      </vt:variant>
    </vt:vector>
  </HeadingPairs>
  <TitlesOfParts>
    <vt:vector size="55" baseType="lpstr">
      <vt:lpstr>Arial</vt:lpstr>
      <vt:lpstr>Courier</vt:lpstr>
      <vt:lpstr>Helvetica</vt:lpstr>
      <vt:lpstr>Lucida Grande</vt:lpstr>
      <vt:lpstr>Monotype Sorts</vt:lpstr>
      <vt:lpstr>Times</vt:lpstr>
      <vt:lpstr>Times New Roman</vt:lpstr>
      <vt:lpstr>Wingdings</vt:lpstr>
      <vt:lpstr> Template</vt:lpstr>
      <vt:lpstr>PowerPoint Presentation</vt:lpstr>
      <vt:lpstr>PowerPoint Presentation</vt:lpstr>
      <vt:lpstr>PowerPoint Presentation</vt:lpstr>
      <vt:lpstr>Example: Production Rules</vt:lpstr>
      <vt:lpstr>Example: Parse Tree of a Sentence</vt:lpstr>
      <vt:lpstr>PowerPoint Presentation</vt:lpstr>
      <vt:lpstr>PowerPoint Presentation</vt:lpstr>
      <vt:lpstr>Trees</vt:lpstr>
      <vt:lpstr>Binary Tree</vt:lpstr>
      <vt:lpstr>AND-OR Trees and Goals</vt:lpstr>
      <vt:lpstr>PowerPoint Presentation</vt:lpstr>
      <vt:lpstr>PowerPoint Presentation</vt:lpstr>
      <vt:lpstr>The and/or graph searched in the car diagnosis example, </vt:lpstr>
      <vt:lpstr>Graphs</vt:lpstr>
      <vt:lpstr>Graphs</vt:lpstr>
      <vt:lpstr>Simple Graphs</vt:lpstr>
      <vt:lpstr>Making Decisions</vt:lpstr>
      <vt:lpstr>Binary Decision Trees</vt:lpstr>
      <vt:lpstr>Decision Tree Example</vt:lpstr>
      <vt:lpstr>Two Types of Nets</vt:lpstr>
      <vt:lpstr>Relationships</vt:lpstr>
      <vt:lpstr>Problems Semantic Nets</vt:lpstr>
      <vt:lpstr>PowerPoint Presentation</vt:lpstr>
      <vt:lpstr>PowerPoint Presentation</vt:lpstr>
      <vt:lpstr>State and Problem Spaces</vt:lpstr>
      <vt:lpstr>Finite State Machine</vt:lpstr>
      <vt:lpstr>Using FSM to Solve Problems</vt:lpstr>
      <vt:lpstr>State Diagram for a Soft Drink Vending Machine Accepting Quarters (Q) and Nickels (N)</vt:lpstr>
      <vt:lpstr>Frame</vt:lpstr>
      <vt:lpstr>A Car Frame</vt:lpstr>
      <vt:lpstr>Overview of Frame Structure</vt:lpstr>
      <vt:lpstr>Slots</vt:lpstr>
      <vt:lpstr>Object-Attribute-Value Triple</vt:lpstr>
      <vt:lpstr>PowerPoint Presentation</vt:lpstr>
      <vt:lpstr>Usage of Frames</vt:lpstr>
      <vt:lpstr>Schema</vt:lpstr>
      <vt:lpstr>Schema</vt:lpstr>
      <vt:lpstr>Concept Schema</vt:lpstr>
      <vt:lpstr>Schema Examples</vt:lpstr>
      <vt:lpstr>Restaurant Frame Example</vt:lpstr>
      <vt:lpstr>Generic Restaurant Frame</vt:lpstr>
      <vt:lpstr>Restaurant Script</vt:lpstr>
      <vt:lpstr>Frame Advantages</vt:lpstr>
      <vt:lpstr>Frame Problems</vt:lpstr>
      <vt:lpstr>W02</vt:lpstr>
      <vt:lpstr>Winter 2003</vt:lpstr>
    </vt:vector>
  </TitlesOfParts>
  <Company>Cal Poly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Franz J. Kurfess</dc:creator>
  <cp:lastModifiedBy>aly khaled</cp:lastModifiedBy>
  <cp:revision>290</cp:revision>
  <cp:lastPrinted>2002-12-30T20:37:11Z</cp:lastPrinted>
  <dcterms:created xsi:type="dcterms:W3CDTF">2002-01-10T21:10:50Z</dcterms:created>
  <dcterms:modified xsi:type="dcterms:W3CDTF">2020-04-01T11:20:05Z</dcterms:modified>
</cp:coreProperties>
</file>