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2" r:id="rId4"/>
    <p:sldId id="261" r:id="rId5"/>
    <p:sldId id="263" r:id="rId6"/>
    <p:sldId id="264" r:id="rId7"/>
    <p:sldId id="265" r:id="rId8"/>
    <p:sldId id="266" r:id="rId9"/>
    <p:sldId id="273" r:id="rId10"/>
    <p:sldId id="301" r:id="rId11"/>
    <p:sldId id="274" r:id="rId12"/>
    <p:sldId id="275" r:id="rId13"/>
    <p:sldId id="276" r:id="rId14"/>
    <p:sldId id="277" r:id="rId15"/>
    <p:sldId id="278" r:id="rId16"/>
    <p:sldId id="308" r:id="rId17"/>
    <p:sldId id="309" r:id="rId18"/>
    <p:sldId id="281" r:id="rId19"/>
    <p:sldId id="302" r:id="rId20"/>
    <p:sldId id="303" r:id="rId21"/>
    <p:sldId id="304" r:id="rId22"/>
    <p:sldId id="305" r:id="rId23"/>
    <p:sldId id="306" r:id="rId24"/>
    <p:sldId id="307" r:id="rId25"/>
    <p:sldId id="284" r:id="rId26"/>
    <p:sldId id="285" r:id="rId27"/>
    <p:sldId id="286" r:id="rId28"/>
    <p:sldId id="287" r:id="rId29"/>
    <p:sldId id="288" r:id="rId30"/>
    <p:sldId id="289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38FB5-C945-4C03-A7C6-E3DB5AB848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B75452-76FD-4983-8EBB-3B255D312F52}">
      <dgm:prSet phldrT="[Text]" custT="1"/>
      <dgm:spPr/>
      <dgm:t>
        <a:bodyPr/>
        <a:lstStyle/>
        <a:p>
          <a:r>
            <a:rPr lang="en-IN" sz="2800" dirty="0"/>
            <a:t>Python 3.6</a:t>
          </a:r>
        </a:p>
      </dgm:t>
    </dgm:pt>
    <dgm:pt modelId="{0F82C95E-95C6-4785-80C9-9254FD2A98A2}" type="parTrans" cxnId="{7E97FE52-2104-4EA7-90EE-B98058EF4F7F}">
      <dgm:prSet/>
      <dgm:spPr/>
      <dgm:t>
        <a:bodyPr/>
        <a:lstStyle/>
        <a:p>
          <a:endParaRPr lang="en-IN"/>
        </a:p>
      </dgm:t>
    </dgm:pt>
    <dgm:pt modelId="{E6AC1699-F78A-4EEB-9897-EE81C23E0E5D}" type="sibTrans" cxnId="{7E97FE52-2104-4EA7-90EE-B98058EF4F7F}">
      <dgm:prSet/>
      <dgm:spPr/>
      <dgm:t>
        <a:bodyPr/>
        <a:lstStyle/>
        <a:p>
          <a:endParaRPr lang="en-IN"/>
        </a:p>
      </dgm:t>
    </dgm:pt>
    <dgm:pt modelId="{61525E39-B94C-4AA0-A7E8-51B1B587DCBA}">
      <dgm:prSet phldrT="[Text]" custT="1"/>
      <dgm:spPr/>
      <dgm:t>
        <a:bodyPr/>
        <a:lstStyle/>
        <a:p>
          <a:r>
            <a:rPr lang="en-IN" sz="2800" dirty="0"/>
            <a:t>Tested on </a:t>
          </a:r>
          <a:r>
            <a:rPr lang="en-IN" sz="2800" dirty="0" err="1"/>
            <a:t>Py</a:t>
          </a:r>
          <a:r>
            <a:rPr lang="en-IN" sz="2800" dirty="0"/>
            <a:t>-Charm IDE/Spyder  </a:t>
          </a:r>
        </a:p>
      </dgm:t>
    </dgm:pt>
    <dgm:pt modelId="{E1F901B4-A352-4D1B-994F-74E111FC9814}" type="sibTrans" cxnId="{E2921C1D-1CF2-4995-99EE-30993DBFC8AD}">
      <dgm:prSet/>
      <dgm:spPr/>
      <dgm:t>
        <a:bodyPr/>
        <a:lstStyle/>
        <a:p>
          <a:endParaRPr lang="en-IN"/>
        </a:p>
      </dgm:t>
    </dgm:pt>
    <dgm:pt modelId="{D6CA861A-B65B-4D4D-9295-90989632B85A}" type="parTrans" cxnId="{E2921C1D-1CF2-4995-99EE-30993DBFC8AD}">
      <dgm:prSet/>
      <dgm:spPr/>
      <dgm:t>
        <a:bodyPr/>
        <a:lstStyle/>
        <a:p>
          <a:endParaRPr lang="en-IN"/>
        </a:p>
      </dgm:t>
    </dgm:pt>
    <dgm:pt modelId="{E6578516-5B56-41AA-B073-50444CE1069A}" type="pres">
      <dgm:prSet presAssocID="{D3138FB5-C945-4C03-A7C6-E3DB5AB848A1}" presName="linear" presStyleCnt="0">
        <dgm:presLayoutVars>
          <dgm:dir/>
          <dgm:animLvl val="lvl"/>
          <dgm:resizeHandles val="exact"/>
        </dgm:presLayoutVars>
      </dgm:prSet>
      <dgm:spPr/>
    </dgm:pt>
    <dgm:pt modelId="{BF8EC911-B48E-4FFA-BBB1-4F6831885DC6}" type="pres">
      <dgm:prSet presAssocID="{A3B75452-76FD-4983-8EBB-3B255D312F52}" presName="parentLin" presStyleCnt="0"/>
      <dgm:spPr/>
    </dgm:pt>
    <dgm:pt modelId="{A9122E4C-BF68-4EE6-A2EA-F195C57C6389}" type="pres">
      <dgm:prSet presAssocID="{A3B75452-76FD-4983-8EBB-3B255D312F52}" presName="parentLeftMargin" presStyleLbl="node1" presStyleIdx="0" presStyleCnt="2"/>
      <dgm:spPr/>
    </dgm:pt>
    <dgm:pt modelId="{F173575C-742B-47D7-8C8D-6F24B477F9E6}" type="pres">
      <dgm:prSet presAssocID="{A3B75452-76FD-4983-8EBB-3B255D312F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77B5F4-535D-414A-937C-6D7A1760303F}" type="pres">
      <dgm:prSet presAssocID="{A3B75452-76FD-4983-8EBB-3B255D312F52}" presName="negativeSpace" presStyleCnt="0"/>
      <dgm:spPr/>
    </dgm:pt>
    <dgm:pt modelId="{2100A650-92A8-44F2-A701-9535330B9739}" type="pres">
      <dgm:prSet presAssocID="{A3B75452-76FD-4983-8EBB-3B255D312F52}" presName="childText" presStyleLbl="conFgAcc1" presStyleIdx="0" presStyleCnt="2">
        <dgm:presLayoutVars>
          <dgm:bulletEnabled val="1"/>
        </dgm:presLayoutVars>
      </dgm:prSet>
      <dgm:spPr/>
    </dgm:pt>
    <dgm:pt modelId="{B1780F0F-E1B9-4419-9CB2-37EA84996784}" type="pres">
      <dgm:prSet presAssocID="{E6AC1699-F78A-4EEB-9897-EE81C23E0E5D}" presName="spaceBetweenRectangles" presStyleCnt="0"/>
      <dgm:spPr/>
    </dgm:pt>
    <dgm:pt modelId="{54BD36DF-BF66-415C-A0C4-CAD02EA428FB}" type="pres">
      <dgm:prSet presAssocID="{61525E39-B94C-4AA0-A7E8-51B1B587DCBA}" presName="parentLin" presStyleCnt="0"/>
      <dgm:spPr/>
    </dgm:pt>
    <dgm:pt modelId="{2E748F29-D72C-43B3-8EB4-8585A94C6774}" type="pres">
      <dgm:prSet presAssocID="{61525E39-B94C-4AA0-A7E8-51B1B587DCBA}" presName="parentLeftMargin" presStyleLbl="node1" presStyleIdx="0" presStyleCnt="2"/>
      <dgm:spPr/>
    </dgm:pt>
    <dgm:pt modelId="{724787FC-CB76-44E8-817D-9B6A596136C9}" type="pres">
      <dgm:prSet presAssocID="{61525E39-B94C-4AA0-A7E8-51B1B587DC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DAA2A2-2013-4EE8-A5FF-743F9B4F2AC8}" type="pres">
      <dgm:prSet presAssocID="{61525E39-B94C-4AA0-A7E8-51B1B587DCBA}" presName="negativeSpace" presStyleCnt="0"/>
      <dgm:spPr/>
    </dgm:pt>
    <dgm:pt modelId="{DE796224-FDDF-43F8-9629-F2853D997C5D}" type="pres">
      <dgm:prSet presAssocID="{61525E39-B94C-4AA0-A7E8-51B1B587DCB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88DE08-748B-467B-B152-665ADF1A1E40}" type="presOf" srcId="{A3B75452-76FD-4983-8EBB-3B255D312F52}" destId="{F173575C-742B-47D7-8C8D-6F24B477F9E6}" srcOrd="1" destOrd="0" presId="urn:microsoft.com/office/officeart/2005/8/layout/list1"/>
    <dgm:cxn modelId="{34808209-FBB0-48E3-BEAD-E9DDF8C03E2A}" type="presOf" srcId="{61525E39-B94C-4AA0-A7E8-51B1B587DCBA}" destId="{724787FC-CB76-44E8-817D-9B6A596136C9}" srcOrd="1" destOrd="0" presId="urn:microsoft.com/office/officeart/2005/8/layout/list1"/>
    <dgm:cxn modelId="{7707B310-9FCC-4A1E-B9CF-9CEC0E3CAFD2}" type="presOf" srcId="{61525E39-B94C-4AA0-A7E8-51B1B587DCBA}" destId="{2E748F29-D72C-43B3-8EB4-8585A94C6774}" srcOrd="0" destOrd="0" presId="urn:microsoft.com/office/officeart/2005/8/layout/list1"/>
    <dgm:cxn modelId="{E2921C1D-1CF2-4995-99EE-30993DBFC8AD}" srcId="{D3138FB5-C945-4C03-A7C6-E3DB5AB848A1}" destId="{61525E39-B94C-4AA0-A7E8-51B1B587DCBA}" srcOrd="1" destOrd="0" parTransId="{D6CA861A-B65B-4D4D-9295-90989632B85A}" sibTransId="{E1F901B4-A352-4D1B-994F-74E111FC9814}"/>
    <dgm:cxn modelId="{F4AD4737-0060-4BE8-ABEA-326FA8295951}" type="presOf" srcId="{A3B75452-76FD-4983-8EBB-3B255D312F52}" destId="{A9122E4C-BF68-4EE6-A2EA-F195C57C6389}" srcOrd="0" destOrd="0" presId="urn:microsoft.com/office/officeart/2005/8/layout/list1"/>
    <dgm:cxn modelId="{66870E4E-F793-48AD-8A1F-D31714F9F92E}" type="presOf" srcId="{D3138FB5-C945-4C03-A7C6-E3DB5AB848A1}" destId="{E6578516-5B56-41AA-B073-50444CE1069A}" srcOrd="0" destOrd="0" presId="urn:microsoft.com/office/officeart/2005/8/layout/list1"/>
    <dgm:cxn modelId="{7E97FE52-2104-4EA7-90EE-B98058EF4F7F}" srcId="{D3138FB5-C945-4C03-A7C6-E3DB5AB848A1}" destId="{A3B75452-76FD-4983-8EBB-3B255D312F52}" srcOrd="0" destOrd="0" parTransId="{0F82C95E-95C6-4785-80C9-9254FD2A98A2}" sibTransId="{E6AC1699-F78A-4EEB-9897-EE81C23E0E5D}"/>
    <dgm:cxn modelId="{D3BAF1BE-AD00-4B6E-B2EA-A0E743C8567C}" type="presParOf" srcId="{E6578516-5B56-41AA-B073-50444CE1069A}" destId="{BF8EC911-B48E-4FFA-BBB1-4F6831885DC6}" srcOrd="0" destOrd="0" presId="urn:microsoft.com/office/officeart/2005/8/layout/list1"/>
    <dgm:cxn modelId="{3B5D5F39-AAED-4BF9-A022-9F24CE3A6F85}" type="presParOf" srcId="{BF8EC911-B48E-4FFA-BBB1-4F6831885DC6}" destId="{A9122E4C-BF68-4EE6-A2EA-F195C57C6389}" srcOrd="0" destOrd="0" presId="urn:microsoft.com/office/officeart/2005/8/layout/list1"/>
    <dgm:cxn modelId="{6E5BFFDF-B6D2-4C7B-89F9-2B5BD4B7D05D}" type="presParOf" srcId="{BF8EC911-B48E-4FFA-BBB1-4F6831885DC6}" destId="{F173575C-742B-47D7-8C8D-6F24B477F9E6}" srcOrd="1" destOrd="0" presId="urn:microsoft.com/office/officeart/2005/8/layout/list1"/>
    <dgm:cxn modelId="{3B75C225-5CDC-4996-910F-DC12482B708C}" type="presParOf" srcId="{E6578516-5B56-41AA-B073-50444CE1069A}" destId="{C077B5F4-535D-414A-937C-6D7A1760303F}" srcOrd="1" destOrd="0" presId="urn:microsoft.com/office/officeart/2005/8/layout/list1"/>
    <dgm:cxn modelId="{E78358CF-BAF1-49AF-AB9E-56E72BCC7762}" type="presParOf" srcId="{E6578516-5B56-41AA-B073-50444CE1069A}" destId="{2100A650-92A8-44F2-A701-9535330B9739}" srcOrd="2" destOrd="0" presId="urn:microsoft.com/office/officeart/2005/8/layout/list1"/>
    <dgm:cxn modelId="{88129618-58E9-44B0-B9EB-96DF3AC6AE79}" type="presParOf" srcId="{E6578516-5B56-41AA-B073-50444CE1069A}" destId="{B1780F0F-E1B9-4419-9CB2-37EA84996784}" srcOrd="3" destOrd="0" presId="urn:microsoft.com/office/officeart/2005/8/layout/list1"/>
    <dgm:cxn modelId="{73E91C1A-080A-45DA-BB36-6686C3369D0E}" type="presParOf" srcId="{E6578516-5B56-41AA-B073-50444CE1069A}" destId="{54BD36DF-BF66-415C-A0C4-CAD02EA428FB}" srcOrd="4" destOrd="0" presId="urn:microsoft.com/office/officeart/2005/8/layout/list1"/>
    <dgm:cxn modelId="{2BEB730E-45FD-4B88-9DC0-F9D388A8891B}" type="presParOf" srcId="{54BD36DF-BF66-415C-A0C4-CAD02EA428FB}" destId="{2E748F29-D72C-43B3-8EB4-8585A94C6774}" srcOrd="0" destOrd="0" presId="urn:microsoft.com/office/officeart/2005/8/layout/list1"/>
    <dgm:cxn modelId="{C8631778-F4C9-40C3-830A-56CC2078434C}" type="presParOf" srcId="{54BD36DF-BF66-415C-A0C4-CAD02EA428FB}" destId="{724787FC-CB76-44E8-817D-9B6A596136C9}" srcOrd="1" destOrd="0" presId="urn:microsoft.com/office/officeart/2005/8/layout/list1"/>
    <dgm:cxn modelId="{8AFB2CBF-8E02-4D18-9D7D-4DA9DD710DB3}" type="presParOf" srcId="{E6578516-5B56-41AA-B073-50444CE1069A}" destId="{7EDAA2A2-2013-4EE8-A5FF-743F9B4F2AC8}" srcOrd="5" destOrd="0" presId="urn:microsoft.com/office/officeart/2005/8/layout/list1"/>
    <dgm:cxn modelId="{6A0E4BA5-81DD-403E-BEFF-39ECD0851FAA}" type="presParOf" srcId="{E6578516-5B56-41AA-B073-50444CE1069A}" destId="{DE796224-FDDF-43F8-9629-F2853D997C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0A650-92A8-44F2-A701-9535330B9739}">
      <dsp:nvSpPr>
        <dsp:cNvPr id="0" name=""/>
        <dsp:cNvSpPr/>
      </dsp:nvSpPr>
      <dsp:spPr>
        <a:xfrm>
          <a:off x="0" y="752768"/>
          <a:ext cx="105156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3575C-742B-47D7-8C8D-6F24B477F9E6}">
      <dsp:nvSpPr>
        <dsp:cNvPr id="0" name=""/>
        <dsp:cNvSpPr/>
      </dsp:nvSpPr>
      <dsp:spPr>
        <a:xfrm>
          <a:off x="525780" y="8"/>
          <a:ext cx="736092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Python 3.6</a:t>
          </a:r>
        </a:p>
      </dsp:txBody>
      <dsp:txXfrm>
        <a:off x="599273" y="73501"/>
        <a:ext cx="7213934" cy="1358534"/>
      </dsp:txXfrm>
    </dsp:sp>
    <dsp:sp modelId="{DE796224-FDDF-43F8-9629-F2853D997C5D}">
      <dsp:nvSpPr>
        <dsp:cNvPr id="0" name=""/>
        <dsp:cNvSpPr/>
      </dsp:nvSpPr>
      <dsp:spPr>
        <a:xfrm>
          <a:off x="0" y="3066129"/>
          <a:ext cx="105156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787FC-CB76-44E8-817D-9B6A596136C9}">
      <dsp:nvSpPr>
        <dsp:cNvPr id="0" name=""/>
        <dsp:cNvSpPr/>
      </dsp:nvSpPr>
      <dsp:spPr>
        <a:xfrm>
          <a:off x="525780" y="2313369"/>
          <a:ext cx="736092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Tested on </a:t>
          </a:r>
          <a:r>
            <a:rPr lang="en-IN" sz="2800" kern="1200" dirty="0" err="1"/>
            <a:t>Py</a:t>
          </a:r>
          <a:r>
            <a:rPr lang="en-IN" sz="2800" kern="1200" dirty="0"/>
            <a:t>-Charm IDE/Spyder  </a:t>
          </a:r>
        </a:p>
      </dsp:txBody>
      <dsp:txXfrm>
        <a:off x="599273" y="2386862"/>
        <a:ext cx="721393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17F8A-E743-4214-847E-361913AC7289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C64F-DF96-4F7C-B107-56847811C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3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C64F-DF96-4F7C-B107-56847811CB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9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C64F-DF96-4F7C-B107-56847811CB4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6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1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0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2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10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1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0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9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2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10-03-2020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SRM Institute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0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10-03-2020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SRM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2D8A-E3D9-4099-97AA-716B2D8D6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2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078" cy="3911453"/>
          </a:xfrm>
        </p:spPr>
        <p:txBody>
          <a:bodyPr>
            <a:normAutofit/>
          </a:bodyPr>
          <a:lstStyle/>
          <a:p>
            <a:r>
              <a:rPr lang="en-IN" b="1" cap="small" dirty="0">
                <a:cs typeface="Calibri" panose="020F0502020204030204" pitchFamily="34" charset="0"/>
              </a:rPr>
              <a:t>Personalized Diet Recommendation System in Healthcare using Predictive approaches</a:t>
            </a:r>
            <a:br>
              <a:rPr lang="en-IN" b="1" cap="small" dirty="0">
                <a:cs typeface="Calibri" panose="020F0502020204030204" pitchFamily="34" charset="0"/>
              </a:rPr>
            </a:br>
            <a:br>
              <a:rPr lang="en-IN" sz="4000" b="1" cap="small" dirty="0">
                <a:cs typeface="Calibri" panose="020F0502020204030204" pitchFamily="34" charset="0"/>
              </a:rPr>
            </a:br>
            <a:r>
              <a:rPr lang="en-IN" sz="4000" b="1" cap="small" dirty="0">
                <a:cs typeface="Calibri" panose="020F0502020204030204" pitchFamily="34" charset="0"/>
              </a:rPr>
              <a:t>	</a:t>
            </a:r>
            <a:br>
              <a:rPr lang="en-IN" sz="4000" b="1" cap="small" dirty="0">
                <a:cs typeface="Calibri" panose="020F0502020204030204" pitchFamily="34" charset="0"/>
              </a:rPr>
            </a:br>
            <a:r>
              <a:rPr lang="en-IN" sz="4000" b="1" cap="small" dirty="0">
                <a:cs typeface="Calibri" panose="020F0502020204030204" pitchFamily="34" charset="0"/>
              </a:rPr>
              <a:t>	By: Frason Francis</a:t>
            </a:r>
            <a:endParaRPr lang="en-IN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0" i="0" dirty="0">
                <a:solidFill>
                  <a:srgbClr val="192325"/>
                </a:solidFill>
                <a:effectLst/>
                <a:latin typeface="Calisto MT" panose="02040603050505030304" pitchFamily="18" charset="0"/>
              </a:rPr>
              <a:t>Shark Hacks-3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38200" y="3097854"/>
            <a:ext cx="832765" cy="614457"/>
            <a:chOff x="655624" y="2342584"/>
            <a:chExt cx="832765" cy="614457"/>
          </a:xfrm>
        </p:grpSpPr>
        <p:sp>
          <p:nvSpPr>
            <p:cNvPr id="9" name="Freeform 8"/>
            <p:cNvSpPr/>
            <p:nvPr/>
          </p:nvSpPr>
          <p:spPr>
            <a:xfrm>
              <a:off x="655624" y="2342584"/>
              <a:ext cx="832765" cy="614457"/>
            </a:xfrm>
            <a:custGeom>
              <a:avLst/>
              <a:gdLst>
                <a:gd name="connsiteX0" fmla="*/ 300262 w 832765"/>
                <a:gd name="connsiteY0" fmla="*/ 514676 h 614457"/>
                <a:gd name="connsiteX1" fmla="*/ 285601 w 832765"/>
                <a:gd name="connsiteY1" fmla="*/ 573318 h 614457"/>
                <a:gd name="connsiteX2" fmla="*/ 549862 w 832765"/>
                <a:gd name="connsiteY2" fmla="*/ 573318 h 614457"/>
                <a:gd name="connsiteX3" fmla="*/ 535202 w 832765"/>
                <a:gd name="connsiteY3" fmla="*/ 514676 h 614457"/>
                <a:gd name="connsiteX4" fmla="*/ 177431 w 832765"/>
                <a:gd name="connsiteY4" fmla="*/ 55007 h 614457"/>
                <a:gd name="connsiteX5" fmla="*/ 133973 w 832765"/>
                <a:gd name="connsiteY5" fmla="*/ 98466 h 614457"/>
                <a:gd name="connsiteX6" fmla="*/ 133973 w 832765"/>
                <a:gd name="connsiteY6" fmla="*/ 339021 h 614457"/>
                <a:gd name="connsiteX7" fmla="*/ 177431 w 832765"/>
                <a:gd name="connsiteY7" fmla="*/ 382480 h 614457"/>
                <a:gd name="connsiteX8" fmla="*/ 659210 w 832765"/>
                <a:gd name="connsiteY8" fmla="*/ 382480 h 614457"/>
                <a:gd name="connsiteX9" fmla="*/ 702669 w 832765"/>
                <a:gd name="connsiteY9" fmla="*/ 339021 h 614457"/>
                <a:gd name="connsiteX10" fmla="*/ 702669 w 832765"/>
                <a:gd name="connsiteY10" fmla="*/ 98466 h 614457"/>
                <a:gd name="connsiteX11" fmla="*/ 659210 w 832765"/>
                <a:gd name="connsiteY11" fmla="*/ 55007 h 614457"/>
                <a:gd name="connsiteX12" fmla="*/ 104062 w 832765"/>
                <a:gd name="connsiteY12" fmla="*/ 0 h 614457"/>
                <a:gd name="connsiteX13" fmla="*/ 728173 w 832765"/>
                <a:gd name="connsiteY13" fmla="*/ 0 h 614457"/>
                <a:gd name="connsiteX14" fmla="*/ 781709 w 832765"/>
                <a:gd name="connsiteY14" fmla="*/ 53536 h 614457"/>
                <a:gd name="connsiteX15" fmla="*/ 781709 w 832765"/>
                <a:gd name="connsiteY15" fmla="*/ 349867 h 614457"/>
                <a:gd name="connsiteX16" fmla="*/ 758106 w 832765"/>
                <a:gd name="connsiteY16" fmla="*/ 394260 h 614457"/>
                <a:gd name="connsiteX17" fmla="*/ 757717 w 832765"/>
                <a:gd name="connsiteY17" fmla="*/ 394470 h 614457"/>
                <a:gd name="connsiteX18" fmla="*/ 758057 w 832765"/>
                <a:gd name="connsiteY18" fmla="*/ 394470 h 614457"/>
                <a:gd name="connsiteX19" fmla="*/ 826695 w 832765"/>
                <a:gd name="connsiteY19" fmla="*/ 551595 h 614457"/>
                <a:gd name="connsiteX20" fmla="*/ 829440 w 832765"/>
                <a:gd name="connsiteY20" fmla="*/ 555665 h 614457"/>
                <a:gd name="connsiteX21" fmla="*/ 830269 w 832765"/>
                <a:gd name="connsiteY21" fmla="*/ 559778 h 614457"/>
                <a:gd name="connsiteX22" fmla="*/ 831138 w 832765"/>
                <a:gd name="connsiteY22" fmla="*/ 561765 h 614457"/>
                <a:gd name="connsiteX23" fmla="*/ 830787 w 832765"/>
                <a:gd name="connsiteY23" fmla="*/ 562339 h 614457"/>
                <a:gd name="connsiteX24" fmla="*/ 832765 w 832765"/>
                <a:gd name="connsiteY24" fmla="*/ 572138 h 614457"/>
                <a:gd name="connsiteX25" fmla="*/ 806919 w 832765"/>
                <a:gd name="connsiteY25" fmla="*/ 611132 h 614457"/>
                <a:gd name="connsiteX26" fmla="*/ 799581 w 832765"/>
                <a:gd name="connsiteY26" fmla="*/ 613409 h 614457"/>
                <a:gd name="connsiteX27" fmla="*/ 798940 w 832765"/>
                <a:gd name="connsiteY27" fmla="*/ 614457 h 614457"/>
                <a:gd name="connsiteX28" fmla="*/ 790446 w 832765"/>
                <a:gd name="connsiteY28" fmla="*/ 614457 h 614457"/>
                <a:gd name="connsiteX29" fmla="*/ 42319 w 832765"/>
                <a:gd name="connsiteY29" fmla="*/ 614457 h 614457"/>
                <a:gd name="connsiteX30" fmla="*/ 34437 w 832765"/>
                <a:gd name="connsiteY30" fmla="*/ 614457 h 614457"/>
                <a:gd name="connsiteX31" fmla="*/ 33919 w 832765"/>
                <a:gd name="connsiteY31" fmla="*/ 613610 h 614457"/>
                <a:gd name="connsiteX32" fmla="*/ 33791 w 832765"/>
                <a:gd name="connsiteY32" fmla="*/ 613597 h 614457"/>
                <a:gd name="connsiteX33" fmla="*/ 0 w 832765"/>
                <a:gd name="connsiteY33" fmla="*/ 572138 h 614457"/>
                <a:gd name="connsiteX34" fmla="*/ 2130 w 832765"/>
                <a:gd name="connsiteY34" fmla="*/ 561587 h 614457"/>
                <a:gd name="connsiteX35" fmla="*/ 1628 w 832765"/>
                <a:gd name="connsiteY35" fmla="*/ 560763 h 614457"/>
                <a:gd name="connsiteX36" fmla="*/ 2872 w 832765"/>
                <a:gd name="connsiteY36" fmla="*/ 557916 h 614457"/>
                <a:gd name="connsiteX37" fmla="*/ 3325 w 832765"/>
                <a:gd name="connsiteY37" fmla="*/ 555665 h 614457"/>
                <a:gd name="connsiteX38" fmla="*/ 4828 w 832765"/>
                <a:gd name="connsiteY38" fmla="*/ 553438 h 614457"/>
                <a:gd name="connsiteX39" fmla="*/ 74271 w 832765"/>
                <a:gd name="connsiteY39" fmla="*/ 394470 h 614457"/>
                <a:gd name="connsiteX40" fmla="*/ 74519 w 832765"/>
                <a:gd name="connsiteY40" fmla="*/ 394470 h 614457"/>
                <a:gd name="connsiteX41" fmla="*/ 74130 w 832765"/>
                <a:gd name="connsiteY41" fmla="*/ 394260 h 614457"/>
                <a:gd name="connsiteX42" fmla="*/ 50527 w 832765"/>
                <a:gd name="connsiteY42" fmla="*/ 349867 h 614457"/>
                <a:gd name="connsiteX43" fmla="*/ 50527 w 832765"/>
                <a:gd name="connsiteY43" fmla="*/ 53536 h 614457"/>
                <a:gd name="connsiteX44" fmla="*/ 104062 w 832765"/>
                <a:gd name="connsiteY44" fmla="*/ 0 h 6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32765" h="614457">
                  <a:moveTo>
                    <a:pt x="300262" y="514676"/>
                  </a:moveTo>
                  <a:lnTo>
                    <a:pt x="285601" y="573318"/>
                  </a:lnTo>
                  <a:lnTo>
                    <a:pt x="549862" y="573318"/>
                  </a:lnTo>
                  <a:lnTo>
                    <a:pt x="535202" y="514676"/>
                  </a:lnTo>
                  <a:close/>
                  <a:moveTo>
                    <a:pt x="177431" y="55007"/>
                  </a:moveTo>
                  <a:cubicBezTo>
                    <a:pt x="153429" y="55007"/>
                    <a:pt x="133973" y="74465"/>
                    <a:pt x="133973" y="98466"/>
                  </a:cubicBezTo>
                  <a:lnTo>
                    <a:pt x="133973" y="339021"/>
                  </a:lnTo>
                  <a:cubicBezTo>
                    <a:pt x="133973" y="363022"/>
                    <a:pt x="153429" y="382480"/>
                    <a:pt x="177431" y="382480"/>
                  </a:cubicBezTo>
                  <a:lnTo>
                    <a:pt x="659210" y="382480"/>
                  </a:lnTo>
                  <a:cubicBezTo>
                    <a:pt x="683212" y="382480"/>
                    <a:pt x="702669" y="363022"/>
                    <a:pt x="702669" y="339021"/>
                  </a:cubicBezTo>
                  <a:lnTo>
                    <a:pt x="702669" y="98466"/>
                  </a:lnTo>
                  <a:cubicBezTo>
                    <a:pt x="702669" y="74465"/>
                    <a:pt x="683212" y="55007"/>
                    <a:pt x="659210" y="55007"/>
                  </a:cubicBezTo>
                  <a:close/>
                  <a:moveTo>
                    <a:pt x="104062" y="0"/>
                  </a:moveTo>
                  <a:lnTo>
                    <a:pt x="728173" y="0"/>
                  </a:lnTo>
                  <a:cubicBezTo>
                    <a:pt x="757741" y="0"/>
                    <a:pt x="781709" y="23969"/>
                    <a:pt x="781709" y="53536"/>
                  </a:cubicBezTo>
                  <a:lnTo>
                    <a:pt x="781709" y="349867"/>
                  </a:lnTo>
                  <a:cubicBezTo>
                    <a:pt x="781709" y="368346"/>
                    <a:pt x="772346" y="384638"/>
                    <a:pt x="758106" y="394260"/>
                  </a:cubicBezTo>
                  <a:lnTo>
                    <a:pt x="757717" y="394470"/>
                  </a:lnTo>
                  <a:lnTo>
                    <a:pt x="758057" y="394470"/>
                  </a:lnTo>
                  <a:lnTo>
                    <a:pt x="826695" y="551595"/>
                  </a:lnTo>
                  <a:lnTo>
                    <a:pt x="829440" y="555665"/>
                  </a:lnTo>
                  <a:lnTo>
                    <a:pt x="830269" y="559778"/>
                  </a:lnTo>
                  <a:lnTo>
                    <a:pt x="831138" y="561765"/>
                  </a:lnTo>
                  <a:lnTo>
                    <a:pt x="830787" y="562339"/>
                  </a:lnTo>
                  <a:lnTo>
                    <a:pt x="832765" y="572138"/>
                  </a:lnTo>
                  <a:cubicBezTo>
                    <a:pt x="832765" y="589667"/>
                    <a:pt x="822107" y="604707"/>
                    <a:pt x="806919" y="611132"/>
                  </a:cubicBezTo>
                  <a:lnTo>
                    <a:pt x="799581" y="613409"/>
                  </a:lnTo>
                  <a:lnTo>
                    <a:pt x="798940" y="614457"/>
                  </a:lnTo>
                  <a:lnTo>
                    <a:pt x="790446" y="614457"/>
                  </a:lnTo>
                  <a:lnTo>
                    <a:pt x="42319" y="614457"/>
                  </a:lnTo>
                  <a:lnTo>
                    <a:pt x="34437" y="614457"/>
                  </a:lnTo>
                  <a:lnTo>
                    <a:pt x="33919" y="613610"/>
                  </a:lnTo>
                  <a:lnTo>
                    <a:pt x="33791" y="613597"/>
                  </a:lnTo>
                  <a:cubicBezTo>
                    <a:pt x="14507" y="609651"/>
                    <a:pt x="0" y="592588"/>
                    <a:pt x="0" y="572138"/>
                  </a:cubicBezTo>
                  <a:lnTo>
                    <a:pt x="2130" y="561587"/>
                  </a:lnTo>
                  <a:lnTo>
                    <a:pt x="1628" y="560763"/>
                  </a:lnTo>
                  <a:lnTo>
                    <a:pt x="2872" y="557916"/>
                  </a:lnTo>
                  <a:lnTo>
                    <a:pt x="3325" y="555665"/>
                  </a:lnTo>
                  <a:lnTo>
                    <a:pt x="4828" y="553438"/>
                  </a:lnTo>
                  <a:lnTo>
                    <a:pt x="74271" y="394470"/>
                  </a:lnTo>
                  <a:lnTo>
                    <a:pt x="74519" y="394470"/>
                  </a:lnTo>
                  <a:lnTo>
                    <a:pt x="74130" y="394260"/>
                  </a:lnTo>
                  <a:cubicBezTo>
                    <a:pt x="59890" y="384638"/>
                    <a:pt x="50527" y="368346"/>
                    <a:pt x="50527" y="349867"/>
                  </a:cubicBezTo>
                  <a:lnTo>
                    <a:pt x="50527" y="53536"/>
                  </a:lnTo>
                  <a:cubicBezTo>
                    <a:pt x="50527" y="23969"/>
                    <a:pt x="74496" y="0"/>
                    <a:pt x="10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riangle 9"/>
            <p:cNvSpPr/>
            <p:nvPr/>
          </p:nvSpPr>
          <p:spPr>
            <a:xfrm rot="5400000">
              <a:off x="994715" y="2468055"/>
              <a:ext cx="195221" cy="16829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99C31F-3AAA-4C18-A4F8-C965884EC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90" y="4438835"/>
            <a:ext cx="2546313" cy="16512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2BC2D2-B2EF-4BDE-99E4-BC5786AC09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72497" y="5637321"/>
            <a:ext cx="1092138" cy="1092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433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System Workflow</a:t>
            </a:r>
            <a:endParaRPr lang="en-IN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10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33014-4038-43B4-B846-ABD3645BA0C6}"/>
              </a:ext>
            </a:extLst>
          </p:cNvPr>
          <p:cNvSpPr/>
          <p:nvPr/>
        </p:nvSpPr>
        <p:spPr>
          <a:xfrm>
            <a:off x="1221544" y="1796661"/>
            <a:ext cx="1976512" cy="556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DATASET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160315-9F53-4E3C-A458-42A456D10961}"/>
              </a:ext>
            </a:extLst>
          </p:cNvPr>
          <p:cNvSpPr/>
          <p:nvPr/>
        </p:nvSpPr>
        <p:spPr>
          <a:xfrm>
            <a:off x="-175846" y="202926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535016-A7E0-4506-A91C-48EA6ABEF03B}"/>
              </a:ext>
            </a:extLst>
          </p:cNvPr>
          <p:cNvSpPr/>
          <p:nvPr/>
        </p:nvSpPr>
        <p:spPr>
          <a:xfrm>
            <a:off x="4281854" y="1690688"/>
            <a:ext cx="2664855" cy="11613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CLUSTERING – K-Means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70AC0C4-759D-4BE0-9C1D-E165B51B3C09}"/>
              </a:ext>
            </a:extLst>
          </p:cNvPr>
          <p:cNvSpPr/>
          <p:nvPr/>
        </p:nvSpPr>
        <p:spPr>
          <a:xfrm>
            <a:off x="5320403" y="2957574"/>
            <a:ext cx="615460" cy="5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3E19FDA-9D77-4794-9AF8-C71519EE8FA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254976" y="6137029"/>
            <a:ext cx="254977" cy="2813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BF6F45-31F1-4899-B142-D8F56998CF55}"/>
              </a:ext>
            </a:extLst>
          </p:cNvPr>
          <p:cNvSpPr/>
          <p:nvPr/>
        </p:nvSpPr>
        <p:spPr>
          <a:xfrm>
            <a:off x="4281854" y="3638116"/>
            <a:ext cx="2822329" cy="7561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CLASSIFICATION - RANDOM FOREST CLASSIFIER</a:t>
            </a:r>
          </a:p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B62E4-85A6-4DF0-BDE7-526C5D8B0FD6}"/>
              </a:ext>
            </a:extLst>
          </p:cNvPr>
          <p:cNvSpPr/>
          <p:nvPr/>
        </p:nvSpPr>
        <p:spPr>
          <a:xfrm>
            <a:off x="8333914" y="5311261"/>
            <a:ext cx="1839355" cy="556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ITERFACE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A68232F6-19BA-4A7E-AFB3-744C976A9111}"/>
              </a:ext>
            </a:extLst>
          </p:cNvPr>
          <p:cNvSpPr/>
          <p:nvPr/>
        </p:nvSpPr>
        <p:spPr>
          <a:xfrm>
            <a:off x="7537940" y="5255722"/>
            <a:ext cx="615460" cy="66772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D67A0F-FA41-4263-B958-088AB3E62351}"/>
              </a:ext>
            </a:extLst>
          </p:cNvPr>
          <p:cNvSpPr/>
          <p:nvPr/>
        </p:nvSpPr>
        <p:spPr>
          <a:xfrm>
            <a:off x="4281855" y="5167312"/>
            <a:ext cx="2927837" cy="756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DIET RECOMMENDATIONS</a:t>
            </a:r>
          </a:p>
        </p:txBody>
      </p:sp>
      <p:sp>
        <p:nvSpPr>
          <p:cNvPr id="22" name="Arrow: Down 12">
            <a:extLst>
              <a:ext uri="{FF2B5EF4-FFF2-40B4-BE49-F238E27FC236}">
                <a16:creationId xmlns:a16="http://schemas.microsoft.com/office/drawing/2014/main" id="{070AC0C4-759D-4BE0-9C1D-E165B51B3C09}"/>
              </a:ext>
            </a:extLst>
          </p:cNvPr>
          <p:cNvSpPr/>
          <p:nvPr/>
        </p:nvSpPr>
        <p:spPr>
          <a:xfrm rot="16200000">
            <a:off x="3432227" y="1804133"/>
            <a:ext cx="615460" cy="747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Down 12">
            <a:extLst>
              <a:ext uri="{FF2B5EF4-FFF2-40B4-BE49-F238E27FC236}">
                <a16:creationId xmlns:a16="http://schemas.microsoft.com/office/drawing/2014/main" id="{070AC0C4-759D-4BE0-9C1D-E165B51B3C09}"/>
              </a:ext>
            </a:extLst>
          </p:cNvPr>
          <p:cNvSpPr/>
          <p:nvPr/>
        </p:nvSpPr>
        <p:spPr>
          <a:xfrm>
            <a:off x="5306551" y="4535970"/>
            <a:ext cx="615460" cy="5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0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Modules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11</a:t>
            </a:fld>
            <a:endParaRPr lang="en-IN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3316225"/>
            <a:ext cx="1524000" cy="13781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9647" y="5132832"/>
            <a:ext cx="649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DATASET – Type of food with all nutritional values </a:t>
            </a:r>
          </a:p>
        </p:txBody>
      </p:sp>
    </p:spTree>
    <p:extLst>
      <p:ext uri="{BB962C8B-B14F-4D97-AF65-F5344CB8AC3E}">
        <p14:creationId xmlns:p14="http://schemas.microsoft.com/office/powerpoint/2010/main" val="198628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Cont….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MACHINE LEARNING MODEL:</a:t>
            </a:r>
          </a:p>
          <a:p>
            <a:pPr lvl="1"/>
            <a:r>
              <a:rPr lang="en-IN" sz="2800" b="1" dirty="0"/>
              <a:t>DATA CLASSIFICATION</a:t>
            </a:r>
          </a:p>
          <a:p>
            <a:pPr marL="914400" lvl="2" indent="0">
              <a:buNone/>
            </a:pP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203392"/>
            <a:ext cx="1905000" cy="13084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9663" y="4962144"/>
            <a:ext cx="482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   RANDOM FORETS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436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Cont….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b="1" dirty="0"/>
              <a:t>CLUSTERING</a:t>
            </a:r>
          </a:p>
          <a:p>
            <a:pPr marL="914400" lvl="2" indent="0">
              <a:buNone/>
            </a:pPr>
            <a:r>
              <a:rPr lang="en-IN" sz="2400" b="1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00" y="3039616"/>
            <a:ext cx="2619375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2671" y="5157216"/>
            <a:ext cx="399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64132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Cont….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GUI – PYTHON (using TKINTER)</a:t>
            </a:r>
          </a:p>
          <a:p>
            <a:pPr marL="457200" lvl="1" indent="0">
              <a:buNone/>
            </a:pP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816352"/>
            <a:ext cx="3849624" cy="2206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8600" y="5295331"/>
            <a:ext cx="38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35802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Cont….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TECH STACK AND TOOLS USED</a:t>
            </a:r>
          </a:p>
          <a:p>
            <a:pPr marL="457200" lvl="1" indent="0">
              <a:buNone/>
            </a:pP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15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90" y="2782509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92" y="278250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2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Implementation Procedure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training of the system , the initial process involves the segregation of food items depending upon the meal for which they are consumed </a:t>
            </a:r>
            <a:r>
              <a:rPr lang="en-IN" dirty="0" err="1"/>
              <a:t>i.e</a:t>
            </a:r>
            <a:r>
              <a:rPr lang="en-IN" dirty="0"/>
              <a:t>  Breakfast , Lunch and Dinner.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clustering of various nutrients depending upon which are essential for the </a:t>
            </a:r>
            <a:r>
              <a:rPr lang="en-IN" dirty="0" err="1"/>
              <a:t>weightloss</a:t>
            </a:r>
            <a:r>
              <a:rPr lang="en-IN" dirty="0"/>
              <a:t> , </a:t>
            </a:r>
            <a:r>
              <a:rPr lang="en-IN" dirty="0" err="1"/>
              <a:t>weightgain</a:t>
            </a:r>
            <a:r>
              <a:rPr lang="en-IN" dirty="0"/>
              <a:t> and healthy is performed.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the clustering is performed , using Random Forest classifier , the nearest food items are predicted which best suites for the appropriate diet.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6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Cont….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part of user interface , the inputs needed from the user are Age , Height , Weight and what the purpose for which the diet is required.</a:t>
            </a:r>
          </a:p>
          <a:p>
            <a:endParaRPr lang="en-IN" dirty="0"/>
          </a:p>
          <a:p>
            <a:r>
              <a:rPr lang="en-IN" dirty="0"/>
              <a:t>Depending upon it , from the appropriate clustering , specific food items are classified and recommended to the user.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0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Tech Stack and Tools</a:t>
            </a:r>
            <a:endParaRPr lang="en-IN" dirty="0">
              <a:latin typeface="+mn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309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6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Code: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338"/>
            <a:ext cx="10515600" cy="4658625"/>
          </a:xfrm>
        </p:spPr>
        <p:txBody>
          <a:bodyPr>
            <a:normAutofit fontScale="25000" lnSpcReduction="20000"/>
          </a:bodyPr>
          <a:lstStyle/>
          <a:p>
            <a:r>
              <a:rPr lang="en-IN" dirty="0" err="1"/>
              <a:t>Breakfastdata</a:t>
            </a:r>
            <a:r>
              <a:rPr lang="en-IN" dirty="0"/>
              <a:t>=data['Breakfast']</a:t>
            </a:r>
          </a:p>
          <a:p>
            <a:r>
              <a:rPr lang="en-IN" dirty="0"/>
              <a:t>    </a:t>
            </a:r>
            <a:r>
              <a:rPr lang="en-IN" dirty="0" err="1"/>
              <a:t>BreakfastdataNumpy</a:t>
            </a:r>
            <a:r>
              <a:rPr lang="en-IN" dirty="0"/>
              <a:t>=</a:t>
            </a:r>
            <a:r>
              <a:rPr lang="en-IN" dirty="0" err="1"/>
              <a:t>Breakfastdata.to_numpy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Lunchdata</a:t>
            </a:r>
            <a:r>
              <a:rPr lang="en-IN" dirty="0"/>
              <a:t>=data['Lunch']</a:t>
            </a:r>
          </a:p>
          <a:p>
            <a:r>
              <a:rPr lang="en-IN" dirty="0"/>
              <a:t>    </a:t>
            </a:r>
            <a:r>
              <a:rPr lang="en-IN" dirty="0" err="1"/>
              <a:t>LunchdataNumpy</a:t>
            </a:r>
            <a:r>
              <a:rPr lang="en-IN" dirty="0"/>
              <a:t>=</a:t>
            </a:r>
            <a:r>
              <a:rPr lang="en-IN" dirty="0" err="1"/>
              <a:t>Lunchdata.to_numpy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Dinnerdata</a:t>
            </a:r>
            <a:r>
              <a:rPr lang="en-IN" dirty="0"/>
              <a:t>=data['Dinner']</a:t>
            </a:r>
          </a:p>
          <a:p>
            <a:r>
              <a:rPr lang="en-IN" dirty="0"/>
              <a:t>    </a:t>
            </a:r>
            <a:r>
              <a:rPr lang="en-IN" dirty="0" err="1"/>
              <a:t>DinnerdataNumpy</a:t>
            </a:r>
            <a:r>
              <a:rPr lang="en-IN" dirty="0"/>
              <a:t>=</a:t>
            </a:r>
            <a:r>
              <a:rPr lang="en-IN" dirty="0" err="1"/>
              <a:t>Dinnerdata.to_numpy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Food_itemsdata</a:t>
            </a:r>
            <a:r>
              <a:rPr lang="en-IN" dirty="0"/>
              <a:t>=data['</a:t>
            </a:r>
            <a:r>
              <a:rPr lang="en-IN" dirty="0" err="1"/>
              <a:t>Food_items</a:t>
            </a:r>
            <a:r>
              <a:rPr lang="en-IN" dirty="0"/>
              <a:t>']</a:t>
            </a:r>
          </a:p>
          <a:p>
            <a:r>
              <a:rPr lang="en-IN" dirty="0"/>
              <a:t>    </a:t>
            </a:r>
            <a:r>
              <a:rPr lang="en-IN" dirty="0" err="1"/>
              <a:t>breakfastfoodseparated</a:t>
            </a:r>
            <a:r>
              <a:rPr lang="en-IN" dirty="0"/>
              <a:t>=[]</a:t>
            </a:r>
          </a:p>
          <a:p>
            <a:r>
              <a:rPr lang="en-IN" dirty="0"/>
              <a:t>    </a:t>
            </a:r>
            <a:r>
              <a:rPr lang="en-IN" dirty="0" err="1"/>
              <a:t>Lunchfoodseparated</a:t>
            </a:r>
            <a:r>
              <a:rPr lang="en-IN" dirty="0"/>
              <a:t>=[]</a:t>
            </a:r>
          </a:p>
          <a:p>
            <a:r>
              <a:rPr lang="en-IN" dirty="0"/>
              <a:t>    </a:t>
            </a:r>
            <a:r>
              <a:rPr lang="en-IN" dirty="0" err="1"/>
              <a:t>Dinnerfoodseparated</a:t>
            </a:r>
            <a:r>
              <a:rPr lang="en-IN" dirty="0"/>
              <a:t>=[]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breakfastfoodseparatedID</a:t>
            </a:r>
            <a:r>
              <a:rPr lang="en-IN" dirty="0"/>
              <a:t>=[]</a:t>
            </a:r>
          </a:p>
          <a:p>
            <a:r>
              <a:rPr lang="en-IN" dirty="0"/>
              <a:t>    </a:t>
            </a:r>
            <a:r>
              <a:rPr lang="en-IN" dirty="0" err="1"/>
              <a:t>LunchfoodseparatedID</a:t>
            </a:r>
            <a:r>
              <a:rPr lang="en-IN" dirty="0"/>
              <a:t>=[]</a:t>
            </a:r>
          </a:p>
          <a:p>
            <a:r>
              <a:rPr lang="en-IN" dirty="0"/>
              <a:t>    </a:t>
            </a:r>
            <a:r>
              <a:rPr lang="en-IN" dirty="0" err="1"/>
              <a:t>DinnerfoodseparatedID</a:t>
            </a:r>
            <a:r>
              <a:rPr lang="en-IN" dirty="0"/>
              <a:t>=[]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Breakfastdata</a:t>
            </a:r>
            <a:r>
              <a:rPr lang="en-IN" dirty="0"/>
              <a:t>)):</a:t>
            </a:r>
          </a:p>
          <a:p>
            <a:r>
              <a:rPr lang="en-IN" dirty="0"/>
              <a:t>      if </a:t>
            </a:r>
            <a:r>
              <a:rPr lang="en-IN" dirty="0" err="1"/>
              <a:t>BreakfastdataNumpy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]==1:</a:t>
            </a:r>
          </a:p>
          <a:p>
            <a:r>
              <a:rPr lang="en-IN" dirty="0"/>
              <a:t>        </a:t>
            </a:r>
            <a:r>
              <a:rPr lang="en-IN" dirty="0" err="1"/>
              <a:t>breakfastfoodseparated.append</a:t>
            </a:r>
            <a:r>
              <a:rPr lang="en-IN" dirty="0"/>
              <a:t>(</a:t>
            </a:r>
            <a:r>
              <a:rPr lang="en-IN" dirty="0" err="1"/>
              <a:t>Food_itemsdata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r>
              <a:rPr lang="en-IN" dirty="0"/>
              <a:t>        </a:t>
            </a:r>
            <a:r>
              <a:rPr lang="en-IN" dirty="0" err="1"/>
              <a:t>breakfastfoodseparatedID.append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Wide variety of ingredients, cultures and personal tastes makes decision about what to eat a great problem.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Many diseases that were previously thought as hereditary are now seen to be connected to biological disfunction related to nutrition.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0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Cont….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Breakfastdata</a:t>
            </a:r>
            <a:r>
              <a:rPr lang="en-IN" dirty="0"/>
              <a:t>)):</a:t>
            </a:r>
          </a:p>
          <a:p>
            <a:r>
              <a:rPr lang="en-IN" dirty="0"/>
              <a:t>      if </a:t>
            </a:r>
            <a:r>
              <a:rPr lang="en-IN" dirty="0" err="1"/>
              <a:t>BreakfastdataNumpy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]==1:</a:t>
            </a:r>
          </a:p>
          <a:p>
            <a:r>
              <a:rPr lang="en-IN" dirty="0"/>
              <a:t>        </a:t>
            </a:r>
            <a:r>
              <a:rPr lang="en-IN" dirty="0" err="1"/>
              <a:t>breakfastfoodseparated.append</a:t>
            </a:r>
            <a:r>
              <a:rPr lang="en-IN" dirty="0"/>
              <a:t>(</a:t>
            </a:r>
            <a:r>
              <a:rPr lang="en-IN" dirty="0" err="1"/>
              <a:t>Food_itemsdata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r>
              <a:rPr lang="en-IN" dirty="0"/>
              <a:t>        </a:t>
            </a:r>
            <a:r>
              <a:rPr lang="en-IN" dirty="0" err="1"/>
              <a:t>breakfastfoodseparatedID.append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    if </a:t>
            </a:r>
            <a:r>
              <a:rPr lang="en-IN" dirty="0" err="1"/>
              <a:t>LunchdataNumpy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]==1:</a:t>
            </a:r>
          </a:p>
          <a:p>
            <a:r>
              <a:rPr lang="en-IN" dirty="0"/>
              <a:t>        </a:t>
            </a:r>
            <a:r>
              <a:rPr lang="en-IN" dirty="0" err="1"/>
              <a:t>Lunchfoodseparated.append</a:t>
            </a:r>
            <a:r>
              <a:rPr lang="en-IN" dirty="0"/>
              <a:t>(</a:t>
            </a:r>
            <a:r>
              <a:rPr lang="en-IN" dirty="0" err="1"/>
              <a:t>Food_itemsdata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r>
              <a:rPr lang="en-IN" dirty="0"/>
              <a:t>        </a:t>
            </a:r>
            <a:r>
              <a:rPr lang="en-IN" dirty="0" err="1"/>
              <a:t>LunchfoodseparatedID.append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    if </a:t>
            </a:r>
            <a:r>
              <a:rPr lang="en-IN" dirty="0" err="1"/>
              <a:t>DinnerdataNumpy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]==1:</a:t>
            </a:r>
          </a:p>
          <a:p>
            <a:r>
              <a:rPr lang="en-IN" dirty="0"/>
              <a:t>        </a:t>
            </a:r>
            <a:r>
              <a:rPr lang="en-IN" dirty="0" err="1"/>
              <a:t>Dinnerfoodseparated.append</a:t>
            </a:r>
            <a:r>
              <a:rPr lang="en-IN" dirty="0"/>
              <a:t>(</a:t>
            </a:r>
            <a:r>
              <a:rPr lang="en-IN" dirty="0" err="1"/>
              <a:t>Food_itemsdata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r>
              <a:rPr lang="en-IN" dirty="0"/>
              <a:t>        </a:t>
            </a:r>
            <a:r>
              <a:rPr lang="en-IN" dirty="0" err="1"/>
              <a:t>DinnerfoodseparatedID.append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#print ('BREAKFAST FOOD ITEMS')</a:t>
            </a:r>
          </a:p>
          <a:p>
            <a:r>
              <a:rPr lang="en-IN" dirty="0"/>
              <a:t>    #print (</a:t>
            </a:r>
            <a:r>
              <a:rPr lang="en-IN" dirty="0" err="1"/>
              <a:t>breakfastfoodseparated</a:t>
            </a:r>
            <a:r>
              <a:rPr lang="en-IN" dirty="0"/>
              <a:t>)</a:t>
            </a:r>
          </a:p>
          <a:p>
            <a:r>
              <a:rPr lang="en-IN" dirty="0"/>
              <a:t>    #print ('LUNCH FOOD ITEMS')</a:t>
            </a:r>
          </a:p>
          <a:p>
            <a:r>
              <a:rPr lang="en-IN" dirty="0"/>
              <a:t>    #print (</a:t>
            </a:r>
            <a:r>
              <a:rPr lang="en-IN" dirty="0" err="1"/>
              <a:t>Lunchfoodseparated</a:t>
            </a:r>
            <a:r>
              <a:rPr lang="en-IN" dirty="0"/>
              <a:t>)</a:t>
            </a:r>
          </a:p>
          <a:p>
            <a:r>
              <a:rPr lang="en-IN" dirty="0"/>
              <a:t>    #print ('DINNER FOOD ITEMS')</a:t>
            </a:r>
          </a:p>
          <a:p>
            <a:r>
              <a:rPr lang="en-IN" dirty="0"/>
              <a:t>    #print (</a:t>
            </a:r>
            <a:r>
              <a:rPr lang="en-IN" dirty="0" err="1"/>
              <a:t>Dinnerfoodseparated</a:t>
            </a:r>
            <a:r>
              <a:rPr lang="en-I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8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Cont….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# retrieving rows by </a:t>
            </a:r>
            <a:r>
              <a:rPr lang="en-IN" dirty="0" err="1"/>
              <a:t>loc</a:t>
            </a:r>
            <a:r>
              <a:rPr lang="en-IN" dirty="0"/>
              <a:t> method |</a:t>
            </a:r>
          </a:p>
          <a:p>
            <a:r>
              <a:rPr lang="en-IN" dirty="0"/>
              <a:t>    </a:t>
            </a:r>
            <a:r>
              <a:rPr lang="en-IN" dirty="0" err="1"/>
              <a:t>LunchfoodseparatedIDdata</a:t>
            </a:r>
            <a:r>
              <a:rPr lang="en-IN" dirty="0"/>
              <a:t> = </a:t>
            </a:r>
            <a:r>
              <a:rPr lang="en-IN" dirty="0" err="1"/>
              <a:t>data.iloc</a:t>
            </a:r>
            <a:r>
              <a:rPr lang="en-IN" dirty="0"/>
              <a:t>[</a:t>
            </a:r>
            <a:r>
              <a:rPr lang="en-IN" dirty="0" err="1"/>
              <a:t>LunchfoodseparatedID</a:t>
            </a:r>
            <a:r>
              <a:rPr lang="en-IN" dirty="0"/>
              <a:t>]</a:t>
            </a:r>
          </a:p>
          <a:p>
            <a:r>
              <a:rPr lang="en-IN" dirty="0"/>
              <a:t>    print(</a:t>
            </a:r>
            <a:r>
              <a:rPr lang="en-IN" dirty="0" err="1"/>
              <a:t>LunchfoodseparatedID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LunchfoodseparatedIDdata</a:t>
            </a:r>
            <a:r>
              <a:rPr lang="en-IN" dirty="0"/>
              <a:t>=</a:t>
            </a:r>
            <a:r>
              <a:rPr lang="en-IN" dirty="0" err="1"/>
              <a:t>LunchfoodseparatedIDdata.T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=list(</a:t>
            </a:r>
            <a:r>
              <a:rPr lang="en-IN" dirty="0" err="1"/>
              <a:t>np.arange</a:t>
            </a:r>
            <a:r>
              <a:rPr lang="en-IN" dirty="0"/>
              <a:t>(5,15))</a:t>
            </a:r>
          </a:p>
          <a:p>
            <a:r>
              <a:rPr lang="en-IN" dirty="0"/>
              <a:t>    </a:t>
            </a:r>
            <a:r>
              <a:rPr lang="en-IN" dirty="0" err="1"/>
              <a:t>Valapnd</a:t>
            </a:r>
            <a:r>
              <a:rPr lang="en-IN" dirty="0"/>
              <a:t>=[0]+</a:t>
            </a:r>
            <a:r>
              <a:rPr lang="en-IN" dirty="0" err="1"/>
              <a:t>val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LunchfoodseparatedIDdata</a:t>
            </a:r>
            <a:r>
              <a:rPr lang="en-IN" dirty="0"/>
              <a:t>=</a:t>
            </a:r>
            <a:r>
              <a:rPr lang="en-IN" dirty="0" err="1"/>
              <a:t>LunchfoodseparatedIDdata.iloc</a:t>
            </a:r>
            <a:r>
              <a:rPr lang="en-IN" dirty="0"/>
              <a:t>[</a:t>
            </a:r>
            <a:r>
              <a:rPr lang="en-IN" dirty="0" err="1"/>
              <a:t>Valapnd</a:t>
            </a:r>
            <a:r>
              <a:rPr lang="en-IN" dirty="0"/>
              <a:t>]</a:t>
            </a:r>
          </a:p>
          <a:p>
            <a:r>
              <a:rPr lang="en-IN" dirty="0"/>
              <a:t>    </a:t>
            </a:r>
            <a:r>
              <a:rPr lang="en-IN" dirty="0" err="1"/>
              <a:t>LunchfoodseparatedIDdata</a:t>
            </a:r>
            <a:r>
              <a:rPr lang="en-IN" dirty="0"/>
              <a:t>=</a:t>
            </a:r>
            <a:r>
              <a:rPr lang="en-IN" dirty="0" err="1"/>
              <a:t>LunchfoodseparatedIDdata.T</a:t>
            </a:r>
            <a:endParaRPr lang="en-IN" dirty="0"/>
          </a:p>
          <a:p>
            <a:r>
              <a:rPr lang="en-IN" dirty="0"/>
              <a:t>    #print (</a:t>
            </a:r>
            <a:r>
              <a:rPr lang="en-IN" dirty="0" err="1"/>
              <a:t>LunchfoodseparatedIDdata</a:t>
            </a:r>
            <a:r>
              <a:rPr lang="en-IN" dirty="0"/>
              <a:t>)</a:t>
            </a:r>
          </a:p>
          <a:p>
            <a:r>
              <a:rPr lang="en-IN" dirty="0"/>
              <a:t>      # retrieving rows by </a:t>
            </a:r>
            <a:r>
              <a:rPr lang="en-IN" dirty="0" err="1"/>
              <a:t>loc</a:t>
            </a:r>
            <a:r>
              <a:rPr lang="en-IN" dirty="0"/>
              <a:t> method </a:t>
            </a:r>
          </a:p>
          <a:p>
            <a:r>
              <a:rPr lang="en-IN" dirty="0"/>
              <a:t>    </a:t>
            </a:r>
            <a:r>
              <a:rPr lang="en-IN" dirty="0" err="1"/>
              <a:t>breakfastfoodseparatedIDdata</a:t>
            </a:r>
            <a:r>
              <a:rPr lang="en-IN" dirty="0"/>
              <a:t> = </a:t>
            </a:r>
            <a:r>
              <a:rPr lang="en-IN" dirty="0" err="1"/>
              <a:t>data.iloc</a:t>
            </a:r>
            <a:r>
              <a:rPr lang="en-IN" dirty="0"/>
              <a:t>[</a:t>
            </a:r>
            <a:r>
              <a:rPr lang="en-IN" dirty="0" err="1"/>
              <a:t>breakfastfoodseparatedID</a:t>
            </a:r>
            <a:r>
              <a:rPr lang="en-IN" dirty="0"/>
              <a:t>]</a:t>
            </a:r>
          </a:p>
          <a:p>
            <a:r>
              <a:rPr lang="en-IN" dirty="0"/>
              <a:t>    </a:t>
            </a:r>
            <a:r>
              <a:rPr lang="en-IN" dirty="0" err="1"/>
              <a:t>breakfastfoodseparatedIDdata</a:t>
            </a:r>
            <a:r>
              <a:rPr lang="en-IN" dirty="0"/>
              <a:t>=</a:t>
            </a:r>
            <a:r>
              <a:rPr lang="en-IN" dirty="0" err="1"/>
              <a:t>breakfastfoodseparatedIDdata.T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=list(</a:t>
            </a:r>
            <a:r>
              <a:rPr lang="en-IN" dirty="0" err="1"/>
              <a:t>np.arange</a:t>
            </a:r>
            <a:r>
              <a:rPr lang="en-IN" dirty="0"/>
              <a:t>(5,15))</a:t>
            </a:r>
          </a:p>
          <a:p>
            <a:r>
              <a:rPr lang="en-IN" dirty="0"/>
              <a:t>    </a:t>
            </a:r>
            <a:r>
              <a:rPr lang="en-IN" dirty="0" err="1"/>
              <a:t>Valapnd</a:t>
            </a:r>
            <a:r>
              <a:rPr lang="en-IN" dirty="0"/>
              <a:t>=[0]+</a:t>
            </a:r>
            <a:r>
              <a:rPr lang="en-IN" dirty="0" err="1"/>
              <a:t>val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breakfastfoodseparatedIDdata</a:t>
            </a:r>
            <a:r>
              <a:rPr lang="en-IN" dirty="0"/>
              <a:t>=</a:t>
            </a:r>
            <a:r>
              <a:rPr lang="en-IN" dirty="0" err="1"/>
              <a:t>breakfastfoodseparatedIDdata.iloc</a:t>
            </a:r>
            <a:r>
              <a:rPr lang="en-IN" dirty="0"/>
              <a:t>[</a:t>
            </a:r>
            <a:r>
              <a:rPr lang="en-IN" dirty="0" err="1"/>
              <a:t>Valapnd</a:t>
            </a:r>
            <a:r>
              <a:rPr lang="en-IN" dirty="0"/>
              <a:t>]</a:t>
            </a:r>
          </a:p>
          <a:p>
            <a:r>
              <a:rPr lang="en-IN" dirty="0"/>
              <a:t>    </a:t>
            </a:r>
            <a:r>
              <a:rPr lang="en-IN" dirty="0" err="1"/>
              <a:t>breakfastfoodseparatedIDdata</a:t>
            </a:r>
            <a:r>
              <a:rPr lang="en-IN" dirty="0"/>
              <a:t>=</a:t>
            </a:r>
            <a:r>
              <a:rPr lang="en-IN" dirty="0" err="1"/>
              <a:t>breakfastfoodseparatedIDdata.T</a:t>
            </a:r>
            <a:endParaRPr lang="en-IN" dirty="0"/>
          </a:p>
          <a:p>
            <a:r>
              <a:rPr lang="en-IN" dirty="0"/>
              <a:t>    #print (</a:t>
            </a:r>
            <a:r>
              <a:rPr lang="en-IN" dirty="0" err="1"/>
              <a:t>breakfastfoodseparatedIDdata</a:t>
            </a:r>
            <a:r>
              <a:rPr lang="en-I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0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Cont….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age=int(e1.get())</a:t>
            </a:r>
          </a:p>
          <a:p>
            <a:r>
              <a:rPr lang="en-IN" dirty="0"/>
              <a:t>    veg=float(e2.get())</a:t>
            </a:r>
          </a:p>
          <a:p>
            <a:r>
              <a:rPr lang="en-IN" dirty="0"/>
              <a:t>    weight=float(e3.get())</a:t>
            </a:r>
          </a:p>
          <a:p>
            <a:r>
              <a:rPr lang="en-IN" dirty="0"/>
              <a:t>    height=float(e4.get())</a:t>
            </a:r>
          </a:p>
          <a:p>
            <a:r>
              <a:rPr lang="en-IN" dirty="0"/>
              <a:t>    </a:t>
            </a:r>
            <a:r>
              <a:rPr lang="en-IN" dirty="0" err="1"/>
              <a:t>bmi</a:t>
            </a:r>
            <a:r>
              <a:rPr lang="en-IN" dirty="0"/>
              <a:t> = weight/(height**2) </a:t>
            </a:r>
          </a:p>
          <a:p>
            <a:r>
              <a:rPr lang="en-IN" dirty="0"/>
              <a:t>    </a:t>
            </a:r>
            <a:r>
              <a:rPr lang="en-IN" dirty="0" err="1"/>
              <a:t>agewiseinp</a:t>
            </a:r>
            <a:r>
              <a:rPr lang="en-IN" dirty="0"/>
              <a:t>=0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for </a:t>
            </a:r>
            <a:r>
              <a:rPr lang="en-IN" dirty="0" err="1"/>
              <a:t>lp</a:t>
            </a:r>
            <a:r>
              <a:rPr lang="en-IN" dirty="0"/>
              <a:t> in range (0,80,20):</a:t>
            </a:r>
          </a:p>
          <a:p>
            <a:r>
              <a:rPr lang="en-IN" dirty="0"/>
              <a:t>        </a:t>
            </a:r>
            <a:r>
              <a:rPr lang="en-IN" dirty="0" err="1"/>
              <a:t>test_list</a:t>
            </a:r>
            <a:r>
              <a:rPr lang="en-IN" dirty="0"/>
              <a:t>=</a:t>
            </a:r>
            <a:r>
              <a:rPr lang="en-IN" dirty="0" err="1"/>
              <a:t>np.arange</a:t>
            </a:r>
            <a:r>
              <a:rPr lang="en-IN" dirty="0"/>
              <a:t>(lp,lp+20)</a:t>
            </a:r>
          </a:p>
          <a:p>
            <a:r>
              <a:rPr lang="en-IN" dirty="0"/>
              <a:t>        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test_list</a:t>
            </a:r>
            <a:r>
              <a:rPr lang="en-IN" dirty="0"/>
              <a:t>: </a:t>
            </a:r>
          </a:p>
          <a:p>
            <a:r>
              <a:rPr lang="en-IN" dirty="0"/>
              <a:t>            if(</a:t>
            </a:r>
            <a:r>
              <a:rPr lang="en-IN" dirty="0" err="1"/>
              <a:t>i</a:t>
            </a:r>
            <a:r>
              <a:rPr lang="en-IN" dirty="0"/>
              <a:t> == age):</a:t>
            </a:r>
          </a:p>
          <a:p>
            <a:r>
              <a:rPr lang="en-IN" dirty="0"/>
              <a:t>                print('age is </a:t>
            </a:r>
            <a:r>
              <a:rPr lang="en-IN" dirty="0" err="1"/>
              <a:t>between',str</a:t>
            </a:r>
            <a:r>
              <a:rPr lang="en-IN" dirty="0"/>
              <a:t>(</a:t>
            </a:r>
            <a:r>
              <a:rPr lang="en-IN" dirty="0" err="1"/>
              <a:t>lp</a:t>
            </a:r>
            <a:r>
              <a:rPr lang="en-IN" dirty="0"/>
              <a:t>),str(lp+10))</a:t>
            </a:r>
          </a:p>
          <a:p>
            <a:r>
              <a:rPr lang="en-IN" dirty="0"/>
              <a:t>                tr=round(</a:t>
            </a:r>
            <a:r>
              <a:rPr lang="en-IN" dirty="0" err="1"/>
              <a:t>lp</a:t>
            </a:r>
            <a:r>
              <a:rPr lang="en-IN" dirty="0"/>
              <a:t>/20)  </a:t>
            </a:r>
          </a:p>
          <a:p>
            <a:r>
              <a:rPr lang="en-IN" dirty="0"/>
              <a:t>                </a:t>
            </a:r>
            <a:r>
              <a:rPr lang="en-IN" dirty="0" err="1"/>
              <a:t>agecl</a:t>
            </a:r>
            <a:r>
              <a:rPr lang="en-IN" dirty="0"/>
              <a:t>=round(</a:t>
            </a:r>
            <a:r>
              <a:rPr lang="en-IN" dirty="0" err="1"/>
              <a:t>lp</a:t>
            </a:r>
            <a:r>
              <a:rPr lang="en-IN" dirty="0"/>
              <a:t>/20)    </a:t>
            </a:r>
          </a:p>
          <a:p>
            <a:r>
              <a:rPr lang="en-IN" dirty="0"/>
              <a:t>   </a:t>
            </a:r>
          </a:p>
          <a:p>
            <a:endParaRPr lang="en-IN" dirty="0"/>
          </a:p>
          <a:p>
            <a:r>
              <a:rPr lang="en-IN" dirty="0"/>
              <a:t>   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Cont….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IN" dirty="0"/>
          </a:p>
          <a:p>
            <a:r>
              <a:rPr lang="en-IN" dirty="0"/>
              <a:t>     #conditions</a:t>
            </a:r>
          </a:p>
          <a:p>
            <a:r>
              <a:rPr lang="en-IN" dirty="0"/>
              <a:t>    print("Your body mass index is: ", </a:t>
            </a:r>
            <a:r>
              <a:rPr lang="en-IN" dirty="0" err="1"/>
              <a:t>bmi</a:t>
            </a:r>
            <a:r>
              <a:rPr lang="en-IN" dirty="0"/>
              <a:t>)</a:t>
            </a:r>
          </a:p>
          <a:p>
            <a:r>
              <a:rPr lang="en-IN" dirty="0"/>
              <a:t>    if ( </a:t>
            </a:r>
            <a:r>
              <a:rPr lang="en-IN" dirty="0" err="1"/>
              <a:t>bmi</a:t>
            </a:r>
            <a:r>
              <a:rPr lang="en-IN" dirty="0"/>
              <a:t> &lt; 16):</a:t>
            </a:r>
          </a:p>
          <a:p>
            <a:r>
              <a:rPr lang="en-IN" dirty="0"/>
              <a:t>        print("severely underweight")</a:t>
            </a:r>
          </a:p>
          <a:p>
            <a:r>
              <a:rPr lang="en-IN" dirty="0"/>
              <a:t>        </a:t>
            </a:r>
            <a:r>
              <a:rPr lang="en-IN" dirty="0" err="1"/>
              <a:t>clbmi</a:t>
            </a:r>
            <a:r>
              <a:rPr lang="en-IN" dirty="0"/>
              <a:t>=4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( </a:t>
            </a:r>
            <a:r>
              <a:rPr lang="en-IN" dirty="0" err="1"/>
              <a:t>bmi</a:t>
            </a:r>
            <a:r>
              <a:rPr lang="en-IN" dirty="0"/>
              <a:t> &gt;= 16 and </a:t>
            </a:r>
            <a:r>
              <a:rPr lang="en-IN" dirty="0" err="1"/>
              <a:t>bmi</a:t>
            </a:r>
            <a:r>
              <a:rPr lang="en-IN" dirty="0"/>
              <a:t> &lt; 18.5):</a:t>
            </a:r>
          </a:p>
          <a:p>
            <a:r>
              <a:rPr lang="en-IN" dirty="0"/>
              <a:t>        print("underweight")</a:t>
            </a:r>
          </a:p>
          <a:p>
            <a:r>
              <a:rPr lang="en-IN" dirty="0"/>
              <a:t>        </a:t>
            </a:r>
            <a:r>
              <a:rPr lang="en-IN" dirty="0" err="1"/>
              <a:t>clbmi</a:t>
            </a:r>
            <a:r>
              <a:rPr lang="en-IN" dirty="0"/>
              <a:t>=3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( </a:t>
            </a:r>
            <a:r>
              <a:rPr lang="en-IN" dirty="0" err="1"/>
              <a:t>bmi</a:t>
            </a:r>
            <a:r>
              <a:rPr lang="en-IN" dirty="0"/>
              <a:t> &gt;= 18.5 and </a:t>
            </a:r>
            <a:r>
              <a:rPr lang="en-IN" dirty="0" err="1"/>
              <a:t>bmi</a:t>
            </a:r>
            <a:r>
              <a:rPr lang="en-IN" dirty="0"/>
              <a:t> &lt; 25):</a:t>
            </a:r>
          </a:p>
          <a:p>
            <a:r>
              <a:rPr lang="en-IN" dirty="0"/>
              <a:t>        print("Healthy")</a:t>
            </a:r>
          </a:p>
          <a:p>
            <a:r>
              <a:rPr lang="en-IN" dirty="0"/>
              <a:t>        </a:t>
            </a:r>
            <a:r>
              <a:rPr lang="en-IN" dirty="0" err="1"/>
              <a:t>clbmi</a:t>
            </a:r>
            <a:r>
              <a:rPr lang="en-IN" dirty="0"/>
              <a:t>=2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( </a:t>
            </a:r>
            <a:r>
              <a:rPr lang="en-IN" dirty="0" err="1"/>
              <a:t>bmi</a:t>
            </a:r>
            <a:r>
              <a:rPr lang="en-IN" dirty="0"/>
              <a:t> &gt;= 25 and </a:t>
            </a:r>
            <a:r>
              <a:rPr lang="en-IN" dirty="0" err="1"/>
              <a:t>bmi</a:t>
            </a:r>
            <a:r>
              <a:rPr lang="en-IN" dirty="0"/>
              <a:t> &lt; 30):</a:t>
            </a:r>
          </a:p>
          <a:p>
            <a:r>
              <a:rPr lang="en-IN" dirty="0"/>
              <a:t>        print("overweight")</a:t>
            </a:r>
          </a:p>
          <a:p>
            <a:r>
              <a:rPr lang="en-IN" dirty="0"/>
              <a:t>        </a:t>
            </a:r>
            <a:r>
              <a:rPr lang="en-IN" dirty="0" err="1"/>
              <a:t>clbmi</a:t>
            </a:r>
            <a:r>
              <a:rPr lang="en-IN" dirty="0"/>
              <a:t>=1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( </a:t>
            </a:r>
            <a:r>
              <a:rPr lang="en-IN" dirty="0" err="1"/>
              <a:t>bmi</a:t>
            </a:r>
            <a:r>
              <a:rPr lang="en-IN" dirty="0"/>
              <a:t> &gt;=30):</a:t>
            </a:r>
          </a:p>
          <a:p>
            <a:r>
              <a:rPr lang="en-IN" dirty="0"/>
              <a:t>        print("severely overweight")</a:t>
            </a:r>
          </a:p>
          <a:p>
            <a:r>
              <a:rPr lang="en-IN" dirty="0"/>
              <a:t>        </a:t>
            </a:r>
            <a:r>
              <a:rPr lang="en-IN" dirty="0" err="1"/>
              <a:t>clbmi</a:t>
            </a:r>
            <a:r>
              <a:rPr lang="en-IN" dirty="0"/>
              <a:t>=0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9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Datacalorie</a:t>
            </a:r>
            <a:r>
              <a:rPr lang="en-IN" dirty="0"/>
              <a:t>=</a:t>
            </a:r>
            <a:r>
              <a:rPr lang="en-IN" dirty="0" err="1"/>
              <a:t>LunchfoodseparatedIDdata</a:t>
            </a:r>
            <a:r>
              <a:rPr lang="en-IN" dirty="0"/>
              <a:t>[1:,1:len(</a:t>
            </a:r>
            <a:r>
              <a:rPr lang="en-IN" dirty="0" err="1"/>
              <a:t>LunchfoodseparatedIDdata</a:t>
            </a:r>
            <a:r>
              <a:rPr lang="en-IN" dirty="0"/>
              <a:t>)]</a:t>
            </a:r>
          </a:p>
          <a:p>
            <a:r>
              <a:rPr lang="en-IN" dirty="0"/>
              <a:t>    #print(</a:t>
            </a:r>
            <a:r>
              <a:rPr lang="en-IN" dirty="0" err="1"/>
              <a:t>Datacalorie</a:t>
            </a:r>
            <a:r>
              <a:rPr lang="en-IN" dirty="0"/>
              <a:t>)</a:t>
            </a:r>
          </a:p>
          <a:p>
            <a:r>
              <a:rPr lang="en-IN" dirty="0"/>
              <a:t>    X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Datacalorie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kmeans</a:t>
            </a:r>
            <a:r>
              <a:rPr lang="en-IN" dirty="0"/>
              <a:t> = </a:t>
            </a:r>
            <a:r>
              <a:rPr lang="en-IN" dirty="0" err="1"/>
              <a:t>KMeans</a:t>
            </a:r>
            <a:r>
              <a:rPr lang="en-IN" dirty="0"/>
              <a:t>(</a:t>
            </a:r>
            <a:r>
              <a:rPr lang="en-IN" dirty="0" err="1"/>
              <a:t>n_clusters</a:t>
            </a:r>
            <a:r>
              <a:rPr lang="en-IN" dirty="0"/>
              <a:t>=3, </a:t>
            </a:r>
            <a:r>
              <a:rPr lang="en-IN" dirty="0" err="1"/>
              <a:t>random_state</a:t>
            </a:r>
            <a:r>
              <a:rPr lang="en-IN" dirty="0"/>
              <a:t>=0).fit(X)</a:t>
            </a:r>
          </a:p>
          <a:p>
            <a:r>
              <a:rPr lang="en-IN" dirty="0"/>
              <a:t>    print ('## Prediction Result ##')</a:t>
            </a:r>
          </a:p>
          <a:p>
            <a:r>
              <a:rPr lang="en-IN" dirty="0"/>
              <a:t>    print(</a:t>
            </a:r>
            <a:r>
              <a:rPr lang="en-IN" dirty="0" err="1"/>
              <a:t>kmeans.labels</a:t>
            </a:r>
            <a:r>
              <a:rPr lang="en-IN" dirty="0"/>
              <a:t>_)</a:t>
            </a:r>
          </a:p>
          <a:p>
            <a:r>
              <a:rPr lang="en-IN" dirty="0"/>
              <a:t>    </a:t>
            </a:r>
            <a:r>
              <a:rPr lang="en-IN" dirty="0" err="1"/>
              <a:t>XValu</a:t>
            </a:r>
            <a:r>
              <a:rPr lang="en-IN" dirty="0"/>
              <a:t>=</a:t>
            </a:r>
            <a:r>
              <a:rPr lang="en-IN" dirty="0" err="1"/>
              <a:t>np.arange</a:t>
            </a:r>
            <a:r>
              <a:rPr lang="en-IN" dirty="0"/>
              <a:t>(0,len(</a:t>
            </a:r>
            <a:r>
              <a:rPr lang="en-IN" dirty="0" err="1"/>
              <a:t>kmeans.labels</a:t>
            </a:r>
            <a:r>
              <a:rPr lang="en-IN" dirty="0"/>
              <a:t>_))</a:t>
            </a:r>
          </a:p>
          <a:p>
            <a:r>
              <a:rPr lang="en-IN" dirty="0"/>
              <a:t>    # </a:t>
            </a:r>
            <a:r>
              <a:rPr lang="en-IN" dirty="0" err="1"/>
              <a:t>fig,axs</a:t>
            </a:r>
            <a:r>
              <a:rPr lang="en-IN" dirty="0"/>
              <a:t>=</a:t>
            </a:r>
            <a:r>
              <a:rPr lang="en-IN" dirty="0" err="1"/>
              <a:t>plt.subplots</a:t>
            </a:r>
            <a:r>
              <a:rPr lang="en-IN" dirty="0"/>
              <a:t>(1,1,figsize=(15,5))</a:t>
            </a:r>
          </a:p>
          <a:p>
            <a:r>
              <a:rPr lang="en-IN" dirty="0"/>
              <a:t>    # </a:t>
            </a:r>
            <a:r>
              <a:rPr lang="en-IN" dirty="0" err="1"/>
              <a:t>plt.bar</a:t>
            </a:r>
            <a:r>
              <a:rPr lang="en-IN" dirty="0"/>
              <a:t>(</a:t>
            </a:r>
            <a:r>
              <a:rPr lang="en-IN" dirty="0" err="1"/>
              <a:t>XValu,kmeans.labels</a:t>
            </a:r>
            <a:r>
              <a:rPr lang="en-IN" dirty="0"/>
              <a:t>_)</a:t>
            </a:r>
          </a:p>
          <a:p>
            <a:r>
              <a:rPr lang="en-IN" dirty="0"/>
              <a:t>    </a:t>
            </a:r>
            <a:r>
              <a:rPr lang="en-IN" dirty="0" err="1"/>
              <a:t>lnchlbl</a:t>
            </a:r>
            <a:r>
              <a:rPr lang="en-IN" dirty="0"/>
              <a:t>=</a:t>
            </a:r>
            <a:r>
              <a:rPr lang="en-IN" dirty="0" err="1"/>
              <a:t>kmeans.labels</a:t>
            </a:r>
            <a:r>
              <a:rPr lang="en-IN" dirty="0"/>
              <a:t>_</a:t>
            </a:r>
          </a:p>
          <a:p>
            <a:r>
              <a:rPr lang="en-IN" dirty="0"/>
              <a:t>    # </a:t>
            </a:r>
            <a:r>
              <a:rPr lang="en-IN" dirty="0" err="1"/>
              <a:t>plt.title</a:t>
            </a:r>
            <a:r>
              <a:rPr lang="en-IN" dirty="0"/>
              <a:t>("Predicted Low-High </a:t>
            </a:r>
            <a:r>
              <a:rPr lang="en-IN" dirty="0" err="1"/>
              <a:t>Weigted</a:t>
            </a:r>
            <a:r>
              <a:rPr lang="en-IN" dirty="0"/>
              <a:t> Calorie Foods")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93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Result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working prototype of a Diet Recommendation System is established.</a:t>
            </a:r>
          </a:p>
          <a:p>
            <a:r>
              <a:rPr lang="en-IN" dirty="0"/>
              <a:t>The module works on the basis of K-Means Clustering and Random Forest Classification Algorithms.</a:t>
            </a:r>
          </a:p>
          <a:p>
            <a:r>
              <a:rPr lang="en-IN" dirty="0"/>
              <a:t>Tkinter based GUI is implemented.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21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Cont….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Working 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26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816352"/>
            <a:ext cx="3849624" cy="22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0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Cont….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b="1" dirty="0"/>
              <a:t>Working Module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27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C0ADB9-48F9-4234-A20B-6E125365C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/>
          <a:stretch/>
        </p:blipFill>
        <p:spPr>
          <a:xfrm>
            <a:off x="2222765" y="2467992"/>
            <a:ext cx="7746470" cy="37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70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Cont….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Diet is recommended based on the user’s input and also the desired food list is displayed.</a:t>
            </a:r>
          </a:p>
          <a:p>
            <a:r>
              <a:rPr lang="en-IN" dirty="0"/>
              <a:t>BMI’ is also calculated and taken into consideration.</a:t>
            </a:r>
          </a:p>
          <a:p>
            <a:r>
              <a:rPr lang="en-IN" dirty="0"/>
              <a:t>Weight Loss/Gain/Healthy diet category is also predicted.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52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Cont….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</a:t>
            </a:r>
            <a:r>
              <a:rPr lang="en-IN" b="1" cap="small" dirty="0"/>
              <a:t>uture scope:</a:t>
            </a:r>
            <a:endParaRPr lang="en-IN" b="1" dirty="0"/>
          </a:p>
          <a:p>
            <a:pPr lvl="1"/>
            <a:r>
              <a:rPr lang="en-IN" dirty="0"/>
              <a:t>The module can be implemented as a cloud based application.	</a:t>
            </a:r>
          </a:p>
          <a:p>
            <a:pPr lvl="1"/>
            <a:r>
              <a:rPr lang="en-IN" dirty="0"/>
              <a:t>Packaged as a single entity, ready for production environment deployment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Cont….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Being healthy and eating better is something the vast majority of the population wants and doing so usually requires great effort.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working prototype accomplishes a </a:t>
            </a:r>
            <a:r>
              <a:rPr lang="en-IN" b="1" dirty="0"/>
              <a:t>Personalized Diet Recommendation System </a:t>
            </a:r>
            <a:r>
              <a:rPr lang="en-IN" dirty="0"/>
              <a:t>with integration of </a:t>
            </a:r>
            <a:r>
              <a:rPr lang="en-IN" b="1" dirty="0"/>
              <a:t>Machine Learning Algorithms </a:t>
            </a:r>
            <a:r>
              <a:rPr lang="en-IN" dirty="0"/>
              <a:t>to recommend the right food at right time and with the right nutrition, calories, fat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88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small" dirty="0">
                <a:latin typeface="Calibri 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Diet Recommendation System is implemented with the working functionalities like:</a:t>
            </a:r>
          </a:p>
          <a:p>
            <a:pPr lvl="1"/>
            <a:r>
              <a:rPr lang="en-IN" dirty="0"/>
              <a:t>Desired food list prediction.</a:t>
            </a:r>
          </a:p>
          <a:p>
            <a:pPr lvl="1"/>
            <a:r>
              <a:rPr lang="en-IN" dirty="0"/>
              <a:t>Weight category prediction.</a:t>
            </a:r>
          </a:p>
          <a:p>
            <a:pPr lvl="1"/>
            <a:r>
              <a:rPr lang="en-IN" dirty="0"/>
              <a:t>BMI Calculation.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Health is vital for an individual and can be achieved with this working module. Thus making life healthy.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3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63" y="337626"/>
            <a:ext cx="10031437" cy="5839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endParaRPr lang="en-IN" sz="4000" b="1" cap="small" dirty="0"/>
          </a:p>
          <a:p>
            <a:pPr marL="0" indent="0" algn="ctr">
              <a:buNone/>
            </a:pPr>
            <a:endParaRPr lang="en-IN" sz="4000" b="1" cap="small" dirty="0"/>
          </a:p>
          <a:p>
            <a:pPr marL="0" indent="0" algn="ctr">
              <a:buNone/>
            </a:pPr>
            <a:r>
              <a:rPr lang="en-IN" sz="4400" b="1" cap="small" dirty="0"/>
              <a:t>✔	Thank You 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5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small" dirty="0">
                <a:latin typeface="+mn-lt"/>
              </a:rPr>
              <a:t>Objective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establish working prototype of a Personalized Diet Recommendation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06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Existing System</a:t>
            </a:r>
            <a:endParaRPr lang="en-IN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existing working model of the Diet Recommendation System gives recommendations concerning food based on user inputs in general life style on regular food timings.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89110"/>
            <a:ext cx="4013579" cy="27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8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Cont</a:t>
            </a:r>
            <a:r>
              <a:rPr lang="en-IN" sz="4000" b="1" cap="small" dirty="0">
                <a:latin typeface="+mn-lt"/>
              </a:rPr>
              <a:t>….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food is recommended based on the user habits of food intake at a particular term according to his/her tastes.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8" y="33537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5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Calibri "/>
              </a:rPr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issues that are being  faced by the current working model is it does not facilitate a user with the food classification based on the food timings on a daily basis other than general food timings.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7"/>
          <a:stretch/>
        </p:blipFill>
        <p:spPr>
          <a:xfrm>
            <a:off x="4818797" y="3436534"/>
            <a:ext cx="1981200" cy="21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Cont….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existing system struggles to provide a weight gain/loss scheme to a user based on his long term food habits.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3566319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cap="small" dirty="0">
                <a:latin typeface="+mn-lt"/>
              </a:rPr>
              <a:t>System Architecture</a:t>
            </a:r>
            <a:endParaRPr lang="en-IN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29-08-2021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Shark Hack-3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D8A-E3D9-4099-97AA-716B2D8D6739}" type="slidenum">
              <a:rPr lang="en-IN" smtClean="0"/>
              <a:t>9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44" y="2603817"/>
            <a:ext cx="1481514" cy="14197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2080" y="427939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23" y="1627821"/>
            <a:ext cx="2143125" cy="2143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60" y="3966208"/>
            <a:ext cx="2619375" cy="1752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81400" y="5937504"/>
            <a:ext cx="241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K-MEANS CLUSTERING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2640" y="4986528"/>
            <a:ext cx="130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BREAKFAST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98435" y="4648724"/>
            <a:ext cx="8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LUNCH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4480" y="5498592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DINNER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690688"/>
            <a:ext cx="2143125" cy="21431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87146" y="1627821"/>
            <a:ext cx="126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PYTHON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46" y="4410400"/>
            <a:ext cx="1905000" cy="1308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95872" y="6108192"/>
            <a:ext cx="306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 CLASSIFIER</a:t>
            </a:r>
          </a:p>
        </p:txBody>
      </p:sp>
      <p:sp>
        <p:nvSpPr>
          <p:cNvPr id="23" name="Arrow: Down 12">
            <a:extLst>
              <a:ext uri="{FF2B5EF4-FFF2-40B4-BE49-F238E27FC236}">
                <a16:creationId xmlns:a16="http://schemas.microsoft.com/office/drawing/2014/main" id="{070AC0C4-759D-4BE0-9C1D-E165B51B3C09}"/>
              </a:ext>
            </a:extLst>
          </p:cNvPr>
          <p:cNvSpPr/>
          <p:nvPr/>
        </p:nvSpPr>
        <p:spPr>
          <a:xfrm rot="10800000">
            <a:off x="6099712" y="3380887"/>
            <a:ext cx="615460" cy="5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Down 12">
            <a:extLst>
              <a:ext uri="{FF2B5EF4-FFF2-40B4-BE49-F238E27FC236}">
                <a16:creationId xmlns:a16="http://schemas.microsoft.com/office/drawing/2014/main" id="{070AC0C4-759D-4BE0-9C1D-E165B51B3C09}"/>
              </a:ext>
            </a:extLst>
          </p:cNvPr>
          <p:cNvSpPr/>
          <p:nvPr/>
        </p:nvSpPr>
        <p:spPr>
          <a:xfrm rot="16200000">
            <a:off x="3191420" y="3398314"/>
            <a:ext cx="615460" cy="5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Down 12">
            <a:extLst>
              <a:ext uri="{FF2B5EF4-FFF2-40B4-BE49-F238E27FC236}">
                <a16:creationId xmlns:a16="http://schemas.microsoft.com/office/drawing/2014/main" id="{070AC0C4-759D-4BE0-9C1D-E165B51B3C09}"/>
              </a:ext>
            </a:extLst>
          </p:cNvPr>
          <p:cNvSpPr/>
          <p:nvPr/>
        </p:nvSpPr>
        <p:spPr>
          <a:xfrm rot="16200000">
            <a:off x="8813498" y="3479762"/>
            <a:ext cx="615460" cy="5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720" y="2579834"/>
            <a:ext cx="2057400" cy="2219325"/>
          </a:xfrm>
          <a:prstGeom prst="rect">
            <a:avLst/>
          </a:prstGeom>
        </p:spPr>
      </p:pic>
      <p:sp>
        <p:nvSpPr>
          <p:cNvPr id="27" name="Arrow: Down 12">
            <a:extLst>
              <a:ext uri="{FF2B5EF4-FFF2-40B4-BE49-F238E27FC236}">
                <a16:creationId xmlns:a16="http://schemas.microsoft.com/office/drawing/2014/main" id="{070AC0C4-759D-4BE0-9C1D-E165B51B3C09}"/>
              </a:ext>
            </a:extLst>
          </p:cNvPr>
          <p:cNvSpPr/>
          <p:nvPr/>
        </p:nvSpPr>
        <p:spPr>
          <a:xfrm rot="13225173">
            <a:off x="5590550" y="4113003"/>
            <a:ext cx="615460" cy="5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Down 12">
            <a:extLst>
              <a:ext uri="{FF2B5EF4-FFF2-40B4-BE49-F238E27FC236}">
                <a16:creationId xmlns:a16="http://schemas.microsoft.com/office/drawing/2014/main" id="{070AC0C4-759D-4BE0-9C1D-E165B51B3C09}"/>
              </a:ext>
            </a:extLst>
          </p:cNvPr>
          <p:cNvSpPr/>
          <p:nvPr/>
        </p:nvSpPr>
        <p:spPr>
          <a:xfrm rot="8076994">
            <a:off x="6637346" y="4090145"/>
            <a:ext cx="615460" cy="5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23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1530</Words>
  <Application>Microsoft Office PowerPoint</Application>
  <PresentationFormat>Widescreen</PresentationFormat>
  <Paragraphs>298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</vt:lpstr>
      <vt:lpstr>Calibri Light</vt:lpstr>
      <vt:lpstr>Calisto MT</vt:lpstr>
      <vt:lpstr>Office Theme</vt:lpstr>
      <vt:lpstr>Personalized Diet Recommendation System in Healthcare using Predictive approaches     By: Frason Francis</vt:lpstr>
      <vt:lpstr>Introduction</vt:lpstr>
      <vt:lpstr>Cont….</vt:lpstr>
      <vt:lpstr>Objective</vt:lpstr>
      <vt:lpstr>Existing System</vt:lpstr>
      <vt:lpstr>Cont….</vt:lpstr>
      <vt:lpstr>Issues</vt:lpstr>
      <vt:lpstr>Cont….</vt:lpstr>
      <vt:lpstr>System Architecture</vt:lpstr>
      <vt:lpstr>System Workflow</vt:lpstr>
      <vt:lpstr>Modules</vt:lpstr>
      <vt:lpstr>Cont….</vt:lpstr>
      <vt:lpstr>Cont….</vt:lpstr>
      <vt:lpstr>Cont….</vt:lpstr>
      <vt:lpstr>Cont….</vt:lpstr>
      <vt:lpstr>Implementation Procedure</vt:lpstr>
      <vt:lpstr>Cont….</vt:lpstr>
      <vt:lpstr>Tech Stack and Tools</vt:lpstr>
      <vt:lpstr>Code:</vt:lpstr>
      <vt:lpstr>Cont….</vt:lpstr>
      <vt:lpstr>Cont….</vt:lpstr>
      <vt:lpstr>Cont….</vt:lpstr>
      <vt:lpstr>Cont….</vt:lpstr>
      <vt:lpstr>CONT…</vt:lpstr>
      <vt:lpstr>Result</vt:lpstr>
      <vt:lpstr>Cont….</vt:lpstr>
      <vt:lpstr>Cont….</vt:lpstr>
      <vt:lpstr>Cont….</vt:lpstr>
      <vt:lpstr>Cont….</vt:lpstr>
      <vt:lpstr>Conclusion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predictive learning approaches for Personalized Diet Recommendation System in Healthcare</dc:title>
  <dc:creator>win10</dc:creator>
  <cp:lastModifiedBy>frason kalapurackal</cp:lastModifiedBy>
  <cp:revision>184</cp:revision>
  <dcterms:created xsi:type="dcterms:W3CDTF">2020-03-07T22:05:27Z</dcterms:created>
  <dcterms:modified xsi:type="dcterms:W3CDTF">2021-08-29T11:42:23Z</dcterms:modified>
</cp:coreProperties>
</file>