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308" y="-2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3A62D-16B7-44B0-AA47-08DD51CE2991}"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3A62D-16B7-44B0-AA47-08DD51CE2991}"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3A62D-16B7-44B0-AA47-08DD51CE2991}"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3A62D-16B7-44B0-AA47-08DD51CE2991}"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3A62D-16B7-44B0-AA47-08DD51CE2991}"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3A62D-16B7-44B0-AA47-08DD51CE2991}"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3A62D-16B7-44B0-AA47-08DD51CE2991}" type="datetimeFigureOut">
              <a:rPr lang="en-US" smtClean="0"/>
              <a:pPr/>
              <a:t>4/21/2013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3A62D-16B7-44B0-AA47-08DD51CE2991}" type="datetimeFigureOut">
              <a:rPr lang="en-US" smtClean="0"/>
              <a:pPr/>
              <a:t>4/21/2013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3A62D-16B7-44B0-AA47-08DD51CE2991}" type="datetimeFigureOut">
              <a:rPr lang="en-US" smtClean="0"/>
              <a:pPr/>
              <a:t>4/21/2013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3A62D-16B7-44B0-AA47-08DD51CE2991}"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3A62D-16B7-44B0-AA47-08DD51CE2991}"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E74D2-20B5-494E-8C8F-59DF9C1598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3A62D-16B7-44B0-AA47-08DD51CE2991}" type="datetimeFigureOut">
              <a:rPr lang="en-US" smtClean="0"/>
              <a:pPr/>
              <a:t>4/21/2013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E74D2-20B5-494E-8C8F-59DF9C1598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685800"/>
            <a:ext cx="6705600" cy="914400"/>
          </a:xfrm>
        </p:spPr>
        <p:txBody>
          <a:bodyPr>
            <a:normAutofit/>
          </a:bodyPr>
          <a:lstStyle/>
          <a:p>
            <a:r>
              <a:rPr lang="en-US" dirty="0" smtClean="0"/>
              <a:t>Research Methods</a:t>
            </a:r>
            <a:endParaRPr lang="en-US" dirty="0"/>
          </a:p>
        </p:txBody>
      </p:sp>
      <p:sp>
        <p:nvSpPr>
          <p:cNvPr id="5" name="Subtitle 6"/>
          <p:cNvSpPr txBox="1">
            <a:spLocks/>
          </p:cNvSpPr>
          <p:nvPr/>
        </p:nvSpPr>
        <p:spPr>
          <a:xfrm>
            <a:off x="1066800" y="1752600"/>
            <a:ext cx="6934200" cy="1199704"/>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tx1">
                    <a:tint val="75000"/>
                  </a:schemeClr>
                </a:solidFill>
                <a:effectLst/>
                <a:uLnTx/>
                <a:uFillTx/>
                <a:latin typeface="+mn-lt"/>
                <a:ea typeface="+mn-ea"/>
                <a:cs typeface="+mn-cs"/>
              </a:rPr>
              <a:t>Critical Review of  Research Paper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TextBox 5"/>
          <p:cNvSpPr txBox="1"/>
          <p:nvPr/>
        </p:nvSpPr>
        <p:spPr>
          <a:xfrm>
            <a:off x="533400" y="2590800"/>
            <a:ext cx="8291629" cy="461665"/>
          </a:xfrm>
          <a:prstGeom prst="rect">
            <a:avLst/>
          </a:prstGeom>
          <a:noFill/>
        </p:spPr>
        <p:txBody>
          <a:bodyPr wrap="none" rtlCol="0">
            <a:spAutoFit/>
          </a:bodyPr>
          <a:lstStyle/>
          <a:p>
            <a:r>
              <a:rPr lang="en-US" sz="2400" dirty="0" err="1" smtClean="0"/>
              <a:t>MicroPlay</a:t>
            </a:r>
            <a:r>
              <a:rPr lang="en-US" sz="2400" dirty="0" smtClean="0"/>
              <a:t> - </a:t>
            </a:r>
            <a:r>
              <a:rPr lang="en-US" sz="2400" dirty="0" smtClean="0">
                <a:latin typeface="Times New Roman" pitchFamily="18" charset="0"/>
                <a:cs typeface="Times New Roman" pitchFamily="18" charset="0"/>
              </a:rPr>
              <a:t>Networking Framework for Local Multiplayer Games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pPr algn="l"/>
            <a:r>
              <a:rPr lang="en-US" dirty="0" smtClean="0"/>
              <a:t>Introduction</a:t>
            </a:r>
            <a:endParaRPr lang="en-US" dirty="0"/>
          </a:p>
        </p:txBody>
      </p:sp>
      <p:sp>
        <p:nvSpPr>
          <p:cNvPr id="5" name="Content Placeholder 2"/>
          <p:cNvSpPr>
            <a:spLocks noGrp="1"/>
          </p:cNvSpPr>
          <p:nvPr>
            <p:ph idx="1"/>
          </p:nvPr>
        </p:nvSpPr>
        <p:spPr>
          <a:xfrm>
            <a:off x="381000" y="1295400"/>
            <a:ext cx="8458200" cy="5181600"/>
          </a:xfrm>
        </p:spPr>
        <p:txBody>
          <a:bodyPr>
            <a:normAutofit/>
          </a:bodyPr>
          <a:lstStyle/>
          <a:p>
            <a:r>
              <a:rPr lang="en-US" sz="1700" dirty="0" err="1" smtClean="0"/>
              <a:t>MicroPlay</a:t>
            </a:r>
            <a:r>
              <a:rPr lang="en-US" sz="1700" dirty="0" smtClean="0"/>
              <a:t> is a complete networking framework for local (such as Wi-Fi) multiplayer mobile games .</a:t>
            </a:r>
          </a:p>
          <a:p>
            <a:endParaRPr lang="en-US" sz="1700" dirty="0" smtClean="0"/>
          </a:p>
          <a:p>
            <a:r>
              <a:rPr lang="en-US" sz="1700" dirty="0" smtClean="0"/>
              <a:t>Main idea of this project is remove overheads of client-server architect for a small local networks and also optimized communication between client-server.</a:t>
            </a:r>
          </a:p>
          <a:p>
            <a:endParaRPr lang="en-US" sz="1700" dirty="0" smtClean="0"/>
          </a:p>
          <a:p>
            <a:r>
              <a:rPr lang="en-US" sz="1700" dirty="0" err="1" smtClean="0"/>
              <a:t>MicroPlay</a:t>
            </a:r>
            <a:r>
              <a:rPr lang="en-US" sz="1700" dirty="0" smtClean="0"/>
              <a:t> is based on Android framework and it provide smooth, accurate rendering of all players</a:t>
            </a:r>
          </a:p>
          <a:p>
            <a:endParaRPr lang="en-US" sz="1700" dirty="0" smtClean="0"/>
          </a:p>
          <a:p>
            <a:r>
              <a:rPr lang="en-US" sz="1700" dirty="0" smtClean="0"/>
              <a:t>One of the main challenge when developing multiplayer game is reduce game latency. When its come to local multiplayer game, it have more advantage by having more network bandwidth. By having this advantage </a:t>
            </a:r>
            <a:r>
              <a:rPr lang="en-US" sz="1700" dirty="0" err="1" smtClean="0"/>
              <a:t>microplay</a:t>
            </a:r>
            <a:r>
              <a:rPr lang="en-US" sz="1700" dirty="0" smtClean="0"/>
              <a:t> framework tries to eliminate the need for game state prediction. </a:t>
            </a:r>
          </a:p>
          <a:p>
            <a:endParaRPr lang="en-US" sz="1700" dirty="0" smtClean="0"/>
          </a:p>
          <a:p>
            <a:r>
              <a:rPr lang="en-US" sz="1700" dirty="0" smtClean="0"/>
              <a:t>By elimination of game state prediction , its significantly  simplifying multi-player games development.</a:t>
            </a:r>
          </a:p>
          <a:p>
            <a:endParaRPr lang="en-US" sz="1800" dirty="0" smtClean="0"/>
          </a:p>
          <a:p>
            <a:endParaRPr lang="en-US" sz="1800" dirty="0" smtClean="0"/>
          </a:p>
          <a:p>
            <a:endParaRPr lang="en-US" sz="1800" dirty="0" smtClean="0"/>
          </a:p>
          <a:p>
            <a:endParaRPr lang="en-US" sz="1800" dirty="0" smtClean="0"/>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lstStyle/>
          <a:p>
            <a:pPr algn="l"/>
            <a:r>
              <a:rPr lang="en-US" dirty="0" smtClean="0"/>
              <a:t>System Architecture</a:t>
            </a:r>
            <a:endParaRPr lang="en-US" dirty="0"/>
          </a:p>
        </p:txBody>
      </p:sp>
      <p:sp>
        <p:nvSpPr>
          <p:cNvPr id="5" name="Content Placeholder 2"/>
          <p:cNvSpPr>
            <a:spLocks noGrp="1"/>
          </p:cNvSpPr>
          <p:nvPr>
            <p:ph idx="1"/>
          </p:nvPr>
        </p:nvSpPr>
        <p:spPr>
          <a:xfrm>
            <a:off x="381000" y="1295400"/>
            <a:ext cx="8458200" cy="5181600"/>
          </a:xfrm>
        </p:spPr>
        <p:txBody>
          <a:bodyPr>
            <a:normAutofit/>
          </a:bodyPr>
          <a:lstStyle/>
          <a:p>
            <a:endParaRPr lang="en-US" sz="1800" dirty="0" smtClean="0"/>
          </a:p>
          <a:p>
            <a:endParaRPr lang="en-US" sz="1800" dirty="0" smtClean="0"/>
          </a:p>
          <a:p>
            <a:endParaRPr lang="en-US" sz="1800" dirty="0" smtClean="0"/>
          </a:p>
          <a:p>
            <a:endParaRPr lang="en-US" sz="2000" dirty="0"/>
          </a:p>
        </p:txBody>
      </p:sp>
      <p:sp>
        <p:nvSpPr>
          <p:cNvPr id="6" name="Content Placeholder 2"/>
          <p:cNvSpPr txBox="1">
            <a:spLocks/>
          </p:cNvSpPr>
          <p:nvPr/>
        </p:nvSpPr>
        <p:spPr>
          <a:xfrm>
            <a:off x="348711" y="1436176"/>
            <a:ext cx="84582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err="1" smtClean="0"/>
              <a:t>MicroPlay</a:t>
            </a:r>
            <a:r>
              <a:rPr lang="en-US" sz="1700" dirty="0" smtClean="0"/>
              <a:t> framework consists with several modules which provides/exposed interfaces to game developers to minimized their effort to build multiplayer network model.</a:t>
            </a:r>
          </a:p>
          <a:p>
            <a:endParaRPr lang="en-US" sz="1800" dirty="0" smtClean="0"/>
          </a:p>
          <a:p>
            <a:pPr marL="0" indent="0">
              <a:buNone/>
            </a:pPr>
            <a:endParaRPr lang="en-US" sz="1800" dirty="0" smtClean="0"/>
          </a:p>
          <a:p>
            <a:endParaRPr lang="en-US" sz="1800" dirty="0" smtClean="0"/>
          </a:p>
          <a:p>
            <a:endParaRPr lang="en-US" sz="1800" dirty="0" smtClean="0"/>
          </a:p>
          <a:p>
            <a:endParaRPr lang="en-US" sz="1800" dirty="0" smtClean="0"/>
          </a:p>
          <a:p>
            <a:endParaRPr lang="en-US" sz="2000"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14600" y="2294732"/>
            <a:ext cx="3809999" cy="2779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556647" y="5181600"/>
            <a:ext cx="84582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p>
          <a:p>
            <a:pPr marL="0" indent="0">
              <a:buNone/>
            </a:pPr>
            <a:endParaRPr lang="en-US" sz="1800" dirty="0" smtClean="0"/>
          </a:p>
          <a:p>
            <a:endParaRPr lang="en-US" sz="1800" dirty="0" smtClean="0"/>
          </a:p>
          <a:p>
            <a:endParaRPr lang="en-US" sz="1800" dirty="0" smtClean="0"/>
          </a:p>
          <a:p>
            <a:endParaRPr lang="en-US" sz="1800" dirty="0" smtClean="0"/>
          </a:p>
          <a:p>
            <a:endParaRPr lang="en-US" sz="2000" dirty="0"/>
          </a:p>
        </p:txBody>
      </p:sp>
      <p:sp>
        <p:nvSpPr>
          <p:cNvPr id="8" name="Content Placeholder 2"/>
          <p:cNvSpPr txBox="1">
            <a:spLocks/>
          </p:cNvSpPr>
          <p:nvPr/>
        </p:nvSpPr>
        <p:spPr>
          <a:xfrm>
            <a:off x="384874" y="5257800"/>
            <a:ext cx="84582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smtClean="0"/>
              <a:t>Server &amp; Client module works as regular way, which is client periodically samples input commands of local player and send its to server . And server periodically get a snapshot of game and sends to all clients  </a:t>
            </a:r>
          </a:p>
          <a:p>
            <a:endParaRPr lang="en-US" sz="1800" dirty="0" smtClean="0"/>
          </a:p>
          <a:p>
            <a:pPr marL="0" indent="0">
              <a:buNone/>
            </a:pPr>
            <a:endParaRPr lang="en-US" sz="1800" dirty="0" smtClean="0"/>
          </a:p>
          <a:p>
            <a:endParaRPr lang="en-US" sz="1800" dirty="0" smtClean="0"/>
          </a:p>
          <a:p>
            <a:endParaRPr lang="en-US" sz="1800" dirty="0" smtClean="0"/>
          </a:p>
          <a:p>
            <a:endParaRPr lang="en-US" sz="1800" dirty="0" smtClean="0"/>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762000"/>
            <a:ext cx="8458200" cy="4419600"/>
          </a:xfrm>
        </p:spPr>
        <p:txBody>
          <a:bodyPr>
            <a:normAutofit/>
          </a:bodyPr>
          <a:lstStyle/>
          <a:p>
            <a:r>
              <a:rPr lang="en-US" sz="1700" dirty="0" smtClean="0"/>
              <a:t>Connection module has a responsibility to setting up local network and some different responsibilities  for based on server or client . For node which works as a server, it made a access point (software base) and start a DHCP server and allow to other clients to connect. Once client is connected connection module maintains TCP connection with each an every client. And also module opens a UDP socket that is subsequently used to broadcast state packets and to receive command packets.</a:t>
            </a:r>
          </a:p>
          <a:p>
            <a:endParaRPr lang="en-US" sz="1700" dirty="0" smtClean="0"/>
          </a:p>
          <a:p>
            <a:r>
              <a:rPr lang="en-US" sz="1700" dirty="0" smtClean="0"/>
              <a:t>Overhearing module is the main module in this framework to eliminate game state prediction and make game development easy and also this module helps to reduce latency by significant amount of time .</a:t>
            </a:r>
          </a:p>
          <a:p>
            <a:endParaRPr lang="en-US" sz="1700" dirty="0" smtClean="0"/>
          </a:p>
          <a:p>
            <a:r>
              <a:rPr lang="en-US" sz="1700" dirty="0" smtClean="0"/>
              <a:t>Overhearing module is basically provides an API to let each client overhear UDP command packets sent by all other clients to the server. In general server-client architect clients cannot broadcast frame . They must first send to server and server is responsible to broadcast frame to all other clients.  </a:t>
            </a:r>
          </a:p>
          <a:p>
            <a:endParaRPr lang="en-US" sz="1800" dirty="0" smtClean="0"/>
          </a:p>
          <a:p>
            <a:pPr>
              <a:buNone/>
            </a:pP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609600"/>
            <a:ext cx="2378075"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3124200"/>
            <a:ext cx="8077200" cy="2514600"/>
          </a:xfrm>
        </p:spPr>
        <p:txBody>
          <a:bodyPr>
            <a:normAutofit/>
          </a:bodyPr>
          <a:lstStyle/>
          <a:p>
            <a:r>
              <a:rPr lang="en-US" sz="1700" dirty="0" smtClean="0"/>
              <a:t>Game state module also must provide by developer as its serialized current game state and to other client (when its works as a server). </a:t>
            </a:r>
          </a:p>
          <a:p>
            <a:endParaRPr lang="en-US" sz="1700" dirty="0" smtClean="0"/>
          </a:p>
          <a:p>
            <a:r>
              <a:rPr lang="en-US" sz="1700" dirty="0" smtClean="0"/>
              <a:t>On client phones it updates the local scene using the content of state packets received from </a:t>
            </a:r>
            <a:r>
              <a:rPr lang="en-US" sz="1700" dirty="0" err="1" smtClean="0"/>
              <a:t>MicroPlay</a:t>
            </a:r>
            <a:r>
              <a:rPr lang="en-US" sz="1700" dirty="0" smtClean="0"/>
              <a:t> framework.</a:t>
            </a:r>
          </a:p>
          <a:p>
            <a:endParaRPr lang="en-US" sz="1700" dirty="0" smtClean="0"/>
          </a:p>
          <a:p>
            <a:r>
              <a:rPr lang="en-US" sz="1700" dirty="0" smtClean="0"/>
              <a:t>That server-client approach is still to used to avoid synchronization errors and if there exist a sync error, it is quickly fixed by the subsequent state packets.</a:t>
            </a:r>
          </a:p>
          <a:p>
            <a:endParaRPr lang="en-US" sz="1800" dirty="0" smtClean="0"/>
          </a:p>
          <a:p>
            <a:endParaRPr lang="en-US" sz="1800" dirty="0" smtClean="0"/>
          </a:p>
          <a:p>
            <a:endParaRPr lang="en-US" sz="1800" dirty="0" smtClean="0"/>
          </a:p>
          <a:p>
            <a:endParaRPr lang="en-US" sz="1800" dirty="0" smtClean="0"/>
          </a:p>
          <a:p>
            <a:endParaRPr lang="en-US" sz="2000" dirty="0"/>
          </a:p>
        </p:txBody>
      </p:sp>
      <p:sp>
        <p:nvSpPr>
          <p:cNvPr id="4" name="Content Placeholder 2"/>
          <p:cNvSpPr txBox="1">
            <a:spLocks/>
          </p:cNvSpPr>
          <p:nvPr/>
        </p:nvSpPr>
        <p:spPr>
          <a:xfrm>
            <a:off x="3429000" y="304800"/>
            <a:ext cx="5105400" cy="21336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Developer must have to implement Command module which handles  local player’s command and send</a:t>
            </a:r>
            <a:r>
              <a:rPr kumimoji="0" lang="en-US" sz="1700" b="0" i="0" u="none" strike="noStrike" kern="1200" cap="none" spc="0" normalizeH="0" noProof="0" dirty="0" smtClean="0">
                <a:ln>
                  <a:noFill/>
                </a:ln>
                <a:solidFill>
                  <a:schemeClr val="tx1"/>
                </a:solidFill>
                <a:effectLst/>
                <a:uLnTx/>
                <a:uFillTx/>
                <a:latin typeface="+mn-lt"/>
                <a:ea typeface="+mn-ea"/>
                <a:cs typeface="+mn-cs"/>
              </a:rPr>
              <a:t> them to execute local scene and also to a client module to send to server. Also this enables to receive overheard packets from </a:t>
            </a:r>
            <a:r>
              <a:rPr lang="en-US" sz="1700" dirty="0" smtClean="0"/>
              <a:t>Overhearing  module and execute in local scene (As a local command)</a:t>
            </a:r>
            <a:endParaRPr kumimoji="0" lang="en-US" sz="17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458855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lstStyle/>
          <a:p>
            <a:pPr algn="l"/>
            <a:r>
              <a:rPr lang="en-US" dirty="0" smtClean="0"/>
              <a:t>Prototyping &amp; Example</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4419600"/>
            <a:ext cx="3505199" cy="2099500"/>
          </a:xfrm>
          <a:prstGeom prst="rect">
            <a:avLst/>
          </a:prstGeom>
          <a:noFill/>
          <a:ln w="9525">
            <a:noFill/>
            <a:miter lim="800000"/>
            <a:headEnd/>
            <a:tailEnd/>
          </a:ln>
          <a:effectLst/>
        </p:spPr>
      </p:pic>
      <p:sp>
        <p:nvSpPr>
          <p:cNvPr id="5" name="Rectangle 4"/>
          <p:cNvSpPr/>
          <p:nvPr/>
        </p:nvSpPr>
        <p:spPr>
          <a:xfrm>
            <a:off x="457200" y="1143001"/>
            <a:ext cx="8153400" cy="3016210"/>
          </a:xfrm>
          <a:prstGeom prst="rect">
            <a:avLst/>
          </a:prstGeom>
        </p:spPr>
        <p:txBody>
          <a:bodyPr wrap="square">
            <a:spAutoFit/>
          </a:bodyPr>
          <a:lstStyle/>
          <a:p>
            <a:r>
              <a:rPr lang="en-US" b="1" u="sng" dirty="0" smtClean="0"/>
              <a:t>Racer: A Multiplayer Car Racing Game</a:t>
            </a:r>
          </a:p>
          <a:p>
            <a:endParaRPr lang="en-US" dirty="0" smtClean="0"/>
          </a:p>
          <a:p>
            <a:pPr>
              <a:buFont typeface="Arial" pitchFamily="34" charset="0"/>
              <a:buChar char="•"/>
            </a:pPr>
            <a:r>
              <a:rPr lang="en-US" sz="1700" dirty="0" smtClean="0"/>
              <a:t>To evaluate </a:t>
            </a:r>
            <a:r>
              <a:rPr lang="en-US" sz="1700" dirty="0" err="1" smtClean="0"/>
              <a:t>MicroPlay</a:t>
            </a:r>
            <a:r>
              <a:rPr lang="en-US" sz="1700" dirty="0" smtClean="0"/>
              <a:t> framework build simple multiplayer game call “Racer”.</a:t>
            </a:r>
          </a:p>
          <a:p>
            <a:r>
              <a:rPr lang="en-US" sz="1700" dirty="0" smtClean="0"/>
              <a:t>Racer game is based on popular android game framework call “</a:t>
            </a:r>
            <a:r>
              <a:rPr lang="en-US" sz="1700" dirty="0" err="1" smtClean="0"/>
              <a:t>AndEngine</a:t>
            </a:r>
            <a:r>
              <a:rPr lang="en-US" sz="1700" dirty="0" smtClean="0"/>
              <a:t>”. And </a:t>
            </a:r>
            <a:r>
              <a:rPr lang="en-US" sz="1700" dirty="0" err="1" smtClean="0"/>
              <a:t>MicroPlay</a:t>
            </a:r>
            <a:r>
              <a:rPr lang="en-US" sz="1700" dirty="0" smtClean="0"/>
              <a:t>  is integrate to that </a:t>
            </a:r>
            <a:r>
              <a:rPr lang="en-US" sz="1700" dirty="0" err="1" smtClean="0"/>
              <a:t>AndEngine</a:t>
            </a:r>
            <a:r>
              <a:rPr lang="en-US" sz="1700" dirty="0" smtClean="0"/>
              <a:t> as a multiplayer support framework.</a:t>
            </a:r>
          </a:p>
          <a:p>
            <a:endParaRPr lang="en-US" sz="1700" dirty="0" smtClean="0"/>
          </a:p>
          <a:p>
            <a:pPr>
              <a:buFont typeface="Arial" pitchFamily="34" charset="0"/>
              <a:buChar char="•"/>
            </a:pPr>
            <a:r>
              <a:rPr lang="en-US" sz="1700" dirty="0" smtClean="0"/>
              <a:t>In evaluation Racer game run without </a:t>
            </a:r>
            <a:r>
              <a:rPr lang="en-US" sz="1700" dirty="0" err="1" smtClean="0"/>
              <a:t>MicroPlay</a:t>
            </a:r>
            <a:r>
              <a:rPr lang="en-US" sz="1700" dirty="0" smtClean="0"/>
              <a:t>  framework.  (As a regular client-server technique)</a:t>
            </a:r>
          </a:p>
          <a:p>
            <a:pPr>
              <a:buFont typeface="Arial" pitchFamily="34" charset="0"/>
              <a:buChar char="•"/>
            </a:pPr>
            <a:endParaRPr lang="en-US" sz="1700" dirty="0" smtClean="0"/>
          </a:p>
          <a:p>
            <a:pPr>
              <a:buFont typeface="Arial" pitchFamily="34" charset="0"/>
              <a:buChar char="•"/>
            </a:pPr>
            <a:r>
              <a:rPr lang="en-US" sz="1700" dirty="0" smtClean="0"/>
              <a:t>Then its run with another 3</a:t>
            </a:r>
            <a:r>
              <a:rPr lang="en-US" sz="1700" baseline="30000" dirty="0" smtClean="0"/>
              <a:t>rd</a:t>
            </a:r>
            <a:r>
              <a:rPr lang="en-US" sz="1700" dirty="0" smtClean="0"/>
              <a:t> party multiplayer support framework call “</a:t>
            </a:r>
            <a:r>
              <a:rPr lang="en-US" sz="1700" dirty="0" err="1" smtClean="0"/>
              <a:t>AndExt</a:t>
            </a:r>
            <a:r>
              <a:rPr lang="en-US" sz="1700" dirty="0" smtClean="0"/>
              <a:t> “.</a:t>
            </a:r>
          </a:p>
          <a:p>
            <a:endParaRPr lang="en-US" dirty="0" smtClean="0"/>
          </a:p>
        </p:txBody>
      </p:sp>
      <p:sp>
        <p:nvSpPr>
          <p:cNvPr id="7" name="Content Placeholder 2"/>
          <p:cNvSpPr txBox="1">
            <a:spLocks/>
          </p:cNvSpPr>
          <p:nvPr/>
        </p:nvSpPr>
        <p:spPr>
          <a:xfrm>
            <a:off x="3733800" y="4343400"/>
            <a:ext cx="5105400" cy="22098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In benchmark clearly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Microplay</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framework added advantage to</a:t>
            </a:r>
            <a:r>
              <a:rPr kumimoji="0" lang="en-US" sz="1700" b="0" i="0" u="none" strike="noStrike" kern="1200" cap="none" spc="0" normalizeH="0" noProof="0" dirty="0" smtClean="0">
                <a:ln>
                  <a:noFill/>
                </a:ln>
                <a:solidFill>
                  <a:schemeClr val="tx1"/>
                </a:solidFill>
                <a:effectLst/>
                <a:uLnTx/>
                <a:uFillTx/>
                <a:latin typeface="+mn-lt"/>
                <a:ea typeface="+mn-ea"/>
                <a:cs typeface="+mn-cs"/>
              </a:rPr>
              <a:t> </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reduce game latency.</a:t>
            </a:r>
          </a:p>
          <a:p>
            <a:pPr marL="342900" lvl="0" indent="-342900">
              <a:spcBef>
                <a:spcPct val="20000"/>
              </a:spcBef>
              <a:buFont typeface="Arial" pitchFamily="34" charset="0"/>
              <a:buChar char="•"/>
            </a:pPr>
            <a:r>
              <a:rPr lang="en-US" sz="1700" dirty="0" smtClean="0"/>
              <a:t>And also game latency is lower enough for local game engine of each player to render the movements of the other players  precisely, without the need for predicting the other players’ movements.</a:t>
            </a:r>
            <a:endParaRPr kumimoji="0" lang="en-US" sz="17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952466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normAutofit/>
          </a:bodyPr>
          <a:lstStyle/>
          <a:p>
            <a:pPr algn="l"/>
            <a:r>
              <a:rPr lang="en-US" dirty="0" smtClean="0"/>
              <a:t>Evaluation – Strengths</a:t>
            </a:r>
            <a:endParaRPr lang="en-US" dirty="0"/>
          </a:p>
        </p:txBody>
      </p:sp>
      <p:sp>
        <p:nvSpPr>
          <p:cNvPr id="5" name="Content Placeholder 2"/>
          <p:cNvSpPr txBox="1">
            <a:spLocks noGrp="1"/>
          </p:cNvSpPr>
          <p:nvPr/>
        </p:nvSpPr>
        <p:spPr>
          <a:xfrm>
            <a:off x="288756" y="1470860"/>
            <a:ext cx="8458199" cy="5101389"/>
          </a:xfrm>
          <a:prstGeom prst="rect">
            <a:avLst/>
          </a:prstGeom>
        </p:spPr>
        <p:txBody>
          <a:bodyPr lIns="91440" tIns="45720" rIns="91440" bIns="45720" anchor="t" anchorCtr="0">
            <a:normAutofit/>
          </a:bodyPr>
          <a:lstStyle/>
          <a:p>
            <a:pPr marL="342900" indent="-342900">
              <a:buFont typeface="Wingdings" pitchFamily="2" charset="2"/>
              <a:buChar char="q"/>
            </a:pPr>
            <a:r>
              <a:rPr lang="en-US" sz="1700" b="1" dirty="0" smtClean="0">
                <a:solidFill>
                  <a:srgbClr val="000000"/>
                </a:solidFill>
              </a:rPr>
              <a:t>System </a:t>
            </a:r>
            <a:r>
              <a:rPr lang="en-US" sz="1700" b="1" dirty="0" smtClean="0">
                <a:solidFill>
                  <a:srgbClr val="000000"/>
                </a:solidFill>
              </a:rPr>
              <a:t>Architecture </a:t>
            </a:r>
            <a:r>
              <a:rPr lang="en-US" sz="1700" dirty="0" smtClean="0">
                <a:solidFill>
                  <a:srgbClr val="000000"/>
                </a:solidFill>
              </a:rPr>
              <a:t>:- This paper described </a:t>
            </a:r>
            <a:r>
              <a:rPr lang="en-US" sz="1700" dirty="0" err="1" smtClean="0"/>
              <a:t>MicroPlay</a:t>
            </a:r>
            <a:r>
              <a:rPr lang="en-US" sz="1700" dirty="0" smtClean="0"/>
              <a:t> </a:t>
            </a:r>
            <a:r>
              <a:rPr lang="en-US" sz="1700" dirty="0" smtClean="0"/>
              <a:t>framework’s </a:t>
            </a:r>
            <a:r>
              <a:rPr lang="en-US" sz="1700" dirty="0" smtClean="0">
                <a:solidFill>
                  <a:srgbClr val="000000"/>
                </a:solidFill>
              </a:rPr>
              <a:t>Architecture very well . By describing each and every module and also clearly describe how this framework interact with game engine to make game development easy.  </a:t>
            </a:r>
          </a:p>
          <a:p>
            <a:pPr marL="342900" indent="-342900">
              <a:buFont typeface="Wingdings" pitchFamily="2" charset="2"/>
              <a:buChar char="q"/>
            </a:pPr>
            <a:endParaRPr lang="en-US" sz="1700" dirty="0" smtClean="0">
              <a:solidFill>
                <a:srgbClr val="000000"/>
              </a:solidFill>
            </a:endParaRPr>
          </a:p>
          <a:p>
            <a:pPr marL="342900" indent="-342900">
              <a:buFont typeface="Wingdings" pitchFamily="2" charset="2"/>
              <a:buChar char="q"/>
            </a:pPr>
            <a:r>
              <a:rPr lang="en-US" sz="1700" b="1" dirty="0" smtClean="0">
                <a:solidFill>
                  <a:srgbClr val="000000"/>
                </a:solidFill>
              </a:rPr>
              <a:t>Network Model :- </a:t>
            </a:r>
            <a:r>
              <a:rPr lang="en-US" sz="1700" dirty="0" smtClean="0">
                <a:solidFill>
                  <a:srgbClr val="000000"/>
                </a:solidFill>
              </a:rPr>
              <a:t>Paper clearly described what are the problem people facing when they need to create network infrastructure for multiplayer games . And described how this framework solve those problems .</a:t>
            </a:r>
            <a:endParaRPr lang="en-US" sz="1700" b="1" dirty="0" smtClean="0">
              <a:solidFill>
                <a:srgbClr val="000000"/>
              </a:solidFill>
            </a:endParaRPr>
          </a:p>
          <a:p>
            <a:pPr marL="342900" indent="-342900">
              <a:buFont typeface="Wingdings" pitchFamily="2" charset="2"/>
              <a:buChar char="q"/>
            </a:pPr>
            <a:endParaRPr lang="en-US" sz="1700" dirty="0" smtClean="0">
              <a:solidFill>
                <a:srgbClr val="000000"/>
              </a:solidFill>
            </a:endParaRPr>
          </a:p>
          <a:p>
            <a:pPr marL="342900" indent="-342900">
              <a:buFont typeface="Wingdings" pitchFamily="2" charset="2"/>
              <a:buChar char="q"/>
            </a:pPr>
            <a:r>
              <a:rPr lang="en-US" sz="1700" b="1" dirty="0" smtClean="0">
                <a:solidFill>
                  <a:srgbClr val="000000"/>
                </a:solidFill>
              </a:rPr>
              <a:t>Prototype :-  </a:t>
            </a:r>
            <a:r>
              <a:rPr lang="en-US" sz="1700" dirty="0" smtClean="0">
                <a:solidFill>
                  <a:srgbClr val="000000"/>
                </a:solidFill>
              </a:rPr>
              <a:t>For demonstrate </a:t>
            </a:r>
            <a:r>
              <a:rPr lang="en-US" sz="1700" dirty="0" err="1" smtClean="0"/>
              <a:t>MicroPlay</a:t>
            </a:r>
            <a:r>
              <a:rPr lang="en-US" sz="1700" dirty="0" smtClean="0"/>
              <a:t> framework developers build game based on “</a:t>
            </a:r>
            <a:r>
              <a:rPr lang="en-US" sz="1700" dirty="0" err="1" smtClean="0"/>
              <a:t>MicroPlay</a:t>
            </a:r>
            <a:r>
              <a:rPr lang="en-US" sz="1700" dirty="0" smtClean="0"/>
              <a:t>” &amp; “</a:t>
            </a:r>
            <a:r>
              <a:rPr lang="en-US" sz="1700" dirty="0" err="1" smtClean="0"/>
              <a:t>AndEngine</a:t>
            </a:r>
            <a:r>
              <a:rPr lang="en-US" sz="1700" dirty="0" smtClean="0"/>
              <a:t>” game engine called “Racer” . Which able to play with several players .</a:t>
            </a:r>
          </a:p>
          <a:p>
            <a:pPr marL="342900" indent="-342900">
              <a:buFont typeface="Wingdings" pitchFamily="2" charset="2"/>
              <a:buChar char="q"/>
            </a:pPr>
            <a:endParaRPr lang="en-US" sz="1700" b="1" dirty="0" smtClean="0">
              <a:solidFill>
                <a:srgbClr val="000000"/>
              </a:solidFill>
            </a:endParaRPr>
          </a:p>
          <a:p>
            <a:pPr marL="342900" indent="-342900">
              <a:buFont typeface="Wingdings" pitchFamily="2" charset="2"/>
              <a:buChar char="q"/>
            </a:pPr>
            <a:r>
              <a:rPr lang="en-US" sz="1700" b="1" dirty="0" smtClean="0">
                <a:solidFill>
                  <a:srgbClr val="000000"/>
                </a:solidFill>
              </a:rPr>
              <a:t>Evaluation :- </a:t>
            </a:r>
            <a:r>
              <a:rPr lang="en-US" sz="1700" dirty="0" smtClean="0">
                <a:solidFill>
                  <a:srgbClr val="000000"/>
                </a:solidFill>
              </a:rPr>
              <a:t>To evaluate </a:t>
            </a:r>
            <a:r>
              <a:rPr lang="en-US" sz="1700" dirty="0" err="1" smtClean="0"/>
              <a:t>MicroPlay</a:t>
            </a:r>
            <a:r>
              <a:rPr lang="en-US" sz="1700" dirty="0" smtClean="0"/>
              <a:t> </a:t>
            </a:r>
            <a:r>
              <a:rPr lang="en-US" sz="1700" dirty="0" smtClean="0"/>
              <a:t>framework they get another multiplayer support framework and paper described what are the base differences between those framework and </a:t>
            </a:r>
            <a:r>
              <a:rPr lang="en-US" sz="1700" dirty="0" err="1" smtClean="0"/>
              <a:t>microplay</a:t>
            </a:r>
            <a:r>
              <a:rPr lang="en-US" sz="1700" dirty="0" smtClean="0"/>
              <a:t>.</a:t>
            </a:r>
            <a:endParaRPr lang="en-US" sz="1700" b="1" dirty="0" smtClean="0">
              <a:solidFill>
                <a:srgbClr val="000000"/>
              </a:solidFill>
            </a:endParaRPr>
          </a:p>
          <a:p>
            <a:endParaRPr lang="en-US" dirty="0" smtClean="0">
              <a:solidFill>
                <a:srgbClr val="000000"/>
              </a:solidFill>
            </a:endParaRPr>
          </a:p>
          <a:p>
            <a:endParaRPr lang="en-US" dirty="0" smtClean="0">
              <a:solidFill>
                <a:srgbClr val="000000"/>
              </a:solidFill>
            </a:endParaRPr>
          </a:p>
          <a:p>
            <a:r>
              <a:rPr lang="en-US" dirty="0" smtClean="0"/>
              <a:t> </a:t>
            </a:r>
            <a:r>
              <a:rPr lang="en-US" dirty="0" smtClean="0">
                <a:solidFill>
                  <a:srgbClr val="000000"/>
                </a:solidFill>
              </a:rPr>
              <a:t> </a:t>
            </a:r>
            <a:endParaRPr lang="en-US" sz="1800" dirty="0" smtClean="0"/>
          </a:p>
          <a:p>
            <a:pPr algn="l"/>
            <a:endParaRPr lang="en-US" sz="1800" dirty="0" smtClean="0"/>
          </a:p>
          <a:p>
            <a:pPr algn="l">
              <a:buNone/>
            </a:pPr>
            <a:endParaRPr lang="en-US" sz="1800" dirty="0" smtClean="0"/>
          </a:p>
          <a:p>
            <a:pPr algn="l"/>
            <a:endParaRPr lang="en-US" sz="1800" dirty="0" smtClean="0"/>
          </a:p>
          <a:p>
            <a:pPr algn="l"/>
            <a:endParaRPr lang="en-US" sz="1800" dirty="0" smtClean="0"/>
          </a:p>
          <a:p>
            <a:pPr algn="l"/>
            <a:endParaRPr lang="en-US" sz="1800" dirty="0" smtClean="0"/>
          </a:p>
          <a:p>
            <a:pPr algn="l"/>
            <a:endParaRPr lang="en-US" sz="1800" dirty="0" smtClean="0"/>
          </a:p>
          <a:p>
            <a:pPr algn="l"/>
            <a:endParaRPr lang="en-US" sz="2000" dirty="0"/>
          </a:p>
        </p:txBody>
      </p:sp>
    </p:spTree>
    <p:extLst>
      <p:ext uri="{BB962C8B-B14F-4D97-AF65-F5344CB8AC3E}">
        <p14:creationId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21110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normAutofit/>
          </a:bodyPr>
          <a:lstStyle/>
          <a:p>
            <a:pPr algn="l"/>
            <a:r>
              <a:rPr lang="en-US" dirty="0" smtClean="0"/>
              <a:t>Evaluation – Weakness</a:t>
            </a:r>
            <a:endParaRPr lang="en-US" dirty="0"/>
          </a:p>
        </p:txBody>
      </p:sp>
      <p:sp>
        <p:nvSpPr>
          <p:cNvPr id="6" name="Content Placeholder 2"/>
          <p:cNvSpPr txBox="1">
            <a:spLocks noGrp="1"/>
          </p:cNvSpPr>
          <p:nvPr/>
        </p:nvSpPr>
        <p:spPr>
          <a:xfrm>
            <a:off x="288756" y="1470860"/>
            <a:ext cx="8458199" cy="5101389"/>
          </a:xfrm>
          <a:prstGeom prst="rect">
            <a:avLst/>
          </a:prstGeom>
        </p:spPr>
        <p:txBody>
          <a:bodyPr lIns="91440" tIns="45720" rIns="91440" bIns="45720" anchor="t" anchorCtr="0">
            <a:normAutofit/>
          </a:bodyPr>
          <a:lstStyle/>
          <a:p>
            <a:pPr marL="342900" indent="-342900">
              <a:buFont typeface="Wingdings" pitchFamily="2" charset="2"/>
              <a:buChar char="q"/>
            </a:pPr>
            <a:r>
              <a:rPr lang="en-US" sz="1700" b="1" dirty="0" smtClean="0">
                <a:solidFill>
                  <a:srgbClr val="000000"/>
                </a:solidFill>
              </a:rPr>
              <a:t>Network bandwidth</a:t>
            </a:r>
            <a:r>
              <a:rPr lang="en-US" sz="1700" dirty="0" smtClean="0">
                <a:solidFill>
                  <a:srgbClr val="000000"/>
                </a:solidFill>
              </a:rPr>
              <a:t>:- In this paper, it is not discuss about effect of network bandwidth . Even with local network ,based on data size are transferred (This can happened with some games)  this can be bottleneck . Because of overhearing, bandwidth usage is increasing exponentially when players increasing .</a:t>
            </a:r>
          </a:p>
          <a:p>
            <a:pPr marL="342900" indent="-342900">
              <a:buFont typeface="Wingdings" pitchFamily="2" charset="2"/>
              <a:buChar char="q"/>
            </a:pPr>
            <a:endParaRPr lang="en-US" sz="1700" dirty="0" smtClean="0">
              <a:solidFill>
                <a:srgbClr val="000000"/>
              </a:solidFill>
            </a:endParaRPr>
          </a:p>
          <a:p>
            <a:pPr marL="342900" indent="-342900">
              <a:buFont typeface="Wingdings" pitchFamily="2" charset="2"/>
              <a:buChar char="q"/>
            </a:pPr>
            <a:r>
              <a:rPr lang="en-US" sz="1700" b="1" dirty="0" smtClean="0">
                <a:solidFill>
                  <a:srgbClr val="000000"/>
                </a:solidFill>
              </a:rPr>
              <a:t>Other Game Engines :- </a:t>
            </a:r>
            <a:r>
              <a:rPr lang="en-US" sz="1700" dirty="0" smtClean="0">
                <a:solidFill>
                  <a:srgbClr val="000000"/>
                </a:solidFill>
              </a:rPr>
              <a:t>This paper not describe this </a:t>
            </a:r>
            <a:r>
              <a:rPr lang="en-US" sz="1700" dirty="0" err="1" smtClean="0">
                <a:solidFill>
                  <a:srgbClr val="000000"/>
                </a:solidFill>
              </a:rPr>
              <a:t>MicroPlay</a:t>
            </a:r>
            <a:r>
              <a:rPr lang="en-US" sz="1700" dirty="0" smtClean="0">
                <a:solidFill>
                  <a:srgbClr val="000000"/>
                </a:solidFill>
              </a:rPr>
              <a:t> framework’s common interface to other game engines. And how to integrate with existing games with other game engines.    </a:t>
            </a:r>
            <a:endParaRPr lang="en-US" sz="1700" b="1" dirty="0" smtClean="0">
              <a:solidFill>
                <a:srgbClr val="000000"/>
              </a:solidFill>
            </a:endParaRPr>
          </a:p>
          <a:p>
            <a:pPr marL="342900" indent="-342900">
              <a:buFont typeface="Wingdings" pitchFamily="2" charset="2"/>
              <a:buChar char="q"/>
            </a:pPr>
            <a:endParaRPr lang="en-US" sz="1700" dirty="0" smtClean="0">
              <a:solidFill>
                <a:srgbClr val="000000"/>
              </a:solidFill>
            </a:endParaRPr>
          </a:p>
          <a:p>
            <a:pPr marL="342900" indent="-342900">
              <a:buFont typeface="Wingdings" pitchFamily="2" charset="2"/>
              <a:buChar char="q"/>
            </a:pPr>
            <a:r>
              <a:rPr lang="en-US" sz="1700" b="1" dirty="0" smtClean="0">
                <a:solidFill>
                  <a:srgbClr val="000000"/>
                </a:solidFill>
              </a:rPr>
              <a:t>WLAN Data Speed:- S</a:t>
            </a:r>
            <a:r>
              <a:rPr lang="en-US" sz="1700" dirty="0" smtClean="0">
                <a:solidFill>
                  <a:srgbClr val="000000"/>
                </a:solidFill>
              </a:rPr>
              <a:t>martphone support deferent type </a:t>
            </a:r>
            <a:r>
              <a:rPr lang="en-US" sz="1700" dirty="0" smtClean="0">
                <a:solidFill>
                  <a:srgbClr val="000000"/>
                </a:solidFill>
              </a:rPr>
              <a:t>WLAN </a:t>
            </a:r>
            <a:r>
              <a:rPr lang="en-US" sz="1700" dirty="0" smtClean="0">
                <a:solidFill>
                  <a:srgbClr val="000000"/>
                </a:solidFill>
              </a:rPr>
              <a:t>standards. Some old standards have low network speeds. In this paper WLAN speed is not considered . Even one Smartphone in network have lower </a:t>
            </a:r>
            <a:r>
              <a:rPr lang="en-US" sz="1700" dirty="0" smtClean="0">
                <a:solidFill>
                  <a:srgbClr val="000000"/>
                </a:solidFill>
              </a:rPr>
              <a:t>standards </a:t>
            </a:r>
            <a:r>
              <a:rPr lang="en-US" sz="1700" dirty="0" smtClean="0">
                <a:solidFill>
                  <a:srgbClr val="000000"/>
                </a:solidFill>
              </a:rPr>
              <a:t> this may lead to slow entire game. With overhearing feature this factor must be considered , because of High bandwidth </a:t>
            </a:r>
            <a:r>
              <a:rPr lang="en-US" sz="1700" smtClean="0">
                <a:solidFill>
                  <a:srgbClr val="000000"/>
                </a:solidFill>
              </a:rPr>
              <a:t>usage.</a:t>
            </a:r>
            <a:endParaRPr lang="en-US" sz="1700" dirty="0" smtClean="0">
              <a:solidFill>
                <a:srgbClr val="000000"/>
              </a:solidFill>
            </a:endParaRPr>
          </a:p>
          <a:p>
            <a:r>
              <a:rPr lang="en-US" dirty="0" smtClean="0"/>
              <a:t> </a:t>
            </a:r>
            <a:r>
              <a:rPr lang="en-US" dirty="0" smtClean="0">
                <a:solidFill>
                  <a:srgbClr val="000000"/>
                </a:solidFill>
              </a:rPr>
              <a:t> </a:t>
            </a:r>
            <a:endParaRPr lang="en-US" sz="1800" dirty="0" smtClean="0"/>
          </a:p>
          <a:p>
            <a:pPr algn="l"/>
            <a:endParaRPr lang="en-US" sz="1800" dirty="0" smtClean="0"/>
          </a:p>
          <a:p>
            <a:pPr algn="l">
              <a:buNone/>
            </a:pPr>
            <a:endParaRPr lang="en-US" sz="1800" dirty="0" smtClean="0"/>
          </a:p>
          <a:p>
            <a:pPr algn="l"/>
            <a:endParaRPr lang="en-US" sz="1800" dirty="0" smtClean="0"/>
          </a:p>
          <a:p>
            <a:pPr algn="l"/>
            <a:endParaRPr lang="en-US" sz="1800" dirty="0" smtClean="0"/>
          </a:p>
          <a:p>
            <a:pPr algn="l"/>
            <a:endParaRPr lang="en-US" sz="1800" dirty="0" smtClean="0"/>
          </a:p>
          <a:p>
            <a:pPr algn="l"/>
            <a:endParaRPr lang="en-US" sz="1800" dirty="0" smtClean="0"/>
          </a:p>
          <a:p>
            <a:pPr algn="l"/>
            <a:endParaRPr lang="en-US" sz="2000" dirty="0"/>
          </a:p>
        </p:txBody>
      </p:sp>
    </p:spTree>
    <p:extLst>
      <p:ext uri="{BB962C8B-B14F-4D97-AF65-F5344CB8AC3E}">
        <p14:creationId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4120525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5640</TotalTime>
  <Words>894</Words>
  <Application>Microsoft Office PowerPoint</Application>
  <PresentationFormat>On-screen Show (4:3)</PresentationFormat>
  <Paragraphs>91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Research Methods</vt:lpstr>
      <vt:lpstr>Introduction</vt:lpstr>
      <vt:lpstr>System Architecture</vt:lpstr>
      <vt:lpstr>Slide 4</vt:lpstr>
      <vt:lpstr>Slide 5</vt:lpstr>
      <vt:lpstr>Prototyping &amp; Example</vt:lpstr>
      <vt:lpstr>Evaluation – Strengths</vt:lpstr>
      <vt:lpstr>Evaluation – Weakness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dc:title>
  <dc:creator>Shehan</dc:creator>
  <cp:lastModifiedBy>Shehan</cp:lastModifiedBy>
  <cp:revision>129</cp:revision>
  <dcterms:created xsi:type="dcterms:W3CDTF">2013-02-11T09:20:26Z</dcterms:created>
  <dcterms:modified xsi:type="dcterms:W3CDTF">2013-04-21T14:16:43Z</dcterms:modified>
</cp:coreProperties>
</file>