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E3CE7B-6EB6-49F8-A0F4-D45127F3D417}">
          <p14:sldIdLst>
            <p14:sldId id="26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tr-TR" sz="4800" dirty="0"/>
              <a:t>Keras ve TensorFlow Kullanarak Malarya (Sıtma) Varlığını Tespit Eden CNN Modal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85000" lnSpcReduction="10000"/>
          </a:bodyPr>
          <a:lstStyle/>
          <a:p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MuhMMad sheharyar butt – 180304118</a:t>
            </a:r>
          </a:p>
          <a:p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Yapay sınır ağları – fınal projesi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1B6D9-6C54-25C6-7EFD-AEC30DE0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E7515F3-022F-A63D-F953-6DC3B40EAD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8766" r="-38766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EF45652-AEC5-6115-716C-F8F99741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111932"/>
            <a:ext cx="10113645" cy="1088570"/>
          </a:xfrm>
        </p:spPr>
        <p:txBody>
          <a:bodyPr/>
          <a:lstStyle/>
          <a:p>
            <a:pPr algn="ctr"/>
            <a:r>
              <a:rPr lang="tr-TR" dirty="0"/>
              <a:t>TRAİNİNG &amp; VALIDATİON LOSS</a:t>
            </a:r>
            <a:br>
              <a:rPr lang="tr-TR" dirty="0"/>
            </a:br>
            <a:r>
              <a:rPr lang="tr-TR" dirty="0"/>
              <a:t>GRAFİK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3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2B6F54-A7A9-4F15-D512-FF32209E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41C5D-53C4-4405-0E88-D1DB6ABF6F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"Sağlıklı" sınıfı için doğru negatif (TN) sayısı 1298'dir, yani 1298 sağlıklı hücre doğru bir şekilde sınıflandırılmıştır.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"Enfekte" sınıfı için doğru pozitif (TP) sayısı 1341'dir, yani 1341 enfekte hücre doğru bir şekilde tespit edilmiştir.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"Sağlıklı" sınıf için 51 yanlış pozitif (FP) mevcuttur, yani bazı sağlıklı hücreler yanlışlıkla enfekte olarak tahmin edilmiştir.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Ayrıca, "Enfekte" sınıfı için 66 yanlış negatif (FN) bulunmaktadır, yani bazı enfekte hücreler yanlışlıkla sağlıklı olarak tahmin edilmiştir.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CC78AC-1DC6-8D55-0C66-BCD678114D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7016" y="2120900"/>
            <a:ext cx="5418347" cy="3684872"/>
          </a:xfrm>
        </p:spPr>
      </p:pic>
    </p:spTree>
    <p:extLst>
      <p:ext uri="{BB962C8B-B14F-4D97-AF65-F5344CB8AC3E}">
        <p14:creationId xmlns:p14="http://schemas.microsoft.com/office/powerpoint/2010/main" val="239445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D37D-C371-D937-2F12-FCEAF73A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GÖRÜNMEYEN GÖRÜNTÜLER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905B6-B68F-F6D9-ED70-09E40B5599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Daha önce s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unulmamış olan görüntüleri kullanarak, modelin sınıflandırma yeteneğini test etti.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Modelin performansını doğrulamak ve güvenilirliğini sağlamak için test edilmemiş verilerin kullanılması kritiktir.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Görülmemiş verilerle test etmek, modelin gerçek uygulama senaryolarında ne kadar etkili olabileceğini değerlendirir.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BFEC7D-B912-1FC6-52DF-C0D4658AC7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3409" y="2065582"/>
            <a:ext cx="3620089" cy="19206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301C0-C7FC-B322-C1AC-CF2000E7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09" y="3986208"/>
            <a:ext cx="3620089" cy="17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8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9C078-87D6-359D-4C2F-B262418E7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791986-3EFF-A0DE-8A64-5067BBCF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FDDC5-9B43-AC3F-4B2F-9904183A1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tr-TR" sz="4800" dirty="0"/>
              <a:t>Dinlediğiniz için Teşekkür ederim.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0F4F2-5B15-5D15-8EB7-7D2A093A8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85000" lnSpcReduction="10000"/>
          </a:bodyPr>
          <a:lstStyle/>
          <a:p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MuhMMad sheharyar butt – 180304118</a:t>
            </a:r>
          </a:p>
          <a:p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Yapay sınır ağları – fınal projesi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495236-A835-ACB8-D849-54E427628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3D4AA13-65F1-84E2-5C09-DB7C39C39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5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GİRİŞ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079693-82A8-DCEB-4C57-5A9D9370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 madenciliği ve makine öğrenimi teknikleri, tıbbi görüntü analiziyle Malaria gibi hastalıkların teşhisinde önemli bir rol oynamaktadır.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 ve TensorFlow gibi derin öğrenme kütüphanelerini kullanarak bir CNN modeli geliştirilecek.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Malaria varlığını tespit etme amacı gösterecek.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Geliştirilen modelin, sağlıklı ve enfekte hücre görüntülerini doğru bir şekilde sınıflandırarak Malarya teşhisine yardımcı olması hedeflenmiştir.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5CCC69-5030-9779-C366-97118D6FAF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Malarya CNN modelinde enfekte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</a:t>
            </a:r>
            <a:r>
              <a:rPr lang="tr-TR" dirty="0"/>
              <a:t>sağlıklı hücrelerin 2 görüntü setimiz var.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CNN modeli, malarya hastalığının doğru sonuçlarını belirlemek için bu veriler üzerinde eğitim alacak.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Eğitim sonrası doğruluk sonuçları test verileri ve ayrıca yeni görülmemiş verilerle test edilecek.</a:t>
            </a:r>
          </a:p>
          <a:p>
            <a:pPr>
              <a:buFont typeface="Wingdings" panose="05000000000000000000" pitchFamily="2" charset="2"/>
              <a:buChar char="q"/>
            </a:pPr>
            <a:endParaRPr lang="tr-TR" dirty="0"/>
          </a:p>
          <a:p>
            <a:pPr>
              <a:buFont typeface="Wingdings" panose="05000000000000000000" pitchFamily="2" charset="2"/>
              <a:buChar char="q"/>
            </a:pPr>
            <a:endParaRPr lang="tr-TR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025F917-AB45-0507-1EF8-4DC5B53295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8182" y="3878184"/>
            <a:ext cx="1721259" cy="172125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416CAE-BC74-9A86-5F9F-9B5B260BD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984" y="3878183"/>
            <a:ext cx="1721259" cy="17212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4B9714-29A4-414C-87C0-EC2D92503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025" y="2325463"/>
            <a:ext cx="3908218" cy="128859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1A7893D-CAC6-1C76-3556-995CEAF8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dirty="0"/>
              <a:t>GİRİŞ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C835-516C-F1F9-E3D9-CA7FD6D9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</a:t>
            </a:r>
            <a:r>
              <a:rPr lang="tr-TR" dirty="0"/>
              <a:t>İ ÖNİŞLEME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D96B-5F8D-FAD4-E2B9-5E8E5354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Toplamda </a:t>
            </a:r>
            <a:r>
              <a:rPr lang="tr-T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13,780 parazit içeren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tr-T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13,780 sağlıklı (enfekte olmayan</a:t>
            </a:r>
            <a:r>
              <a:rPr lang="tr-T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hücre görüntüsünden oluşmaktadır.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Toplamda </a:t>
            </a:r>
            <a:r>
              <a:rPr lang="tr-T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27,560 görüntü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örneği içermektedir. Görüntüler.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64x64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piksel boyutunda ve renkli (RGB) formatında olup, toplamda üç nitelik içermektedir: genişlik, yükseklik ve renk kanalları (Height, Width, Channels).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Eğitim seti, toplam veri kümesinin </a:t>
            </a:r>
            <a:r>
              <a:rPr lang="tr-T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%90'ini</a:t>
            </a:r>
            <a:r>
              <a:rPr lang="tr-T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oluşturacak şekilde seçilmiştir. Geriye kalan </a:t>
            </a:r>
            <a:r>
              <a:rPr lang="tr-T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%10'luk</a:t>
            </a:r>
            <a:r>
              <a:rPr lang="tr-T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kısım ise test seti olarak kullanılmıştır.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27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D4DF-A8B7-F23A-F739-A5CA1949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NORMALİZASYON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70B7F-C64E-4848-EE76-7481690B69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Görüntü verisi genellikle 0 ile 255 arasında değerlerle temsil edilir.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 değerlerin 0 ile 1 arasında ölçeklenmesi, derin öğrenme modelleri gibi bazı makine öğrenimi algoritmaları için daha uygun bir giriş oluşturur.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 bir piksel 255 ile bölme yaparken 0 – 1 arasında değerleri alınabılır.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8CFD30-330D-A2D4-8E4F-61ECBACF90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7455" y="2722713"/>
            <a:ext cx="6319746" cy="2544565"/>
          </a:xfrm>
        </p:spPr>
      </p:pic>
    </p:spTree>
    <p:extLst>
      <p:ext uri="{BB962C8B-B14F-4D97-AF65-F5344CB8AC3E}">
        <p14:creationId xmlns:p14="http://schemas.microsoft.com/office/powerpoint/2010/main" val="417725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51C4-F7E6-3949-E721-F4299111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EĞİTİM VE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FE7A-C264-EBFD-C81B-ADED7D1E0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Model, 2D Convolution katmanlar, flatten, dropout katmanları ve tam bağlantılı (dense) katmanlar içerir.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Eğitim için ayarlanmış Batch sayısı 300 ve epoch sayısı 10 üzreinde eğitim durumu ayarladık.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 kütüphaneden ‘Adam’ isimli classifier kullanarak accuracy ve loss bulunabilir.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Görüntülerini kullanarak tüm katmanlar bize, veri kümesine göre 100 kat daha fazla olan görüntülerin özellik haritalarını (feature maps) verir ve bu, modalın çok hassas bir şekilde eğitilmesine yardımcı olur.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Toplam feature maps sayısı 549.409 olur. Buna üzerinde eğtim ve test validation işlenecek.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FB2ACE-ABCA-CD9D-D46E-ADC459B6AC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2077062"/>
              </p:ext>
            </p:extLst>
          </p:nvPr>
        </p:nvGraphicFramePr>
        <p:xfrm>
          <a:off x="6351226" y="2222316"/>
          <a:ext cx="4804455" cy="220163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601283">
                  <a:extLst>
                    <a:ext uri="{9D8B030D-6E8A-4147-A177-3AD203B41FA5}">
                      <a16:colId xmlns:a16="http://schemas.microsoft.com/office/drawing/2014/main" val="2083817573"/>
                    </a:ext>
                  </a:extLst>
                </a:gridCol>
                <a:gridCol w="1601283">
                  <a:extLst>
                    <a:ext uri="{9D8B030D-6E8A-4147-A177-3AD203B41FA5}">
                      <a16:colId xmlns:a16="http://schemas.microsoft.com/office/drawing/2014/main" val="1398686623"/>
                    </a:ext>
                  </a:extLst>
                </a:gridCol>
                <a:gridCol w="1601889">
                  <a:extLst>
                    <a:ext uri="{9D8B030D-6E8A-4147-A177-3AD203B41FA5}">
                      <a16:colId xmlns:a16="http://schemas.microsoft.com/office/drawing/2014/main" val="710281232"/>
                    </a:ext>
                  </a:extLst>
                </a:gridCol>
              </a:tblGrid>
              <a:tr h="2446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 dirty="0">
                          <a:effectLst/>
                        </a:rPr>
                        <a:t>Layer (type)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Output Shape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Param #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extLst>
                  <a:ext uri="{0D108BD9-81ED-4DB2-BD59-A6C34878D82A}">
                    <a16:rowId xmlns:a16="http://schemas.microsoft.com/office/drawing/2014/main" val="3366546597"/>
                  </a:ext>
                </a:extLst>
              </a:tr>
              <a:tr h="2446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b="0" kern="100">
                          <a:effectLst/>
                        </a:rPr>
                        <a:t>conv2d (Conv2D)</a:t>
                      </a:r>
                      <a:endParaRPr lang="en-US" sz="10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 dirty="0">
                          <a:effectLst/>
                        </a:rPr>
                        <a:t>(None, 62, 62, 32)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896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extLst>
                  <a:ext uri="{0D108BD9-81ED-4DB2-BD59-A6C34878D82A}">
                    <a16:rowId xmlns:a16="http://schemas.microsoft.com/office/drawing/2014/main" val="3258106641"/>
                  </a:ext>
                </a:extLst>
              </a:tr>
              <a:tr h="2446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b="0" kern="100">
                          <a:effectLst/>
                        </a:rPr>
                        <a:t>conv2d_1 (Conv2D)</a:t>
                      </a:r>
                      <a:endParaRPr lang="en-US" sz="10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(None, 60, 60, 32)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9248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extLst>
                  <a:ext uri="{0D108BD9-81ED-4DB2-BD59-A6C34878D82A}">
                    <a16:rowId xmlns:a16="http://schemas.microsoft.com/office/drawing/2014/main" val="1973082198"/>
                  </a:ext>
                </a:extLst>
              </a:tr>
              <a:tr h="2446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b="0" kern="100">
                          <a:effectLst/>
                        </a:rPr>
                        <a:t>conv2d_2 (Conv2D)</a:t>
                      </a:r>
                      <a:endParaRPr lang="en-US" sz="10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(None, 28, 28, 64)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18496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extLst>
                  <a:ext uri="{0D108BD9-81ED-4DB2-BD59-A6C34878D82A}">
                    <a16:rowId xmlns:a16="http://schemas.microsoft.com/office/drawing/2014/main" val="1837974633"/>
                  </a:ext>
                </a:extLst>
              </a:tr>
              <a:tr h="2446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b="0" kern="100">
                          <a:effectLst/>
                        </a:rPr>
                        <a:t>conv2d_3(Conv2D)</a:t>
                      </a:r>
                      <a:endParaRPr lang="en-US" sz="10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(None, 26, 26, 64)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36928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extLst>
                  <a:ext uri="{0D108BD9-81ED-4DB2-BD59-A6C34878D82A}">
                    <a16:rowId xmlns:a16="http://schemas.microsoft.com/office/drawing/2014/main" val="3337388481"/>
                  </a:ext>
                </a:extLst>
              </a:tr>
              <a:tr h="2446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b="0" kern="100" dirty="0">
                          <a:effectLst/>
                        </a:rPr>
                        <a:t>conv2d_4 (Conv2D)</a:t>
                      </a:r>
                      <a:endParaRPr lang="en-US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(None, 11, 11, 128)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73856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extLst>
                  <a:ext uri="{0D108BD9-81ED-4DB2-BD59-A6C34878D82A}">
                    <a16:rowId xmlns:a16="http://schemas.microsoft.com/office/drawing/2014/main" val="3909839570"/>
                  </a:ext>
                </a:extLst>
              </a:tr>
              <a:tr h="2446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b="0" kern="100">
                          <a:effectLst/>
                        </a:rPr>
                        <a:t>conv2d_5 (Conv2D)</a:t>
                      </a:r>
                      <a:endParaRPr lang="en-US" sz="10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(None, 9, 9, 128)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147584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extLst>
                  <a:ext uri="{0D108BD9-81ED-4DB2-BD59-A6C34878D82A}">
                    <a16:rowId xmlns:a16="http://schemas.microsoft.com/office/drawing/2014/main" val="598894672"/>
                  </a:ext>
                </a:extLst>
              </a:tr>
              <a:tr h="2446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b="0" kern="100">
                          <a:effectLst/>
                        </a:rPr>
                        <a:t>dense (Dense)</a:t>
                      </a:r>
                      <a:endParaRPr lang="en-US" sz="10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(None, 128)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262272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extLst>
                  <a:ext uri="{0D108BD9-81ED-4DB2-BD59-A6C34878D82A}">
                    <a16:rowId xmlns:a16="http://schemas.microsoft.com/office/drawing/2014/main" val="3636533561"/>
                  </a:ext>
                </a:extLst>
              </a:tr>
              <a:tr h="2446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b="0" kern="100" dirty="0">
                          <a:effectLst/>
                        </a:rPr>
                        <a:t>dense_1 (Dense)</a:t>
                      </a:r>
                      <a:endParaRPr lang="en-US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>
                          <a:effectLst/>
                        </a:rPr>
                        <a:t>(None, 1)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000" kern="100" dirty="0">
                          <a:effectLst/>
                        </a:rPr>
                        <a:t>129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27" marR="63127" marT="0" marB="0" anchor="ctr"/>
                </a:tc>
                <a:extLst>
                  <a:ext uri="{0D108BD9-81ED-4DB2-BD59-A6C34878D82A}">
                    <a16:rowId xmlns:a16="http://schemas.microsoft.com/office/drawing/2014/main" val="394961210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983E544-1900-F2B3-92E2-8482D9E8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26" y="4572622"/>
            <a:ext cx="480445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3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1EC63E0-72D7-A856-85AF-8935A5889E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503"/>
          <a:stretch/>
        </p:blipFill>
        <p:spPr>
          <a:xfrm>
            <a:off x="1759131" y="75182"/>
            <a:ext cx="8673737" cy="447940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17D6CAF-733A-F1D6-5836-A302647C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391545"/>
            <a:ext cx="10113645" cy="743682"/>
          </a:xfrm>
        </p:spPr>
        <p:txBody>
          <a:bodyPr/>
          <a:lstStyle/>
          <a:p>
            <a:pPr algn="ctr"/>
            <a:r>
              <a:rPr lang="tr-TR" dirty="0"/>
              <a:t>KATMANLARI BAĞLANTI VE İŞLEMLER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9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D6D265-CEA3-7CCF-6CD9-71B0DDB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ACCURACY &amp; LOSS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2293E-A6C4-EB19-0E76-B8B25C853C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Eğitim süreci boyunca, her epoch için eğitim ve doğrulama (validation) kayıpları ile doğruluk değerleri takip edilmiştir.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CNN modelinin eğitim doğruluğu </a:t>
            </a:r>
            <a:r>
              <a:rPr lang="tr-TR" b="1" dirty="0">
                <a:solidFill>
                  <a:srgbClr val="00B050"/>
                </a:solidFill>
              </a:rPr>
              <a:t>%96,19 </a:t>
            </a:r>
            <a:r>
              <a:rPr lang="tr-TR" dirty="0"/>
              <a:t>ve doğrulama doğruluğu </a:t>
            </a:r>
            <a:r>
              <a:rPr lang="tr-TR" b="1" dirty="0">
                <a:solidFill>
                  <a:srgbClr val="00B050"/>
                </a:solidFill>
              </a:rPr>
              <a:t>%95,75 </a:t>
            </a:r>
            <a:r>
              <a:rPr lang="tr-TR" dirty="0"/>
              <a:t>olarak belirlendi. Bu değerler, modelin sağlıklı ve enfekte hücreleri başarıyla ayırabildiğini gösteriyor.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/>
              <a:t>Eğitim kaybı (loss) değeri </a:t>
            </a:r>
            <a:r>
              <a:rPr lang="tr-TR" b="1" dirty="0">
                <a:solidFill>
                  <a:schemeClr val="accent4"/>
                </a:solidFill>
              </a:rPr>
              <a:t>0,1149</a:t>
            </a:r>
            <a:r>
              <a:rPr lang="tr-TR" dirty="0"/>
              <a:t> ve doğrulama kaybı </a:t>
            </a:r>
            <a:r>
              <a:rPr lang="tr-TR" b="1" dirty="0">
                <a:solidFill>
                  <a:schemeClr val="accent4"/>
                </a:solidFill>
              </a:rPr>
              <a:t>0,1232</a:t>
            </a:r>
            <a:r>
              <a:rPr lang="tr-TR" dirty="0"/>
              <a:t> olarak belirlendi. Düşük kayıp değerleri, modelin verilerdeki örüntüleri iyi öğrendiğini ve hedefe doğru yaklaştığını gösteriyor.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C5A1302-7336-600C-C037-22030CD2D5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0770943"/>
              </p:ext>
            </p:extLst>
          </p:nvPr>
        </p:nvGraphicFramePr>
        <p:xfrm>
          <a:off x="6516688" y="2155029"/>
          <a:ext cx="4638674" cy="366865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001868">
                  <a:extLst>
                    <a:ext uri="{9D8B030D-6E8A-4147-A177-3AD203B41FA5}">
                      <a16:colId xmlns:a16="http://schemas.microsoft.com/office/drawing/2014/main" val="2720877768"/>
                    </a:ext>
                  </a:extLst>
                </a:gridCol>
                <a:gridCol w="3636806">
                  <a:extLst>
                    <a:ext uri="{9D8B030D-6E8A-4147-A177-3AD203B41FA5}">
                      <a16:colId xmlns:a16="http://schemas.microsoft.com/office/drawing/2014/main" val="2163976598"/>
                    </a:ext>
                  </a:extLst>
                </a:gridCol>
              </a:tblGrid>
              <a:tr h="169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EPOCH #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RESULT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extLst>
                  <a:ext uri="{0D108BD9-81ED-4DB2-BD59-A6C34878D82A}">
                    <a16:rowId xmlns:a16="http://schemas.microsoft.com/office/drawing/2014/main" val="537885326"/>
                  </a:ext>
                </a:extLst>
              </a:tr>
              <a:tr h="347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EPOCH 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539s 6s/step - loss: 0.6572 - accuracy: 0.6037 - val_loss: 0.5516 - val_accuracy: 0.7166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extLst>
                  <a:ext uri="{0D108BD9-81ED-4DB2-BD59-A6C34878D82A}">
                    <a16:rowId xmlns:a16="http://schemas.microsoft.com/office/drawing/2014/main" val="2005223476"/>
                  </a:ext>
                </a:extLst>
              </a:tr>
              <a:tr h="347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EPOCH 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528s 6s/step - loss: 0.2687 - accuracy: 0.8911 - val_loss: 0.2004 - val_accuracy: 0.9394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extLst>
                  <a:ext uri="{0D108BD9-81ED-4DB2-BD59-A6C34878D82A}">
                    <a16:rowId xmlns:a16="http://schemas.microsoft.com/office/drawing/2014/main" val="360177477"/>
                  </a:ext>
                </a:extLst>
              </a:tr>
              <a:tr h="347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EPOCH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521s 6s/step - loss: 0.1753 - accuracy: 0.9413 - val_loss: 0.1625 - val_accuracy: 0.9478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extLst>
                  <a:ext uri="{0D108BD9-81ED-4DB2-BD59-A6C34878D82A}">
                    <a16:rowId xmlns:a16="http://schemas.microsoft.com/office/drawing/2014/main" val="2393662446"/>
                  </a:ext>
                </a:extLst>
              </a:tr>
              <a:tr h="347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EPOCH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525s 6s/step - loss: 0.1572 - accuracy: 0.9504 - val_loss: 0.1523 - val_accuracy: 0.9532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extLst>
                  <a:ext uri="{0D108BD9-81ED-4DB2-BD59-A6C34878D82A}">
                    <a16:rowId xmlns:a16="http://schemas.microsoft.com/office/drawing/2014/main" val="3534642497"/>
                  </a:ext>
                </a:extLst>
              </a:tr>
              <a:tr h="347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EPOCH 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517s 6s/step - loss: 0.1415 - accuracy: 0.9547 - val_loss: 0.1459 - val_accuracy: 0.9554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extLst>
                  <a:ext uri="{0D108BD9-81ED-4DB2-BD59-A6C34878D82A}">
                    <a16:rowId xmlns:a16="http://schemas.microsoft.com/office/drawing/2014/main" val="2057649269"/>
                  </a:ext>
                </a:extLst>
              </a:tr>
              <a:tr h="347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EPOCH 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519s 6s/step - loss: 0.1368 - accuracy: 0.9557 - val_loss: 0.1415 - val_accuracy: 0.9565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extLst>
                  <a:ext uri="{0D108BD9-81ED-4DB2-BD59-A6C34878D82A}">
                    <a16:rowId xmlns:a16="http://schemas.microsoft.com/office/drawing/2014/main" val="3485442755"/>
                  </a:ext>
                </a:extLst>
              </a:tr>
              <a:tr h="347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EPOCH 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526s 6s/step - loss: 0.1309 - accuracy: 0.9571 - val_loss: 0.1368 - val_accuracy: 0.9557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extLst>
                  <a:ext uri="{0D108BD9-81ED-4DB2-BD59-A6C34878D82A}">
                    <a16:rowId xmlns:a16="http://schemas.microsoft.com/office/drawing/2014/main" val="1161237779"/>
                  </a:ext>
                </a:extLst>
              </a:tr>
              <a:tr h="347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EPOCH 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520s 6s/step - loss: 0.1246 - accuracy: 0.9597 - val_loss: 0.1373 - val_accuracy: 0.9583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extLst>
                  <a:ext uri="{0D108BD9-81ED-4DB2-BD59-A6C34878D82A}">
                    <a16:rowId xmlns:a16="http://schemas.microsoft.com/office/drawing/2014/main" val="3255994092"/>
                  </a:ext>
                </a:extLst>
              </a:tr>
              <a:tr h="347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EPOCH 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521s 6s/step - loss: 0.1228 - accuracy: 0.9601 - val_loss: 0.1330 - val_accuracy: 0.9554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extLst>
                  <a:ext uri="{0D108BD9-81ED-4DB2-BD59-A6C34878D82A}">
                    <a16:rowId xmlns:a16="http://schemas.microsoft.com/office/drawing/2014/main" val="233529315"/>
                  </a:ext>
                </a:extLst>
              </a:tr>
              <a:tr h="3476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>
                          <a:effectLst/>
                        </a:rPr>
                        <a:t>EPOCH 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kern="100" dirty="0">
                          <a:effectLst/>
                        </a:rPr>
                        <a:t>520s 6s/step - loss: 0.1149 - accuracy: 0.9619 - val_loss: 0.1232 - val_accuracy: 0.9575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66" marR="67966" marT="0" marB="0" anchor="ctr"/>
                </a:tc>
                <a:extLst>
                  <a:ext uri="{0D108BD9-81ED-4DB2-BD59-A6C34878D82A}">
                    <a16:rowId xmlns:a16="http://schemas.microsoft.com/office/drawing/2014/main" val="215710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45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8FA6948-3E0B-F114-9942-D8E02A9926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5831" r="-35831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90BB6DA-3C14-80BE-2526-08327DE1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5111932"/>
            <a:ext cx="10113645" cy="1088570"/>
          </a:xfrm>
        </p:spPr>
        <p:txBody>
          <a:bodyPr/>
          <a:lstStyle/>
          <a:p>
            <a:pPr algn="ctr"/>
            <a:r>
              <a:rPr lang="tr-TR" dirty="0"/>
              <a:t>TRAİNİNG &amp; VALIDATİON ACCURACY GRAFİK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55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{15747B78-1A46-4CDA-9895-C9EF9DCDADD9}tf33845126_win32</Template>
  <TotalTime>221</TotalTime>
  <Words>985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Wingdings</vt:lpstr>
      <vt:lpstr>1_RetrospectVTI</vt:lpstr>
      <vt:lpstr>Keras ve TensorFlow Kullanarak Malarya (Sıtma) Varlığını Tespit Eden CNN Modal</vt:lpstr>
      <vt:lpstr>GİRİŞ</vt:lpstr>
      <vt:lpstr>GİRİŞ</vt:lpstr>
      <vt:lpstr>VERİ ÖNİŞLEME</vt:lpstr>
      <vt:lpstr>NORMALİZASYON</vt:lpstr>
      <vt:lpstr>EĞİTİM VE TEST</vt:lpstr>
      <vt:lpstr>KATMANLARI BAĞLANTI VE İŞLEMLER</vt:lpstr>
      <vt:lpstr>ACCURACY &amp; LOSS</vt:lpstr>
      <vt:lpstr>TRAİNİNG &amp; VALIDATİON ACCURACY GRAFİK</vt:lpstr>
      <vt:lpstr>TRAİNİNG &amp; VALIDATİON LOSS GRAFİK</vt:lpstr>
      <vt:lpstr>CONFUSION MATRIX</vt:lpstr>
      <vt:lpstr>GÖRÜNMEYEN GÖRÜNTÜLER TEST</vt:lpstr>
      <vt:lpstr>Dinlediğiniz için Teşekkür ederim.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ve TensorFlow Kullanarak Malarya (Sıtma) Varlığını Tespit Eden CNN Modal</dc:title>
  <dc:creator>MuhammadSheharyar</dc:creator>
  <cp:lastModifiedBy>MuhammadSheharyar</cp:lastModifiedBy>
  <cp:revision>6</cp:revision>
  <dcterms:created xsi:type="dcterms:W3CDTF">2024-01-03T16:00:58Z</dcterms:created>
  <dcterms:modified xsi:type="dcterms:W3CDTF">2024-01-03T19:42:28Z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