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epo Bold Bold" charset="1" panose="02000503040000020004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Repo Bold" charset="1" panose="02000503040000020004"/>
      <p:regular r:id="rId20"/>
    </p:embeddedFont>
    <p:embeddedFont>
      <p:font typeface="Fredoka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11" Target="../media/image47.png" Type="http://schemas.openxmlformats.org/officeDocument/2006/relationships/image"/><Relationship Id="rId12" Target="../media/image48.svg" Type="http://schemas.openxmlformats.org/officeDocument/2006/relationships/image"/><Relationship Id="rId13" Target="../media/image49.png" Type="http://schemas.openxmlformats.org/officeDocument/2006/relationships/image"/><Relationship Id="rId14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51.png" Type="http://schemas.openxmlformats.org/officeDocument/2006/relationships/image"/><Relationship Id="rId8" Target="../media/image52.sv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55.jpe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4455272"/>
            <a:ext cx="10107960" cy="172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Repo Bold Bold"/>
              </a:rPr>
              <a:t>Security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73908" y="2635808"/>
            <a:ext cx="7301985" cy="172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Repo Bold Bold"/>
              </a:rPr>
              <a:t>Information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5217" y="1604460"/>
            <a:ext cx="7117995" cy="6477375"/>
          </a:xfrm>
          <a:custGeom>
            <a:avLst/>
            <a:gdLst/>
            <a:ahLst/>
            <a:cxnLst/>
            <a:rect r="r" b="b" t="t" l="l"/>
            <a:pathLst>
              <a:path h="6477375" w="7117995">
                <a:moveTo>
                  <a:pt x="0" y="0"/>
                </a:moveTo>
                <a:lnTo>
                  <a:pt x="7117995" y="0"/>
                </a:lnTo>
                <a:lnTo>
                  <a:pt x="7117995" y="6477376"/>
                </a:lnTo>
                <a:lnTo>
                  <a:pt x="0" y="6477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0142" y="3908562"/>
            <a:ext cx="6008145" cy="240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"/>
              </a:rPr>
              <a:t> The new protocol demonstrates strong data integrity measures and resilience against attacks, offering a robust framework for safeguarding sensitive information.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429" y="2665041"/>
            <a:ext cx="8379571" cy="62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sz="3705">
                <a:solidFill>
                  <a:srgbClr val="000000"/>
                </a:solidFill>
                <a:latin typeface="DM Sans Bold"/>
              </a:rPr>
              <a:t>Conclusion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1604460"/>
            <a:ext cx="7117995" cy="6477375"/>
          </a:xfrm>
          <a:custGeom>
            <a:avLst/>
            <a:gdLst/>
            <a:ahLst/>
            <a:cxnLst/>
            <a:rect r="r" b="b" t="t" l="l"/>
            <a:pathLst>
              <a:path h="6477375" w="7117995">
                <a:moveTo>
                  <a:pt x="0" y="0"/>
                </a:moveTo>
                <a:lnTo>
                  <a:pt x="7117995" y="0"/>
                </a:lnTo>
                <a:lnTo>
                  <a:pt x="7117995" y="6477376"/>
                </a:lnTo>
                <a:lnTo>
                  <a:pt x="0" y="6477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13212" y="2383491"/>
            <a:ext cx="8379571" cy="62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sz="3705">
                <a:solidFill>
                  <a:srgbClr val="000000"/>
                </a:solidFill>
                <a:latin typeface="DM Sans Bold"/>
              </a:rPr>
              <a:t>Contributions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8925" y="3247189"/>
            <a:ext cx="6008145" cy="380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4"/>
              </a:lnSpc>
            </a:pPr>
            <a:r>
              <a:rPr lang="en-US" sz="2153">
                <a:solidFill>
                  <a:srgbClr val="000000"/>
                </a:solidFill>
                <a:latin typeface="DM Sans Bold"/>
              </a:rPr>
              <a:t>Ali Shahzad:</a:t>
            </a:r>
          </a:p>
          <a:p>
            <a:pPr algn="l">
              <a:lnSpc>
                <a:spcPts val="3014"/>
              </a:lnSpc>
            </a:pPr>
            <a:r>
              <a:rPr lang="en-US" sz="2153">
                <a:solidFill>
                  <a:srgbClr val="000000"/>
                </a:solidFill>
                <a:latin typeface="DM Sans"/>
              </a:rPr>
              <a:t>Pre processing</a:t>
            </a:r>
          </a:p>
          <a:p>
            <a:pPr algn="l">
              <a:lnSpc>
                <a:spcPts val="3014"/>
              </a:lnSpc>
            </a:pPr>
          </a:p>
          <a:p>
            <a:pPr algn="l">
              <a:lnSpc>
                <a:spcPts val="3014"/>
              </a:lnSpc>
            </a:pPr>
            <a:r>
              <a:rPr lang="en-US" sz="2153">
                <a:solidFill>
                  <a:srgbClr val="000000"/>
                </a:solidFill>
                <a:latin typeface="DM Sans Bold"/>
              </a:rPr>
              <a:t>M.Shayaan Malik:</a:t>
            </a:r>
          </a:p>
          <a:p>
            <a:pPr algn="l">
              <a:lnSpc>
                <a:spcPts val="3014"/>
              </a:lnSpc>
            </a:pPr>
            <a:r>
              <a:rPr lang="en-US" sz="2153">
                <a:solidFill>
                  <a:srgbClr val="000000"/>
                </a:solidFill>
                <a:latin typeface="DM Sans"/>
              </a:rPr>
              <a:t>Techniques to generate hashes using matrices</a:t>
            </a:r>
          </a:p>
          <a:p>
            <a:pPr algn="l">
              <a:lnSpc>
                <a:spcPts val="3014"/>
              </a:lnSpc>
            </a:pPr>
          </a:p>
          <a:p>
            <a:pPr algn="l">
              <a:lnSpc>
                <a:spcPts val="3014"/>
              </a:lnSpc>
            </a:pPr>
            <a:r>
              <a:rPr lang="en-US" sz="2153">
                <a:solidFill>
                  <a:srgbClr val="000000"/>
                </a:solidFill>
                <a:latin typeface="DM Sans Bold"/>
              </a:rPr>
              <a:t>M.Sheharyar:</a:t>
            </a:r>
          </a:p>
          <a:p>
            <a:pPr algn="l">
              <a:lnSpc>
                <a:spcPts val="3014"/>
              </a:lnSpc>
            </a:pPr>
            <a:r>
              <a:rPr lang="en-US" sz="2153">
                <a:solidFill>
                  <a:srgbClr val="000000"/>
                </a:solidFill>
                <a:latin typeface="DM Sans"/>
              </a:rPr>
              <a:t>ensuring reliable mechanisms for efficeint hashing</a:t>
            </a:r>
          </a:p>
          <a:p>
            <a:pPr algn="l">
              <a:lnSpc>
                <a:spcPts val="30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35681" y="1405162"/>
            <a:ext cx="7117995" cy="6477375"/>
          </a:xfrm>
          <a:custGeom>
            <a:avLst/>
            <a:gdLst/>
            <a:ahLst/>
            <a:cxnLst/>
            <a:rect r="r" b="b" t="t" l="l"/>
            <a:pathLst>
              <a:path h="6477375" w="7117995">
                <a:moveTo>
                  <a:pt x="0" y="0"/>
                </a:moveTo>
                <a:lnTo>
                  <a:pt x="7117995" y="0"/>
                </a:lnTo>
                <a:lnTo>
                  <a:pt x="7117995" y="6477376"/>
                </a:lnTo>
                <a:lnTo>
                  <a:pt x="0" y="6477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39928" y="4088679"/>
            <a:ext cx="6008145" cy="94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"/>
              </a:rPr>
              <a:t>https://github.com/sheharyarone/Forti-Hash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04893" y="2465742"/>
            <a:ext cx="8379571" cy="62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sz="3705">
                <a:solidFill>
                  <a:srgbClr val="000000"/>
                </a:solidFill>
                <a:latin typeface="DM Sans Bold"/>
              </a:rPr>
              <a:t>GitHub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82835" y="4426203"/>
            <a:ext cx="7725311" cy="433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9828" indent="-224914" lvl="1">
              <a:lnSpc>
                <a:spcPts val="2916"/>
              </a:lnSpc>
              <a:spcBef>
                <a:spcPct val="0"/>
              </a:spcBef>
              <a:buFont typeface="Arial"/>
              <a:buChar char="•"/>
            </a:pPr>
            <a:r>
              <a:rPr lang="en-US" sz="2083" spc="-20">
                <a:solidFill>
                  <a:srgbClr val="000000"/>
                </a:solidFill>
                <a:latin typeface="DM Sans"/>
              </a:rPr>
              <a:t>Imp</a:t>
            </a:r>
            <a:r>
              <a:rPr lang="en-US" sz="2083" spc="-20" strike="noStrike" u="none">
                <a:solidFill>
                  <a:srgbClr val="000000"/>
                </a:solidFill>
                <a:latin typeface="DM Sans"/>
              </a:rPr>
              <a:t>ortance of data integrity: Crucial for safeguarding against unauthorized modifications and ensuring digital asset credibility.</a:t>
            </a:r>
          </a:p>
          <a:p>
            <a:pPr algn="l">
              <a:lnSpc>
                <a:spcPts val="2916"/>
              </a:lnSpc>
              <a:spcBef>
                <a:spcPct val="0"/>
              </a:spcBef>
            </a:pPr>
          </a:p>
          <a:p>
            <a:pPr algn="l" marL="449828" indent="-224914" lvl="1">
              <a:lnSpc>
                <a:spcPts val="2916"/>
              </a:lnSpc>
              <a:spcBef>
                <a:spcPct val="0"/>
              </a:spcBef>
              <a:buFont typeface="Arial"/>
              <a:buChar char="•"/>
            </a:pPr>
            <a:r>
              <a:rPr lang="en-US" sz="2083" spc="-20" strike="noStrike" u="none">
                <a:solidFill>
                  <a:srgbClr val="000000"/>
                </a:solidFill>
                <a:latin typeface="DM Sans"/>
              </a:rPr>
              <a:t>Integrity mechanisms overview: Techniques like cryptographic hashes and digital signatures detect and prevent data tampering.</a:t>
            </a:r>
          </a:p>
          <a:p>
            <a:pPr algn="l">
              <a:lnSpc>
                <a:spcPts val="2916"/>
              </a:lnSpc>
              <a:spcBef>
                <a:spcPct val="0"/>
              </a:spcBef>
            </a:pPr>
          </a:p>
          <a:p>
            <a:pPr algn="l" marL="449828" indent="-224914" lvl="1">
              <a:lnSpc>
                <a:spcPts val="2916"/>
              </a:lnSpc>
              <a:spcBef>
                <a:spcPct val="0"/>
              </a:spcBef>
              <a:buFont typeface="Arial"/>
              <a:buChar char="•"/>
            </a:pPr>
            <a:r>
              <a:rPr lang="en-US" sz="2083" spc="-20" strike="noStrike" u="none">
                <a:solidFill>
                  <a:srgbClr val="000000"/>
                </a:solidFill>
                <a:latin typeface="DM Sans"/>
              </a:rPr>
              <a:t>Significance in the digital landscape: Preserving data integrity is essential for trust and confidentiality in a world of growing cyber threats.</a:t>
            </a:r>
          </a:p>
          <a:p>
            <a:pPr algn="l" marL="0" indent="0" lvl="0">
              <a:lnSpc>
                <a:spcPts val="2916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9923" y="3351549"/>
            <a:ext cx="3459378" cy="3022632"/>
          </a:xfrm>
          <a:custGeom>
            <a:avLst/>
            <a:gdLst/>
            <a:ahLst/>
            <a:cxnLst/>
            <a:rect r="r" b="b" t="t" l="l"/>
            <a:pathLst>
              <a:path h="3022632" w="3459378">
                <a:moveTo>
                  <a:pt x="0" y="0"/>
                </a:moveTo>
                <a:lnTo>
                  <a:pt x="3459378" y="0"/>
                </a:lnTo>
                <a:lnTo>
                  <a:pt x="3459378" y="3022632"/>
                </a:lnTo>
                <a:lnTo>
                  <a:pt x="0" y="30226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41380" y="1194996"/>
            <a:ext cx="2515966" cy="2515966"/>
          </a:xfrm>
          <a:custGeom>
            <a:avLst/>
            <a:gdLst/>
            <a:ahLst/>
            <a:cxnLst/>
            <a:rect r="r" b="b" t="t" l="l"/>
            <a:pathLst>
              <a:path h="2515966" w="2515966">
                <a:moveTo>
                  <a:pt x="0" y="0"/>
                </a:moveTo>
                <a:lnTo>
                  <a:pt x="2515966" y="0"/>
                </a:lnTo>
                <a:lnTo>
                  <a:pt x="2515966" y="2515967"/>
                </a:lnTo>
                <a:lnTo>
                  <a:pt x="0" y="25159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28341" y="2750654"/>
            <a:ext cx="7725311" cy="158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007" indent="-246503" lvl="1">
              <a:lnSpc>
                <a:spcPts val="3196"/>
              </a:lnSpc>
              <a:buFont typeface="Arial"/>
              <a:buChar char="•"/>
            </a:pPr>
            <a:r>
              <a:rPr lang="en-US" sz="2283" spc="-22">
                <a:solidFill>
                  <a:srgbClr val="000000"/>
                </a:solidFill>
                <a:latin typeface="DM Sans"/>
              </a:rPr>
              <a:t>Integrity in Information Security refers to the trustworthiness and reliability of data, ensuring it remains accurate and unaltered throughout its lifecycle.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8407" y="1536568"/>
            <a:ext cx="7885181" cy="111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08"/>
              </a:lnSpc>
              <a:spcBef>
                <a:spcPct val="0"/>
              </a:spcBef>
            </a:pPr>
            <a:r>
              <a:rPr lang="en-US" sz="6363">
                <a:solidFill>
                  <a:srgbClr val="000000"/>
                </a:solidFill>
                <a:latin typeface="Repo Bold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550054" y="3071106"/>
            <a:ext cx="5187891" cy="4498716"/>
            <a:chOff x="0" y="0"/>
            <a:chExt cx="6917188" cy="599828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917188" cy="5998288"/>
              <a:chOff x="0" y="0"/>
              <a:chExt cx="1629461" cy="141299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29461" cy="1412998"/>
              </a:xfrm>
              <a:custGeom>
                <a:avLst/>
                <a:gdLst/>
                <a:ahLst/>
                <a:cxnLst/>
                <a:rect r="r" b="b" t="t" l="l"/>
                <a:pathLst>
                  <a:path h="141299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1339443"/>
                    </a:lnTo>
                    <a:cubicBezTo>
                      <a:pt x="1629461" y="1358951"/>
                      <a:pt x="1621711" y="1377660"/>
                      <a:pt x="1607917" y="1391454"/>
                    </a:cubicBezTo>
                    <a:cubicBezTo>
                      <a:pt x="1594123" y="1405249"/>
                      <a:pt x="1575414" y="1412998"/>
                      <a:pt x="1555906" y="1412998"/>
                    </a:cubicBezTo>
                    <a:lnTo>
                      <a:pt x="73555" y="1412998"/>
                    </a:lnTo>
                    <a:cubicBezTo>
                      <a:pt x="54047" y="1412998"/>
                      <a:pt x="35338" y="1405249"/>
                      <a:pt x="21544" y="1391454"/>
                    </a:cubicBezTo>
                    <a:cubicBezTo>
                      <a:pt x="7750" y="1377660"/>
                      <a:pt x="0" y="1358951"/>
                      <a:pt x="0" y="133944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1629461" cy="1412998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6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V="true">
              <a:off x="18711" y="844411"/>
              <a:ext cx="6898477" cy="0"/>
            </a:xfrm>
            <a:prstGeom prst="line">
              <a:avLst/>
            </a:prstGeom>
            <a:ln cap="flat" w="73644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281821" y="1028700"/>
            <a:ext cx="5456124" cy="1700931"/>
            <a:chOff x="0" y="0"/>
            <a:chExt cx="1962273" cy="6117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497224" y="1230364"/>
            <a:ext cx="5025319" cy="115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28"/>
              </a:lnSpc>
              <a:spcBef>
                <a:spcPct val="0"/>
              </a:spcBef>
            </a:pPr>
            <a:r>
              <a:rPr lang="en-US" sz="6663">
                <a:solidFill>
                  <a:srgbClr val="000000"/>
                </a:solidFill>
                <a:latin typeface="Repo Bold Bold"/>
              </a:rPr>
              <a:t>T</a:t>
            </a:r>
            <a:r>
              <a:rPr lang="en-US" sz="6663" strike="noStrike" u="none">
                <a:solidFill>
                  <a:srgbClr val="000000"/>
                </a:solidFill>
                <a:latin typeface="Repo Bold Bold"/>
              </a:rPr>
              <a:t>he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26064" y="4944950"/>
            <a:ext cx="5011882" cy="121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DM Sans Bold"/>
              </a:rPr>
              <a:t>Ali Shahzad 369802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DM Sans Bold"/>
              </a:rPr>
              <a:t>Muhammad Shayaan Malik 369339 </a:t>
            </a:r>
          </a:p>
          <a:p>
            <a:pPr algn="l">
              <a:lnSpc>
                <a:spcPts val="3228"/>
              </a:lnSpc>
              <a:spcBef>
                <a:spcPct val="0"/>
              </a:spcBef>
            </a:pPr>
            <a:r>
              <a:rPr lang="en-US" sz="2305">
                <a:solidFill>
                  <a:srgbClr val="000000"/>
                </a:solidFill>
                <a:latin typeface="DM Sans Bold"/>
              </a:rPr>
              <a:t>Muhammad Sheharyar 367895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327098" cy="313671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431794" indent="-215897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37218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37218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6313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06313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71614" y="1717649"/>
            <a:ext cx="5155050" cy="8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Design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999317" y="2790092"/>
            <a:ext cx="1808695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Pre 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04957" y="2778811"/>
            <a:ext cx="1535606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Matrix </a:t>
            </a:r>
          </a:p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operations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34804" y="6554815"/>
            <a:ext cx="1337720" cy="37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S-BOX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06178" y="6560456"/>
            <a:ext cx="1733164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Bitwise Swapping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0036" y="2640409"/>
            <a:ext cx="5155050" cy="616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819" indent="-211910" lvl="1">
              <a:lnSpc>
                <a:spcPts val="2748"/>
              </a:lnSpc>
              <a:buFont typeface="Arial"/>
              <a:buChar char="•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Preprocessing with Salt Value:</a:t>
            </a:r>
          </a:p>
          <a:p>
            <a:pPr algn="l" marL="847639" indent="-282546" lvl="2">
              <a:lnSpc>
                <a:spcPts val="2748"/>
              </a:lnSpc>
              <a:buFont typeface="Arial"/>
              <a:buChar char="⚬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Use of salt value to enhance hash uniqueness and security.</a:t>
            </a:r>
          </a:p>
          <a:p>
            <a:pPr algn="l" marL="847639" indent="-282546" lvl="2">
              <a:lnSpc>
                <a:spcPts val="2748"/>
              </a:lnSpc>
              <a:buFont typeface="Arial"/>
              <a:buChar char="⚬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Integration of salt into initial stages for resistance against precomputed attacks.</a:t>
            </a:r>
          </a:p>
          <a:p>
            <a:pPr algn="l" marL="423819" indent="-211910" lvl="1">
              <a:lnSpc>
                <a:spcPts val="2748"/>
              </a:lnSpc>
              <a:buFont typeface="Arial"/>
              <a:buChar char="•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Matrix Operations for Word Generation:</a:t>
            </a:r>
          </a:p>
          <a:p>
            <a:pPr algn="l" marL="847639" indent="-282546" lvl="2">
              <a:lnSpc>
                <a:spcPts val="2748"/>
              </a:lnSpc>
              <a:buFont typeface="Arial"/>
              <a:buChar char="⚬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Matrix operations create a 64-word list of 32-bit words.</a:t>
            </a:r>
          </a:p>
          <a:p>
            <a:pPr algn="l" marL="847639" indent="-282546" lvl="2">
              <a:lnSpc>
                <a:spcPts val="2748"/>
              </a:lnSpc>
              <a:buFont typeface="Arial"/>
              <a:buChar char="⚬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Complex operations </a:t>
            </a:r>
            <a:r>
              <a:rPr lang="en-US" sz="1963">
                <a:solidFill>
                  <a:srgbClr val="000000"/>
                </a:solidFill>
                <a:latin typeface="Repo Bold"/>
              </a:rPr>
              <a:t>prev</a:t>
            </a:r>
            <a:r>
              <a:rPr lang="en-US" sz="1963">
                <a:solidFill>
                  <a:srgbClr val="000000"/>
                </a:solidFill>
                <a:latin typeface="Repo Bold"/>
              </a:rPr>
              <a:t>ents predictability-based attacks.</a:t>
            </a:r>
          </a:p>
          <a:p>
            <a:pPr algn="l" marL="423819" indent="-211910" lvl="1">
              <a:lnSpc>
                <a:spcPts val="2748"/>
              </a:lnSpc>
              <a:buFont typeface="Arial"/>
              <a:buChar char="•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Application of S-Box and Bitwise Swapping:</a:t>
            </a:r>
          </a:p>
          <a:p>
            <a:pPr algn="l" marL="847639" indent="-282546" lvl="2">
              <a:lnSpc>
                <a:spcPts val="2748"/>
              </a:lnSpc>
              <a:buFont typeface="Arial"/>
              <a:buChar char="⚬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S-Box introduces non-linearity and confusion.</a:t>
            </a:r>
          </a:p>
          <a:p>
            <a:pPr algn="l" marL="847639" indent="-282546" lvl="2">
              <a:lnSpc>
                <a:spcPts val="2748"/>
              </a:lnSpc>
              <a:buFont typeface="Arial"/>
              <a:buChar char="⚬"/>
            </a:pPr>
            <a:r>
              <a:rPr lang="en-US" sz="1963">
                <a:solidFill>
                  <a:srgbClr val="000000"/>
                </a:solidFill>
                <a:latin typeface="Repo Bold"/>
              </a:rPr>
              <a:t>Bitwise swapping enhances diffusion and prevents linear attacks.</a:t>
            </a:r>
          </a:p>
          <a:p>
            <a:pPr algn="l" marL="0" indent="0" lvl="0">
              <a:lnSpc>
                <a:spcPts val="27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35593">
            <a:off x="10316048" y="-1504546"/>
            <a:ext cx="10108522" cy="5568877"/>
          </a:xfrm>
          <a:custGeom>
            <a:avLst/>
            <a:gdLst/>
            <a:ahLst/>
            <a:cxnLst/>
            <a:rect r="r" b="b" t="t" l="l"/>
            <a:pathLst>
              <a:path h="5568877" w="10108522">
                <a:moveTo>
                  <a:pt x="0" y="0"/>
                </a:moveTo>
                <a:lnTo>
                  <a:pt x="10108523" y="0"/>
                </a:lnTo>
                <a:lnTo>
                  <a:pt x="10108523" y="5568877"/>
                </a:lnTo>
                <a:lnTo>
                  <a:pt x="0" y="556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80600">
            <a:off x="-2029689" y="7001012"/>
            <a:ext cx="7251066" cy="3994678"/>
          </a:xfrm>
          <a:custGeom>
            <a:avLst/>
            <a:gdLst/>
            <a:ahLst/>
            <a:cxnLst/>
            <a:rect r="r" b="b" t="t" l="l"/>
            <a:pathLst>
              <a:path h="3994678" w="7251066">
                <a:moveTo>
                  <a:pt x="0" y="0"/>
                </a:moveTo>
                <a:lnTo>
                  <a:pt x="7251067" y="0"/>
                </a:lnTo>
                <a:lnTo>
                  <a:pt x="7251067" y="3994678"/>
                </a:lnTo>
                <a:lnTo>
                  <a:pt x="0" y="399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3024" y="1463198"/>
            <a:ext cx="4012539" cy="2131661"/>
            <a:chOff x="0" y="0"/>
            <a:chExt cx="5350052" cy="28422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50052" cy="2842215"/>
            </a:xfrm>
            <a:custGeom>
              <a:avLst/>
              <a:gdLst/>
              <a:ahLst/>
              <a:cxnLst/>
              <a:rect r="r" b="b" t="t" l="l"/>
              <a:pathLst>
                <a:path h="2842215" w="5350052">
                  <a:moveTo>
                    <a:pt x="0" y="0"/>
                  </a:moveTo>
                  <a:lnTo>
                    <a:pt x="5350052" y="0"/>
                  </a:lnTo>
                  <a:lnTo>
                    <a:pt x="5350052" y="2842215"/>
                  </a:lnTo>
                  <a:lnTo>
                    <a:pt x="0" y="2842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568269" y="1383495"/>
              <a:ext cx="4213514" cy="443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Fredoka Bold"/>
                </a:rPr>
                <a:t>MESSAGE + SALT WORD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06383" y="3118990"/>
            <a:ext cx="4012539" cy="2131661"/>
          </a:xfrm>
          <a:custGeom>
            <a:avLst/>
            <a:gdLst/>
            <a:ahLst/>
            <a:cxnLst/>
            <a:rect r="r" b="b" t="t" l="l"/>
            <a:pathLst>
              <a:path h="2131661" w="4012539">
                <a:moveTo>
                  <a:pt x="0" y="0"/>
                </a:moveTo>
                <a:lnTo>
                  <a:pt x="4012539" y="0"/>
                </a:lnTo>
                <a:lnTo>
                  <a:pt x="4012539" y="2131661"/>
                </a:lnTo>
                <a:lnTo>
                  <a:pt x="0" y="2131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27758" y="3708951"/>
            <a:ext cx="4012539" cy="2131661"/>
          </a:xfrm>
          <a:custGeom>
            <a:avLst/>
            <a:gdLst/>
            <a:ahLst/>
            <a:cxnLst/>
            <a:rect r="r" b="b" t="t" l="l"/>
            <a:pathLst>
              <a:path h="2131661" w="4012539">
                <a:moveTo>
                  <a:pt x="0" y="0"/>
                </a:moveTo>
                <a:lnTo>
                  <a:pt x="4012539" y="0"/>
                </a:lnTo>
                <a:lnTo>
                  <a:pt x="4012539" y="2131661"/>
                </a:lnTo>
                <a:lnTo>
                  <a:pt x="0" y="2131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94139" y="5143500"/>
            <a:ext cx="4012539" cy="2131661"/>
          </a:xfrm>
          <a:custGeom>
            <a:avLst/>
            <a:gdLst/>
            <a:ahLst/>
            <a:cxnLst/>
            <a:rect r="r" b="b" t="t" l="l"/>
            <a:pathLst>
              <a:path h="2131661" w="4012539">
                <a:moveTo>
                  <a:pt x="0" y="0"/>
                </a:moveTo>
                <a:lnTo>
                  <a:pt x="4012538" y="0"/>
                </a:lnTo>
                <a:lnTo>
                  <a:pt x="4012538" y="2131661"/>
                </a:lnTo>
                <a:lnTo>
                  <a:pt x="0" y="2131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40634" y="6866690"/>
            <a:ext cx="4012539" cy="2131661"/>
          </a:xfrm>
          <a:custGeom>
            <a:avLst/>
            <a:gdLst/>
            <a:ahLst/>
            <a:cxnLst/>
            <a:rect r="r" b="b" t="t" l="l"/>
            <a:pathLst>
              <a:path h="2131661" w="4012539">
                <a:moveTo>
                  <a:pt x="0" y="0"/>
                </a:moveTo>
                <a:lnTo>
                  <a:pt x="4012539" y="0"/>
                </a:lnTo>
                <a:lnTo>
                  <a:pt x="4012539" y="2131661"/>
                </a:lnTo>
                <a:lnTo>
                  <a:pt x="0" y="2131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755193">
            <a:off x="5299644" y="2362930"/>
            <a:ext cx="800049" cy="1512119"/>
          </a:xfrm>
          <a:custGeom>
            <a:avLst/>
            <a:gdLst/>
            <a:ahLst/>
            <a:cxnLst/>
            <a:rect r="r" b="b" t="t" l="l"/>
            <a:pathLst>
              <a:path h="1512119" w="800049">
                <a:moveTo>
                  <a:pt x="0" y="0"/>
                </a:moveTo>
                <a:lnTo>
                  <a:pt x="800048" y="0"/>
                </a:lnTo>
                <a:lnTo>
                  <a:pt x="800048" y="1512119"/>
                </a:lnTo>
                <a:lnTo>
                  <a:pt x="0" y="15121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271542" y="971550"/>
            <a:ext cx="1744915" cy="627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5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Fredoka Bold"/>
              </a:rPr>
              <a:t>DESIGN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08383" y="3673598"/>
            <a:ext cx="3160135" cy="68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1"/>
              </a:lnSpc>
            </a:pPr>
            <a:r>
              <a:rPr lang="en-US" sz="2099">
                <a:solidFill>
                  <a:srgbClr val="000000"/>
                </a:solidFill>
                <a:latin typeface="Fredoka Bold"/>
              </a:rPr>
              <a:t>CHUNKING</a:t>
            </a:r>
          </a:p>
          <a:p>
            <a:pPr algn="ctr">
              <a:lnSpc>
                <a:spcPts val="2771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Fredoka Bold"/>
              </a:rPr>
              <a:t>INTO 16 WORDS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53960" y="4739429"/>
            <a:ext cx="3160135" cy="68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1"/>
              </a:lnSpc>
            </a:pPr>
            <a:r>
              <a:rPr lang="en-US" sz="2099">
                <a:solidFill>
                  <a:srgbClr val="000000"/>
                </a:solidFill>
                <a:latin typeface="Fredoka Bold"/>
              </a:rPr>
              <a:t>WORD GENERATION</a:t>
            </a:r>
          </a:p>
          <a:p>
            <a:pPr algn="ctr">
              <a:lnSpc>
                <a:spcPts val="2771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Fredoka Bold"/>
              </a:rPr>
              <a:t>USING MATRIX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20340" y="6173978"/>
            <a:ext cx="3160135" cy="33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1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Fredoka Bold"/>
              </a:rPr>
              <a:t>S-BOX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66836" y="7897168"/>
            <a:ext cx="3160135" cy="33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1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Fredoka Bold"/>
              </a:rPr>
              <a:t>BITWISE SWAP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5755193">
            <a:off x="9161780" y="3273012"/>
            <a:ext cx="800049" cy="1512119"/>
          </a:xfrm>
          <a:custGeom>
            <a:avLst/>
            <a:gdLst/>
            <a:ahLst/>
            <a:cxnLst/>
            <a:rect r="r" b="b" t="t" l="l"/>
            <a:pathLst>
              <a:path h="1512119" w="800049">
                <a:moveTo>
                  <a:pt x="0" y="0"/>
                </a:moveTo>
                <a:lnTo>
                  <a:pt x="800048" y="0"/>
                </a:lnTo>
                <a:lnTo>
                  <a:pt x="800048" y="1512119"/>
                </a:lnTo>
                <a:lnTo>
                  <a:pt x="0" y="15121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755193">
            <a:off x="13394114" y="4564404"/>
            <a:ext cx="800049" cy="1512119"/>
          </a:xfrm>
          <a:custGeom>
            <a:avLst/>
            <a:gdLst/>
            <a:ahLst/>
            <a:cxnLst/>
            <a:rect r="r" b="b" t="t" l="l"/>
            <a:pathLst>
              <a:path h="1512119" w="800049">
                <a:moveTo>
                  <a:pt x="0" y="0"/>
                </a:moveTo>
                <a:lnTo>
                  <a:pt x="800049" y="0"/>
                </a:lnTo>
                <a:lnTo>
                  <a:pt x="800049" y="1512119"/>
                </a:lnTo>
                <a:lnTo>
                  <a:pt x="0" y="15121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4984656">
            <a:off x="12249627" y="6531962"/>
            <a:ext cx="996115" cy="1882692"/>
          </a:xfrm>
          <a:custGeom>
            <a:avLst/>
            <a:gdLst/>
            <a:ahLst/>
            <a:cxnLst/>
            <a:rect r="r" b="b" t="t" l="l"/>
            <a:pathLst>
              <a:path h="1882692" w="996115">
                <a:moveTo>
                  <a:pt x="996116" y="0"/>
                </a:moveTo>
                <a:lnTo>
                  <a:pt x="0" y="0"/>
                </a:lnTo>
                <a:lnTo>
                  <a:pt x="0" y="1882693"/>
                </a:lnTo>
                <a:lnTo>
                  <a:pt x="996116" y="1882693"/>
                </a:lnTo>
                <a:lnTo>
                  <a:pt x="99611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804645" y="5661472"/>
            <a:ext cx="2909310" cy="6226150"/>
          </a:xfrm>
          <a:custGeom>
            <a:avLst/>
            <a:gdLst/>
            <a:ahLst/>
            <a:cxnLst/>
            <a:rect r="r" b="b" t="t" l="l"/>
            <a:pathLst>
              <a:path h="6226150" w="290931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33345" y="1096701"/>
            <a:ext cx="4991061" cy="1285356"/>
            <a:chOff x="0" y="0"/>
            <a:chExt cx="2272594" cy="5852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594" cy="585265"/>
            </a:xfrm>
            <a:custGeom>
              <a:avLst/>
              <a:gdLst/>
              <a:ahLst/>
              <a:cxnLst/>
              <a:rect r="r" b="b" t="t" l="l"/>
              <a:pathLst>
                <a:path h="585265" w="2272594">
                  <a:moveTo>
                    <a:pt x="52739" y="0"/>
                  </a:moveTo>
                  <a:lnTo>
                    <a:pt x="2219854" y="0"/>
                  </a:lnTo>
                  <a:cubicBezTo>
                    <a:pt x="2248982" y="0"/>
                    <a:pt x="2272594" y="23612"/>
                    <a:pt x="2272594" y="52739"/>
                  </a:cubicBezTo>
                  <a:lnTo>
                    <a:pt x="2272594" y="532526"/>
                  </a:lnTo>
                  <a:cubicBezTo>
                    <a:pt x="2272594" y="546513"/>
                    <a:pt x="2267037" y="559927"/>
                    <a:pt x="2257147" y="569818"/>
                  </a:cubicBezTo>
                  <a:cubicBezTo>
                    <a:pt x="2247256" y="579709"/>
                    <a:pt x="2233842" y="585265"/>
                    <a:pt x="2219854" y="585265"/>
                  </a:cubicBezTo>
                  <a:lnTo>
                    <a:pt x="52739" y="585265"/>
                  </a:lnTo>
                  <a:cubicBezTo>
                    <a:pt x="38752" y="585265"/>
                    <a:pt x="25338" y="579709"/>
                    <a:pt x="15447" y="569818"/>
                  </a:cubicBezTo>
                  <a:cubicBezTo>
                    <a:pt x="5556" y="559927"/>
                    <a:pt x="0" y="546513"/>
                    <a:pt x="0" y="532526"/>
                  </a:cubicBezTo>
                  <a:lnTo>
                    <a:pt x="0" y="52739"/>
                  </a:lnTo>
                  <a:cubicBezTo>
                    <a:pt x="0" y="38752"/>
                    <a:pt x="5556" y="25338"/>
                    <a:pt x="15447" y="15447"/>
                  </a:cubicBezTo>
                  <a:cubicBezTo>
                    <a:pt x="25338" y="5556"/>
                    <a:pt x="38752" y="0"/>
                    <a:pt x="52739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594" cy="59479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170424"/>
            <a:ext cx="5493957" cy="4345448"/>
            <a:chOff x="0" y="0"/>
            <a:chExt cx="2501579" cy="1978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1579" cy="1978625"/>
            </a:xfrm>
            <a:custGeom>
              <a:avLst/>
              <a:gdLst/>
              <a:ahLst/>
              <a:cxnLst/>
              <a:rect r="r" b="b" t="t" l="l"/>
              <a:pathLst>
                <a:path h="1978625" w="2501579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165191" y="357188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382760" y="1603609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96521">
            <a:off x="6330132" y="6549640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43506" y="-685341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9282" y="4905488"/>
            <a:ext cx="4418492" cy="8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Provision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21339" y="1553994"/>
            <a:ext cx="3700958" cy="80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DM Sans Bold"/>
              </a:rPr>
              <a:t>Data Integrity Assurance</a:t>
            </a:r>
          </a:p>
          <a:p>
            <a:pPr algn="l">
              <a:lnSpc>
                <a:spcPts val="3228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372044" y="3989913"/>
            <a:ext cx="4991061" cy="1285356"/>
            <a:chOff x="0" y="0"/>
            <a:chExt cx="2272594" cy="5852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72594" cy="585265"/>
            </a:xfrm>
            <a:custGeom>
              <a:avLst/>
              <a:gdLst/>
              <a:ahLst/>
              <a:cxnLst/>
              <a:rect r="r" b="b" t="t" l="l"/>
              <a:pathLst>
                <a:path h="585265" w="2272594">
                  <a:moveTo>
                    <a:pt x="52739" y="0"/>
                  </a:moveTo>
                  <a:lnTo>
                    <a:pt x="2219854" y="0"/>
                  </a:lnTo>
                  <a:cubicBezTo>
                    <a:pt x="2248982" y="0"/>
                    <a:pt x="2272594" y="23612"/>
                    <a:pt x="2272594" y="52739"/>
                  </a:cubicBezTo>
                  <a:lnTo>
                    <a:pt x="2272594" y="532526"/>
                  </a:lnTo>
                  <a:cubicBezTo>
                    <a:pt x="2272594" y="546513"/>
                    <a:pt x="2267037" y="559927"/>
                    <a:pt x="2257147" y="569818"/>
                  </a:cubicBezTo>
                  <a:cubicBezTo>
                    <a:pt x="2247256" y="579709"/>
                    <a:pt x="2233842" y="585265"/>
                    <a:pt x="2219854" y="585265"/>
                  </a:cubicBezTo>
                  <a:lnTo>
                    <a:pt x="52739" y="585265"/>
                  </a:lnTo>
                  <a:cubicBezTo>
                    <a:pt x="38752" y="585265"/>
                    <a:pt x="25338" y="579709"/>
                    <a:pt x="15447" y="569818"/>
                  </a:cubicBezTo>
                  <a:cubicBezTo>
                    <a:pt x="5556" y="559927"/>
                    <a:pt x="0" y="546513"/>
                    <a:pt x="0" y="532526"/>
                  </a:cubicBezTo>
                  <a:lnTo>
                    <a:pt x="0" y="52739"/>
                  </a:lnTo>
                  <a:cubicBezTo>
                    <a:pt x="0" y="38752"/>
                    <a:pt x="5556" y="25338"/>
                    <a:pt x="15447" y="15447"/>
                  </a:cubicBezTo>
                  <a:cubicBezTo>
                    <a:pt x="25338" y="5556"/>
                    <a:pt x="38752" y="0"/>
                    <a:pt x="52739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272594" cy="59479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372044" y="6693225"/>
            <a:ext cx="4991061" cy="1285356"/>
            <a:chOff x="0" y="0"/>
            <a:chExt cx="2272594" cy="5852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72594" cy="585265"/>
            </a:xfrm>
            <a:custGeom>
              <a:avLst/>
              <a:gdLst/>
              <a:ahLst/>
              <a:cxnLst/>
              <a:rect r="r" b="b" t="t" l="l"/>
              <a:pathLst>
                <a:path h="585265" w="2272594">
                  <a:moveTo>
                    <a:pt x="52739" y="0"/>
                  </a:moveTo>
                  <a:lnTo>
                    <a:pt x="2219854" y="0"/>
                  </a:lnTo>
                  <a:cubicBezTo>
                    <a:pt x="2248982" y="0"/>
                    <a:pt x="2272594" y="23612"/>
                    <a:pt x="2272594" y="52739"/>
                  </a:cubicBezTo>
                  <a:lnTo>
                    <a:pt x="2272594" y="532526"/>
                  </a:lnTo>
                  <a:cubicBezTo>
                    <a:pt x="2272594" y="546513"/>
                    <a:pt x="2267037" y="559927"/>
                    <a:pt x="2257147" y="569818"/>
                  </a:cubicBezTo>
                  <a:cubicBezTo>
                    <a:pt x="2247256" y="579709"/>
                    <a:pt x="2233842" y="585265"/>
                    <a:pt x="2219854" y="585265"/>
                  </a:cubicBezTo>
                  <a:lnTo>
                    <a:pt x="52739" y="585265"/>
                  </a:lnTo>
                  <a:cubicBezTo>
                    <a:pt x="38752" y="585265"/>
                    <a:pt x="25338" y="579709"/>
                    <a:pt x="15447" y="569818"/>
                  </a:cubicBezTo>
                  <a:cubicBezTo>
                    <a:pt x="5556" y="559927"/>
                    <a:pt x="0" y="546513"/>
                    <a:pt x="0" y="532526"/>
                  </a:cubicBezTo>
                  <a:lnTo>
                    <a:pt x="0" y="52739"/>
                  </a:lnTo>
                  <a:cubicBezTo>
                    <a:pt x="0" y="38752"/>
                    <a:pt x="5556" y="25338"/>
                    <a:pt x="15447" y="15447"/>
                  </a:cubicBezTo>
                  <a:cubicBezTo>
                    <a:pt x="25338" y="5556"/>
                    <a:pt x="38752" y="0"/>
                    <a:pt x="52739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2272594" cy="59479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151942">
            <a:off x="6554912" y="4287803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5" y="0"/>
                </a:lnTo>
                <a:lnTo>
                  <a:pt x="1556865" y="710319"/>
                </a:lnTo>
                <a:lnTo>
                  <a:pt x="0" y="7103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8722749" y="4257302"/>
            <a:ext cx="3952361" cy="121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DM Sans Bold"/>
              </a:rPr>
              <a:t>Robustness Against Tampering</a:t>
            </a:r>
          </a:p>
          <a:p>
            <a:pPr algn="l">
              <a:lnSpc>
                <a:spcPts val="3228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8722749" y="7035315"/>
            <a:ext cx="5315708" cy="80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DM Sans Bold"/>
              </a:rPr>
              <a:t>Resistance to Cryptanalysis</a:t>
            </a:r>
          </a:p>
          <a:p>
            <a:pPr algn="l">
              <a:lnSpc>
                <a:spcPts val="32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5357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8615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7499656">
            <a:off x="4123323" y="2326829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7473391">
            <a:off x="11765115" y="2328655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446158">
            <a:off x="7416559" y="3338099"/>
            <a:ext cx="2069356" cy="1178230"/>
          </a:xfrm>
          <a:custGeom>
            <a:avLst/>
            <a:gdLst/>
            <a:ahLst/>
            <a:cxnLst/>
            <a:rect r="r" b="b" t="t" l="l"/>
            <a:pathLst>
              <a:path h="1178230" w="2069356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932102" y="6062530"/>
            <a:ext cx="4454903" cy="143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1"/>
              </a:lnSpc>
              <a:spcBef>
                <a:spcPct val="0"/>
              </a:spcBef>
            </a:pPr>
            <a:r>
              <a:rPr lang="en-US" sz="2765" spc="-27">
                <a:solidFill>
                  <a:srgbClr val="000000"/>
                </a:solidFill>
                <a:latin typeface="DM Sans"/>
              </a:rPr>
              <a:t>Integrate authenticated or homomorphic encryption techniques.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32102" y="5152222"/>
            <a:ext cx="3901155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Advanced Encryption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57116" y="6062530"/>
            <a:ext cx="3510381" cy="94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1"/>
              </a:lnSpc>
              <a:spcBef>
                <a:spcPct val="0"/>
              </a:spcBef>
            </a:pPr>
            <a:r>
              <a:rPr lang="en-US" sz="2765" spc="-27">
                <a:solidFill>
                  <a:srgbClr val="000000"/>
                </a:solidFill>
                <a:latin typeface="DM Sans"/>
              </a:rPr>
              <a:t>Establish ongoing security assessments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57116" y="5095875"/>
            <a:ext cx="4721593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Continuous Assessment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2102" y="1559889"/>
            <a:ext cx="4427193" cy="125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01"/>
              </a:lnSpc>
              <a:spcBef>
                <a:spcPct val="0"/>
              </a:spcBef>
            </a:pPr>
            <a:r>
              <a:rPr lang="en-US" sz="3572">
                <a:solidFill>
                  <a:srgbClr val="000000"/>
                </a:solidFill>
                <a:latin typeface="Repo Bold Bold"/>
              </a:rPr>
              <a:t>Recommendation for Improvement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11753" y="5929180"/>
            <a:ext cx="3510381" cy="143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1"/>
              </a:lnSpc>
              <a:spcBef>
                <a:spcPct val="0"/>
              </a:spcBef>
            </a:pPr>
            <a:r>
              <a:rPr lang="en-US" sz="2765" spc="-27">
                <a:solidFill>
                  <a:srgbClr val="000000"/>
                </a:solidFill>
                <a:latin typeface="DM Sans"/>
              </a:rPr>
              <a:t>Implement dynamic salting for increased security.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1753" y="5152222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Enhance Salting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13658" y="531015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5333" y="3553779"/>
            <a:ext cx="12327316" cy="3417046"/>
          </a:xfrm>
          <a:custGeom>
            <a:avLst/>
            <a:gdLst/>
            <a:ahLst/>
            <a:cxnLst/>
            <a:rect r="r" b="b" t="t" l="l"/>
            <a:pathLst>
              <a:path h="3417046" w="12327316">
                <a:moveTo>
                  <a:pt x="0" y="0"/>
                </a:moveTo>
                <a:lnTo>
                  <a:pt x="12327317" y="0"/>
                </a:lnTo>
                <a:lnTo>
                  <a:pt x="12327317" y="3417045"/>
                </a:lnTo>
                <a:lnTo>
                  <a:pt x="0" y="3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30403" y="827197"/>
            <a:ext cx="4427193" cy="124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</a:pPr>
            <a:r>
              <a:rPr lang="en-US" sz="3572">
                <a:solidFill>
                  <a:srgbClr val="000000"/>
                </a:solidFill>
                <a:latin typeface="Repo Bold Bold"/>
              </a:rPr>
              <a:t>Demonstration</a:t>
            </a:r>
          </a:p>
          <a:p>
            <a:pPr algn="ctr" marL="0" indent="0" lvl="0">
              <a:lnSpc>
                <a:spcPts val="5001"/>
              </a:lnSpc>
              <a:spcBef>
                <a:spcPct val="0"/>
              </a:spcBef>
            </a:pPr>
            <a:r>
              <a:rPr lang="en-US" sz="3572">
                <a:solidFill>
                  <a:srgbClr val="000000"/>
                </a:solidFill>
                <a:latin typeface="Repo Bold Bold"/>
              </a:rPr>
              <a:t>Collision Resistance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13658" y="531015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72030" y="819811"/>
            <a:ext cx="4743939" cy="125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</a:pPr>
            <a:r>
              <a:rPr lang="en-US" sz="3572">
                <a:solidFill>
                  <a:srgbClr val="000000"/>
                </a:solidFill>
                <a:latin typeface="Repo Bold Bold"/>
              </a:rPr>
              <a:t>Demonstration</a:t>
            </a:r>
          </a:p>
          <a:p>
            <a:pPr algn="ctr" marL="0" indent="0" lvl="0">
              <a:lnSpc>
                <a:spcPts val="5001"/>
              </a:lnSpc>
              <a:spcBef>
                <a:spcPct val="0"/>
              </a:spcBef>
            </a:pPr>
            <a:r>
              <a:rPr lang="en-US" sz="3572">
                <a:solidFill>
                  <a:srgbClr val="000000"/>
                </a:solidFill>
                <a:latin typeface="Repo Bold Bold"/>
              </a:rPr>
              <a:t>Pre image resistance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2973" y="2873634"/>
            <a:ext cx="15706327" cy="5929139"/>
          </a:xfrm>
          <a:custGeom>
            <a:avLst/>
            <a:gdLst/>
            <a:ahLst/>
            <a:cxnLst/>
            <a:rect r="r" b="b" t="t" l="l"/>
            <a:pathLst>
              <a:path h="5929139" w="15706327">
                <a:moveTo>
                  <a:pt x="0" y="0"/>
                </a:moveTo>
                <a:lnTo>
                  <a:pt x="15706327" y="0"/>
                </a:lnTo>
                <a:lnTo>
                  <a:pt x="15706327" y="5929138"/>
                </a:lnTo>
                <a:lnTo>
                  <a:pt x="0" y="59291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56829" y="4006352"/>
            <a:ext cx="15298615" cy="588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076" indent="-400038" lvl="1">
              <a:lnSpc>
                <a:spcPts val="5188"/>
              </a:lnSpc>
              <a:spcBef>
                <a:spcPct val="0"/>
              </a:spcBef>
              <a:buFont typeface="Arial"/>
              <a:buChar char="•"/>
            </a:pPr>
            <a:r>
              <a:rPr lang="en-US" sz="3705">
                <a:solidFill>
                  <a:srgbClr val="000000"/>
                </a:solidFill>
                <a:latin typeface="DM Sans Bold"/>
              </a:rPr>
              <a:t>Utilized brute-f</a:t>
            </a:r>
            <a:r>
              <a:rPr lang="en-US" sz="3705">
                <a:solidFill>
                  <a:srgbClr val="000000"/>
                </a:solidFill>
                <a:latin typeface="DM Sans Bold"/>
              </a:rPr>
              <a:t>orce techniques </a:t>
            </a:r>
            <a:r>
              <a:rPr lang="en-US" sz="3705">
                <a:solidFill>
                  <a:srgbClr val="000000"/>
                </a:solidFill>
                <a:latin typeface="DM Sans"/>
              </a:rPr>
              <a:t>to systematically generate and test candidate input messages for pre-image matching</a:t>
            </a:r>
            <a:r>
              <a:rPr lang="en-US" sz="3705">
                <a:solidFill>
                  <a:srgbClr val="000000"/>
                </a:solidFill>
                <a:latin typeface="DM Sans Bold"/>
              </a:rPr>
              <a:t>.</a:t>
            </a:r>
          </a:p>
          <a:p>
            <a:pPr algn="l" marL="800076" indent="-400038" lvl="1">
              <a:lnSpc>
                <a:spcPts val="5188"/>
              </a:lnSpc>
              <a:spcBef>
                <a:spcPct val="0"/>
              </a:spcBef>
              <a:buFont typeface="Arial"/>
              <a:buChar char="•"/>
            </a:pPr>
            <a:r>
              <a:rPr lang="en-US" sz="3705">
                <a:solidFill>
                  <a:srgbClr val="000000"/>
                </a:solidFill>
                <a:latin typeface="DM Sans Bold"/>
              </a:rPr>
              <a:t>Differential Cryptanalysis: </a:t>
            </a:r>
            <a:r>
              <a:rPr lang="en-US" sz="3705">
                <a:solidFill>
                  <a:srgbClr val="000000"/>
                </a:solidFill>
                <a:latin typeface="DM Sans"/>
              </a:rPr>
              <a:t>Analyzing how small changes in the input message or internal state propagate to the output hash value, identifying potential vulnerabilities in the hash function's design.</a:t>
            </a:r>
          </a:p>
          <a:p>
            <a:pPr algn="l">
              <a:lnSpc>
                <a:spcPts val="5188"/>
              </a:lnSpc>
              <a:spcBef>
                <a:spcPct val="0"/>
              </a:spcBef>
            </a:pPr>
          </a:p>
          <a:p>
            <a:pPr algn="l">
              <a:lnSpc>
                <a:spcPts val="5188"/>
              </a:lnSpc>
              <a:spcBef>
                <a:spcPct val="0"/>
              </a:spcBef>
            </a:pPr>
          </a:p>
          <a:p>
            <a:pPr algn="l">
              <a:lnSpc>
                <a:spcPts val="5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DAGFVe9RdHw</dc:identifier>
  <dcterms:modified xsi:type="dcterms:W3CDTF">2011-08-01T06:04:30Z</dcterms:modified>
  <cp:revision>1</cp:revision>
  <dc:title>Information</dc:title>
</cp:coreProperties>
</file>