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DM Sans" charset="1" panose="00000000000000000000"/>
      <p:regular r:id="rId11"/>
    </p:embeddedFont>
    <p:embeddedFont>
      <p:font typeface="DM Sans Bold" charset="1" panose="00000000000000000000"/>
      <p:regular r:id="rId12"/>
    </p:embeddedFont>
    <p:embeddedFont>
      <p:font typeface="DM Sans Italics" charset="1" panose="00000000000000000000"/>
      <p:regular r:id="rId13"/>
    </p:embeddedFont>
    <p:embeddedFont>
      <p:font typeface="DM Sans Bold Italics" charset="1" panose="00000000000000000000"/>
      <p:regular r:id="rId14"/>
    </p:embeddedFont>
    <p:embeddedFont>
      <p:font typeface="Repo" charset="1" panose="02000503040000020004"/>
      <p:regular r:id="rId15"/>
    </p:embeddedFont>
    <p:embeddedFont>
      <p:font typeface="Repo Bold" charset="1" panose="02000503040000020004"/>
      <p:regular r:id="rId16"/>
    </p:embeddedFont>
    <p:embeddedFont>
      <p:font typeface="Repo Light" charset="1" panose="02000503040000020004"/>
      <p:regular r:id="rId17"/>
    </p:embeddedFont>
    <p:embeddedFont>
      <p:font typeface="Repo Medium" charset="1" panose="02000603040000020004"/>
      <p:regular r:id="rId18"/>
    </p:embeddedFont>
    <p:embeddedFont>
      <p:font typeface="Repo Semi-Bold" charset="1" panose="02000503040000020004"/>
      <p:regular r:id="rId19"/>
    </p:embeddedFont>
    <p:embeddedFont>
      <p:font typeface="Repo Ultra-Bold" charset="1" panose="02000503040000020004"/>
      <p:regular r:id="rId20"/>
    </p:embeddedFont>
    <p:embeddedFont>
      <p:font typeface="Repo Heavy" charset="1" panose="02000503040000020004"/>
      <p:regular r:id="rId21"/>
    </p:embeddedFont>
    <p:embeddedFont>
      <p:font typeface="Repo Bold" charset="1" panose="02000503040000020004"/>
      <p:regular r:id="rId22"/>
    </p:embeddedFont>
    <p:embeddedFont>
      <p:font typeface="Repo Bold Bold" charset="1" panose="0200050304000002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8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9.png" Type="http://schemas.openxmlformats.org/officeDocument/2006/relationships/image"/><Relationship Id="rId4" Target="../media/image40.sv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Relationship Id="rId7" Target="../media/image43.png" Type="http://schemas.openxmlformats.org/officeDocument/2006/relationships/image"/><Relationship Id="rId8" Target="../media/image44.sv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svg" Type="http://schemas.openxmlformats.org/officeDocument/2006/relationships/image"/><Relationship Id="rId11" Target="../media/image52.png" Type="http://schemas.openxmlformats.org/officeDocument/2006/relationships/image"/><Relationship Id="rId12" Target="../media/image53.svg" Type="http://schemas.openxmlformats.org/officeDocument/2006/relationships/image"/><Relationship Id="rId13" Target="../media/image54.png" Type="http://schemas.openxmlformats.org/officeDocument/2006/relationships/image"/><Relationship Id="rId14" Target="../media/image55.svg" Type="http://schemas.openxmlformats.org/officeDocument/2006/relationships/image"/><Relationship Id="rId15" Target="../media/image56.png" Type="http://schemas.openxmlformats.org/officeDocument/2006/relationships/image"/><Relationship Id="rId16" Target="../media/image57.svg" Type="http://schemas.openxmlformats.org/officeDocument/2006/relationships/image"/><Relationship Id="rId2" Target="../media/image1.pn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Relationship Id="rId5" Target="../media/image48.png" Type="http://schemas.openxmlformats.org/officeDocument/2006/relationships/image"/><Relationship Id="rId6" Target="../media/image49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svg" Type="http://schemas.openxmlformats.org/officeDocument/2006/relationships/image"/><Relationship Id="rId11" Target="../media/image62.png" Type="http://schemas.openxmlformats.org/officeDocument/2006/relationships/image"/><Relationship Id="rId12" Target="../media/image63.svg" Type="http://schemas.openxmlformats.org/officeDocument/2006/relationships/image"/><Relationship Id="rId13" Target="../media/image8.png" Type="http://schemas.openxmlformats.org/officeDocument/2006/relationships/image"/><Relationship Id="rId14" Target="../media/image9.svg" Type="http://schemas.openxmlformats.org/officeDocument/2006/relationships/image"/><Relationship Id="rId15" Target="../media/image31.png" Type="http://schemas.openxmlformats.org/officeDocument/2006/relationships/image"/><Relationship Id="rId16" Target="../media/image32.svg" Type="http://schemas.openxmlformats.org/officeDocument/2006/relationships/image"/><Relationship Id="rId2" Target="../media/image1.pn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58.png" Type="http://schemas.openxmlformats.org/officeDocument/2006/relationships/image"/><Relationship Id="rId8" Target="../media/image59.svg" Type="http://schemas.openxmlformats.org/officeDocument/2006/relationships/image"/><Relationship Id="rId9" Target="../media/image60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svg" Type="http://schemas.openxmlformats.org/officeDocument/2006/relationships/image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4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jpe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5.jpe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../media/image27.png" Type="http://schemas.openxmlformats.org/officeDocument/2006/relationships/image"/><Relationship Id="rId12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svg" Type="http://schemas.openxmlformats.org/officeDocument/2006/relationships/image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3642" y="23461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1242" y="21937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80600">
            <a:off x="-2095788" y="7351783"/>
            <a:ext cx="6248976" cy="3442617"/>
          </a:xfrm>
          <a:custGeom>
            <a:avLst/>
            <a:gdLst/>
            <a:ahLst/>
            <a:cxnLst/>
            <a:rect r="r" b="b" t="t" l="l"/>
            <a:pathLst>
              <a:path h="3442617" w="6248976">
                <a:moveTo>
                  <a:pt x="0" y="0"/>
                </a:moveTo>
                <a:lnTo>
                  <a:pt x="6248976" y="0"/>
                </a:lnTo>
                <a:lnTo>
                  <a:pt x="6248976" y="3442618"/>
                </a:lnTo>
                <a:lnTo>
                  <a:pt x="0" y="344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09242" y="2672419"/>
            <a:ext cx="5438226" cy="6224007"/>
          </a:xfrm>
          <a:custGeom>
            <a:avLst/>
            <a:gdLst/>
            <a:ahLst/>
            <a:cxnLst/>
            <a:rect r="r" b="b" t="t" l="l"/>
            <a:pathLst>
              <a:path h="6224007" w="5438226">
                <a:moveTo>
                  <a:pt x="0" y="0"/>
                </a:moveTo>
                <a:lnTo>
                  <a:pt x="5438227" y="0"/>
                </a:lnTo>
                <a:lnTo>
                  <a:pt x="5438227" y="6224007"/>
                </a:lnTo>
                <a:lnTo>
                  <a:pt x="0" y="6224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73908" y="4398122"/>
            <a:ext cx="10107960" cy="2088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6722"/>
              </a:lnSpc>
              <a:spcBef>
                <a:spcPct val="0"/>
              </a:spcBef>
            </a:pPr>
            <a:r>
              <a:rPr lang="en-US" sz="11944">
                <a:solidFill>
                  <a:srgbClr val="000000"/>
                </a:solidFill>
                <a:latin typeface="Repo Bold Bold"/>
              </a:rPr>
              <a:t>ChatBot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753205" y="4262376"/>
            <a:ext cx="4809948" cy="577194"/>
          </a:xfrm>
          <a:custGeom>
            <a:avLst/>
            <a:gdLst/>
            <a:ahLst/>
            <a:cxnLst/>
            <a:rect r="r" b="b" t="t" l="l"/>
            <a:pathLst>
              <a:path h="577194" w="4809948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53205" y="6571951"/>
            <a:ext cx="9152826" cy="1085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4"/>
              </a:lnSpc>
            </a:pPr>
            <a:r>
              <a:rPr lang="en-US" sz="3146" spc="-31">
                <a:solidFill>
                  <a:srgbClr val="000000"/>
                </a:solidFill>
                <a:latin typeface="DM Sans"/>
              </a:rPr>
              <a:t>Transforming PDFs into Intelligent Conversations through Advanced Embeddings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92958" y="2405719"/>
            <a:ext cx="7301985" cy="2088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6722"/>
              </a:lnSpc>
              <a:spcBef>
                <a:spcPct val="0"/>
              </a:spcBef>
            </a:pPr>
            <a:r>
              <a:rPr lang="en-US" sz="11944">
                <a:solidFill>
                  <a:srgbClr val="000000"/>
                </a:solidFill>
                <a:latin typeface="Repo Bold Bold"/>
              </a:rPr>
              <a:t>PDF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80600">
            <a:off x="-3192799" y="6865807"/>
            <a:ext cx="8062123" cy="4441497"/>
          </a:xfrm>
          <a:custGeom>
            <a:avLst/>
            <a:gdLst/>
            <a:ahLst/>
            <a:cxnLst/>
            <a:rect r="r" b="b" t="t" l="l"/>
            <a:pathLst>
              <a:path h="4441497" w="8062123">
                <a:moveTo>
                  <a:pt x="0" y="0"/>
                </a:moveTo>
                <a:lnTo>
                  <a:pt x="8062123" y="0"/>
                </a:lnTo>
                <a:lnTo>
                  <a:pt x="8062123" y="4441497"/>
                </a:lnTo>
                <a:lnTo>
                  <a:pt x="0" y="4441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35593">
            <a:off x="13164220" y="-66761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75285" y="0"/>
            <a:ext cx="11599646" cy="10555678"/>
          </a:xfrm>
          <a:custGeom>
            <a:avLst/>
            <a:gdLst/>
            <a:ahLst/>
            <a:cxnLst/>
            <a:rect r="r" b="b" t="t" l="l"/>
            <a:pathLst>
              <a:path h="10555678" w="11599646">
                <a:moveTo>
                  <a:pt x="0" y="0"/>
                </a:moveTo>
                <a:lnTo>
                  <a:pt x="11599646" y="0"/>
                </a:lnTo>
                <a:lnTo>
                  <a:pt x="11599646" y="10555678"/>
                </a:lnTo>
                <a:lnTo>
                  <a:pt x="0" y="105556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51394" y="1232720"/>
            <a:ext cx="11047429" cy="8588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8252" indent="-254126" lvl="1">
              <a:lnSpc>
                <a:spcPts val="3295"/>
              </a:lnSpc>
              <a:buFont typeface="Arial"/>
              <a:buChar char="•"/>
            </a:pPr>
            <a:r>
              <a:rPr lang="en-US" sz="2354">
                <a:solidFill>
                  <a:srgbClr val="16CE9A"/>
                </a:solidFill>
                <a:latin typeface="Repo Bold"/>
              </a:rPr>
              <a:t>"The marath</a:t>
            </a:r>
            <a:r>
              <a:rPr lang="en-US" sz="2354">
                <a:solidFill>
                  <a:srgbClr val="16CE9A"/>
                </a:solidFill>
                <a:latin typeface="Repo Bold"/>
              </a:rPr>
              <a:t>on runners showed incredible endurance and speed."</a:t>
            </a:r>
          </a:p>
          <a:p>
            <a:pPr algn="just" marL="508252" indent="-254126" lvl="1">
              <a:lnSpc>
                <a:spcPts val="3295"/>
              </a:lnSpc>
              <a:spcBef>
                <a:spcPct val="0"/>
              </a:spcBef>
              <a:buFont typeface="Arial"/>
              <a:buChar char="•"/>
            </a:pPr>
            <a:r>
              <a:rPr lang="en-US" sz="2354">
                <a:solidFill>
                  <a:srgbClr val="366994"/>
                </a:solidFill>
                <a:latin typeface="Repo Bold"/>
              </a:rPr>
              <a:t>"The author released a new novel that became a bestseller."</a:t>
            </a:r>
          </a:p>
          <a:p>
            <a:pPr algn="just" marL="508252" indent="-254126" lvl="1">
              <a:lnSpc>
                <a:spcPts val="3295"/>
              </a:lnSpc>
              <a:spcBef>
                <a:spcPct val="0"/>
              </a:spcBef>
              <a:buFont typeface="Arial"/>
              <a:buChar char="•"/>
            </a:pPr>
            <a:r>
              <a:rPr lang="en-US" sz="2354">
                <a:solidFill>
                  <a:srgbClr val="FF914D"/>
                </a:solidFill>
                <a:latin typeface="Repo Bold"/>
              </a:rPr>
              <a:t>"The chef prepared a gourmet meal that delighted all the guests."</a:t>
            </a:r>
          </a:p>
          <a:p>
            <a:pPr algn="just" marL="508252" indent="-254126" lvl="1">
              <a:lnSpc>
                <a:spcPts val="3295"/>
              </a:lnSpc>
              <a:spcBef>
                <a:spcPct val="0"/>
              </a:spcBef>
              <a:buFont typeface="Arial"/>
              <a:buChar char="•"/>
            </a:pPr>
            <a:r>
              <a:rPr lang="en-US" sz="2354">
                <a:solidFill>
                  <a:srgbClr val="5271FF"/>
                </a:solidFill>
                <a:latin typeface="Repo Bold"/>
              </a:rPr>
              <a:t>"Baking pastries requires precision and creativity in the kitchen."</a:t>
            </a:r>
          </a:p>
          <a:p>
            <a:pPr algn="just" marL="508252" indent="-254126" lvl="1">
              <a:lnSpc>
                <a:spcPts val="3295"/>
              </a:lnSpc>
              <a:spcBef>
                <a:spcPct val="0"/>
              </a:spcBef>
              <a:buFont typeface="Arial"/>
              <a:buChar char="•"/>
            </a:pPr>
            <a:r>
              <a:rPr lang="en-US" sz="2354">
                <a:solidFill>
                  <a:srgbClr val="38B6FF"/>
                </a:solidFill>
                <a:latin typeface="Repo Bold"/>
              </a:rPr>
              <a:t>"Artificial intelligence is shaping the future of technology."</a:t>
            </a:r>
          </a:p>
          <a:p>
            <a:pPr algn="just" marL="508252" indent="-254126" lvl="1">
              <a:lnSpc>
                <a:spcPts val="3295"/>
              </a:lnSpc>
              <a:spcBef>
                <a:spcPct val="0"/>
              </a:spcBef>
              <a:buFont typeface="Arial"/>
              <a:buChar char="•"/>
            </a:pPr>
            <a:r>
              <a:rPr lang="en-US" sz="2354">
                <a:solidFill>
                  <a:srgbClr val="FF66C4"/>
                </a:solidFill>
                <a:latin typeface="Repo Bold"/>
              </a:rPr>
              <a:t>"The orchestra delivered a breathtaking performance that captivated everyone."</a:t>
            </a:r>
          </a:p>
          <a:p>
            <a:pPr algn="just" marL="508252" indent="-254126" lvl="1">
              <a:lnSpc>
                <a:spcPts val="3295"/>
              </a:lnSpc>
              <a:spcBef>
                <a:spcPct val="0"/>
              </a:spcBef>
              <a:buFont typeface="Arial"/>
              <a:buChar char="•"/>
            </a:pPr>
            <a:r>
              <a:rPr lang="en-US" sz="2354">
                <a:solidFill>
                  <a:srgbClr val="545454"/>
                </a:solidFill>
                <a:latin typeface="Repo Bold"/>
              </a:rPr>
              <a:t>"Reading fiction books is a great way to relax and unwind."</a:t>
            </a:r>
          </a:p>
          <a:p>
            <a:pPr algn="just" marL="508252" indent="-254126" lvl="1">
              <a:lnSpc>
                <a:spcPts val="3295"/>
              </a:lnSpc>
              <a:spcBef>
                <a:spcPct val="0"/>
              </a:spcBef>
              <a:buFont typeface="Arial"/>
              <a:buChar char="•"/>
            </a:pPr>
            <a:r>
              <a:rPr lang="en-US" sz="2354">
                <a:solidFill>
                  <a:srgbClr val="0097B2"/>
                </a:solidFill>
                <a:latin typeface="Repo Bold"/>
              </a:rPr>
              <a:t>"The pianist played a beautiful melody that resonated throughout the hall."</a:t>
            </a:r>
          </a:p>
          <a:p>
            <a:pPr algn="just" marL="508252" indent="-254126" lvl="1">
              <a:lnSpc>
                <a:spcPts val="3295"/>
              </a:lnSpc>
              <a:spcBef>
                <a:spcPct val="0"/>
              </a:spcBef>
              <a:buFont typeface="Arial"/>
              <a:buChar char="•"/>
            </a:pPr>
            <a:r>
              <a:rPr lang="en-US" sz="2354">
                <a:solidFill>
                  <a:srgbClr val="00BF63"/>
                </a:solidFill>
                <a:latin typeface="Repo Bold"/>
              </a:rPr>
              <a:t>"He has a passion for landscaping and outdoor design."</a:t>
            </a:r>
          </a:p>
          <a:p>
            <a:pPr algn="just" marL="508252" indent="-254126" lvl="1">
              <a:lnSpc>
                <a:spcPts val="3295"/>
              </a:lnSpc>
              <a:spcBef>
                <a:spcPct val="0"/>
              </a:spcBef>
              <a:buFont typeface="Arial"/>
              <a:buChar char="•"/>
            </a:pPr>
            <a:r>
              <a:rPr lang="en-US" sz="2354">
                <a:solidFill>
                  <a:srgbClr val="CB6CE6"/>
                </a:solidFill>
                <a:latin typeface="Repo Bold"/>
              </a:rPr>
              <a:t>"Environmental conservation efforts are crucial to protect natural habitats."</a:t>
            </a:r>
          </a:p>
          <a:p>
            <a:pPr algn="just" marL="508252" indent="-254126" lvl="1">
              <a:lnSpc>
                <a:spcPts val="3295"/>
              </a:lnSpc>
              <a:spcBef>
                <a:spcPct val="0"/>
              </a:spcBef>
              <a:buFont typeface="Arial"/>
              <a:buChar char="•"/>
            </a:pPr>
            <a:r>
              <a:rPr lang="en-US" sz="2354">
                <a:solidFill>
                  <a:srgbClr val="5E17EB"/>
                </a:solidFill>
                <a:latin typeface="Repo Bold"/>
              </a:rPr>
              <a:t>"Healthcare professionals are dedicated to improving patient care."</a:t>
            </a:r>
          </a:p>
          <a:p>
            <a:pPr algn="just" marL="508252" indent="-254126" lvl="1">
              <a:lnSpc>
                <a:spcPts val="3295"/>
              </a:lnSpc>
              <a:spcBef>
                <a:spcPct val="0"/>
              </a:spcBef>
              <a:buFont typeface="Arial"/>
              <a:buChar char="•"/>
            </a:pPr>
            <a:r>
              <a:rPr lang="en-US" sz="2354">
                <a:solidFill>
                  <a:srgbClr val="FF914D"/>
                </a:solidFill>
                <a:latin typeface="Repo Bold"/>
              </a:rPr>
              <a:t>"Climate change is impacting global weather patterns."</a:t>
            </a:r>
          </a:p>
          <a:p>
            <a:pPr algn="just" marL="508252" indent="-254126" lvl="1">
              <a:lnSpc>
                <a:spcPts val="3295"/>
              </a:lnSpc>
              <a:spcBef>
                <a:spcPct val="0"/>
              </a:spcBef>
              <a:buFont typeface="Arial"/>
              <a:buChar char="•"/>
            </a:pPr>
            <a:r>
              <a:rPr lang="en-US" sz="2354">
                <a:solidFill>
                  <a:srgbClr val="FF5757"/>
                </a:solidFill>
                <a:latin typeface="Repo Bold"/>
              </a:rPr>
              <a:t>"The sun sets over the horizon, painting the sky in shades of orange and pink."</a:t>
            </a:r>
          </a:p>
          <a:p>
            <a:pPr algn="just" marL="508252" indent="-254126" lvl="1">
              <a:lnSpc>
                <a:spcPts val="3295"/>
              </a:lnSpc>
              <a:spcBef>
                <a:spcPct val="0"/>
              </a:spcBef>
              <a:buFont typeface="Arial"/>
              <a:buChar char="•"/>
            </a:pPr>
            <a:r>
              <a:rPr lang="en-US" sz="2354">
                <a:solidFill>
                  <a:srgbClr val="545454"/>
                </a:solidFill>
                <a:latin typeface="Repo Bold"/>
              </a:rPr>
              <a:t>"The advancements in machine learning are transforming how we interact with data."</a:t>
            </a:r>
          </a:p>
          <a:p>
            <a:pPr algn="just" marL="508252" indent="-254126" lvl="1">
              <a:lnSpc>
                <a:spcPts val="3295"/>
              </a:lnSpc>
              <a:spcBef>
                <a:spcPct val="0"/>
              </a:spcBef>
              <a:buFont typeface="Arial"/>
              <a:buChar char="•"/>
            </a:pPr>
            <a:r>
              <a:rPr lang="en-US" sz="2354">
                <a:solidFill>
                  <a:srgbClr val="366994"/>
                </a:solidFill>
                <a:latin typeface="Repo Bold"/>
              </a:rPr>
              <a:t>"Studying ancient civilizations helps us understand the past."</a:t>
            </a:r>
          </a:p>
          <a:p>
            <a:pPr algn="just">
              <a:lnSpc>
                <a:spcPts val="32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3096" y="4293034"/>
            <a:ext cx="5456124" cy="1700931"/>
            <a:chOff x="0" y="0"/>
            <a:chExt cx="1962273" cy="6117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962273" cy="6974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000000"/>
                  </a:solidFill>
                  <a:latin typeface="Repo Bold Bold"/>
                </a:rPr>
                <a:t>RESULTS</a:t>
              </a:r>
            </a:p>
            <a:p>
              <a:pPr algn="ctr" marL="0" indent="0" lvl="0">
                <a:lnSpc>
                  <a:spcPts val="531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000000"/>
                  </a:solidFill>
                  <a:latin typeface="Repo Bold Bold"/>
                </a:rPr>
                <a:t>sentence transformer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312869" y="0"/>
            <a:ext cx="10703432" cy="10328357"/>
          </a:xfrm>
          <a:custGeom>
            <a:avLst/>
            <a:gdLst/>
            <a:ahLst/>
            <a:cxnLst/>
            <a:rect r="r" b="b" t="t" l="l"/>
            <a:pathLst>
              <a:path h="10328357" w="10703432">
                <a:moveTo>
                  <a:pt x="0" y="0"/>
                </a:moveTo>
                <a:lnTo>
                  <a:pt x="10703432" y="0"/>
                </a:lnTo>
                <a:lnTo>
                  <a:pt x="10703432" y="10328357"/>
                </a:lnTo>
                <a:lnTo>
                  <a:pt x="0" y="10328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90" r="0" b="-19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2517" y="3780558"/>
            <a:ext cx="3059480" cy="3121918"/>
          </a:xfrm>
          <a:custGeom>
            <a:avLst/>
            <a:gdLst/>
            <a:ahLst/>
            <a:cxnLst/>
            <a:rect r="r" b="b" t="t" l="l"/>
            <a:pathLst>
              <a:path h="3121918" w="3059480">
                <a:moveTo>
                  <a:pt x="0" y="0"/>
                </a:moveTo>
                <a:lnTo>
                  <a:pt x="3059480" y="0"/>
                </a:lnTo>
                <a:lnTo>
                  <a:pt x="3059480" y="3121919"/>
                </a:lnTo>
                <a:lnTo>
                  <a:pt x="0" y="31219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297881">
            <a:off x="2126478" y="7335955"/>
            <a:ext cx="1556866" cy="710320"/>
          </a:xfrm>
          <a:custGeom>
            <a:avLst/>
            <a:gdLst/>
            <a:ahLst/>
            <a:cxnLst/>
            <a:rect r="r" b="b" t="t" l="l"/>
            <a:pathLst>
              <a:path h="710320" w="1556866">
                <a:moveTo>
                  <a:pt x="0" y="0"/>
                </a:moveTo>
                <a:lnTo>
                  <a:pt x="1556866" y="0"/>
                </a:lnTo>
                <a:lnTo>
                  <a:pt x="1556866" y="710320"/>
                </a:lnTo>
                <a:lnTo>
                  <a:pt x="0" y="7103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83034" y="608471"/>
            <a:ext cx="3059480" cy="3121918"/>
          </a:xfrm>
          <a:custGeom>
            <a:avLst/>
            <a:gdLst/>
            <a:ahLst/>
            <a:cxnLst/>
            <a:rect r="r" b="b" t="t" l="l"/>
            <a:pathLst>
              <a:path h="3121918" w="3059480">
                <a:moveTo>
                  <a:pt x="0" y="0"/>
                </a:moveTo>
                <a:lnTo>
                  <a:pt x="3059480" y="0"/>
                </a:lnTo>
                <a:lnTo>
                  <a:pt x="3059480" y="3121918"/>
                </a:lnTo>
                <a:lnTo>
                  <a:pt x="0" y="31219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58832">
            <a:off x="1554811" y="1708888"/>
            <a:ext cx="2157506" cy="1576941"/>
          </a:xfrm>
          <a:custGeom>
            <a:avLst/>
            <a:gdLst/>
            <a:ahLst/>
            <a:cxnLst/>
            <a:rect r="r" b="b" t="t" l="l"/>
            <a:pathLst>
              <a:path h="1576941" w="2157506">
                <a:moveTo>
                  <a:pt x="0" y="0"/>
                </a:moveTo>
                <a:lnTo>
                  <a:pt x="2157505" y="0"/>
                </a:lnTo>
                <a:lnTo>
                  <a:pt x="2157505" y="1576941"/>
                </a:lnTo>
                <a:lnTo>
                  <a:pt x="0" y="15769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23060" y="608471"/>
            <a:ext cx="3264620" cy="3331245"/>
          </a:xfrm>
          <a:custGeom>
            <a:avLst/>
            <a:gdLst/>
            <a:ahLst/>
            <a:cxnLst/>
            <a:rect r="r" b="b" t="t" l="l"/>
            <a:pathLst>
              <a:path h="3331245" w="3264620">
                <a:moveTo>
                  <a:pt x="0" y="0"/>
                </a:moveTo>
                <a:lnTo>
                  <a:pt x="3264620" y="0"/>
                </a:lnTo>
                <a:lnTo>
                  <a:pt x="3264620" y="3331245"/>
                </a:lnTo>
                <a:lnTo>
                  <a:pt x="0" y="333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49182" y="1999121"/>
            <a:ext cx="321417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Fredoka One Bold"/>
              </a:rPr>
              <a:t>VECTOR DB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325284" y="752599"/>
            <a:ext cx="3264620" cy="3331245"/>
          </a:xfrm>
          <a:custGeom>
            <a:avLst/>
            <a:gdLst/>
            <a:ahLst/>
            <a:cxnLst/>
            <a:rect r="r" b="b" t="t" l="l"/>
            <a:pathLst>
              <a:path h="3331245" w="3264620">
                <a:moveTo>
                  <a:pt x="0" y="0"/>
                </a:moveTo>
                <a:lnTo>
                  <a:pt x="3264621" y="0"/>
                </a:lnTo>
                <a:lnTo>
                  <a:pt x="3264621" y="3331245"/>
                </a:lnTo>
                <a:lnTo>
                  <a:pt x="0" y="333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350509" y="2018171"/>
            <a:ext cx="321417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Fredoka One Bold"/>
              </a:rPr>
              <a:t>QUERY CONVERT TO EMBEDDING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181855" y="3675895"/>
            <a:ext cx="3264620" cy="3331245"/>
          </a:xfrm>
          <a:custGeom>
            <a:avLst/>
            <a:gdLst/>
            <a:ahLst/>
            <a:cxnLst/>
            <a:rect r="r" b="b" t="t" l="l"/>
            <a:pathLst>
              <a:path h="3331245" w="3264620">
                <a:moveTo>
                  <a:pt x="0" y="0"/>
                </a:moveTo>
                <a:lnTo>
                  <a:pt x="3264620" y="0"/>
                </a:lnTo>
                <a:lnTo>
                  <a:pt x="3264620" y="3331245"/>
                </a:lnTo>
                <a:lnTo>
                  <a:pt x="0" y="333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38129" y="6347284"/>
            <a:ext cx="3264620" cy="3331245"/>
          </a:xfrm>
          <a:custGeom>
            <a:avLst/>
            <a:gdLst/>
            <a:ahLst/>
            <a:cxnLst/>
            <a:rect r="r" b="b" t="t" l="l"/>
            <a:pathLst>
              <a:path h="3331245" w="3264620">
                <a:moveTo>
                  <a:pt x="0" y="0"/>
                </a:moveTo>
                <a:lnTo>
                  <a:pt x="3264621" y="0"/>
                </a:lnTo>
                <a:lnTo>
                  <a:pt x="3264621" y="3331245"/>
                </a:lnTo>
                <a:lnTo>
                  <a:pt x="0" y="333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388600" y="6347284"/>
            <a:ext cx="3264620" cy="3331245"/>
          </a:xfrm>
          <a:custGeom>
            <a:avLst/>
            <a:gdLst/>
            <a:ahLst/>
            <a:cxnLst/>
            <a:rect r="r" b="b" t="t" l="l"/>
            <a:pathLst>
              <a:path h="3331245" w="3264620">
                <a:moveTo>
                  <a:pt x="0" y="0"/>
                </a:moveTo>
                <a:lnTo>
                  <a:pt x="3264620" y="0"/>
                </a:lnTo>
                <a:lnTo>
                  <a:pt x="3264620" y="3331245"/>
                </a:lnTo>
                <a:lnTo>
                  <a:pt x="0" y="333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81673">
            <a:off x="5973355" y="2062607"/>
            <a:ext cx="1342618" cy="612570"/>
          </a:xfrm>
          <a:custGeom>
            <a:avLst/>
            <a:gdLst/>
            <a:ahLst/>
            <a:cxnLst/>
            <a:rect r="r" b="b" t="t" l="l"/>
            <a:pathLst>
              <a:path h="612570" w="1342618">
                <a:moveTo>
                  <a:pt x="0" y="0"/>
                </a:moveTo>
                <a:lnTo>
                  <a:pt x="1342618" y="0"/>
                </a:lnTo>
                <a:lnTo>
                  <a:pt x="1342618" y="612570"/>
                </a:lnTo>
                <a:lnTo>
                  <a:pt x="0" y="612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1673">
            <a:off x="10078117" y="2092887"/>
            <a:ext cx="1342618" cy="612570"/>
          </a:xfrm>
          <a:custGeom>
            <a:avLst/>
            <a:gdLst/>
            <a:ahLst/>
            <a:cxnLst/>
            <a:rect r="r" b="b" t="t" l="l"/>
            <a:pathLst>
              <a:path h="612570" w="1342618">
                <a:moveTo>
                  <a:pt x="0" y="0"/>
                </a:moveTo>
                <a:lnTo>
                  <a:pt x="1342619" y="0"/>
                </a:lnTo>
                <a:lnTo>
                  <a:pt x="1342619" y="612569"/>
                </a:lnTo>
                <a:lnTo>
                  <a:pt x="0" y="612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4878492">
            <a:off x="14428363" y="1932847"/>
            <a:ext cx="2157506" cy="1576941"/>
          </a:xfrm>
          <a:custGeom>
            <a:avLst/>
            <a:gdLst/>
            <a:ahLst/>
            <a:cxnLst/>
            <a:rect r="r" b="b" t="t" l="l"/>
            <a:pathLst>
              <a:path h="1576941" w="2157506">
                <a:moveTo>
                  <a:pt x="0" y="0"/>
                </a:moveTo>
                <a:lnTo>
                  <a:pt x="2157505" y="0"/>
                </a:lnTo>
                <a:lnTo>
                  <a:pt x="2157505" y="1576941"/>
                </a:lnTo>
                <a:lnTo>
                  <a:pt x="0" y="15769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10636421">
            <a:off x="14218138" y="6852393"/>
            <a:ext cx="2157506" cy="1576941"/>
          </a:xfrm>
          <a:custGeom>
            <a:avLst/>
            <a:gdLst/>
            <a:ahLst/>
            <a:cxnLst/>
            <a:rect r="r" b="b" t="t" l="l"/>
            <a:pathLst>
              <a:path h="1576941" w="2157506">
                <a:moveTo>
                  <a:pt x="0" y="0"/>
                </a:moveTo>
                <a:lnTo>
                  <a:pt x="2157505" y="0"/>
                </a:lnTo>
                <a:lnTo>
                  <a:pt x="2157505" y="1576941"/>
                </a:lnTo>
                <a:lnTo>
                  <a:pt x="0" y="15769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-81673">
            <a:off x="8815359" y="7541001"/>
            <a:ext cx="1763016" cy="804376"/>
          </a:xfrm>
          <a:custGeom>
            <a:avLst/>
            <a:gdLst/>
            <a:ahLst/>
            <a:cxnLst/>
            <a:rect r="r" b="b" t="t" l="l"/>
            <a:pathLst>
              <a:path h="804376" w="1763016">
                <a:moveTo>
                  <a:pt x="1763016" y="0"/>
                </a:moveTo>
                <a:lnTo>
                  <a:pt x="0" y="0"/>
                </a:lnTo>
                <a:lnTo>
                  <a:pt x="0" y="804377"/>
                </a:lnTo>
                <a:lnTo>
                  <a:pt x="1763016" y="804377"/>
                </a:lnTo>
                <a:lnTo>
                  <a:pt x="17630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637666" y="4419783"/>
            <a:ext cx="7418520" cy="1591562"/>
          </a:xfrm>
          <a:custGeom>
            <a:avLst/>
            <a:gdLst/>
            <a:ahLst/>
            <a:cxnLst/>
            <a:rect r="r" b="b" t="t" l="l"/>
            <a:pathLst>
              <a:path h="1591562" w="7418520">
                <a:moveTo>
                  <a:pt x="0" y="0"/>
                </a:moveTo>
                <a:lnTo>
                  <a:pt x="7418520" y="0"/>
                </a:lnTo>
                <a:lnTo>
                  <a:pt x="7418520" y="1591562"/>
                </a:lnTo>
                <a:lnTo>
                  <a:pt x="0" y="15915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97825" y="8451177"/>
            <a:ext cx="3214171" cy="43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3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Fredoka One Bold"/>
              </a:rPr>
              <a:t>PDF FILE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7825" y="5072457"/>
            <a:ext cx="321417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Fredoka One Bold"/>
              </a:rPr>
              <a:t>CHUNKING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28343" y="1608596"/>
            <a:ext cx="321417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Fredoka One Bold"/>
              </a:rPr>
              <a:t>EMBEDDINGS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181855" y="4914533"/>
            <a:ext cx="3214171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Fredoka One Bold"/>
              </a:rPr>
              <a:t>INFORMATION RETRIEVAL FROM VECTOR DB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663354" y="7683351"/>
            <a:ext cx="3214171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Fredoka One Bold"/>
              </a:rPr>
              <a:t>OPEN AI API TO FORMULATE ANSWER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353496" y="7478564"/>
            <a:ext cx="321417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Fredoka One Bold"/>
              </a:rPr>
              <a:t>DISPLAYED ON STREAMLITT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57656">
            <a:off x="13036810" y="8162289"/>
            <a:ext cx="8967709" cy="2903296"/>
          </a:xfrm>
          <a:custGeom>
            <a:avLst/>
            <a:gdLst/>
            <a:ahLst/>
            <a:cxnLst/>
            <a:rect r="r" b="b" t="t" l="l"/>
            <a:pathLst>
              <a:path h="2903296" w="8967709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03307" y="-985123"/>
            <a:ext cx="3664013" cy="3564086"/>
          </a:xfrm>
          <a:custGeom>
            <a:avLst/>
            <a:gdLst/>
            <a:ahLst/>
            <a:cxnLst/>
            <a:rect r="r" b="b" t="t" l="l"/>
            <a:pathLst>
              <a:path h="3564086" w="3664013">
                <a:moveTo>
                  <a:pt x="0" y="0"/>
                </a:moveTo>
                <a:lnTo>
                  <a:pt x="3664014" y="0"/>
                </a:lnTo>
                <a:lnTo>
                  <a:pt x="3664014" y="3564086"/>
                </a:lnTo>
                <a:lnTo>
                  <a:pt x="0" y="3564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372557" y="1503420"/>
            <a:ext cx="5494145" cy="3891449"/>
            <a:chOff x="0" y="0"/>
            <a:chExt cx="2327098" cy="16482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27098" cy="1648260"/>
            </a:xfrm>
            <a:custGeom>
              <a:avLst/>
              <a:gdLst/>
              <a:ahLst/>
              <a:cxnLst/>
              <a:rect r="r" b="b" t="t" l="l"/>
              <a:pathLst>
                <a:path h="1648260" w="2327098">
                  <a:moveTo>
                    <a:pt x="47910" y="0"/>
                  </a:moveTo>
                  <a:lnTo>
                    <a:pt x="2279188" y="0"/>
                  </a:lnTo>
                  <a:cubicBezTo>
                    <a:pt x="2305648" y="0"/>
                    <a:pt x="2327098" y="21450"/>
                    <a:pt x="2327098" y="47910"/>
                  </a:cubicBezTo>
                  <a:lnTo>
                    <a:pt x="2327098" y="1600350"/>
                  </a:lnTo>
                  <a:cubicBezTo>
                    <a:pt x="2327098" y="1626810"/>
                    <a:pt x="2305648" y="1648260"/>
                    <a:pt x="2279188" y="1648260"/>
                  </a:cubicBezTo>
                  <a:lnTo>
                    <a:pt x="47910" y="1648260"/>
                  </a:lnTo>
                  <a:cubicBezTo>
                    <a:pt x="21450" y="1648260"/>
                    <a:pt x="0" y="1626810"/>
                    <a:pt x="0" y="1600350"/>
                  </a:cubicBezTo>
                  <a:lnTo>
                    <a:pt x="0" y="47910"/>
                  </a:lnTo>
                  <a:cubicBezTo>
                    <a:pt x="0" y="21450"/>
                    <a:pt x="21450" y="0"/>
                    <a:pt x="47910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2327098" cy="165778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922972" y="1716708"/>
            <a:ext cx="687047" cy="171762"/>
          </a:xfrm>
          <a:custGeom>
            <a:avLst/>
            <a:gdLst/>
            <a:ahLst/>
            <a:cxnLst/>
            <a:rect r="r" b="b" t="t" l="l"/>
            <a:pathLst>
              <a:path h="171762" w="687047">
                <a:moveTo>
                  <a:pt x="0" y="0"/>
                </a:moveTo>
                <a:lnTo>
                  <a:pt x="687047" y="0"/>
                </a:lnTo>
                <a:lnTo>
                  <a:pt x="687047" y="171762"/>
                </a:lnTo>
                <a:lnTo>
                  <a:pt x="0" y="1717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79613" y="7517813"/>
            <a:ext cx="2096124" cy="2096124"/>
          </a:xfrm>
          <a:custGeom>
            <a:avLst/>
            <a:gdLst/>
            <a:ahLst/>
            <a:cxnLst/>
            <a:rect r="r" b="b" t="t" l="l"/>
            <a:pathLst>
              <a:path h="2096124" w="2096124">
                <a:moveTo>
                  <a:pt x="0" y="0"/>
                </a:moveTo>
                <a:lnTo>
                  <a:pt x="2096124" y="0"/>
                </a:lnTo>
                <a:lnTo>
                  <a:pt x="2096124" y="2096124"/>
                </a:lnTo>
                <a:lnTo>
                  <a:pt x="0" y="20961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63156" y="914627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1" y="0"/>
                </a:lnTo>
                <a:lnTo>
                  <a:pt x="912581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533475">
            <a:off x="15547773" y="5749441"/>
            <a:ext cx="3055929" cy="1683539"/>
          </a:xfrm>
          <a:custGeom>
            <a:avLst/>
            <a:gdLst/>
            <a:ahLst/>
            <a:cxnLst/>
            <a:rect r="r" b="b" t="t" l="l"/>
            <a:pathLst>
              <a:path h="1683539" w="3055929">
                <a:moveTo>
                  <a:pt x="0" y="0"/>
                </a:moveTo>
                <a:lnTo>
                  <a:pt x="3055929" y="0"/>
                </a:lnTo>
                <a:lnTo>
                  <a:pt x="3055929" y="1683539"/>
                </a:lnTo>
                <a:lnTo>
                  <a:pt x="0" y="16835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10863" y="3449144"/>
            <a:ext cx="5593760" cy="5269322"/>
          </a:xfrm>
          <a:custGeom>
            <a:avLst/>
            <a:gdLst/>
            <a:ahLst/>
            <a:cxnLst/>
            <a:rect r="r" b="b" t="t" l="l"/>
            <a:pathLst>
              <a:path h="5269322" w="5593760">
                <a:moveTo>
                  <a:pt x="0" y="0"/>
                </a:moveTo>
                <a:lnTo>
                  <a:pt x="5593760" y="0"/>
                </a:lnTo>
                <a:lnTo>
                  <a:pt x="5593760" y="5269322"/>
                </a:lnTo>
                <a:lnTo>
                  <a:pt x="0" y="526932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660307" y="1888470"/>
            <a:ext cx="2909623" cy="4195335"/>
          </a:xfrm>
          <a:custGeom>
            <a:avLst/>
            <a:gdLst/>
            <a:ahLst/>
            <a:cxnLst/>
            <a:rect r="r" b="b" t="t" l="l"/>
            <a:pathLst>
              <a:path h="4195335" w="2909623">
                <a:moveTo>
                  <a:pt x="0" y="0"/>
                </a:moveTo>
                <a:lnTo>
                  <a:pt x="2909623" y="0"/>
                </a:lnTo>
                <a:lnTo>
                  <a:pt x="2909623" y="4195335"/>
                </a:lnTo>
                <a:lnTo>
                  <a:pt x="0" y="41953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786948" y="2791998"/>
            <a:ext cx="4823071" cy="117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8"/>
              </a:lnSpc>
              <a:spcBef>
                <a:spcPct val="0"/>
              </a:spcBef>
            </a:pPr>
            <a:r>
              <a:rPr lang="en-US" sz="6756">
                <a:solidFill>
                  <a:srgbClr val="000000"/>
                </a:solidFill>
                <a:latin typeface="Repo Bold Bold"/>
              </a:rPr>
              <a:t>Live Demo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09189" y="4339888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54260" y="5143500"/>
            <a:ext cx="8716094" cy="5689232"/>
          </a:xfrm>
          <a:custGeom>
            <a:avLst/>
            <a:gdLst/>
            <a:ahLst/>
            <a:cxnLst/>
            <a:rect r="r" b="b" t="t" l="l"/>
            <a:pathLst>
              <a:path h="5689232" w="8716094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31360" y="4339888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15357" y="1263707"/>
            <a:ext cx="5060685" cy="1910409"/>
          </a:xfrm>
          <a:custGeom>
            <a:avLst/>
            <a:gdLst/>
            <a:ahLst/>
            <a:cxnLst/>
            <a:rect r="r" b="b" t="t" l="l"/>
            <a:pathLst>
              <a:path h="1910409" w="5060685">
                <a:moveTo>
                  <a:pt x="0" y="0"/>
                </a:moveTo>
                <a:lnTo>
                  <a:pt x="5060684" y="0"/>
                </a:lnTo>
                <a:lnTo>
                  <a:pt x="5060684" y="1910408"/>
                </a:lnTo>
                <a:lnTo>
                  <a:pt x="0" y="19104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6518391">
            <a:off x="4123323" y="2326829"/>
            <a:ext cx="2397621" cy="1083022"/>
          </a:xfrm>
          <a:custGeom>
            <a:avLst/>
            <a:gdLst/>
            <a:ahLst/>
            <a:cxnLst/>
            <a:rect r="r" b="b" t="t" l="l"/>
            <a:pathLst>
              <a:path h="1083022" w="2397621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95616" y="4843148"/>
            <a:ext cx="877165" cy="1129240"/>
          </a:xfrm>
          <a:custGeom>
            <a:avLst/>
            <a:gdLst/>
            <a:ahLst/>
            <a:cxnLst/>
            <a:rect r="r" b="b" t="t" l="l"/>
            <a:pathLst>
              <a:path h="1129240" w="877165">
                <a:moveTo>
                  <a:pt x="0" y="0"/>
                </a:moveTo>
                <a:lnTo>
                  <a:pt x="877165" y="0"/>
                </a:lnTo>
                <a:lnTo>
                  <a:pt x="877165" y="1129240"/>
                </a:lnTo>
                <a:lnTo>
                  <a:pt x="0" y="11292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6383437">
            <a:off x="11765115" y="2328655"/>
            <a:ext cx="2397621" cy="1083022"/>
          </a:xfrm>
          <a:custGeom>
            <a:avLst/>
            <a:gdLst/>
            <a:ahLst/>
            <a:cxnLst/>
            <a:rect r="r" b="b" t="t" l="l"/>
            <a:pathLst>
              <a:path h="1083022" w="2397621">
                <a:moveTo>
                  <a:pt x="2397620" y="1083021"/>
                </a:moveTo>
                <a:lnTo>
                  <a:pt x="0" y="1083021"/>
                </a:lnTo>
                <a:lnTo>
                  <a:pt x="0" y="0"/>
                </a:lnTo>
                <a:lnTo>
                  <a:pt x="2397620" y="0"/>
                </a:lnTo>
                <a:lnTo>
                  <a:pt x="2397620" y="108302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932102" y="1764103"/>
            <a:ext cx="4427193" cy="81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81"/>
              </a:lnSpc>
              <a:spcBef>
                <a:spcPct val="0"/>
              </a:spcBef>
            </a:pPr>
            <a:r>
              <a:rPr lang="en-US" sz="4772">
                <a:solidFill>
                  <a:srgbClr val="000000"/>
                </a:solidFill>
                <a:latin typeface="Repo Bold Bold"/>
              </a:rPr>
              <a:t>Conclusion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7282648">
            <a:off x="-1792404" y="516566"/>
            <a:ext cx="5115649" cy="2818257"/>
          </a:xfrm>
          <a:custGeom>
            <a:avLst/>
            <a:gdLst/>
            <a:ahLst/>
            <a:cxnLst/>
            <a:rect r="r" b="b" t="t" l="l"/>
            <a:pathLst>
              <a:path h="2818257" w="5115649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895616" y="8945111"/>
            <a:ext cx="2966186" cy="2885291"/>
          </a:xfrm>
          <a:custGeom>
            <a:avLst/>
            <a:gdLst/>
            <a:ahLst/>
            <a:cxnLst/>
            <a:rect r="r" b="b" t="t" l="l"/>
            <a:pathLst>
              <a:path h="2885291" w="2966186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521337" y="5265268"/>
            <a:ext cx="4293434" cy="1636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6"/>
              </a:lnSpc>
            </a:pPr>
            <a:r>
              <a:rPr lang="en-US" sz="2326">
                <a:solidFill>
                  <a:srgbClr val="000000"/>
                </a:solidFill>
                <a:latin typeface="Repo Bold"/>
              </a:rPr>
              <a:t>Difficulty Faced: </a:t>
            </a:r>
          </a:p>
          <a:p>
            <a:pPr>
              <a:lnSpc>
                <a:spcPts val="3256"/>
              </a:lnSpc>
            </a:pPr>
            <a:r>
              <a:rPr lang="en-US" sz="2326">
                <a:solidFill>
                  <a:srgbClr val="000000"/>
                </a:solidFill>
                <a:latin typeface="DM Sans"/>
              </a:rPr>
              <a:t>Lack of computing resources</a:t>
            </a:r>
          </a:p>
          <a:p>
            <a:pPr>
              <a:lnSpc>
                <a:spcPts val="3256"/>
              </a:lnSpc>
              <a:spcBef>
                <a:spcPct val="0"/>
              </a:spcBef>
            </a:pPr>
            <a:r>
              <a:rPr lang="en-US" sz="2326">
                <a:solidFill>
                  <a:srgbClr val="000000"/>
                </a:solidFill>
                <a:latin typeface="DM Sans"/>
              </a:rPr>
              <a:t>Model took almost 22 hrs to train.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08337" y="5086350"/>
            <a:ext cx="4506729" cy="2455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6"/>
              </a:lnSpc>
            </a:pPr>
            <a:r>
              <a:rPr lang="en-US" sz="2326">
                <a:solidFill>
                  <a:srgbClr val="000000"/>
                </a:solidFill>
                <a:latin typeface="Repo Bold"/>
              </a:rPr>
              <a:t>Room for Improvement: </a:t>
            </a:r>
          </a:p>
          <a:p>
            <a:pPr algn="just" marL="502215" indent="-251108" lvl="1">
              <a:lnSpc>
                <a:spcPts val="3256"/>
              </a:lnSpc>
              <a:buFont typeface="Arial"/>
              <a:buChar char="•"/>
            </a:pPr>
            <a:r>
              <a:rPr lang="en-US" sz="2326">
                <a:solidFill>
                  <a:srgbClr val="000000"/>
                </a:solidFill>
                <a:latin typeface="Repo"/>
              </a:rPr>
              <a:t>Chunking can be improved</a:t>
            </a:r>
          </a:p>
          <a:p>
            <a:pPr algn="just">
              <a:lnSpc>
                <a:spcPts val="3256"/>
              </a:lnSpc>
            </a:pPr>
          </a:p>
          <a:p>
            <a:pPr algn="just" marL="502215" indent="-251108" lvl="1">
              <a:lnSpc>
                <a:spcPts val="3256"/>
              </a:lnSpc>
              <a:buFont typeface="Arial"/>
              <a:buChar char="•"/>
            </a:pPr>
            <a:r>
              <a:rPr lang="en-US" sz="2326">
                <a:solidFill>
                  <a:srgbClr val="000000"/>
                </a:solidFill>
                <a:latin typeface="Repo"/>
              </a:rPr>
              <a:t>Multiple Data sources can be used (CSV’s , PPT’s, CODE FILES)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97693" y="2218670"/>
            <a:ext cx="10896012" cy="6728287"/>
          </a:xfrm>
          <a:custGeom>
            <a:avLst/>
            <a:gdLst/>
            <a:ahLst/>
            <a:cxnLst/>
            <a:rect r="r" b="b" t="t" l="l"/>
            <a:pathLst>
              <a:path h="6728287" w="10896012">
                <a:moveTo>
                  <a:pt x="0" y="0"/>
                </a:moveTo>
                <a:lnTo>
                  <a:pt x="10896012" y="0"/>
                </a:lnTo>
                <a:lnTo>
                  <a:pt x="10896012" y="6728287"/>
                </a:lnTo>
                <a:lnTo>
                  <a:pt x="0" y="6728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60180" y="3377760"/>
            <a:ext cx="9952531" cy="24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2"/>
              </a:lnSpc>
              <a:spcBef>
                <a:spcPct val="0"/>
              </a:spcBef>
            </a:pPr>
            <a:r>
              <a:rPr lang="en-US" sz="14394">
                <a:solidFill>
                  <a:srgbClr val="000000"/>
                </a:solidFill>
                <a:latin typeface="Repo Bold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244255">
            <a:off x="12212738" y="6763050"/>
            <a:ext cx="1064640" cy="1758415"/>
          </a:xfrm>
          <a:custGeom>
            <a:avLst/>
            <a:gdLst/>
            <a:ahLst/>
            <a:cxnLst/>
            <a:rect r="r" b="b" t="t" l="l"/>
            <a:pathLst>
              <a:path h="1758415" w="1064640">
                <a:moveTo>
                  <a:pt x="0" y="0"/>
                </a:moveTo>
                <a:lnTo>
                  <a:pt x="1064640" y="0"/>
                </a:lnTo>
                <a:lnTo>
                  <a:pt x="1064640" y="1758415"/>
                </a:lnTo>
                <a:lnTo>
                  <a:pt x="0" y="17584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27055" y="5729877"/>
            <a:ext cx="4609198" cy="6434160"/>
          </a:xfrm>
          <a:custGeom>
            <a:avLst/>
            <a:gdLst/>
            <a:ahLst/>
            <a:cxnLst/>
            <a:rect r="r" b="b" t="t" l="l"/>
            <a:pathLst>
              <a:path h="6434160" w="4609198">
                <a:moveTo>
                  <a:pt x="0" y="0"/>
                </a:moveTo>
                <a:lnTo>
                  <a:pt x="4609198" y="0"/>
                </a:lnTo>
                <a:lnTo>
                  <a:pt x="4609198" y="6434160"/>
                </a:lnTo>
                <a:lnTo>
                  <a:pt x="0" y="64341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757656">
            <a:off x="-2268026" y="-422948"/>
            <a:ext cx="8967709" cy="2903296"/>
          </a:xfrm>
          <a:custGeom>
            <a:avLst/>
            <a:gdLst/>
            <a:ahLst/>
            <a:cxnLst/>
            <a:rect r="r" b="b" t="t" l="l"/>
            <a:pathLst>
              <a:path h="2903296" w="8967709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35593">
            <a:off x="11155257" y="-1681510"/>
            <a:ext cx="10108522" cy="5568877"/>
          </a:xfrm>
          <a:custGeom>
            <a:avLst/>
            <a:gdLst/>
            <a:ahLst/>
            <a:cxnLst/>
            <a:rect r="r" b="b" t="t" l="l"/>
            <a:pathLst>
              <a:path h="5568877" w="10108522">
                <a:moveTo>
                  <a:pt x="0" y="0"/>
                </a:moveTo>
                <a:lnTo>
                  <a:pt x="10108522" y="0"/>
                </a:lnTo>
                <a:lnTo>
                  <a:pt x="10108522" y="5568877"/>
                </a:lnTo>
                <a:lnTo>
                  <a:pt x="0" y="5568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280600">
            <a:off x="-5160754" y="9147881"/>
            <a:ext cx="7251066" cy="3994678"/>
          </a:xfrm>
          <a:custGeom>
            <a:avLst/>
            <a:gdLst/>
            <a:ahLst/>
            <a:cxnLst/>
            <a:rect r="r" b="b" t="t" l="l"/>
            <a:pathLst>
              <a:path h="3994678" w="7251066">
                <a:moveTo>
                  <a:pt x="0" y="0"/>
                </a:moveTo>
                <a:lnTo>
                  <a:pt x="7251066" y="0"/>
                </a:lnTo>
                <a:lnTo>
                  <a:pt x="7251066" y="3994679"/>
                </a:lnTo>
                <a:lnTo>
                  <a:pt x="0" y="39946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875361" y="954471"/>
            <a:ext cx="5456124" cy="1700931"/>
            <a:chOff x="0" y="0"/>
            <a:chExt cx="1962273" cy="6117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87376" y="3576028"/>
            <a:ext cx="3578614" cy="5240580"/>
            <a:chOff x="0" y="0"/>
            <a:chExt cx="4771485" cy="698744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12" id="12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2694064" y="4674403"/>
            <a:ext cx="2931018" cy="2931018"/>
            <a:chOff x="0" y="0"/>
            <a:chExt cx="14840029" cy="148400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223" t="-25028" r="223" b="-25028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4712273" y="3862169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594871" y="3576028"/>
            <a:ext cx="3578614" cy="5240580"/>
            <a:chOff x="0" y="0"/>
            <a:chExt cx="4771485" cy="698744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22" id="22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1919653" y="4674403"/>
            <a:ext cx="2931018" cy="2931018"/>
            <a:chOff x="0" y="0"/>
            <a:chExt cx="14840029" cy="1484002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0"/>
              <a:stretch>
                <a:fillRect l="223" t="-16665" r="223" b="-16666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4019768" y="3862169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6090764" y="1034214"/>
            <a:ext cx="5025319" cy="136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T</a:t>
            </a:r>
            <a:r>
              <a:rPr lang="en-US" sz="7863" strike="noStrike" u="none">
                <a:solidFill>
                  <a:srgbClr val="000000"/>
                </a:solidFill>
                <a:latin typeface="Repo Bold Bold"/>
              </a:rPr>
              <a:t>he team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612158" y="7769010"/>
            <a:ext cx="2834452" cy="87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2532">
                <a:solidFill>
                  <a:srgbClr val="000000"/>
                </a:solidFill>
                <a:latin typeface="DM Sans Bold"/>
              </a:rPr>
              <a:t>Muhammad Sheharyar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919653" y="7769010"/>
            <a:ext cx="283445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2532">
                <a:solidFill>
                  <a:srgbClr val="000000"/>
                </a:solidFill>
                <a:latin typeface="DM Sans Bold"/>
              </a:rPr>
              <a:t>Shayaan Malik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25626" y="2068747"/>
            <a:ext cx="10236748" cy="6321192"/>
          </a:xfrm>
          <a:custGeom>
            <a:avLst/>
            <a:gdLst/>
            <a:ahLst/>
            <a:cxnLst/>
            <a:rect r="r" b="b" t="t" l="l"/>
            <a:pathLst>
              <a:path h="6321192" w="10236748">
                <a:moveTo>
                  <a:pt x="0" y="0"/>
                </a:moveTo>
                <a:lnTo>
                  <a:pt x="10236748" y="0"/>
                </a:lnTo>
                <a:lnTo>
                  <a:pt x="10236748" y="6321192"/>
                </a:lnTo>
                <a:lnTo>
                  <a:pt x="0" y="6321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56271" y="1680686"/>
            <a:ext cx="5456124" cy="1700931"/>
            <a:chOff x="0" y="0"/>
            <a:chExt cx="1962273" cy="611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1683888">
            <a:off x="15941323" y="5997879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60915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05960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50158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460915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705960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950158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447426" y="5862934"/>
            <a:ext cx="1529987" cy="2527005"/>
          </a:xfrm>
          <a:custGeom>
            <a:avLst/>
            <a:gdLst/>
            <a:ahLst/>
            <a:cxnLst/>
            <a:rect r="r" b="b" t="t" l="l"/>
            <a:pathLst>
              <a:path h="2527005" w="1529987">
                <a:moveTo>
                  <a:pt x="0" y="0"/>
                </a:moveTo>
                <a:lnTo>
                  <a:pt x="1529986" y="0"/>
                </a:lnTo>
                <a:lnTo>
                  <a:pt x="1529986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558267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 strike="noStrike" u="none">
                <a:solidFill>
                  <a:srgbClr val="000000"/>
                </a:solidFill>
                <a:latin typeface="DM Sans"/>
              </a:rPr>
              <a:t>Introduction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38698" y="1854970"/>
            <a:ext cx="4291271" cy="1199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31"/>
              </a:lnSpc>
              <a:spcBef>
                <a:spcPct val="0"/>
              </a:spcBef>
            </a:pPr>
            <a:r>
              <a:rPr lang="en-US" sz="6879">
                <a:solidFill>
                  <a:srgbClr val="000000"/>
                </a:solidFill>
                <a:latin typeface="Repo Bold Bold"/>
              </a:rPr>
              <a:t>Contents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07267" y="386414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803312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DataSets Used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52311" y="386414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47510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Pipeline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96509" y="386414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558267" y="6492399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Model Selection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07267" y="5643206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803312" y="6492399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Results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852311" y="5643206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47510" y="6492399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Demo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96509" y="5643206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06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48407" y="3237206"/>
            <a:ext cx="8149981" cy="5693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8437" indent="-294219" lvl="1">
              <a:lnSpc>
                <a:spcPts val="3815"/>
              </a:lnSpc>
              <a:buFont typeface="Arial"/>
              <a:buChar char="•"/>
            </a:pPr>
            <a:r>
              <a:rPr lang="en-US" sz="2725" spc="-27">
                <a:solidFill>
                  <a:srgbClr val="000000"/>
                </a:solidFill>
                <a:latin typeface="DM Sans"/>
              </a:rPr>
              <a:t>Utilizing a fine-tuned Sentence Transformer model to revolutionize information retrieval, focusing on high-accuracy extraction of relevant information from extensive text data.</a:t>
            </a:r>
          </a:p>
          <a:p>
            <a:pPr>
              <a:lnSpc>
                <a:spcPts val="3815"/>
              </a:lnSpc>
            </a:pPr>
          </a:p>
          <a:p>
            <a:pPr marL="588437" indent="-294219" lvl="1">
              <a:lnSpc>
                <a:spcPts val="3815"/>
              </a:lnSpc>
              <a:buFont typeface="Arial"/>
              <a:buChar char="•"/>
            </a:pPr>
            <a:r>
              <a:rPr lang="en-US" sz="2725" spc="-27">
                <a:solidFill>
                  <a:srgbClr val="000000"/>
                </a:solidFill>
                <a:latin typeface="DM Sans"/>
              </a:rPr>
              <a:t> Integrating with the LangChain framework to enhance the system's capabilities in natural language understanding and processing, ensuring a seamless and efficient retrieval process.</a:t>
            </a:r>
          </a:p>
          <a:p>
            <a:pPr>
              <a:lnSpc>
                <a:spcPts val="3815"/>
              </a:lnSpc>
            </a:pPr>
          </a:p>
          <a:p>
            <a:pPr>
              <a:lnSpc>
                <a:spcPts val="381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348407" y="1507993"/>
            <a:ext cx="7885181" cy="136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Introduction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83888">
            <a:off x="16503648" y="6978450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174348">
            <a:off x="-2701343" y="-704231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4" y="0"/>
                </a:lnTo>
                <a:lnTo>
                  <a:pt x="8162854" y="4496991"/>
                </a:lnTo>
                <a:lnTo>
                  <a:pt x="0" y="44969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553343" y="2296729"/>
          <a:ext cx="10789747" cy="6456838"/>
        </p:xfrm>
        <a:graphic>
          <a:graphicData uri="http://schemas.openxmlformats.org/drawingml/2006/table">
            <a:tbl>
              <a:tblPr/>
              <a:tblGrid>
                <a:gridCol w="3596582"/>
                <a:gridCol w="3596582"/>
                <a:gridCol w="3596582"/>
              </a:tblGrid>
              <a:tr h="10478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Fredoka One Bold"/>
                        </a:rPr>
                        <a:t>Tasks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Fredoka One Bold"/>
                        </a:rPr>
                        <a:t>Muhammad Sheharyar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Fredoka One Bold"/>
                        </a:rPr>
                        <a:t>Muhammad Shayaan Malik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478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Fredoka One"/>
                        </a:rPr>
                        <a:t>DataSet Acquisation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30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Fredoka One"/>
                        </a:rPr>
                        <a:t>Training/ Fine Tuning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508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Fredoka One"/>
                        </a:rPr>
                        <a:t>Testing/ Results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14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Fredoka One"/>
                        </a:rPr>
                        <a:t>LangChain Integration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14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Fredoka One"/>
                        </a:rPr>
                        <a:t>UI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8530336" y="3397011"/>
            <a:ext cx="916869" cy="953830"/>
          </a:xfrm>
          <a:custGeom>
            <a:avLst/>
            <a:gdLst/>
            <a:ahLst/>
            <a:cxnLst/>
            <a:rect r="r" b="b" t="t" l="l"/>
            <a:pathLst>
              <a:path h="953830" w="916869">
                <a:moveTo>
                  <a:pt x="0" y="0"/>
                </a:moveTo>
                <a:lnTo>
                  <a:pt x="916869" y="0"/>
                </a:lnTo>
                <a:lnTo>
                  <a:pt x="916869" y="953831"/>
                </a:lnTo>
                <a:lnTo>
                  <a:pt x="0" y="9538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530336" y="4487063"/>
            <a:ext cx="916869" cy="953830"/>
          </a:xfrm>
          <a:custGeom>
            <a:avLst/>
            <a:gdLst/>
            <a:ahLst/>
            <a:cxnLst/>
            <a:rect r="r" b="b" t="t" l="l"/>
            <a:pathLst>
              <a:path h="953830" w="916869">
                <a:moveTo>
                  <a:pt x="0" y="0"/>
                </a:moveTo>
                <a:lnTo>
                  <a:pt x="916869" y="0"/>
                </a:lnTo>
                <a:lnTo>
                  <a:pt x="916869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37938" y="4487063"/>
            <a:ext cx="916869" cy="953830"/>
          </a:xfrm>
          <a:custGeom>
            <a:avLst/>
            <a:gdLst/>
            <a:ahLst/>
            <a:cxnLst/>
            <a:rect r="r" b="b" t="t" l="l"/>
            <a:pathLst>
              <a:path h="953830" w="916869">
                <a:moveTo>
                  <a:pt x="0" y="0"/>
                </a:moveTo>
                <a:lnTo>
                  <a:pt x="916869" y="0"/>
                </a:lnTo>
                <a:lnTo>
                  <a:pt x="916869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30336" y="5506079"/>
            <a:ext cx="1015034" cy="1055952"/>
          </a:xfrm>
          <a:custGeom>
            <a:avLst/>
            <a:gdLst/>
            <a:ahLst/>
            <a:cxnLst/>
            <a:rect r="r" b="b" t="t" l="l"/>
            <a:pathLst>
              <a:path h="1055952" w="1015034">
                <a:moveTo>
                  <a:pt x="0" y="0"/>
                </a:moveTo>
                <a:lnTo>
                  <a:pt x="1015034" y="0"/>
                </a:lnTo>
                <a:lnTo>
                  <a:pt x="1015034" y="1055952"/>
                </a:lnTo>
                <a:lnTo>
                  <a:pt x="0" y="10559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37938" y="7718629"/>
            <a:ext cx="916869" cy="953830"/>
          </a:xfrm>
          <a:custGeom>
            <a:avLst/>
            <a:gdLst/>
            <a:ahLst/>
            <a:cxnLst/>
            <a:rect r="r" b="b" t="t" l="l"/>
            <a:pathLst>
              <a:path h="953830" w="916869">
                <a:moveTo>
                  <a:pt x="0" y="0"/>
                </a:moveTo>
                <a:lnTo>
                  <a:pt x="916869" y="0"/>
                </a:lnTo>
                <a:lnTo>
                  <a:pt x="916869" y="953831"/>
                </a:lnTo>
                <a:lnTo>
                  <a:pt x="0" y="9538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237938" y="6643138"/>
            <a:ext cx="916869" cy="953830"/>
          </a:xfrm>
          <a:custGeom>
            <a:avLst/>
            <a:gdLst/>
            <a:ahLst/>
            <a:cxnLst/>
            <a:rect r="r" b="b" t="t" l="l"/>
            <a:pathLst>
              <a:path h="953830" w="916869">
                <a:moveTo>
                  <a:pt x="0" y="0"/>
                </a:moveTo>
                <a:lnTo>
                  <a:pt x="916869" y="0"/>
                </a:lnTo>
                <a:lnTo>
                  <a:pt x="916869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74348">
            <a:off x="13733057" y="6854632"/>
            <a:ext cx="7775553" cy="4283623"/>
          </a:xfrm>
          <a:custGeom>
            <a:avLst/>
            <a:gdLst/>
            <a:ahLst/>
            <a:cxnLst/>
            <a:rect r="r" b="b" t="t" l="l"/>
            <a:pathLst>
              <a:path h="4283623" w="7775553">
                <a:moveTo>
                  <a:pt x="0" y="0"/>
                </a:moveTo>
                <a:lnTo>
                  <a:pt x="7775552" y="0"/>
                </a:lnTo>
                <a:lnTo>
                  <a:pt x="7775552" y="4283622"/>
                </a:lnTo>
                <a:lnTo>
                  <a:pt x="0" y="42836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83888">
            <a:off x="-378940" y="-95990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91421" y="1172274"/>
            <a:ext cx="5872315" cy="8879090"/>
            <a:chOff x="0" y="0"/>
            <a:chExt cx="2327098" cy="35186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27098" cy="3518631"/>
            </a:xfrm>
            <a:custGeom>
              <a:avLst/>
              <a:gdLst/>
              <a:ahLst/>
              <a:cxnLst/>
              <a:rect r="r" b="b" t="t" l="l"/>
              <a:pathLst>
                <a:path h="3518631" w="2327098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473806"/>
                  </a:lnTo>
                  <a:cubicBezTo>
                    <a:pt x="2327098" y="3498562"/>
                    <a:pt x="2307029" y="3518631"/>
                    <a:pt x="2282273" y="3518631"/>
                  </a:cubicBezTo>
                  <a:lnTo>
                    <a:pt x="44825" y="3518631"/>
                  </a:lnTo>
                  <a:cubicBezTo>
                    <a:pt x="32937" y="3518631"/>
                    <a:pt x="21535" y="3513908"/>
                    <a:pt x="13129" y="3505502"/>
                  </a:cubicBezTo>
                  <a:cubicBezTo>
                    <a:pt x="4723" y="3497096"/>
                    <a:pt x="0" y="3485695"/>
                    <a:pt x="0" y="3473806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2327098" cy="362340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07150" y="1172274"/>
            <a:ext cx="5872315" cy="8879090"/>
            <a:chOff x="0" y="0"/>
            <a:chExt cx="2327098" cy="35186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27098" cy="3518631"/>
            </a:xfrm>
            <a:custGeom>
              <a:avLst/>
              <a:gdLst/>
              <a:ahLst/>
              <a:cxnLst/>
              <a:rect r="r" b="b" t="t" l="l"/>
              <a:pathLst>
                <a:path h="3518631" w="2327098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473806"/>
                  </a:lnTo>
                  <a:cubicBezTo>
                    <a:pt x="2327098" y="3498562"/>
                    <a:pt x="2307029" y="3518631"/>
                    <a:pt x="2282273" y="3518631"/>
                  </a:cubicBezTo>
                  <a:lnTo>
                    <a:pt x="44825" y="3518631"/>
                  </a:lnTo>
                  <a:cubicBezTo>
                    <a:pt x="32937" y="3518631"/>
                    <a:pt x="21535" y="3513908"/>
                    <a:pt x="13129" y="3505502"/>
                  </a:cubicBezTo>
                  <a:cubicBezTo>
                    <a:pt x="4723" y="3497096"/>
                    <a:pt x="0" y="3485695"/>
                    <a:pt x="0" y="3473806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2327098" cy="352815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341107" y="406235"/>
            <a:ext cx="5456124" cy="1700931"/>
            <a:chOff x="0" y="0"/>
            <a:chExt cx="1962273" cy="6117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962273" cy="6974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531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000000"/>
                  </a:solidFill>
                  <a:latin typeface="Repo Bold Bold"/>
                </a:rPr>
                <a:t>Dataset Used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465783" y="1428744"/>
            <a:ext cx="5155050" cy="8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SNLI Dataset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93755" y="2512377"/>
            <a:ext cx="5427079" cy="494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Bold"/>
              </a:rPr>
              <a:t>SIZE: </a:t>
            </a:r>
            <a:r>
              <a:rPr lang="en-US" sz="2299">
                <a:solidFill>
                  <a:srgbClr val="000000"/>
                </a:solidFill>
                <a:latin typeface="DM Sans"/>
              </a:rPr>
              <a:t>SMALLER DATASET WITH 550,152 SENTENCE PAIRS.</a:t>
            </a:r>
          </a:p>
          <a:p>
            <a:pPr>
              <a:lnSpc>
                <a:spcPts val="3035"/>
              </a:lnSpc>
            </a:pPr>
          </a:p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Bold"/>
              </a:rPr>
              <a:t>Attributes: </a:t>
            </a:r>
            <a:r>
              <a:rPr lang="en-US" sz="2299">
                <a:solidFill>
                  <a:srgbClr val="000000"/>
                </a:solidFill>
                <a:latin typeface="DM Sans"/>
              </a:rPr>
              <a:t>Three classification labels - "entailment," "contradiction," and "neutral."</a:t>
            </a:r>
          </a:p>
          <a:p>
            <a:pPr>
              <a:lnSpc>
                <a:spcPts val="3035"/>
              </a:lnSpc>
            </a:pPr>
          </a:p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Bold"/>
              </a:rPr>
              <a:t>Characteristics: </a:t>
            </a:r>
            <a:r>
              <a:rPr lang="en-US" sz="2299">
                <a:solidFill>
                  <a:srgbClr val="000000"/>
                </a:solidFill>
                <a:latin typeface="DM Sans"/>
              </a:rPr>
              <a:t>Focused on news articles and captions, providing a more specific domain for NLI evaluation.</a:t>
            </a:r>
          </a:p>
          <a:p>
            <a:pPr algn="ctr">
              <a:lnSpc>
                <a:spcPts val="3035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91421" y="2655951"/>
            <a:ext cx="5702293" cy="456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Bold"/>
              </a:rPr>
              <a:t>Size: </a:t>
            </a:r>
            <a:r>
              <a:rPr lang="en-US" sz="2299">
                <a:solidFill>
                  <a:srgbClr val="000000"/>
                </a:solidFill>
                <a:latin typeface="DM Sans"/>
              </a:rPr>
              <a:t>Larger dataset with almost 400,000 sentence pairs.</a:t>
            </a:r>
          </a:p>
          <a:p>
            <a:pPr>
              <a:lnSpc>
                <a:spcPts val="3035"/>
              </a:lnSpc>
            </a:pPr>
          </a:p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Bold"/>
              </a:rPr>
              <a:t>Attributes: </a:t>
            </a:r>
            <a:r>
              <a:rPr lang="en-US" sz="2299">
                <a:solidFill>
                  <a:srgbClr val="000000"/>
                </a:solidFill>
                <a:latin typeface="DM Sans"/>
              </a:rPr>
              <a:t>Three classification labels - "entailment," "contradiction," and "neutral."</a:t>
            </a:r>
          </a:p>
          <a:p>
            <a:pPr>
              <a:lnSpc>
                <a:spcPts val="3035"/>
              </a:lnSpc>
            </a:pPr>
          </a:p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Bold"/>
              </a:rPr>
              <a:t>Characteristics: </a:t>
            </a:r>
            <a:r>
              <a:rPr lang="en-US" sz="2299">
                <a:solidFill>
                  <a:srgbClr val="000000"/>
                </a:solidFill>
                <a:latin typeface="DM Sans"/>
              </a:rPr>
              <a:t>Diverse in genres and aims to evaluate cross-genre and cross-domain NLI tasks.</a:t>
            </a:r>
          </a:p>
          <a:p>
            <a:pPr>
              <a:lnSpc>
                <a:spcPts val="3035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38664" y="1428744"/>
            <a:ext cx="5155050" cy="8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MNLI Dataset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196925" y="469453"/>
            <a:ext cx="10585104" cy="9447154"/>
            <a:chOff x="0" y="0"/>
            <a:chExt cx="4819745" cy="43015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9745" cy="4301599"/>
            </a:xfrm>
            <a:custGeom>
              <a:avLst/>
              <a:gdLst/>
              <a:ahLst/>
              <a:cxnLst/>
              <a:rect r="r" b="b" t="t" l="l"/>
              <a:pathLst>
                <a:path h="4301599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4276732"/>
                  </a:lnTo>
                  <a:cubicBezTo>
                    <a:pt x="4819745" y="4290466"/>
                    <a:pt x="4808612" y="4301599"/>
                    <a:pt x="4794878" y="4301599"/>
                  </a:cubicBezTo>
                  <a:lnTo>
                    <a:pt x="24868" y="4301599"/>
                  </a:lnTo>
                  <a:cubicBezTo>
                    <a:pt x="11134" y="4301599"/>
                    <a:pt x="0" y="4290466"/>
                    <a:pt x="0" y="4276732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9745" cy="43111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  <a:r>
                <a:rPr lang="en-US" sz="500">
                  <a:solidFill>
                    <a:srgbClr val="000000"/>
                  </a:solidFill>
                  <a:latin typeface="Repo Bold Bold"/>
                </a:rPr>
                <a:t>tttttt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505715"/>
            <a:ext cx="5872315" cy="7819203"/>
            <a:chOff x="0" y="0"/>
            <a:chExt cx="2327098" cy="30986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7098" cy="3098616"/>
            </a:xfrm>
            <a:custGeom>
              <a:avLst/>
              <a:gdLst/>
              <a:ahLst/>
              <a:cxnLst/>
              <a:rect r="r" b="b" t="t" l="l"/>
              <a:pathLst>
                <a:path h="3098616" w="2327098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327098" cy="310814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  <a:r>
                <a:rPr lang="en-US" sz="500">
                  <a:solidFill>
                    <a:srgbClr val="000000"/>
                  </a:solidFill>
                  <a:latin typeface="Repo Bold Bold"/>
                </a:rPr>
                <a:t>t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741418" y="1953624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5"/>
                </a:lnTo>
                <a:lnTo>
                  <a:pt x="0" y="1835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7333" y="4011252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7333" y="5485375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421221" y="808950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324846" y="4391520"/>
            <a:ext cx="1348159" cy="134815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495086" y="4602653"/>
            <a:ext cx="1007677" cy="925892"/>
            <a:chOff x="0" y="0"/>
            <a:chExt cx="884596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40036" y="2680134"/>
            <a:ext cx="5155050" cy="7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828"/>
              </a:lnSpc>
              <a:spcBef>
                <a:spcPct val="0"/>
              </a:spcBef>
            </a:pPr>
            <a:r>
              <a:rPr lang="en-US" sz="4162">
                <a:solidFill>
                  <a:srgbClr val="000000"/>
                </a:solidFill>
                <a:latin typeface="Repo Bold Bold"/>
              </a:rPr>
              <a:t>MODEL SELECTION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33684" y="4054627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33684" y="5532237"/>
            <a:ext cx="584224" cy="590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952151" y="704090"/>
            <a:ext cx="2120801" cy="80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7"/>
              </a:lnSpc>
              <a:spcBef>
                <a:spcPct val="0"/>
              </a:spcBef>
            </a:pPr>
            <a:r>
              <a:rPr lang="en-US" sz="4899">
                <a:solidFill>
                  <a:srgbClr val="000000"/>
                </a:solidFill>
                <a:latin typeface="Fredoka One Bold"/>
              </a:rPr>
              <a:t>WHY??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80519" y="4000497"/>
            <a:ext cx="3628067" cy="801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4"/>
              </a:lnSpc>
              <a:spcBef>
                <a:spcPct val="0"/>
              </a:spcBef>
            </a:pPr>
            <a:r>
              <a:rPr lang="en-US" sz="2427">
                <a:solidFill>
                  <a:srgbClr val="000000"/>
                </a:solidFill>
                <a:latin typeface="Fredoka One Bold"/>
              </a:rPr>
              <a:t>SENTENCE BERT(SBERT)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80519" y="5570337"/>
            <a:ext cx="4269587" cy="401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4"/>
              </a:lnSpc>
              <a:spcBef>
                <a:spcPct val="0"/>
              </a:spcBef>
            </a:pPr>
            <a:r>
              <a:rPr lang="en-US" sz="2427">
                <a:solidFill>
                  <a:srgbClr val="000000"/>
                </a:solidFill>
                <a:latin typeface="Fredoka One Bold"/>
              </a:rPr>
              <a:t>SENTENCE TRANSFORMER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473681" y="1513812"/>
            <a:ext cx="10031592" cy="7811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6"/>
              </a:lnSpc>
              <a:spcBef>
                <a:spcPct val="0"/>
              </a:spcBef>
            </a:pPr>
          </a:p>
          <a:p>
            <a:pPr marL="480626" indent="-240313" lvl="1">
              <a:lnSpc>
                <a:spcPts val="3116"/>
              </a:lnSpc>
              <a:spcBef>
                <a:spcPct val="0"/>
              </a:spcBef>
              <a:buFont typeface="Arial"/>
              <a:buChar char="•"/>
            </a:pPr>
            <a:r>
              <a:rPr lang="en-US" sz="2226">
                <a:solidFill>
                  <a:srgbClr val="000000"/>
                </a:solidFill>
                <a:latin typeface="DM Sans Bold"/>
              </a:rPr>
              <a:t>Pretrained Knowledge:</a:t>
            </a:r>
            <a:r>
              <a:rPr lang="en-US" sz="2226">
                <a:solidFill>
                  <a:srgbClr val="000000"/>
                </a:solidFill>
                <a:latin typeface="DM Sans"/>
              </a:rPr>
              <a:t> We chose Sentence BERT and Sentence Transformer models to leverage their extensive knowledge of natural language inference.</a:t>
            </a:r>
          </a:p>
          <a:p>
            <a:pPr algn="ctr">
              <a:lnSpc>
                <a:spcPts val="3116"/>
              </a:lnSpc>
              <a:spcBef>
                <a:spcPct val="0"/>
              </a:spcBef>
            </a:pPr>
          </a:p>
          <a:p>
            <a:pPr marL="480626" indent="-240313" lvl="1">
              <a:lnSpc>
                <a:spcPts val="3116"/>
              </a:lnSpc>
              <a:spcBef>
                <a:spcPct val="0"/>
              </a:spcBef>
              <a:buFont typeface="Arial"/>
              <a:buChar char="•"/>
            </a:pPr>
            <a:r>
              <a:rPr lang="en-US" sz="2226">
                <a:solidFill>
                  <a:srgbClr val="000000"/>
                </a:solidFill>
                <a:latin typeface="DM Sans Bold"/>
              </a:rPr>
              <a:t>Cross-Domain Adaptability</a:t>
            </a:r>
            <a:r>
              <a:rPr lang="en-US" sz="2226">
                <a:solidFill>
                  <a:srgbClr val="000000"/>
                </a:solidFill>
                <a:latin typeface="DM Sans"/>
              </a:rPr>
              <a:t>: These models excel in handling cross-domain and cross-genre NLI tasks due to their training on diverse sentence pairs from SNLI and MNLI.</a:t>
            </a:r>
          </a:p>
          <a:p>
            <a:pPr algn="ctr">
              <a:lnSpc>
                <a:spcPts val="3116"/>
              </a:lnSpc>
              <a:spcBef>
                <a:spcPct val="0"/>
              </a:spcBef>
            </a:pPr>
          </a:p>
          <a:p>
            <a:pPr marL="480626" indent="-240313" lvl="1">
              <a:lnSpc>
                <a:spcPts val="3116"/>
              </a:lnSpc>
              <a:spcBef>
                <a:spcPct val="0"/>
              </a:spcBef>
              <a:buFont typeface="Arial"/>
              <a:buChar char="•"/>
            </a:pPr>
            <a:r>
              <a:rPr lang="en-US" sz="2226">
                <a:solidFill>
                  <a:srgbClr val="000000"/>
                </a:solidFill>
                <a:latin typeface="DM Sans Bold"/>
              </a:rPr>
              <a:t>Proven Performance</a:t>
            </a:r>
            <a:r>
              <a:rPr lang="en-US" sz="2226">
                <a:solidFill>
                  <a:srgbClr val="000000"/>
                </a:solidFill>
                <a:latin typeface="DM Sans"/>
              </a:rPr>
              <a:t>: Sentence BERT and Sentence Transformer models have a strong track record of delivering state-of-the-art results in various NLP tasks, including sentence similarity and textual entailment.</a:t>
            </a:r>
          </a:p>
          <a:p>
            <a:pPr algn="ctr">
              <a:lnSpc>
                <a:spcPts val="3116"/>
              </a:lnSpc>
              <a:spcBef>
                <a:spcPct val="0"/>
              </a:spcBef>
            </a:pPr>
          </a:p>
          <a:p>
            <a:pPr marL="480626" indent="-240313" lvl="1">
              <a:lnSpc>
                <a:spcPts val="3116"/>
              </a:lnSpc>
              <a:spcBef>
                <a:spcPct val="0"/>
              </a:spcBef>
              <a:buFont typeface="Arial"/>
              <a:buChar char="•"/>
            </a:pPr>
            <a:r>
              <a:rPr lang="en-US" sz="2226">
                <a:solidFill>
                  <a:srgbClr val="000000"/>
                </a:solidFill>
                <a:latin typeface="DM Sans Bold"/>
              </a:rPr>
              <a:t>Efficiency:</a:t>
            </a:r>
            <a:r>
              <a:rPr lang="en-US" sz="2226">
                <a:solidFill>
                  <a:srgbClr val="000000"/>
                </a:solidFill>
                <a:latin typeface="DM Sans"/>
              </a:rPr>
              <a:t> Both models produce efficient fixed-length sentence embeddings, crucial for our real-time application.</a:t>
            </a:r>
          </a:p>
          <a:p>
            <a:pPr algn="ctr">
              <a:lnSpc>
                <a:spcPts val="3116"/>
              </a:lnSpc>
              <a:spcBef>
                <a:spcPct val="0"/>
              </a:spcBef>
            </a:pPr>
          </a:p>
          <a:p>
            <a:pPr marL="480626" indent="-240313" lvl="1">
              <a:lnSpc>
                <a:spcPts val="3116"/>
              </a:lnSpc>
              <a:spcBef>
                <a:spcPct val="0"/>
              </a:spcBef>
              <a:buFont typeface="Arial"/>
              <a:buChar char="•"/>
            </a:pPr>
            <a:r>
              <a:rPr lang="en-US" sz="2226">
                <a:solidFill>
                  <a:srgbClr val="000000"/>
                </a:solidFill>
                <a:latin typeface="DM Sans Bold"/>
              </a:rPr>
              <a:t>Cost-Effective and Open-Source:</a:t>
            </a:r>
            <a:r>
              <a:rPr lang="en-US" sz="2226">
                <a:solidFill>
                  <a:srgbClr val="000000"/>
                </a:solidFill>
                <a:latin typeface="DM Sans"/>
              </a:rPr>
              <a:t> These models are open-source and free, allowing us to integrate them into our project without incurring licensing fees, aligning with our cost-effectiveness goal.</a:t>
            </a:r>
          </a:p>
          <a:p>
            <a:pPr algn="ctr">
              <a:lnSpc>
                <a:spcPts val="31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74348">
            <a:off x="15193529" y="6326295"/>
            <a:ext cx="7775553" cy="4283623"/>
          </a:xfrm>
          <a:custGeom>
            <a:avLst/>
            <a:gdLst/>
            <a:ahLst/>
            <a:cxnLst/>
            <a:rect r="r" b="b" t="t" l="l"/>
            <a:pathLst>
              <a:path h="4283623" w="7775553">
                <a:moveTo>
                  <a:pt x="0" y="0"/>
                </a:moveTo>
                <a:lnTo>
                  <a:pt x="7775553" y="0"/>
                </a:lnTo>
                <a:lnTo>
                  <a:pt x="7775553" y="4283622"/>
                </a:lnTo>
                <a:lnTo>
                  <a:pt x="0" y="42836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83888">
            <a:off x="-517294" y="-738450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5268" y="1158756"/>
            <a:ext cx="5872315" cy="8879090"/>
            <a:chOff x="0" y="0"/>
            <a:chExt cx="2327098" cy="35186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27098" cy="3518631"/>
            </a:xfrm>
            <a:custGeom>
              <a:avLst/>
              <a:gdLst/>
              <a:ahLst/>
              <a:cxnLst/>
              <a:rect r="r" b="b" t="t" l="l"/>
              <a:pathLst>
                <a:path h="3518631" w="2327098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473806"/>
                  </a:lnTo>
                  <a:cubicBezTo>
                    <a:pt x="2327098" y="3498562"/>
                    <a:pt x="2307029" y="3518631"/>
                    <a:pt x="2282273" y="3518631"/>
                  </a:cubicBezTo>
                  <a:lnTo>
                    <a:pt x="44825" y="3518631"/>
                  </a:lnTo>
                  <a:cubicBezTo>
                    <a:pt x="32937" y="3518631"/>
                    <a:pt x="21535" y="3513908"/>
                    <a:pt x="13129" y="3505502"/>
                  </a:cubicBezTo>
                  <a:cubicBezTo>
                    <a:pt x="4723" y="3497096"/>
                    <a:pt x="0" y="3485695"/>
                    <a:pt x="0" y="3473806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2327098" cy="362340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434739" y="1587962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855884" y="1249670"/>
            <a:ext cx="5872315" cy="8879090"/>
            <a:chOff x="0" y="0"/>
            <a:chExt cx="2327098" cy="35186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27098" cy="3518631"/>
            </a:xfrm>
            <a:custGeom>
              <a:avLst/>
              <a:gdLst/>
              <a:ahLst/>
              <a:cxnLst/>
              <a:rect r="r" b="b" t="t" l="l"/>
              <a:pathLst>
                <a:path h="3518631" w="2327098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473806"/>
                  </a:lnTo>
                  <a:cubicBezTo>
                    <a:pt x="2327098" y="3498562"/>
                    <a:pt x="2307029" y="3518631"/>
                    <a:pt x="2282273" y="3518631"/>
                  </a:cubicBezTo>
                  <a:lnTo>
                    <a:pt x="44825" y="3518631"/>
                  </a:lnTo>
                  <a:cubicBezTo>
                    <a:pt x="32937" y="3518631"/>
                    <a:pt x="21535" y="3513908"/>
                    <a:pt x="13129" y="3505502"/>
                  </a:cubicBezTo>
                  <a:cubicBezTo>
                    <a:pt x="4723" y="3497096"/>
                    <a:pt x="0" y="3485695"/>
                    <a:pt x="0" y="3473806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2327098" cy="352815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223672" y="0"/>
            <a:ext cx="5456124" cy="1700931"/>
            <a:chOff x="0" y="0"/>
            <a:chExt cx="1962273" cy="6117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1962273" cy="6974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531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000000"/>
                  </a:solidFill>
                  <a:latin typeface="Repo Bold Bold"/>
                </a:rPr>
                <a:t>Comparison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455744" y="1292232"/>
            <a:ext cx="5155050" cy="1660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Sentence Transformer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78503" y="3201666"/>
            <a:ext cx="5427079" cy="5632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Bold"/>
              </a:rPr>
              <a:t>SENTENCE LEVEL EMBEDDING</a:t>
            </a:r>
          </a:p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Bold"/>
              </a:rPr>
              <a:t>MODEL &amp; EPOCHS:</a:t>
            </a:r>
            <a:r>
              <a:rPr lang="en-US" sz="2299">
                <a:solidFill>
                  <a:srgbClr val="000000"/>
                </a:solidFill>
                <a:latin typeface="DM Sans Bold"/>
              </a:rPr>
              <a:t> </a:t>
            </a:r>
          </a:p>
          <a:p>
            <a:pPr marL="993131" indent="-331044" lvl="2">
              <a:lnSpc>
                <a:spcPts val="3035"/>
              </a:lnSpc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DM Sans"/>
              </a:rPr>
              <a:t>"bert-base-uncased" model </a:t>
            </a:r>
          </a:p>
          <a:p>
            <a:pPr marL="993131" indent="-331044" lvl="2">
              <a:lnSpc>
                <a:spcPts val="3035"/>
              </a:lnSpc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DM Sans"/>
              </a:rPr>
              <a:t>10 Epoch</a:t>
            </a:r>
          </a:p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Bold"/>
              </a:rPr>
              <a:t>Tokenization &amp; Pooling: </a:t>
            </a:r>
          </a:p>
          <a:p>
            <a:pPr marL="993131" indent="-331044" lvl="2">
              <a:lnSpc>
                <a:spcPts val="3035"/>
              </a:lnSpc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DM Sans"/>
              </a:rPr>
              <a:t>BERT tokenizer </a:t>
            </a:r>
          </a:p>
          <a:p>
            <a:pPr marL="993131" indent="-331044" lvl="2">
              <a:lnSpc>
                <a:spcPts val="3035"/>
              </a:lnSpc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DM Sans"/>
              </a:rPr>
              <a:t>mean</a:t>
            </a:r>
            <a:r>
              <a:rPr lang="en-US" sz="2299">
                <a:solidFill>
                  <a:srgbClr val="000000"/>
                </a:solidFill>
                <a:latin typeface="DM Sans Bold"/>
              </a:rPr>
              <a:t>-</a:t>
            </a:r>
            <a:r>
              <a:rPr lang="en-US" sz="2299">
                <a:solidFill>
                  <a:srgbClr val="000000"/>
                </a:solidFill>
                <a:latin typeface="DM Sans"/>
              </a:rPr>
              <a:t>pooling </a:t>
            </a:r>
          </a:p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Bold"/>
              </a:rPr>
              <a:t>Loss Function:</a:t>
            </a:r>
          </a:p>
          <a:p>
            <a:pPr marL="906774" indent="-302258" lvl="2">
              <a:lnSpc>
                <a:spcPts val="2771"/>
              </a:lnSpc>
              <a:buFont typeface="Arial"/>
              <a:buChar char="⚬"/>
            </a:pPr>
            <a:r>
              <a:rPr lang="en-US" sz="2099">
                <a:solidFill>
                  <a:srgbClr val="000000"/>
                </a:solidFill>
                <a:latin typeface="DM Sans"/>
              </a:rPr>
              <a:t>MULTIPLENEGATIVESRANKINGLOSS (MNR)</a:t>
            </a:r>
          </a:p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Bold"/>
              </a:rPr>
              <a:t>DataSET Used:</a:t>
            </a:r>
          </a:p>
          <a:p>
            <a:pPr marL="993131" indent="-331044" lvl="2">
              <a:lnSpc>
                <a:spcPts val="3035"/>
              </a:lnSpc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DM Sans"/>
              </a:rPr>
              <a:t>MNLI and SNLI with only positive anchor pairs</a:t>
            </a:r>
          </a:p>
          <a:p>
            <a:pPr>
              <a:lnSpc>
                <a:spcPts val="3035"/>
              </a:lnSpc>
            </a:pPr>
          </a:p>
          <a:p>
            <a:pPr algn="ctr">
              <a:lnSpc>
                <a:spcPts val="3035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60280" y="2849275"/>
            <a:ext cx="5702293" cy="685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Bold"/>
              </a:rPr>
              <a:t>WORD LEVEL EMBEDDING </a:t>
            </a:r>
          </a:p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Bold"/>
              </a:rPr>
              <a:t>MODEL &amp; EPOCHS: </a:t>
            </a:r>
          </a:p>
          <a:p>
            <a:pPr marL="993131" indent="-331044" lvl="2">
              <a:lnSpc>
                <a:spcPts val="3035"/>
              </a:lnSpc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DM Sans"/>
              </a:rPr>
              <a:t>"BERT-BASE-UNCASED" MODEL </a:t>
            </a:r>
          </a:p>
          <a:p>
            <a:pPr marL="993131" indent="-331044" lvl="2">
              <a:lnSpc>
                <a:spcPts val="3035"/>
              </a:lnSpc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DM Sans"/>
              </a:rPr>
              <a:t>1 EPOCH</a:t>
            </a:r>
          </a:p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Bold"/>
              </a:rPr>
              <a:t>Tokenization &amp; Pooling: </a:t>
            </a:r>
          </a:p>
          <a:p>
            <a:pPr marL="993131" indent="-331044" lvl="2">
              <a:lnSpc>
                <a:spcPts val="3035"/>
              </a:lnSpc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DM Sans"/>
              </a:rPr>
              <a:t>BERT tokenizer </a:t>
            </a:r>
          </a:p>
          <a:p>
            <a:pPr marL="993131" indent="-331044" lvl="2">
              <a:lnSpc>
                <a:spcPts val="3035"/>
              </a:lnSpc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DM Sans"/>
              </a:rPr>
              <a:t>mean-pooling </a:t>
            </a:r>
          </a:p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Bold"/>
              </a:rPr>
              <a:t>Loss Function:</a:t>
            </a:r>
          </a:p>
          <a:p>
            <a:pPr marL="993131" indent="-331044" lvl="2">
              <a:lnSpc>
                <a:spcPts val="3035"/>
              </a:lnSpc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DM Sans"/>
              </a:rPr>
              <a:t>CrossEntropyLoss </a:t>
            </a:r>
          </a:p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Semi-Bold"/>
              </a:rPr>
              <a:t>LEARNING RATE:</a:t>
            </a:r>
          </a:p>
          <a:p>
            <a:pPr marL="993131" indent="-331044" lvl="2">
              <a:lnSpc>
                <a:spcPts val="3035"/>
              </a:lnSpc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DM Sans"/>
              </a:rPr>
              <a:t> 1E-5</a:t>
            </a:r>
          </a:p>
          <a:p>
            <a:pPr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 Semi-Bold"/>
              </a:rPr>
              <a:t>WARMUP STRATEGY:</a:t>
            </a:r>
            <a:r>
              <a:rPr lang="en-US" sz="2299">
                <a:solidFill>
                  <a:srgbClr val="000000"/>
                </a:solidFill>
                <a:latin typeface="DM Sans"/>
              </a:rPr>
              <a:t> </a:t>
            </a:r>
          </a:p>
          <a:p>
            <a:pPr marL="993141" indent="-331047" lvl="2">
              <a:lnSpc>
                <a:spcPts val="3036"/>
              </a:lnSpc>
              <a:buFont typeface="Arial"/>
              <a:buChar char="⚬"/>
            </a:pPr>
            <a:r>
              <a:rPr lang="en-US" sz="2300">
                <a:solidFill>
                  <a:srgbClr val="000000"/>
                </a:solidFill>
                <a:latin typeface="DM Sans"/>
              </a:rPr>
              <a:t>A WARMUP PHASE WITH 10% OF TRAINING STEPS.</a:t>
            </a:r>
          </a:p>
          <a:p>
            <a:pPr marL="496571" indent="-248285" lvl="1">
              <a:lnSpc>
                <a:spcPts val="3036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M Sans Bold"/>
              </a:rPr>
              <a:t>DATASET USED:</a:t>
            </a:r>
          </a:p>
          <a:p>
            <a:pPr marL="993141" indent="-331047" lvl="2">
              <a:lnSpc>
                <a:spcPts val="3036"/>
              </a:lnSpc>
              <a:buFont typeface="Arial"/>
              <a:buChar char="⚬"/>
            </a:pPr>
            <a:r>
              <a:rPr lang="en-US" sz="2300">
                <a:solidFill>
                  <a:srgbClr val="000000"/>
                </a:solidFill>
                <a:latin typeface="DM Sans"/>
              </a:rPr>
              <a:t>MNLI AND SNLI</a:t>
            </a:r>
          </a:p>
          <a:p>
            <a:pPr marL="496571" indent="-248285" lvl="1">
              <a:lnSpc>
                <a:spcPts val="3036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M Sans Bold"/>
              </a:rPr>
              <a:t>FAST-FORWARD NEURAL NETWORK</a:t>
            </a:r>
          </a:p>
          <a:p>
            <a:pPr>
              <a:lnSpc>
                <a:spcPts val="3036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864617" y="1352722"/>
            <a:ext cx="5155050" cy="8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SBERT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17189" y="3042912"/>
            <a:ext cx="4784080" cy="118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</a:pPr>
            <a:r>
              <a:rPr lang="en-US" sz="3426">
                <a:solidFill>
                  <a:srgbClr val="FF5757"/>
                </a:solidFill>
                <a:latin typeface="Repo Bold Bold"/>
              </a:rPr>
              <a:t>OPENAI EMBEDDINGS :</a:t>
            </a:r>
          </a:p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FF5757"/>
                </a:solidFill>
                <a:latin typeface="Repo Bold Bold"/>
              </a:rPr>
              <a:t>1536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29871" y="6077945"/>
            <a:ext cx="5726013" cy="118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</a:pPr>
            <a:r>
              <a:rPr lang="en-US" sz="3426">
                <a:solidFill>
                  <a:srgbClr val="FF5757"/>
                </a:solidFill>
                <a:latin typeface="Repo Bold Bold"/>
              </a:rPr>
              <a:t>OUR MODEL EMBEDDINGS :</a:t>
            </a:r>
          </a:p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FF5757"/>
                </a:solidFill>
                <a:latin typeface="Repo Bold Bold"/>
              </a:rPr>
              <a:t>768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98040" y="0"/>
            <a:ext cx="10588672" cy="10203672"/>
          </a:xfrm>
          <a:custGeom>
            <a:avLst/>
            <a:gdLst/>
            <a:ahLst/>
            <a:cxnLst/>
            <a:rect r="r" b="b" t="t" l="l"/>
            <a:pathLst>
              <a:path h="10203672" w="10588672">
                <a:moveTo>
                  <a:pt x="0" y="0"/>
                </a:moveTo>
                <a:lnTo>
                  <a:pt x="10588672" y="0"/>
                </a:lnTo>
                <a:lnTo>
                  <a:pt x="10588672" y="10203672"/>
                </a:lnTo>
                <a:lnTo>
                  <a:pt x="0" y="10203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58" r="0" b="-25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73096" y="4293034"/>
            <a:ext cx="5456124" cy="1700931"/>
            <a:chOff x="0" y="0"/>
            <a:chExt cx="1962273" cy="611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962273" cy="6974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000000"/>
                  </a:solidFill>
                  <a:latin typeface="Repo Bold Bold"/>
                </a:rPr>
                <a:t>RESULTS</a:t>
              </a:r>
            </a:p>
            <a:p>
              <a:pPr algn="ctr" marL="0" indent="0" lvl="0">
                <a:lnSpc>
                  <a:spcPts val="531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000000"/>
                  </a:solidFill>
                  <a:latin typeface="Repo Bold Bold"/>
                </a:rPr>
                <a:t>SBERT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DAF4NCD5-rU</dc:identifier>
  <dcterms:modified xsi:type="dcterms:W3CDTF">2011-08-01T06:04:30Z</dcterms:modified>
  <cp:revision>1</cp:revision>
  <dc:title>CHATBOT</dc:title>
</cp:coreProperties>
</file>