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67" r:id="rId8"/>
    <p:sldId id="268" r:id="rId9"/>
    <p:sldId id="269" r:id="rId10"/>
    <p:sldId id="270" r:id="rId11"/>
    <p:sldId id="259" r:id="rId12"/>
    <p:sldId id="260" r:id="rId13"/>
    <p:sldId id="271" r:id="rId14"/>
    <p:sldId id="272" r:id="rId15"/>
    <p:sldId id="273" r:id="rId16"/>
    <p:sldId id="274" r:id="rId17"/>
    <p:sldId id="275" r:id="rId18"/>
    <p:sldId id="265" r:id="rId19"/>
    <p:sldId id="266" r:id="rId20"/>
    <p:sldId id="276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D73CC-F40D-3B47-958A-E8CC0BCCDBF4}" v="19" dt="2022-09-08T17:54:54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9"/>
    <p:restoredTop sz="94715"/>
  </p:normalViewPr>
  <p:slideViewPr>
    <p:cSldViewPr snapToGrid="0">
      <p:cViewPr varScale="1">
        <p:scale>
          <a:sx n="61" d="100"/>
          <a:sy n="61" d="100"/>
        </p:scale>
        <p:origin x="24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E959-1962-E81A-0CE1-003AA5E99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0B1B-5A3D-35A4-1246-2D535762D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33D7-B0E4-F099-17D3-AD66600F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42A5-D0B2-FB22-170F-A233624C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2687-3442-A14D-56FE-249C81BD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B278-6A39-554D-BACC-6513EE0E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4B33-F571-D5D3-4FC9-C4E141B0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8E8B-5BCA-478C-74A5-E9E9B673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0EB1-5863-74C8-1997-6C8543A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19D9-498C-8B0A-9373-85863AB2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577D3-598E-B0F8-B25B-A6E003DC1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603DA-CD19-6CC0-D1B7-7E98F613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1544-F821-30F4-A3A1-AF3FFB0C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FCD9-1F6D-9B01-445B-F3AD1CFB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B615-6FB7-6896-1F92-6689E6A4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BE78-C21E-FD4F-1D19-44CC534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BA00-FD52-B68D-8350-C988DB25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BDDF-4C07-9D31-EDD3-9E2E41A6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13C7-8E6E-BA05-917E-A80852C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1D62-D746-F5F7-E8B8-03498242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C74C-2D43-875E-345B-E3EF73A1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643E-2D2E-6724-4C70-034298AC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7DE1-0C40-02AE-9FCF-84B39D84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30FD-F851-4A71-29C4-C66F58F4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77D0-7A11-4B68-5FD7-B199A18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B9CF-DD44-9C66-C363-70516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DB9B-A2C4-6648-3193-63E8CBE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085F-090E-6A30-D296-D522D2178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6E36-EF82-4AEB-2D8A-18BE9198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D4EE-5646-22DF-4C26-3DC99159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EDE2-CDE4-9CA1-A913-28AA1BB9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9F9E-E3DD-4020-AAE4-04B248B4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1411-8F1B-65E3-9860-3A4F9EB6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06F40-E93E-C690-0A0C-ED056DF0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53AD4-87AB-3C59-91B7-47619ACA3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D8BA2-9C80-04ED-406D-D04C9305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34071-EA00-8892-E6F0-C1E384EB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1F029-767D-AD30-7A9E-B21EF8B5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22ED5-71D9-0714-C7E7-6D7A3B42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334D-00FC-1526-7036-6A738170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DC011-E056-4EE4-8193-BCF5D0BB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041D3-6FFF-173D-1577-51DEB513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78AEE-0EF8-11C3-C6AB-9F8D46FB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096B4-45A7-6223-2D9E-4FBC38E5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D7BC3-4B89-1DD9-5194-9F24669E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C482A-6B93-1F3C-369D-7C20BED5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8D84-B2E1-42EA-451F-F926E409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5A59-7B09-D504-4E1B-D46E3A68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F069-095B-7055-DA5C-A5E9EEF4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35E7-BF8A-BC31-108C-79650BD3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B016-84E6-B433-9416-9FEAF626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890A-8E30-7C77-3BD6-2276C45F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6403-8686-F86F-1E31-D9E32CD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96DD5-01D9-1D0A-2C18-8F114C16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1E998-99DF-595C-6575-90E461BC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6E96-FBEC-FB23-D885-94C66FBE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C3F60-91BE-75C6-5B43-F9611A25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BE39-891A-B1B0-460E-C6C110A3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AC58F-13CA-4E91-9D8E-132257CC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7400B-51DB-C2D3-76E7-3FF13D06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7D5E5-C07B-82E1-82DE-40F6EBB43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A1A0-85A0-334F-B69F-62BDAAA4EAE0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A07F-3BE5-AEE9-9D20-038808E33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D22A-81BE-66A2-4803-2CBC5DB20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C55F-C85D-834C-B64F-757A4002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3A51-F2FB-E650-D671-FFAAE7EFC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Liquid Biopsy Brain Tumor Samples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4CB9-C3FE-4419-93E7-3F1F78FFD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-Shehbeel Arif</a:t>
            </a:r>
          </a:p>
          <a:p>
            <a:r>
              <a:rPr lang="en-US" dirty="0"/>
              <a:t>PCLRU, D</a:t>
            </a:r>
            <a:r>
              <a:rPr lang="en-US" baseline="30000" dirty="0"/>
              <a:t>3</a:t>
            </a: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373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C3FB-2A01-DD6F-3654-A3A69F5D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single miRNA?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5136-9E91-3B34-CC46-6DACA29C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miR-4685-3p</a:t>
            </a:r>
          </a:p>
        </p:txBody>
      </p:sp>
    </p:spTree>
    <p:extLst>
      <p:ext uri="{BB962C8B-B14F-4D97-AF65-F5344CB8AC3E}">
        <p14:creationId xmlns:p14="http://schemas.microsoft.com/office/powerpoint/2010/main" val="155652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A59-A314-E8F6-768C-6585A3A6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miR-4685-3p</a:t>
            </a:r>
            <a:r>
              <a:rPr lang="en-US" dirty="0"/>
              <a:t> Gene Ontology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8F79F85-F1C1-60D0-6643-9381001E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345" y="1490723"/>
            <a:ext cx="6686920" cy="5239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127EA-5386-C3F8-79A8-53BD2A25F1D0}"/>
              </a:ext>
            </a:extLst>
          </p:cNvPr>
          <p:cNvSpPr txBox="1"/>
          <p:nvPr/>
        </p:nvSpPr>
        <p:spPr>
          <a:xfrm>
            <a:off x="265814" y="1988288"/>
            <a:ext cx="443377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5075 downstream target genes found using </a:t>
            </a:r>
            <a:r>
              <a:rPr lang="en-US" sz="2400" dirty="0" err="1"/>
              <a:t>TargetScan</a:t>
            </a:r>
            <a:r>
              <a:rPr lang="en-US" sz="2400" dirty="0"/>
              <a:t>, which…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Play key role in regulating gene transcription by regulating transcriptional machinery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 in cytoplasm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 predominantly in the brain (hypothalamus)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Has carcinoma disease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A59-A314-E8F6-768C-6585A3A6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Enrichr</a:t>
            </a:r>
            <a:r>
              <a:rPr lang="en-US" dirty="0"/>
              <a:t> (Disease/Drugs)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7F119E4-162A-ADDD-4C94-ED0B7EEF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7" y="1432577"/>
            <a:ext cx="6776796" cy="52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7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A04F-8DEA-2859-8547-76EB2011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RELAPSE PREDICTION ALGORTHM</a:t>
            </a:r>
          </a:p>
        </p:txBody>
      </p:sp>
    </p:spTree>
    <p:extLst>
      <p:ext uri="{BB962C8B-B14F-4D97-AF65-F5344CB8AC3E}">
        <p14:creationId xmlns:p14="http://schemas.microsoft.com/office/powerpoint/2010/main" val="244077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24C6-D418-5B20-2D9A-DE797051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 for Relapse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362-5ED0-EC90-9CD3-89F4B879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9614" cy="4351338"/>
          </a:xfrm>
        </p:spPr>
        <p:txBody>
          <a:bodyPr/>
          <a:lstStyle/>
          <a:p>
            <a:r>
              <a:rPr lang="en-US" dirty="0"/>
              <a:t># of decision trees: 100</a:t>
            </a:r>
          </a:p>
          <a:p>
            <a:r>
              <a:rPr lang="en-US" dirty="0"/>
              <a:t>Depth of trees: 2</a:t>
            </a:r>
          </a:p>
          <a:p>
            <a:r>
              <a:rPr lang="en-US" dirty="0"/>
              <a:t>Accuracy: 80%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BAC2D4-E358-B811-D810-D26B9C124E76}"/>
              </a:ext>
            </a:extLst>
          </p:cNvPr>
          <p:cNvGrpSpPr/>
          <p:nvPr/>
        </p:nvGrpSpPr>
        <p:grpSpPr>
          <a:xfrm>
            <a:off x="6285627" y="1923699"/>
            <a:ext cx="5365147" cy="4155189"/>
            <a:chOff x="6668399" y="2047137"/>
            <a:chExt cx="5365147" cy="4155189"/>
          </a:xfrm>
        </p:grpSpPr>
        <p:pic>
          <p:nvPicPr>
            <p:cNvPr id="8" name="Picture 7" descr="Chart, treemap chart&#10;&#10;Description automatically generated">
              <a:extLst>
                <a:ext uri="{FF2B5EF4-FFF2-40B4-BE49-F238E27FC236}">
                  <a16:creationId xmlns:a16="http://schemas.microsoft.com/office/drawing/2014/main" id="{B17204D8-6B55-567C-F3D4-09BF96371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039"/>
            <a:stretch/>
          </p:blipFill>
          <p:spPr>
            <a:xfrm>
              <a:off x="6668399" y="2047137"/>
              <a:ext cx="4318689" cy="4155189"/>
            </a:xfrm>
            <a:prstGeom prst="rect">
              <a:avLst/>
            </a:prstGeom>
          </p:spPr>
        </p:pic>
        <p:pic>
          <p:nvPicPr>
            <p:cNvPr id="9" name="Picture 8" descr="Chart, treemap chart&#10;&#10;Description automatically generated">
              <a:extLst>
                <a:ext uri="{FF2B5EF4-FFF2-40B4-BE49-F238E27FC236}">
                  <a16:creationId xmlns:a16="http://schemas.microsoft.com/office/drawing/2014/main" id="{8B6F586C-F078-0A0D-C8C6-574FD4218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229"/>
            <a:stretch/>
          </p:blipFill>
          <p:spPr>
            <a:xfrm>
              <a:off x="10987088" y="2047137"/>
              <a:ext cx="1046458" cy="4155189"/>
            </a:xfrm>
            <a:prstGeom prst="rect">
              <a:avLst/>
            </a:prstGeom>
          </p:spPr>
        </p:pic>
      </p:grp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9D2AC26-8896-F0E2-9DAF-09488209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7" y="3695998"/>
            <a:ext cx="3695700" cy="2679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FBC555-F3A8-D94B-B61A-2056AC4A2B94}"/>
              </a:ext>
            </a:extLst>
          </p:cNvPr>
          <p:cNvSpPr txBox="1"/>
          <p:nvPr/>
        </p:nvSpPr>
        <p:spPr>
          <a:xfrm>
            <a:off x="754912" y="6240761"/>
            <a:ext cx="458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first decision tree is 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428448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1BF3-A3D2-D9CD-1D99-147BB53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Genes found by Algorithm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0D8B527-5BD5-6E55-9DD6-9706740C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6" y="1496051"/>
            <a:ext cx="9496082" cy="49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are these genes for histology classification?</a:t>
            </a:r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5FF29069-1734-25DC-51EC-9D26C09D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32" y="1860996"/>
            <a:ext cx="3670300" cy="4483100"/>
          </a:xfrm>
          <a:prstGeom prst="rect">
            <a:avLst/>
          </a:prstGeom>
        </p:spPr>
      </p:pic>
      <p:pic>
        <p:nvPicPr>
          <p:cNvPr id="8" name="Picture 7" descr="Scatter chart&#10;&#10;Description automatically generated">
            <a:extLst>
              <a:ext uri="{FF2B5EF4-FFF2-40B4-BE49-F238E27FC236}">
                <a16:creationId xmlns:a16="http://schemas.microsoft.com/office/drawing/2014/main" id="{D7F969A6-A27B-D081-BA1A-1E021EE7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" y="1935274"/>
            <a:ext cx="7894084" cy="43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9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Using a Single Gene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E01A49D-D4DF-FE04-E1EC-54D468E8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15" y="2501797"/>
            <a:ext cx="3770074" cy="368587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6C09C76-B07F-A626-60D2-4D61DDC7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" y="2341368"/>
            <a:ext cx="8266076" cy="40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4A59-A314-E8F6-768C-6585A3A6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miR-6506-3p</a:t>
            </a:r>
            <a:r>
              <a:rPr lang="en-US" dirty="0"/>
              <a:t> Gene Ontology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127EA-5386-C3F8-79A8-53BD2A25F1D0}"/>
              </a:ext>
            </a:extLst>
          </p:cNvPr>
          <p:cNvSpPr txBox="1"/>
          <p:nvPr/>
        </p:nvSpPr>
        <p:spPr>
          <a:xfrm>
            <a:off x="265814" y="1988288"/>
            <a:ext cx="443377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508 downstream target genes found using </a:t>
            </a:r>
            <a:r>
              <a:rPr lang="en-US" sz="2400" dirty="0" err="1"/>
              <a:t>TargetScan</a:t>
            </a:r>
            <a:r>
              <a:rPr lang="en-US" sz="2400" dirty="0"/>
              <a:t>, which…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Play key role in regulating gene transcription by regulating transcriptional machinery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 in nucleus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Found predominantly in the brain (hypothalamus)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Has carcinoma disease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0146DC8-0462-0AE9-0978-2CFF3154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62" y="1480090"/>
            <a:ext cx="6777136" cy="5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9DAC-DE50-B498-E09E-2F3AC809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miR-6506-3p</a:t>
            </a:r>
            <a:r>
              <a:rPr lang="en-US" dirty="0"/>
              <a:t> Gene Ontology </a:t>
            </a:r>
            <a:r>
              <a:rPr lang="en-US" i="1" dirty="0"/>
              <a:t>in Detail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449D21C-A308-AADE-B14D-F4DBCC73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2" t="9840" r="7738" b="860"/>
          <a:stretch/>
        </p:blipFill>
        <p:spPr>
          <a:xfrm>
            <a:off x="7485321" y="1474419"/>
            <a:ext cx="4178595" cy="5018456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206601-61D7-E513-BD5E-B29229C5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7" y="2760368"/>
            <a:ext cx="6743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A3F-E546-82B1-447D-1A9BC83A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EF6C-FDED-A016-BEA1-D9384DE7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data using UMAP</a:t>
            </a:r>
          </a:p>
          <a:p>
            <a:r>
              <a:rPr lang="en-US" dirty="0"/>
              <a:t>Build a machine learning model to predict whether</a:t>
            </a:r>
          </a:p>
          <a:p>
            <a:pPr lvl="1"/>
            <a:r>
              <a:rPr lang="en-US" dirty="0"/>
              <a:t>Brain tumor sample is LGG or HGG</a:t>
            </a:r>
          </a:p>
          <a:p>
            <a:pPr lvl="1"/>
            <a:r>
              <a:rPr lang="en-US" dirty="0"/>
              <a:t>Patient will have relapse or not</a:t>
            </a:r>
          </a:p>
          <a:p>
            <a:r>
              <a:rPr lang="en-US" dirty="0"/>
              <a:t>Get a list of miRNA gene biomarkers</a:t>
            </a:r>
          </a:p>
          <a:p>
            <a:r>
              <a:rPr lang="en-US" dirty="0"/>
              <a:t>Test the effectiveness of miRNA biomarker genes by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993E-507A-578A-44B4-81186C1A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Analysis </a:t>
            </a:r>
            <a:r>
              <a:rPr lang="en-US" dirty="0"/>
              <a:t>– miR-16-5p, miR-194-5p, miR-33b-5p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0C3EAC2E-4CE8-4A4B-8561-C9CCABC1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933" y="1825625"/>
            <a:ext cx="4650173" cy="4694630"/>
          </a:xfrm>
        </p:spPr>
      </p:pic>
    </p:spTree>
    <p:extLst>
      <p:ext uri="{BB962C8B-B14F-4D97-AF65-F5344CB8AC3E}">
        <p14:creationId xmlns:p14="http://schemas.microsoft.com/office/powerpoint/2010/main" val="382252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C4E6-2863-02BC-D78F-5759A27E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432D-16E1-CB7E-1BF6-C5D663C5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and trained a Random Forest algorithm to predict whether a </a:t>
            </a:r>
            <a:r>
              <a:rPr lang="en-US" b="1" dirty="0"/>
              <a:t>brain tumor sample is LGG or HGG </a:t>
            </a:r>
            <a:r>
              <a:rPr lang="en-US" dirty="0"/>
              <a:t>with </a:t>
            </a:r>
            <a:r>
              <a:rPr lang="en-US" b="1" dirty="0"/>
              <a:t>60% accuracy</a:t>
            </a:r>
          </a:p>
          <a:p>
            <a:r>
              <a:rPr lang="en-US" dirty="0"/>
              <a:t>Developed and trained another Random Forest algorithm to predict whether a </a:t>
            </a:r>
            <a:r>
              <a:rPr lang="en-US" b="1" dirty="0"/>
              <a:t>patient will have relapse </a:t>
            </a:r>
            <a:r>
              <a:rPr lang="en-US" dirty="0"/>
              <a:t>with </a:t>
            </a:r>
            <a:r>
              <a:rPr lang="en-US" b="1" dirty="0"/>
              <a:t>80% accuracy</a:t>
            </a:r>
          </a:p>
          <a:p>
            <a:r>
              <a:rPr lang="en-US" dirty="0"/>
              <a:t>Found </a:t>
            </a:r>
            <a:r>
              <a:rPr lang="en-US" b="1" dirty="0"/>
              <a:t>miR-4685-3p</a:t>
            </a:r>
            <a:r>
              <a:rPr lang="en-US" dirty="0"/>
              <a:t> as a possible regulator that leads to low-grade glioma becoming high-grade</a:t>
            </a:r>
          </a:p>
          <a:p>
            <a:r>
              <a:rPr lang="en-US" dirty="0"/>
              <a:t>Found </a:t>
            </a:r>
            <a:r>
              <a:rPr lang="en-US" b="1" dirty="0"/>
              <a:t>miR-6506-3p</a:t>
            </a:r>
            <a:r>
              <a:rPr lang="en-US" dirty="0"/>
              <a:t> as a prognostic biomarker for predicting relapse in low-grade and high-grade glioma patients </a:t>
            </a:r>
          </a:p>
        </p:txBody>
      </p:sp>
    </p:spTree>
    <p:extLst>
      <p:ext uri="{BB962C8B-B14F-4D97-AF65-F5344CB8AC3E}">
        <p14:creationId xmlns:p14="http://schemas.microsoft.com/office/powerpoint/2010/main" val="346081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D0E-A3DF-5462-D878-2979AF8E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Liquid Biopsy Samples by </a:t>
            </a:r>
            <a:r>
              <a:rPr lang="en-US" b="1" dirty="0"/>
              <a:t>Histology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C82ED11-FFB6-E96B-57F9-01D97F2A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36" y="1423590"/>
            <a:ext cx="10063864" cy="5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D43F-5959-E3BB-AFBD-53572577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Liquid Biopsy Samples by </a:t>
            </a:r>
            <a:r>
              <a:rPr lang="en-US" b="1" dirty="0"/>
              <a:t>Relapse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6118326-BD56-8858-3BD2-DA3DC8DA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120" y="1825625"/>
            <a:ext cx="8767760" cy="4351338"/>
          </a:xfrm>
        </p:spPr>
      </p:pic>
    </p:spTree>
    <p:extLst>
      <p:ext uri="{BB962C8B-B14F-4D97-AF65-F5344CB8AC3E}">
        <p14:creationId xmlns:p14="http://schemas.microsoft.com/office/powerpoint/2010/main" val="14227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DBF9-8062-8CF1-DE5B-A0731E60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1B02-374A-3ABB-3B79-6A9B7641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9" y="2020297"/>
            <a:ext cx="4137838" cy="4351338"/>
          </a:xfrm>
        </p:spPr>
        <p:txBody>
          <a:bodyPr/>
          <a:lstStyle/>
          <a:p>
            <a:r>
              <a:rPr lang="en-US" sz="2400" dirty="0"/>
              <a:t>Total: 17 samples</a:t>
            </a:r>
          </a:p>
          <a:p>
            <a:r>
              <a:rPr lang="en-US" sz="2400" dirty="0"/>
              <a:t>Classifications: LGG/HGG; Yes/No (Relapse)</a:t>
            </a:r>
          </a:p>
          <a:p>
            <a:r>
              <a:rPr lang="en-US" sz="2400" dirty="0"/>
              <a:t>Training data size: 12 samples</a:t>
            </a:r>
          </a:p>
          <a:p>
            <a:r>
              <a:rPr lang="en-US" sz="2400" dirty="0"/>
              <a:t>Testing data size: 5 samples</a:t>
            </a:r>
          </a:p>
          <a:p>
            <a:r>
              <a:rPr lang="en-US" sz="2400" dirty="0"/>
              <a:t>Total genes: 2102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F86CC-75BD-BC8D-22B0-555B65AE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17" y="1690688"/>
            <a:ext cx="7520467" cy="40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7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24C6-D418-5B20-2D9A-DE797051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 for Histology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362-5ED0-EC90-9CD3-89F4B879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9614" cy="4351338"/>
          </a:xfrm>
        </p:spPr>
        <p:txBody>
          <a:bodyPr/>
          <a:lstStyle/>
          <a:p>
            <a:r>
              <a:rPr lang="en-US" dirty="0"/>
              <a:t># of decision trees: 100</a:t>
            </a:r>
          </a:p>
          <a:p>
            <a:r>
              <a:rPr lang="en-US" dirty="0"/>
              <a:t>Depth of trees: 2</a:t>
            </a:r>
          </a:p>
          <a:p>
            <a:r>
              <a:rPr lang="en-US" dirty="0"/>
              <a:t>Accuracy: 60%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DB79B5-6F95-4F01-82A4-00BC42B67235}"/>
              </a:ext>
            </a:extLst>
          </p:cNvPr>
          <p:cNvGrpSpPr/>
          <p:nvPr/>
        </p:nvGrpSpPr>
        <p:grpSpPr>
          <a:xfrm>
            <a:off x="5825827" y="1690687"/>
            <a:ext cx="6065948" cy="4486275"/>
            <a:chOff x="5100637" y="1428138"/>
            <a:chExt cx="6989762" cy="5169512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576F6669-2864-1BF5-E2A2-19445E91ED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81" t="14306" r="34307"/>
            <a:stretch/>
          </p:blipFill>
          <p:spPr>
            <a:xfrm>
              <a:off x="5100637" y="1428138"/>
              <a:ext cx="5457824" cy="5169512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E12AD615-788F-DADA-F8CF-7FF32CC0B9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889" t="14306"/>
            <a:stretch/>
          </p:blipFill>
          <p:spPr>
            <a:xfrm>
              <a:off x="10558461" y="1428138"/>
              <a:ext cx="1531938" cy="5169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40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1BF3-A3D2-D9CD-1D99-147BB53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Genes found by Algorithm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822B53D-D4E6-4B98-5F4E-8F6EA59B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6" y="1373998"/>
            <a:ext cx="9478187" cy="49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good are these genes for histology classification?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8FC35CE-E11A-518C-A349-8AA2A554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64" y="2449127"/>
            <a:ext cx="4280517" cy="330683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70E289D-0D54-3ABC-2615-F9C3C181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6" y="2098231"/>
            <a:ext cx="7499120" cy="40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5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20D-3F1F-080B-BC93-CE3DA4C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Using a Single Gene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0079DD6-4EC4-0119-7741-E66FF6DC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" y="1864316"/>
            <a:ext cx="7495243" cy="400863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A06CA8C-7D01-A5E2-38DF-44FAA829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364" y="2552249"/>
            <a:ext cx="4269413" cy="35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370</Words>
  <Application>Microsoft Macintosh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Analysis of Liquid Biopsy Brain Tumor Samples using Machine Learning</vt:lpstr>
      <vt:lpstr>Objectives</vt:lpstr>
      <vt:lpstr>Plotting Liquid Biopsy Samples by Histology</vt:lpstr>
      <vt:lpstr>Plotting Liquid Biopsy Samples by Relapse</vt:lpstr>
      <vt:lpstr>Preprocessing the Dataset</vt:lpstr>
      <vt:lpstr>Random Forest Algorithm for Histology</vt:lpstr>
      <vt:lpstr>Significant Genes found by Algorithm</vt:lpstr>
      <vt:lpstr>How good are these genes for histology classification?</vt:lpstr>
      <vt:lpstr>Clustering Using a Single Gene</vt:lpstr>
      <vt:lpstr>What is this single miRNA?</vt:lpstr>
      <vt:lpstr>miR-4685-3p Gene Ontology</vt:lpstr>
      <vt:lpstr>Enrichr (Disease/Drugs)</vt:lpstr>
      <vt:lpstr>RELAPSE PREDICTION ALGORTHM</vt:lpstr>
      <vt:lpstr>Random Forest Algorithm for Relapse</vt:lpstr>
      <vt:lpstr>Significant Genes found by Algorithm</vt:lpstr>
      <vt:lpstr>How good are these genes for histology classification?</vt:lpstr>
      <vt:lpstr>Clustering Using a Single Gene</vt:lpstr>
      <vt:lpstr>miR-6506-3p Gene Ontology</vt:lpstr>
      <vt:lpstr>miR-6506-3p Gene Ontology in Detail</vt:lpstr>
      <vt:lpstr>Network Analysis – miR-16-5p, miR-194-5p, miR-33b-5p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Liquid Biopsy Brain Tumor Samples using Machine Learning</dc:title>
  <dc:creator>Arif, Shehbeel</dc:creator>
  <cp:lastModifiedBy>Arif, Shehbeel</cp:lastModifiedBy>
  <cp:revision>4</cp:revision>
  <dcterms:created xsi:type="dcterms:W3CDTF">2022-09-08T16:18:32Z</dcterms:created>
  <dcterms:modified xsi:type="dcterms:W3CDTF">2022-09-08T17:56:33Z</dcterms:modified>
</cp:coreProperties>
</file>