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7"/>
  </p:notesMasterIdLst>
  <p:handoutMasterIdLst>
    <p:handoutMasterId r:id="rId18"/>
  </p:handoutMasterIdLst>
  <p:sldIdLst>
    <p:sldId id="258" r:id="rId5"/>
    <p:sldId id="277" r:id="rId6"/>
    <p:sldId id="278" r:id="rId7"/>
    <p:sldId id="279" r:id="rId8"/>
    <p:sldId id="261" r:id="rId9"/>
    <p:sldId id="280" r:id="rId10"/>
    <p:sldId id="267" r:id="rId11"/>
    <p:sldId id="2439" r:id="rId12"/>
    <p:sldId id="2440" r:id="rId13"/>
    <p:sldId id="271" r:id="rId14"/>
    <p:sldId id="263" r:id="rId15"/>
    <p:sldId id="243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949" autoAdjust="0"/>
  </p:normalViewPr>
  <p:slideViewPr>
    <p:cSldViewPr snapToGrid="0" showGuides="1">
      <p:cViewPr>
        <p:scale>
          <a:sx n="67" d="100"/>
          <a:sy n="67" d="100"/>
        </p:scale>
        <p:origin x="756"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4/13/2020</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4/13/2020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78339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282734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746528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4148548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11</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9176951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2549955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14868868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790499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15829851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8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4/13/2020</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jp.123rf.com/profile_skyearth"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15.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br>
              <a:rPr lang="en-PK" sz="3200" b="0" dirty="0"/>
            </a:br>
            <a:r>
              <a:rPr lang="en-GB" sz="3200" b="0" dirty="0"/>
              <a:t>Making Tokyo City’s Neighbourhoods Commercially Viable with Data Science in Python </a:t>
            </a:r>
            <a:endParaRPr lang="en-US" sz="3200" dirty="0"/>
          </a:p>
        </p:txBody>
      </p:sp>
      <p:sp>
        <p:nvSpPr>
          <p:cNvPr id="5" name="Subtitle 4">
            <a:extLst>
              <a:ext uri="{FF2B5EF4-FFF2-40B4-BE49-F238E27FC236}">
                <a16:creationId xmlns:a16="http://schemas.microsoft.com/office/drawing/2014/main" id="{24B5126B-89F4-4551-99B3-B49B9FA12608}"/>
              </a:ext>
            </a:extLst>
          </p:cNvPr>
          <p:cNvSpPr>
            <a:spLocks noGrp="1"/>
          </p:cNvSpPr>
          <p:nvPr>
            <p:ph type="subTitle" idx="1"/>
          </p:nvPr>
        </p:nvSpPr>
        <p:spPr>
          <a:xfrm>
            <a:off x="370451" y="6471920"/>
            <a:ext cx="680721" cy="203200"/>
          </a:xfrm>
        </p:spPr>
        <p:txBody>
          <a:bodyPr/>
          <a:lstStyle/>
          <a:p>
            <a:r>
              <a:rPr lang="en-US" sz="900" dirty="0" err="1">
                <a:hlinkClick r:id="rId3"/>
              </a:rPr>
              <a:t>skyearth</a:t>
            </a:r>
            <a:endParaRPr lang="en-PK" sz="900" dirty="0"/>
          </a:p>
        </p:txBody>
      </p:sp>
      <p:pic>
        <p:nvPicPr>
          <p:cNvPr id="9" name="Picture Placeholder 8" descr="A view of a city with tall buildings in the background&#10;&#10;Description automatically generated">
            <a:extLst>
              <a:ext uri="{FF2B5EF4-FFF2-40B4-BE49-F238E27FC236}">
                <a16:creationId xmlns:a16="http://schemas.microsoft.com/office/drawing/2014/main" id="{CD507423-AD6E-41B6-B6AA-5E7A1965FCCD}"/>
              </a:ext>
            </a:extLst>
          </p:cNvPr>
          <p:cNvPicPr>
            <a:picLocks noGrp="1" noChangeAspect="1"/>
          </p:cNvPicPr>
          <p:nvPr>
            <p:ph type="pic" sz="quarter" idx="10"/>
          </p:nvPr>
        </p:nvPicPr>
        <p:blipFill>
          <a:blip r:embed="rId4"/>
          <a:srcRect l="18548" r="18548"/>
          <a:stretch>
            <a:fillRect/>
          </a:stretch>
        </p:blipFill>
        <p:spPr/>
      </p:pic>
      <p:sp>
        <p:nvSpPr>
          <p:cNvPr id="12" name="Subtitle 4">
            <a:extLst>
              <a:ext uri="{FF2B5EF4-FFF2-40B4-BE49-F238E27FC236}">
                <a16:creationId xmlns:a16="http://schemas.microsoft.com/office/drawing/2014/main" id="{FA9FB7A7-98DA-445B-853A-A8BEEEFD8D68}"/>
              </a:ext>
            </a:extLst>
          </p:cNvPr>
          <p:cNvSpPr txBox="1">
            <a:spLocks/>
          </p:cNvSpPr>
          <p:nvPr/>
        </p:nvSpPr>
        <p:spPr>
          <a:xfrm>
            <a:off x="6343650" y="4279971"/>
            <a:ext cx="5143500" cy="50316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cap="all"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Muhammad Sheheryar Naveed</a:t>
            </a:r>
            <a:endParaRPr lang="en-PK" dirty="0"/>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a:xfrm>
            <a:off x="360326" y="378032"/>
            <a:ext cx="11150600" cy="920336"/>
          </a:xfrm>
        </p:spPr>
        <p:txBody>
          <a:bodyPr/>
          <a:lstStyle/>
          <a:p>
            <a:r>
              <a:rPr lang="en-US" dirty="0"/>
              <a:t>Final Results</a:t>
            </a:r>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690472" y="2001259"/>
            <a:ext cx="502873" cy="502873"/>
          </a:xfrm>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a:xfrm>
            <a:off x="219125" y="2629890"/>
            <a:ext cx="3445566" cy="495389"/>
          </a:xfrm>
        </p:spPr>
        <p:txBody>
          <a:bodyPr/>
          <a:lstStyle/>
          <a:p>
            <a:r>
              <a:rPr lang="en-US" dirty="0"/>
              <a:t>Analysis</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a:xfrm>
            <a:off x="114301" y="3048000"/>
            <a:ext cx="3743324" cy="2971800"/>
          </a:xfrm>
        </p:spPr>
        <p:txBody>
          <a:bodyPr>
            <a:normAutofit fontScale="77500" lnSpcReduction="20000"/>
          </a:bodyPr>
          <a:lstStyle/>
          <a:p>
            <a:pPr marL="285750" indent="-285750" algn="l">
              <a:buFont typeface="Arial" panose="020B0604020202020204" pitchFamily="34" charset="0"/>
              <a:buChar char="•"/>
            </a:pPr>
            <a:r>
              <a:rPr lang="en-US" sz="1700" dirty="0"/>
              <a:t>The red dot here in the diagram specifies the target location which is attracting the most number of customers in this area. </a:t>
            </a:r>
          </a:p>
          <a:p>
            <a:pPr marL="285750" indent="-285750" algn="l">
              <a:buFont typeface="Arial" panose="020B0604020202020204" pitchFamily="34" charset="0"/>
              <a:buChar char="•"/>
            </a:pPr>
            <a:r>
              <a:rPr lang="en-US" sz="1700" dirty="0"/>
              <a:t>The blue markers are the following locations in Tokyo:</a:t>
            </a:r>
          </a:p>
          <a:p>
            <a:pPr marL="800100" lvl="1" indent="-342900" algn="l">
              <a:lnSpc>
                <a:spcPct val="120000"/>
              </a:lnSpc>
              <a:buFont typeface="+mj-lt"/>
              <a:buAutoNum type="arabicPeriod"/>
            </a:pPr>
            <a:r>
              <a:rPr lang="en-US" sz="1600" dirty="0" err="1"/>
              <a:t>Shimbashi</a:t>
            </a:r>
            <a:endParaRPr lang="en-US" sz="1600" dirty="0"/>
          </a:p>
          <a:p>
            <a:pPr marL="800100" lvl="1" indent="-342900" algn="l">
              <a:lnSpc>
                <a:spcPct val="120000"/>
              </a:lnSpc>
              <a:buFont typeface="+mj-lt"/>
              <a:buAutoNum type="arabicPeriod"/>
            </a:pPr>
            <a:r>
              <a:rPr lang="en-US" sz="1600" dirty="0"/>
              <a:t>Roppongi</a:t>
            </a:r>
          </a:p>
          <a:p>
            <a:pPr marL="800100" lvl="1" indent="-342900" algn="l">
              <a:lnSpc>
                <a:spcPct val="120000"/>
              </a:lnSpc>
              <a:buFont typeface="+mj-lt"/>
              <a:buAutoNum type="arabicPeriod"/>
            </a:pPr>
            <a:r>
              <a:rPr lang="en-US" sz="1600" dirty="0"/>
              <a:t>Shinjuku</a:t>
            </a:r>
          </a:p>
          <a:p>
            <a:pPr marL="800100" lvl="1" indent="-342900" algn="l">
              <a:lnSpc>
                <a:spcPct val="120000"/>
              </a:lnSpc>
              <a:buFont typeface="+mj-lt"/>
              <a:buAutoNum type="arabicPeriod"/>
            </a:pPr>
            <a:r>
              <a:rPr lang="en-US" sz="1600" dirty="0"/>
              <a:t>Ginza</a:t>
            </a:r>
          </a:p>
          <a:p>
            <a:pPr marL="800100" lvl="1" indent="-342900" algn="l">
              <a:lnSpc>
                <a:spcPct val="120000"/>
              </a:lnSpc>
              <a:buFont typeface="+mj-lt"/>
              <a:buAutoNum type="arabicPeriod"/>
            </a:pPr>
            <a:r>
              <a:rPr lang="en-US" sz="1600" dirty="0"/>
              <a:t>Shinjuku Ward</a:t>
            </a:r>
          </a:p>
          <a:p>
            <a:pPr marL="285750" indent="-285750" algn="l">
              <a:buFont typeface="Arial" panose="020B0604020202020204" pitchFamily="34" charset="0"/>
              <a:buChar char="•"/>
            </a:pPr>
            <a:r>
              <a:rPr lang="en-US" sz="1800" dirty="0"/>
              <a:t>These represents the potential locations where a similar business could be initiated to get a good market by facilitating the potential customers. These locations are within 3km of the target location.</a:t>
            </a:r>
          </a:p>
        </p:txBody>
      </p:sp>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Topic 02</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9277350" y="3207024"/>
            <a:ext cx="2695340" cy="2504663"/>
          </a:xfrm>
        </p:spPr>
        <p:txBody>
          <a:bodyPr>
            <a:normAutofit fontScale="92500"/>
          </a:bodyPr>
          <a:lstStyle/>
          <a:p>
            <a:r>
              <a:rPr lang="en-US" sz="1400" dirty="0"/>
              <a:t>Lorem ipsum dolor sit amet, consectetuer adipiscing elit. Maecenas porttitor congue massa. Fusce posuere, magna sed pulvinar ultricies, purus lectus malesuada libero, sit amet commodo magna eros quis urna.</a:t>
            </a:r>
          </a:p>
          <a:p>
            <a:r>
              <a:rPr lang="en-US" sz="1400"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10</a:t>
            </a:fld>
            <a:endParaRPr lang="en-US" dirty="0"/>
          </a:p>
        </p:txBody>
      </p:sp>
      <p:pic>
        <p:nvPicPr>
          <p:cNvPr id="10" name="Picture 9">
            <a:extLst>
              <a:ext uri="{FF2B5EF4-FFF2-40B4-BE49-F238E27FC236}">
                <a16:creationId xmlns:a16="http://schemas.microsoft.com/office/drawing/2014/main" id="{3E1B6B32-1D76-4E3C-9AD6-405965044054}"/>
              </a:ext>
            </a:extLst>
          </p:cNvPr>
          <p:cNvPicPr>
            <a:picLocks noChangeAspect="1"/>
          </p:cNvPicPr>
          <p:nvPr/>
        </p:nvPicPr>
        <p:blipFill>
          <a:blip r:embed="rId7"/>
          <a:stretch>
            <a:fillRect/>
          </a:stretch>
        </p:blipFill>
        <p:spPr>
          <a:xfrm>
            <a:off x="3857625" y="1627807"/>
            <a:ext cx="8334375" cy="4391993"/>
          </a:xfrm>
          <a:prstGeom prst="rect">
            <a:avLst/>
          </a:prstGeom>
        </p:spPr>
      </p:pic>
    </p:spTree>
    <p:extLst>
      <p:ext uri="{BB962C8B-B14F-4D97-AF65-F5344CB8AC3E}">
        <p14:creationId xmlns:p14="http://schemas.microsoft.com/office/powerpoint/2010/main" val="46026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a:xfrm>
            <a:off x="431800" y="303213"/>
            <a:ext cx="10515600" cy="1325563"/>
          </a:xfrm>
        </p:spPr>
        <p:txBody>
          <a:bodyPr/>
          <a:lstStyle/>
          <a:p>
            <a:r>
              <a:rPr lang="en-US" dirty="0"/>
              <a:t>Digital Product</a:t>
            </a:r>
          </a:p>
        </p:txBody>
      </p:sp>
      <p:sp>
        <p:nvSpPr>
          <p:cNvPr id="5" name="Text Placeholder 4">
            <a:extLst>
              <a:ext uri="{FF2B5EF4-FFF2-40B4-BE49-F238E27FC236}">
                <a16:creationId xmlns:a16="http://schemas.microsoft.com/office/drawing/2014/main" id="{B3873866-C6DF-4447-8D2F-8A88CF14E6CB}"/>
              </a:ext>
            </a:extLst>
          </p:cNvPr>
          <p:cNvSpPr>
            <a:spLocks noGrp="1"/>
          </p:cNvSpPr>
          <p:nvPr>
            <p:ph type="body" sz="quarter" idx="12"/>
          </p:nvPr>
        </p:nvSpPr>
        <p:spPr>
          <a:xfrm>
            <a:off x="431800" y="1582738"/>
            <a:ext cx="3975100" cy="1744662"/>
          </a:xfrm>
        </p:spPr>
        <p:txBody>
          <a:bodyPr>
            <a:normAutofit/>
          </a:bodyPr>
          <a:lstStyle/>
          <a:p>
            <a:r>
              <a:rPr lang="en-US" sz="2000" dirty="0"/>
              <a:t>All the hassle is over when all the metrics that needs to be considered are confined on a single digital platform</a:t>
            </a:r>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p:txBody>
          <a:bodyPr/>
          <a:lstStyle/>
          <a:p>
            <a:pPr marL="0" indent="0">
              <a:buNone/>
            </a:pPr>
            <a:r>
              <a:rPr lang="en-US" dirty="0">
                <a:solidFill>
                  <a:schemeClr val="tx1">
                    <a:lumMod val="75000"/>
                    <a:lumOff val="25000"/>
                  </a:schemeClr>
                </a:solidFill>
              </a:rPr>
              <a:t>Other benefits include</a:t>
            </a:r>
          </a:p>
          <a:p>
            <a:r>
              <a:rPr lang="en-US" sz="1400" dirty="0">
                <a:solidFill>
                  <a:schemeClr val="tx1">
                    <a:lumMod val="75000"/>
                    <a:lumOff val="25000"/>
                  </a:schemeClr>
                </a:solidFill>
              </a:rPr>
              <a:t>Accurate information as the source of data is known and no more reliance on third party</a:t>
            </a:r>
          </a:p>
          <a:p>
            <a:r>
              <a:rPr lang="en-US" sz="1400" dirty="0">
                <a:solidFill>
                  <a:schemeClr val="tx1">
                    <a:lumMod val="75000"/>
                    <a:lumOff val="25000"/>
                  </a:schemeClr>
                </a:solidFill>
              </a:rPr>
              <a:t>Less time consuming.</a:t>
            </a:r>
          </a:p>
        </p:txBody>
      </p:sp>
      <p:pic>
        <p:nvPicPr>
          <p:cNvPr id="32" name="Picture Placeholder 31" descr="Desktop screenshot">
            <a:extLst>
              <a:ext uri="{FF2B5EF4-FFF2-40B4-BE49-F238E27FC236}">
                <a16:creationId xmlns:a16="http://schemas.microsoft.com/office/drawing/2014/main" id="{9985C1E9-B7DC-4EFA-B466-64A4F2674F4E}"/>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l="160" r="160"/>
          <a:stretch>
            <a:fillRect/>
          </a:stretch>
        </p:blipFill>
        <p:spPr>
          <a:xfrm>
            <a:off x="5217319" y="1450975"/>
            <a:ext cx="6974680" cy="3935414"/>
          </a:xfrm>
        </p:spPr>
      </p:pic>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11</a:t>
            </a:fld>
            <a:endParaRPr lang="en-US" dirty="0"/>
          </a:p>
        </p:txBody>
      </p:sp>
    </p:spTree>
    <p:extLst>
      <p:ext uri="{BB962C8B-B14F-4D97-AF65-F5344CB8AC3E}">
        <p14:creationId xmlns:p14="http://schemas.microsoft.com/office/powerpoint/2010/main" val="109666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Large Image of person at laptop in internet cafe">
            <a:extLst>
              <a:ext uri="{FF2B5EF4-FFF2-40B4-BE49-F238E27FC236}">
                <a16:creationId xmlns:a16="http://schemas.microsoft.com/office/drawing/2014/main" id="{BFA823F4-1B6F-4E9F-8515-0F87A0C174C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5" name="Rectangle 13">
            <a:extLst>
              <a:ext uri="{FF2B5EF4-FFF2-40B4-BE49-F238E27FC236}">
                <a16:creationId xmlns:a16="http://schemas.microsoft.com/office/drawing/2014/main" id="{84970DCE-964B-4562-9633-71BA6A4DCB65}"/>
              </a:ext>
              <a:ext uri="{C183D7F6-B498-43B3-948B-1728B52AA6E4}">
                <adec:decorative xmlns:adec="http://schemas.microsoft.com/office/drawing/2017/decorative" val="1"/>
              </a:ext>
            </a:extLst>
          </p:cNvPr>
          <p:cNvSpPr/>
          <p:nvPr/>
        </p:nvSpPr>
        <p:spPr>
          <a:xfrm>
            <a:off x="0" y="0"/>
            <a:ext cx="12191999" cy="6882714"/>
          </a:xfrm>
          <a:prstGeom prst="rect">
            <a:avLst/>
          </a:prstGeom>
          <a:gradFill flip="none" rotWithShape="1">
            <a:gsLst>
              <a:gs pos="0">
                <a:srgbClr val="01023B">
                  <a:alpha val="20000"/>
                </a:srgbClr>
              </a:gs>
              <a:gs pos="100000">
                <a:srgbClr val="E99757">
                  <a:alpha val="20000"/>
                </a:srgbClr>
              </a:gs>
              <a:gs pos="50000">
                <a:srgbClr val="A53F52">
                  <a:alpha val="2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0" y="3469046"/>
            <a:ext cx="4199467" cy="204893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70920C0-10F4-4ECD-BDF3-CE993B7C8C82}"/>
              </a:ext>
            </a:extLst>
          </p:cNvPr>
          <p:cNvSpPr>
            <a:spLocks noGrp="1"/>
          </p:cNvSpPr>
          <p:nvPr>
            <p:ph type="title"/>
          </p:nvPr>
        </p:nvSpPr>
        <p:spPr>
          <a:xfrm>
            <a:off x="154635" y="3634749"/>
            <a:ext cx="3785222" cy="1738307"/>
          </a:xfrm>
        </p:spPr>
        <p:txBody>
          <a:bodyPr>
            <a:noAutofit/>
          </a:bodyPr>
          <a:lstStyle/>
          <a:p>
            <a:pPr algn="l">
              <a:lnSpc>
                <a:spcPct val="80000"/>
              </a:lnSpc>
              <a:defRPr sz="10000">
                <a:solidFill>
                  <a:srgbClr val="3A3B39"/>
                </a:solidFill>
                <a:latin typeface="Bebas"/>
                <a:ea typeface="Bebas"/>
                <a:cs typeface="Bebas"/>
                <a:sym typeface="Bebas"/>
              </a:defRPr>
            </a:pPr>
            <a:r>
              <a:rPr lang="en-US" sz="6000" dirty="0">
                <a:solidFill>
                  <a:schemeClr val="bg1"/>
                </a:solidFill>
                <a:latin typeface="Calibri" panose="020F0502020204030204" pitchFamily="34" charset="0"/>
                <a:cs typeface="Calibri" panose="020F0502020204030204" pitchFamily="34" charset="0"/>
              </a:rPr>
              <a:t>Thank You!</a:t>
            </a:r>
            <a:endParaRPr lang="en-US" sz="1100" dirty="0">
              <a:solidFill>
                <a:schemeClr val="bg1"/>
              </a:solidFill>
              <a:latin typeface="+mn-lt"/>
            </a:endParaRPr>
          </a:p>
        </p:txBody>
      </p:sp>
    </p:spTree>
    <p:extLst>
      <p:ext uri="{BB962C8B-B14F-4D97-AF65-F5344CB8AC3E}">
        <p14:creationId xmlns:p14="http://schemas.microsoft.com/office/powerpoint/2010/main" val="138922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rmAutofit/>
          </a:bodyPr>
          <a:lstStyle/>
          <a:p>
            <a:r>
              <a:rPr lang="en-US" dirty="0"/>
              <a:t>Japan as a Business Hub </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fontScale="85000" lnSpcReduction="20000"/>
          </a:bodyPr>
          <a:lstStyle/>
          <a:p>
            <a:r>
              <a:rPr lang="en-US" dirty="0"/>
              <a:t>Japan is the third largest economy in the world just behind China and US and makes 6% of the total Gross Domestic Product</a:t>
            </a:r>
          </a:p>
          <a:p>
            <a:r>
              <a:rPr lang="en-US" dirty="0"/>
              <a:t>Japan is considered a gateway to Asian Market and provides abundant business ventures.</a:t>
            </a:r>
          </a:p>
          <a:p>
            <a:r>
              <a:rPr lang="en-US" dirty="0"/>
              <a:t>Japanese government is quite supportive in terms of helping setup a business. Japanese government lowered down the minimum capital for opening business from 10 million to just 1 million yen in 2003.</a:t>
            </a:r>
          </a:p>
          <a:p>
            <a:r>
              <a:rPr lang="en-US" dirty="0"/>
              <a:t>Japan has a highly educated workforce thus making the employees highly devoted to their companies and striving towards the success.</a:t>
            </a:r>
          </a:p>
          <a:p>
            <a:r>
              <a:rPr lang="en-US" dirty="0"/>
              <a:t>Tokyo has 75% of foreign companies located and provides incentives to the companies such as subsidies along with a preferential tax system.</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How much business potential does Japan has? Why Japan?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2398"/>
            <a:ext cx="11150600" cy="920336"/>
          </a:xfrm>
        </p:spPr>
        <p:txBody>
          <a:bodyPr/>
          <a:lstStyle/>
          <a:p>
            <a:r>
              <a:rPr lang="en-US" dirty="0"/>
              <a:t>Ease of Doing Business in Japan</a:t>
            </a:r>
            <a:endParaRPr dirty="0"/>
          </a:p>
        </p:txBody>
      </p:sp>
      <p:sp>
        <p:nvSpPr>
          <p:cNvPr id="3" name="Content Placeholder 2">
            <a:extLst>
              <a:ext uri="{FF2B5EF4-FFF2-40B4-BE49-F238E27FC236}">
                <a16:creationId xmlns:a16="http://schemas.microsoft.com/office/drawing/2014/main" id="{F2931250-60F4-4360-9E20-C1BDB5153230}"/>
              </a:ext>
            </a:extLst>
          </p:cNvPr>
          <p:cNvSpPr>
            <a:spLocks noGrp="1"/>
          </p:cNvSpPr>
          <p:nvPr>
            <p:ph idx="1"/>
          </p:nvPr>
        </p:nvSpPr>
        <p:spPr>
          <a:xfrm>
            <a:off x="515938" y="1088032"/>
            <a:ext cx="10599737" cy="661194"/>
          </a:xfrm>
        </p:spPr>
        <p:txBody>
          <a:bodyPr>
            <a:normAutofit fontScale="77500" lnSpcReduction="20000"/>
          </a:bodyPr>
          <a:lstStyle/>
          <a:p>
            <a:pPr marL="0" indent="0" algn="just">
              <a:buNone/>
            </a:pPr>
            <a:r>
              <a:rPr lang="en-GB" dirty="0"/>
              <a:t>Japan is ranked 29 among 190 economies in the ease of doing business, according to the latest World Bank annual ratings. The rank of Japan improved to 29 in 2019 from 39 in 2018.</a:t>
            </a:r>
          </a:p>
        </p:txBody>
      </p:sp>
      <p:pic>
        <p:nvPicPr>
          <p:cNvPr id="4" name="Picture 3">
            <a:extLst>
              <a:ext uri="{FF2B5EF4-FFF2-40B4-BE49-F238E27FC236}">
                <a16:creationId xmlns:a16="http://schemas.microsoft.com/office/drawing/2014/main" id="{6CAD57BD-1EC2-43D5-82E3-6E9350416977}"/>
              </a:ext>
            </a:extLst>
          </p:cNvPr>
          <p:cNvPicPr>
            <a:picLocks noChangeAspect="1"/>
          </p:cNvPicPr>
          <p:nvPr/>
        </p:nvPicPr>
        <p:blipFill>
          <a:blip r:embed="rId2"/>
          <a:stretch>
            <a:fillRect/>
          </a:stretch>
        </p:blipFill>
        <p:spPr>
          <a:xfrm>
            <a:off x="1004888" y="1749226"/>
            <a:ext cx="10172700" cy="4570475"/>
          </a:xfrm>
          <a:prstGeom prst="rect">
            <a:avLst/>
          </a:prstGeom>
        </p:spPr>
      </p:pic>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20200" y="413644"/>
            <a:ext cx="11340000" cy="432000"/>
          </a:xfrm>
        </p:spPr>
        <p:txBody>
          <a:bodyPr>
            <a:normAutofit fontScale="90000"/>
          </a:bodyPr>
          <a:lstStyle/>
          <a:p>
            <a:r>
              <a:rPr lang="en-US" dirty="0"/>
              <a:t>The Problem</a:t>
            </a:r>
          </a:p>
        </p:txBody>
      </p:sp>
      <p:pic>
        <p:nvPicPr>
          <p:cNvPr id="17"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rotWithShape="1">
          <a:blip r:embed="rId3" cstate="screen">
            <a:extLst>
              <a:ext uri="{28A0092B-C50C-407E-A947-70E740481C1C}">
                <a14:useLocalDpi xmlns:a14="http://schemas.microsoft.com/office/drawing/2010/main"/>
              </a:ext>
            </a:extLst>
          </a:blip>
          <a:srcRect/>
          <a:stretch/>
        </p:blipFill>
        <p:spPr>
          <a:xfrm>
            <a:off x="1222375" y="1735138"/>
            <a:ext cx="1979613" cy="1981200"/>
          </a:xfrm>
        </p:spPr>
      </p:pic>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a:xfrm>
            <a:off x="1222375" y="3971432"/>
            <a:ext cx="1980000" cy="360000"/>
          </a:xfrm>
        </p:spPr>
        <p:txBody>
          <a:bodyPr/>
          <a:lstStyle/>
          <a:p>
            <a:r>
              <a:rPr lang="en-US" dirty="0"/>
              <a:t>Productivity</a:t>
            </a:r>
          </a:p>
        </p:txBody>
      </p:sp>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1312181" y="4484234"/>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1222375" y="4601564"/>
            <a:ext cx="1980000" cy="720000"/>
          </a:xfrm>
        </p:spPr>
        <p:txBody>
          <a:bodyPr>
            <a:normAutofit fontScale="92500" lnSpcReduction="20000"/>
          </a:bodyPr>
          <a:lstStyle/>
          <a:p>
            <a:r>
              <a:rPr lang="en-US" dirty="0"/>
              <a:t>Too many factors to consider at any given time and difficult to track the progress.</a:t>
            </a:r>
          </a:p>
        </p:txBody>
      </p:sp>
      <p:pic>
        <p:nvPicPr>
          <p:cNvPr id="39" name="Picture Placeholder 38" descr="Woman looking puzzled while looking at a screen">
            <a:extLst>
              <a:ext uri="{FF2B5EF4-FFF2-40B4-BE49-F238E27FC236}">
                <a16:creationId xmlns:a16="http://schemas.microsoft.com/office/drawing/2014/main" id="{0DDAC36A-574D-4761-9BCF-874D3C265750}"/>
              </a:ext>
            </a:extLst>
          </p:cNvPr>
          <p:cNvPicPr>
            <a:picLocks noGrp="1" noChangeAspect="1"/>
          </p:cNvPicPr>
          <p:nvPr>
            <p:ph type="pic" sz="quarter" idx="42"/>
          </p:nvPr>
        </p:nvPicPr>
        <p:blipFill rotWithShape="1">
          <a:blip r:embed="rId4" cstate="screen">
            <a:extLst>
              <a:ext uri="{28A0092B-C50C-407E-A947-70E740481C1C}">
                <a14:useLocalDpi xmlns:a14="http://schemas.microsoft.com/office/drawing/2010/main"/>
              </a:ext>
            </a:extLst>
          </a:blip>
          <a:srcRect/>
          <a:stretch/>
        </p:blipFill>
        <p:spPr>
          <a:xfrm>
            <a:off x="4934025" y="1735138"/>
            <a:ext cx="1979613" cy="1981200"/>
          </a:xfrm>
        </p:spPr>
      </p:pic>
      <p:sp>
        <p:nvSpPr>
          <p:cNvPr id="7" name="Text Placeholder 6">
            <a:extLst>
              <a:ext uri="{FF2B5EF4-FFF2-40B4-BE49-F238E27FC236}">
                <a16:creationId xmlns:a16="http://schemas.microsoft.com/office/drawing/2014/main" id="{1806F98B-6BF9-4D0F-B7E7-561F064602FD}"/>
              </a:ext>
            </a:extLst>
          </p:cNvPr>
          <p:cNvSpPr>
            <a:spLocks noGrp="1"/>
          </p:cNvSpPr>
          <p:nvPr>
            <p:ph type="body" sz="quarter" idx="33"/>
          </p:nvPr>
        </p:nvSpPr>
        <p:spPr>
          <a:xfrm>
            <a:off x="4934025" y="3980464"/>
            <a:ext cx="1980000" cy="360000"/>
          </a:xfrm>
        </p:spPr>
        <p:txBody>
          <a:bodyPr/>
          <a:lstStyle/>
          <a:p>
            <a:r>
              <a:rPr lang="en-US" dirty="0"/>
              <a:t>User Frustration</a:t>
            </a:r>
          </a:p>
        </p:txBody>
      </p:sp>
      <p:cxnSp>
        <p:nvCxnSpPr>
          <p:cNvPr id="21" name="Straight Connector 20">
            <a:extLst>
              <a:ext uri="{FF2B5EF4-FFF2-40B4-BE49-F238E27FC236}">
                <a16:creationId xmlns:a16="http://schemas.microsoft.com/office/drawing/2014/main" id="{5A0322F4-E79A-4E4D-98CA-2DC1692F90C3}"/>
              </a:ext>
              <a:ext uri="{C183D7F6-B498-43B3-948B-1728B52AA6E4}">
                <adec:decorative xmlns:adec="http://schemas.microsoft.com/office/drawing/2017/decorative" val="1"/>
              </a:ext>
            </a:extLst>
          </p:cNvPr>
          <p:cNvCxnSpPr>
            <a:cxnSpLocks/>
          </p:cNvCxnSpPr>
          <p:nvPr/>
        </p:nvCxnSpPr>
        <p:spPr>
          <a:xfrm>
            <a:off x="5023831" y="4484234"/>
            <a:ext cx="1800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3694D25-DE51-4F33-9ED7-7D9F4891DD93}"/>
              </a:ext>
            </a:extLst>
          </p:cNvPr>
          <p:cNvSpPr>
            <a:spLocks noGrp="1"/>
          </p:cNvSpPr>
          <p:nvPr>
            <p:ph type="body" sz="quarter" idx="34"/>
          </p:nvPr>
        </p:nvSpPr>
        <p:spPr>
          <a:xfrm>
            <a:off x="4934025" y="4607189"/>
            <a:ext cx="1980000" cy="720000"/>
          </a:xfrm>
        </p:spPr>
        <p:txBody>
          <a:bodyPr>
            <a:normAutofit fontScale="77500" lnSpcReduction="20000"/>
          </a:bodyPr>
          <a:lstStyle/>
          <a:p>
            <a:r>
              <a:rPr lang="en-US" dirty="0"/>
              <a:t>Things get difficult when the information pool becomes too large and when reliable information is too difficult to obtain.</a:t>
            </a:r>
          </a:p>
        </p:txBody>
      </p:sp>
      <p:pic>
        <p:nvPicPr>
          <p:cNvPr id="63" name="Picture Placeholder 62" descr="Tablet with screenshot of analytics">
            <a:extLst>
              <a:ext uri="{FF2B5EF4-FFF2-40B4-BE49-F238E27FC236}">
                <a16:creationId xmlns:a16="http://schemas.microsoft.com/office/drawing/2014/main" id="{DA70A5B7-C485-42A2-BB9D-2180002A6220}"/>
              </a:ext>
            </a:extLst>
          </p:cNvPr>
          <p:cNvPicPr>
            <a:picLocks noGrp="1" noChangeAspect="1"/>
          </p:cNvPicPr>
          <p:nvPr>
            <p:ph type="pic" sz="quarter" idx="45"/>
          </p:nvPr>
        </p:nvPicPr>
        <p:blipFill>
          <a:blip r:embed="rId5" cstate="screen">
            <a:extLst>
              <a:ext uri="{28A0092B-C50C-407E-A947-70E740481C1C}">
                <a14:useLocalDpi xmlns:a14="http://schemas.microsoft.com/office/drawing/2010/main"/>
              </a:ext>
            </a:extLst>
          </a:blip>
          <a:srcRect/>
          <a:stretch>
            <a:fillRect/>
          </a:stretch>
        </p:blipFill>
        <p:spPr>
          <a:xfrm>
            <a:off x="9066212" y="1735138"/>
            <a:ext cx="1979613" cy="1981200"/>
          </a:xfrm>
        </p:spPr>
      </p:pic>
      <p:sp>
        <p:nvSpPr>
          <p:cNvPr id="13" name="Text Placeholder 12">
            <a:extLst>
              <a:ext uri="{FF2B5EF4-FFF2-40B4-BE49-F238E27FC236}">
                <a16:creationId xmlns:a16="http://schemas.microsoft.com/office/drawing/2014/main" id="{B42EB40D-8479-42AF-A4AE-92D6BE6908B5}"/>
              </a:ext>
            </a:extLst>
          </p:cNvPr>
          <p:cNvSpPr>
            <a:spLocks noGrp="1"/>
          </p:cNvSpPr>
          <p:nvPr>
            <p:ph type="body" sz="quarter" idx="39"/>
          </p:nvPr>
        </p:nvSpPr>
        <p:spPr>
          <a:xfrm>
            <a:off x="9066212" y="4002637"/>
            <a:ext cx="1980000" cy="360000"/>
          </a:xfrm>
        </p:spPr>
        <p:txBody>
          <a:bodyPr/>
          <a:lstStyle/>
          <a:p>
            <a:r>
              <a:rPr lang="en-US" dirty="0"/>
              <a:t>Scarce Analytics </a:t>
            </a:r>
          </a:p>
        </p:txBody>
      </p:sp>
      <p:cxnSp>
        <p:nvCxnSpPr>
          <p:cNvPr id="24" name="Straight Connector 23">
            <a:extLst>
              <a:ext uri="{FF2B5EF4-FFF2-40B4-BE49-F238E27FC236}">
                <a16:creationId xmlns:a16="http://schemas.microsoft.com/office/drawing/2014/main" id="{75979D46-D664-4267-B673-E6B048C084A4}"/>
              </a:ext>
              <a:ext uri="{C183D7F6-B498-43B3-948B-1728B52AA6E4}">
                <adec:decorative xmlns:adec="http://schemas.microsoft.com/office/drawing/2017/decorative" val="1"/>
              </a:ext>
            </a:extLst>
          </p:cNvPr>
          <p:cNvCxnSpPr>
            <a:cxnSpLocks/>
          </p:cNvCxnSpPr>
          <p:nvPr/>
        </p:nvCxnSpPr>
        <p:spPr>
          <a:xfrm>
            <a:off x="9156018" y="4484234"/>
            <a:ext cx="1800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D11578AB-8F47-4648-B827-D4367249BDBB}"/>
              </a:ext>
            </a:extLst>
          </p:cNvPr>
          <p:cNvSpPr>
            <a:spLocks noGrp="1"/>
          </p:cNvSpPr>
          <p:nvPr>
            <p:ph type="body" sz="quarter" idx="40"/>
          </p:nvPr>
        </p:nvSpPr>
        <p:spPr>
          <a:xfrm>
            <a:off x="9066212" y="4676344"/>
            <a:ext cx="1980000" cy="720000"/>
          </a:xfrm>
        </p:spPr>
        <p:txBody>
          <a:bodyPr>
            <a:normAutofit fontScale="85000" lnSpcReduction="10000"/>
          </a:bodyPr>
          <a:lstStyle/>
          <a:p>
            <a:r>
              <a:rPr lang="en-US" dirty="0"/>
              <a:t>Difficult to combine/analyze information gathered and make a relation with parameters</a:t>
            </a:r>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4</a:t>
            </a:fld>
            <a:endParaRPr lang="en-US" dirty="0"/>
          </a:p>
        </p:txBody>
      </p:sp>
    </p:spTree>
    <p:extLst>
      <p:ext uri="{BB962C8B-B14F-4D97-AF65-F5344CB8AC3E}">
        <p14:creationId xmlns:p14="http://schemas.microsoft.com/office/powerpoint/2010/main" val="374517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man sitting at his desk with a book in his hand">
            <a:extLst>
              <a:ext uri="{FF2B5EF4-FFF2-40B4-BE49-F238E27FC236}">
                <a16:creationId xmlns:a16="http://schemas.microsoft.com/office/drawing/2014/main" id="{DF80E271-E84B-449B-9CF0-F34E075335A6}"/>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2000" y="0"/>
            <a:ext cx="5472000" cy="4400541"/>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ltGray"/>
        <p:txBody>
          <a:bodyPr/>
          <a:lstStyle/>
          <a:p>
            <a:r>
              <a:rPr lang="en-US" dirty="0"/>
              <a:t>Solution</a:t>
            </a: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adec="http://schemas.microsoft.com/office/drawing/2017/decorative" val="1"/>
              </a:ext>
            </a:extLst>
          </p:cNvPr>
          <p:cNvCxnSpPr>
            <a:cxnSpLocks/>
          </p:cNvCxnSpPr>
          <p:nvPr/>
        </p:nvCxnSpPr>
        <p:spPr bwMode="lt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1AC9E886-BD82-4757-912B-F7589A22164F}"/>
              </a:ext>
            </a:extLst>
          </p:cNvPr>
          <p:cNvSpPr>
            <a:spLocks noGrp="1"/>
          </p:cNvSpPr>
          <p:nvPr>
            <p:ph idx="1"/>
          </p:nvPr>
        </p:nvSpPr>
        <p:spPr bwMode="gray"/>
        <p:txBody>
          <a:bodyPr>
            <a:normAutofit fontScale="92500" lnSpcReduction="20000"/>
          </a:bodyPr>
          <a:lstStyle/>
          <a:p>
            <a:r>
              <a:rPr lang="en-US" dirty="0"/>
              <a:t>An platform to automate the search for a potential business opportunity based on a given dataset at any particular location.</a:t>
            </a:r>
          </a:p>
        </p:txBody>
      </p:sp>
      <p:sp>
        <p:nvSpPr>
          <p:cNvPr id="3" name="Slide Number Placeholder 2">
            <a:extLst>
              <a:ext uri="{FF2B5EF4-FFF2-40B4-BE49-F238E27FC236}">
                <a16:creationId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5</a:t>
            </a:fld>
            <a:endParaRPr lang="en-US" dirty="0"/>
          </a:p>
        </p:txBody>
      </p:sp>
      <p:sp>
        <p:nvSpPr>
          <p:cNvPr id="36" name="Rectangle 35">
            <a:extLst>
              <a:ext uri="{FF2B5EF4-FFF2-40B4-BE49-F238E27FC236}">
                <a16:creationId xmlns:a16="http://schemas.microsoft.com/office/drawing/2014/main" id="{5DC9024D-AF5B-4F2C-85E7-AAD2114BE559}"/>
              </a:ext>
              <a:ext uri="{C183D7F6-B498-43B3-948B-1728B52AA6E4}">
                <adec:decorative xmlns:adec="http://schemas.microsoft.com/office/drawing/2017/decorative" val="1"/>
              </a:ext>
            </a:extLst>
          </p:cNvPr>
          <p:cNvSpPr/>
          <p:nvPr/>
        </p:nvSpPr>
        <p:spPr>
          <a:xfrm>
            <a:off x="8527542" y="1459096"/>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Graphic 36" descr="Bullseye" title="Placeholder Icon">
            <a:extLst>
              <a:ext uri="{FF2B5EF4-FFF2-40B4-BE49-F238E27FC236}">
                <a16:creationId xmlns:a16="http://schemas.microsoft.com/office/drawing/2014/main" id="{58AA8574-7126-4DD7-9C13-B0944C58078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827353" y="1758907"/>
            <a:ext cx="514800" cy="514800"/>
          </a:xfrm>
          <a:prstGeom prst="rect">
            <a:avLst/>
          </a:prstGeom>
        </p:spPr>
      </p:pic>
      <p:sp>
        <p:nvSpPr>
          <p:cNvPr id="38" name="Text Placeholder 9">
            <a:extLst>
              <a:ext uri="{FF2B5EF4-FFF2-40B4-BE49-F238E27FC236}">
                <a16:creationId xmlns:a16="http://schemas.microsoft.com/office/drawing/2014/main" id="{2811B5D1-9CED-45A5-BC8B-6394CEA04772}"/>
              </a:ext>
            </a:extLst>
          </p:cNvPr>
          <p:cNvSpPr txBox="1">
            <a:spLocks/>
          </p:cNvSpPr>
          <p:nvPr/>
        </p:nvSpPr>
        <p:spPr>
          <a:xfrm>
            <a:off x="8184753" y="2710718"/>
            <a:ext cx="1800000" cy="360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Unique </a:t>
            </a:r>
          </a:p>
        </p:txBody>
      </p:sp>
      <p:cxnSp>
        <p:nvCxnSpPr>
          <p:cNvPr id="39" name="Straight Connector 38">
            <a:extLst>
              <a:ext uri="{FF2B5EF4-FFF2-40B4-BE49-F238E27FC236}">
                <a16:creationId xmlns:a16="http://schemas.microsoft.com/office/drawing/2014/main" id="{58768D71-C404-4BFE-BC21-6F219BB933D2}"/>
              </a:ext>
              <a:ext uri="{C183D7F6-B498-43B3-948B-1728B52AA6E4}">
                <adec:decorative xmlns:adec="http://schemas.microsoft.com/office/drawing/2017/decorative" val="1"/>
              </a:ext>
            </a:extLst>
          </p:cNvPr>
          <p:cNvCxnSpPr>
            <a:cxnSpLocks/>
          </p:cNvCxnSpPr>
          <p:nvPr/>
        </p:nvCxnSpPr>
        <p:spPr>
          <a:xfrm>
            <a:off x="8310753" y="3207918"/>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10">
            <a:extLst>
              <a:ext uri="{FF2B5EF4-FFF2-40B4-BE49-F238E27FC236}">
                <a16:creationId xmlns:a16="http://schemas.microsoft.com/office/drawing/2014/main" id="{57AFF424-7142-4905-910B-72994EE54855}"/>
              </a:ext>
            </a:extLst>
          </p:cNvPr>
          <p:cNvSpPr txBox="1">
            <a:spLocks/>
          </p:cNvSpPr>
          <p:nvPr/>
        </p:nvSpPr>
        <p:spPr>
          <a:xfrm>
            <a:off x="7040477" y="3366384"/>
            <a:ext cx="1800000" cy="720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6" name="Rectangle 45">
            <a:extLst>
              <a:ext uri="{FF2B5EF4-FFF2-40B4-BE49-F238E27FC236}">
                <a16:creationId xmlns:a16="http://schemas.microsoft.com/office/drawing/2014/main" id="{D7A6755F-9263-41CE-B7B4-24A7B590A6F8}"/>
              </a:ext>
              <a:ext uri="{C183D7F6-B498-43B3-948B-1728B52AA6E4}">
                <adec:decorative xmlns:adec="http://schemas.microsoft.com/office/drawing/2017/decorative" val="1"/>
              </a:ext>
            </a:extLst>
          </p:cNvPr>
          <p:cNvSpPr/>
          <p:nvPr/>
        </p:nvSpPr>
        <p:spPr>
          <a:xfrm>
            <a:off x="7388219" y="3787283"/>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descr="Network" title="Placeholder Icon">
            <a:extLst>
              <a:ext uri="{FF2B5EF4-FFF2-40B4-BE49-F238E27FC236}">
                <a16:creationId xmlns:a16="http://schemas.microsoft.com/office/drawing/2014/main" id="{16239732-A282-43D6-8B41-BF5556E11648}"/>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688030" y="4087094"/>
            <a:ext cx="514800" cy="514800"/>
          </a:xfrm>
          <a:prstGeom prst="rect">
            <a:avLst/>
          </a:prstGeom>
        </p:spPr>
      </p:pic>
      <p:sp>
        <p:nvSpPr>
          <p:cNvPr id="48" name="Text Placeholder 5">
            <a:extLst>
              <a:ext uri="{FF2B5EF4-FFF2-40B4-BE49-F238E27FC236}">
                <a16:creationId xmlns:a16="http://schemas.microsoft.com/office/drawing/2014/main" id="{8F3C8466-C6B9-48F8-B94E-88DB151BB4F0}"/>
              </a:ext>
            </a:extLst>
          </p:cNvPr>
          <p:cNvSpPr>
            <a:spLocks noGrp="1"/>
          </p:cNvSpPr>
          <p:nvPr>
            <p:ph type="body" sz="quarter" idx="13"/>
          </p:nvPr>
        </p:nvSpPr>
        <p:spPr>
          <a:xfrm>
            <a:off x="7045430" y="5038905"/>
            <a:ext cx="1800000" cy="360000"/>
          </a:xfrm>
        </p:spPr>
        <p:txBody>
          <a:bodyPr/>
          <a:lstStyle/>
          <a:p>
            <a:r>
              <a:rPr lang="en-US" dirty="0">
                <a:solidFill>
                  <a:schemeClr val="tx1">
                    <a:lumMod val="75000"/>
                    <a:lumOff val="25000"/>
                  </a:schemeClr>
                </a:solidFill>
              </a:rPr>
              <a:t>Tested</a:t>
            </a:r>
          </a:p>
        </p:txBody>
      </p:sp>
      <p:cxnSp>
        <p:nvCxnSpPr>
          <p:cNvPr id="49" name="Straight Connector 48">
            <a:extLst>
              <a:ext uri="{FF2B5EF4-FFF2-40B4-BE49-F238E27FC236}">
                <a16:creationId xmlns:a16="http://schemas.microsoft.com/office/drawing/2014/main" id="{1FAB4B0F-A548-4AF4-8833-4B6481E5BDE8}"/>
              </a:ext>
              <a:ext uri="{C183D7F6-B498-43B3-948B-1728B52AA6E4}">
                <adec:decorative xmlns:adec="http://schemas.microsoft.com/office/drawing/2017/decorative" val="1"/>
              </a:ext>
            </a:extLst>
          </p:cNvPr>
          <p:cNvCxnSpPr>
            <a:cxnSpLocks/>
          </p:cNvCxnSpPr>
          <p:nvPr/>
        </p:nvCxnSpPr>
        <p:spPr>
          <a:xfrm>
            <a:off x="7171430" y="5536105"/>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5AEE119-C092-4BA1-9497-5056CE3B1490}"/>
              </a:ext>
              <a:ext uri="{C183D7F6-B498-43B3-948B-1728B52AA6E4}">
                <adec:decorative xmlns:adec="http://schemas.microsoft.com/office/drawing/2017/decorative" val="1"/>
              </a:ext>
            </a:extLst>
          </p:cNvPr>
          <p:cNvSpPr/>
          <p:nvPr/>
        </p:nvSpPr>
        <p:spPr>
          <a:xfrm>
            <a:off x="9689895" y="3787283"/>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Graphic 50" descr="Megaphone" title="Placeholder Icon">
            <a:extLst>
              <a:ext uri="{FF2B5EF4-FFF2-40B4-BE49-F238E27FC236}">
                <a16:creationId xmlns:a16="http://schemas.microsoft.com/office/drawing/2014/main" id="{597FA4A0-7757-48D8-9A5A-AC64F44D803D}"/>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989706" y="4087094"/>
            <a:ext cx="514800" cy="514800"/>
          </a:xfrm>
          <a:prstGeom prst="rect">
            <a:avLst/>
          </a:prstGeom>
        </p:spPr>
      </p:pic>
      <p:sp>
        <p:nvSpPr>
          <p:cNvPr id="52" name="Text Placeholder 7">
            <a:extLst>
              <a:ext uri="{FF2B5EF4-FFF2-40B4-BE49-F238E27FC236}">
                <a16:creationId xmlns:a16="http://schemas.microsoft.com/office/drawing/2014/main" id="{B5565657-BEE0-40B0-9F07-A760C057AC10}"/>
              </a:ext>
            </a:extLst>
          </p:cNvPr>
          <p:cNvSpPr txBox="1">
            <a:spLocks/>
          </p:cNvSpPr>
          <p:nvPr/>
        </p:nvSpPr>
        <p:spPr>
          <a:xfrm>
            <a:off x="9369530" y="5038905"/>
            <a:ext cx="1800000" cy="360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Authentic</a:t>
            </a:r>
            <a:endParaRPr lang="en-US" dirty="0"/>
          </a:p>
        </p:txBody>
      </p:sp>
      <p:cxnSp>
        <p:nvCxnSpPr>
          <p:cNvPr id="53" name="Straight Connector 52">
            <a:extLst>
              <a:ext uri="{FF2B5EF4-FFF2-40B4-BE49-F238E27FC236}">
                <a16:creationId xmlns:a16="http://schemas.microsoft.com/office/drawing/2014/main" id="{003E8E01-FC3A-49EC-B279-720B07CF4EAF}"/>
              </a:ext>
              <a:ext uri="{C183D7F6-B498-43B3-948B-1728B52AA6E4}">
                <adec:decorative xmlns:adec="http://schemas.microsoft.com/office/drawing/2017/decorative" val="1"/>
              </a:ext>
            </a:extLst>
          </p:cNvPr>
          <p:cNvCxnSpPr>
            <a:cxnSpLocks/>
          </p:cNvCxnSpPr>
          <p:nvPr/>
        </p:nvCxnSpPr>
        <p:spPr>
          <a:xfrm>
            <a:off x="9495530" y="5536105"/>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73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bstract Coding&#10;">
            <a:extLst>
              <a:ext uri="{FF2B5EF4-FFF2-40B4-BE49-F238E27FC236}">
                <a16:creationId xmlns:a16="http://schemas.microsoft.com/office/drawing/2014/main" id="{5F76566E-36EF-4E0C-8563-ABC2D25923B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0" y="0"/>
            <a:ext cx="6096000" cy="688271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2734962 w 6096000"/>
              <a:gd name="connsiteY2" fmla="*/ 6808573 h 6858000"/>
              <a:gd name="connsiteX3" fmla="*/ 0 w 6096000"/>
              <a:gd name="connsiteY3" fmla="*/ 6858000 h 6858000"/>
              <a:gd name="connsiteX4" fmla="*/ 0 w 6096000"/>
              <a:gd name="connsiteY4" fmla="*/ 0 h 6858000"/>
              <a:gd name="connsiteX0" fmla="*/ 0 w 6096000"/>
              <a:gd name="connsiteY0" fmla="*/ 0 h 6882714"/>
              <a:gd name="connsiteX1" fmla="*/ 6096000 w 6096000"/>
              <a:gd name="connsiteY1" fmla="*/ 0 h 6882714"/>
              <a:gd name="connsiteX2" fmla="*/ 4242486 w 6096000"/>
              <a:gd name="connsiteY2" fmla="*/ 6882714 h 6882714"/>
              <a:gd name="connsiteX3" fmla="*/ 0 w 6096000"/>
              <a:gd name="connsiteY3" fmla="*/ 6858000 h 6882714"/>
              <a:gd name="connsiteX4" fmla="*/ 0 w 6096000"/>
              <a:gd name="connsiteY4" fmla="*/ 0 h 6882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82714">
                <a:moveTo>
                  <a:pt x="0" y="0"/>
                </a:moveTo>
                <a:lnTo>
                  <a:pt x="6096000" y="0"/>
                </a:lnTo>
                <a:lnTo>
                  <a:pt x="4242486" y="6882714"/>
                </a:lnTo>
                <a:lnTo>
                  <a:pt x="0" y="6858000"/>
                </a:lnTo>
                <a:lnTo>
                  <a:pt x="0" y="0"/>
                </a:lnTo>
                <a:close/>
              </a:path>
            </a:pathLst>
          </a:custGeom>
          <a:gradFill flip="none" rotWithShape="1">
            <a:gsLst>
              <a:gs pos="0">
                <a:srgbClr val="01023B">
                  <a:alpha val="70000"/>
                </a:srgbClr>
              </a:gs>
              <a:gs pos="100000">
                <a:srgbClr val="E99757">
                  <a:alpha val="70000"/>
                </a:srgbClr>
              </a:gs>
              <a:gs pos="50000">
                <a:srgbClr val="A53F52">
                  <a:alpha val="7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2520779"/>
            <a:ext cx="5251450" cy="1661297"/>
          </a:xfrm>
        </p:spPr>
        <p:txBody>
          <a:bodyPr>
            <a:normAutofit/>
          </a:bodyPr>
          <a:lstStyle/>
          <a:p>
            <a:r>
              <a:rPr lang="en-US" dirty="0"/>
              <a:t>Mechanism</a:t>
            </a:r>
          </a:p>
        </p:txBody>
      </p:sp>
      <p:sp>
        <p:nvSpPr>
          <p:cNvPr id="4" name="Text Placeholder 3">
            <a:extLst>
              <a:ext uri="{FF2B5EF4-FFF2-40B4-BE49-F238E27FC236}">
                <a16:creationId xmlns:a16="http://schemas.microsoft.com/office/drawing/2014/main" id="{A8CA6DEC-302B-49C8-AC11-FD6F37AFA854}"/>
              </a:ext>
            </a:extLst>
          </p:cNvPr>
          <p:cNvSpPr>
            <a:spLocks noGrp="1"/>
          </p:cNvSpPr>
          <p:nvPr>
            <p:ph type="body" idx="1"/>
          </p:nvPr>
        </p:nvSpPr>
        <p:spPr/>
        <p:txBody>
          <a:bodyPr>
            <a:normAutofit fontScale="85000" lnSpcReduction="20000"/>
          </a:bodyPr>
          <a:lstStyle/>
          <a:p>
            <a:r>
              <a:rPr lang="en-US" dirty="0"/>
              <a:t>Data Science - Python</a:t>
            </a: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357850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a:xfrm>
            <a:off x="515938" y="424005"/>
            <a:ext cx="7485062" cy="495301"/>
          </a:xfrm>
        </p:spPr>
        <p:txBody>
          <a:bodyPr/>
          <a:lstStyle/>
          <a:p>
            <a:r>
              <a:rPr lang="en-US" dirty="0"/>
              <a:t>Step 1: </a:t>
            </a:r>
            <a:r>
              <a:rPr lang="en-US" sz="2800" dirty="0"/>
              <a:t>Obtaining and cleaning data</a:t>
            </a:r>
            <a:endParaRPr lang="en-US" dirty="0"/>
          </a:p>
        </p:txBody>
      </p:sp>
      <p:sp>
        <p:nvSpPr>
          <p:cNvPr id="3" name="Text Placeholder 2">
            <a:extLst>
              <a:ext uri="{FF2B5EF4-FFF2-40B4-BE49-F238E27FC236}">
                <a16:creationId xmlns:a16="http://schemas.microsoft.com/office/drawing/2014/main" id="{498972A2-6CA7-4004-B499-2828DE6F4C96}"/>
              </a:ext>
            </a:extLst>
          </p:cNvPr>
          <p:cNvSpPr>
            <a:spLocks noGrp="1"/>
          </p:cNvSpPr>
          <p:nvPr>
            <p:ph type="body" idx="1"/>
          </p:nvPr>
        </p:nvSpPr>
        <p:spPr>
          <a:xfrm>
            <a:off x="515938" y="1123951"/>
            <a:ext cx="1998662" cy="495300"/>
          </a:xfrm>
        </p:spPr>
        <p:txBody>
          <a:bodyPr/>
          <a:lstStyle/>
          <a:p>
            <a:r>
              <a:rPr lang="en-US" dirty="0"/>
              <a:t>Data Source</a:t>
            </a:r>
          </a:p>
        </p:txBody>
      </p:sp>
      <p:sp>
        <p:nvSpPr>
          <p:cNvPr id="4" name="Content Placeholder 3">
            <a:extLst>
              <a:ext uri="{FF2B5EF4-FFF2-40B4-BE49-F238E27FC236}">
                <a16:creationId xmlns:a16="http://schemas.microsoft.com/office/drawing/2014/main" id="{EB9EACD0-6CBC-4E24-A0A1-D81FC464DF8A}"/>
              </a:ext>
            </a:extLst>
          </p:cNvPr>
          <p:cNvSpPr>
            <a:spLocks noGrp="1"/>
          </p:cNvSpPr>
          <p:nvPr>
            <p:ph sz="half" idx="2"/>
          </p:nvPr>
        </p:nvSpPr>
        <p:spPr>
          <a:xfrm>
            <a:off x="515938" y="1619110"/>
            <a:ext cx="5157787" cy="2681287"/>
          </a:xfrm>
        </p:spPr>
        <p:txBody>
          <a:bodyPr>
            <a:noAutofit/>
          </a:bodyPr>
          <a:lstStyle/>
          <a:p>
            <a:r>
              <a:rPr lang="en-US" sz="2100" dirty="0"/>
              <a:t>The data was obtained from the following source: </a:t>
            </a:r>
            <a:r>
              <a:rPr lang="en-US" sz="2100" i="1" dirty="0"/>
              <a:t>https://sites.google.com/site/yangdingqi/home/foursquare-dataset </a:t>
            </a:r>
          </a:p>
          <a:p>
            <a:r>
              <a:rPr lang="en-GB" sz="2100" dirty="0"/>
              <a:t>It consists of data of Tokyo city listing the venues and their respective customer visits accompanied by date time stamps. The data is for ten months from 12 April 2012 to 16 February 2013.  It has around 573,703 records for Tokyo. </a:t>
            </a:r>
            <a:endParaRPr lang="en-US" sz="2100" dirty="0"/>
          </a:p>
        </p:txBody>
      </p:sp>
      <p:sp>
        <p:nvSpPr>
          <p:cNvPr id="5" name="Text Placeholder 4">
            <a:extLst>
              <a:ext uri="{FF2B5EF4-FFF2-40B4-BE49-F238E27FC236}">
                <a16:creationId xmlns:a16="http://schemas.microsoft.com/office/drawing/2014/main" id="{C57F63FE-3B6C-47EC-8AB1-F9478EA4F9A4}"/>
              </a:ext>
            </a:extLst>
          </p:cNvPr>
          <p:cNvSpPr>
            <a:spLocks noGrp="1"/>
          </p:cNvSpPr>
          <p:nvPr>
            <p:ph type="body" sz="quarter" idx="3"/>
          </p:nvPr>
        </p:nvSpPr>
        <p:spPr>
          <a:xfrm>
            <a:off x="515938" y="4690922"/>
            <a:ext cx="1724025" cy="457200"/>
          </a:xfrm>
        </p:spPr>
        <p:txBody>
          <a:bodyPr/>
          <a:lstStyle/>
          <a:p>
            <a:r>
              <a:rPr lang="en-US" dirty="0"/>
              <a:t>Refinement</a:t>
            </a:r>
          </a:p>
        </p:txBody>
      </p:sp>
      <p:sp>
        <p:nvSpPr>
          <p:cNvPr id="6" name="Content Placeholder 5">
            <a:extLst>
              <a:ext uri="{FF2B5EF4-FFF2-40B4-BE49-F238E27FC236}">
                <a16:creationId xmlns:a16="http://schemas.microsoft.com/office/drawing/2014/main" id="{48CDD73D-7C2C-40BB-AE73-DED62B7377F6}"/>
              </a:ext>
            </a:extLst>
          </p:cNvPr>
          <p:cNvSpPr>
            <a:spLocks noGrp="1"/>
          </p:cNvSpPr>
          <p:nvPr>
            <p:ph sz="quarter" idx="4"/>
          </p:nvPr>
        </p:nvSpPr>
        <p:spPr>
          <a:xfrm>
            <a:off x="515938" y="5181319"/>
            <a:ext cx="5027612" cy="1033603"/>
          </a:xfrm>
        </p:spPr>
        <p:txBody>
          <a:bodyPr>
            <a:normAutofit/>
          </a:bodyPr>
          <a:lstStyle/>
          <a:p>
            <a:r>
              <a:rPr lang="en-US" sz="2200" dirty="0"/>
              <a:t>We need to refine the data obtain just the useful data elements so we dropped the useless columns.</a:t>
            </a:r>
          </a:p>
        </p:txBody>
      </p:sp>
      <p:sp>
        <p:nvSpPr>
          <p:cNvPr id="7" name="Slide Number Placeholder 6">
            <a:extLst>
              <a:ext uri="{FF2B5EF4-FFF2-40B4-BE49-F238E27FC236}">
                <a16:creationId xmlns:a16="http://schemas.microsoft.com/office/drawing/2014/main" id="{A24A397D-62A9-44C3-986F-8353C53D6801}"/>
              </a:ext>
            </a:extLst>
          </p:cNvPr>
          <p:cNvSpPr>
            <a:spLocks noGrp="1"/>
          </p:cNvSpPr>
          <p:nvPr>
            <p:ph type="sldNum" sz="quarter" idx="11"/>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defPPr>
              <a:defRPr lang="en-US"/>
            </a:defPPr>
            <a:lvl1pPr marL="0" algn="ctr" defTabSz="914400" rtl="0" eaLnBrk="1" latinLnBrk="0" hangingPunct="1">
              <a:defRPr sz="1200" b="0" i="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73C415-D670-4716-A5EC-CC4D52CA2BAC}" type="slidenum">
              <a:rPr lang="en-US" smtClean="0"/>
              <a:pPr/>
              <a:t>7</a:t>
            </a:fld>
            <a:endParaRPr lang="en-US" dirty="0"/>
          </a:p>
        </p:txBody>
      </p:sp>
      <p:pic>
        <p:nvPicPr>
          <p:cNvPr id="8" name="Picture 7">
            <a:extLst>
              <a:ext uri="{FF2B5EF4-FFF2-40B4-BE49-F238E27FC236}">
                <a16:creationId xmlns:a16="http://schemas.microsoft.com/office/drawing/2014/main" id="{2F879BC3-EF56-47F3-A53F-1DD760DAAB2E}"/>
              </a:ext>
            </a:extLst>
          </p:cNvPr>
          <p:cNvPicPr>
            <a:picLocks noChangeAspect="1"/>
          </p:cNvPicPr>
          <p:nvPr/>
        </p:nvPicPr>
        <p:blipFill>
          <a:blip r:embed="rId3"/>
          <a:stretch>
            <a:fillRect/>
          </a:stretch>
        </p:blipFill>
        <p:spPr>
          <a:xfrm>
            <a:off x="6034481" y="1895475"/>
            <a:ext cx="5641581" cy="1371600"/>
          </a:xfrm>
          <a:prstGeom prst="rect">
            <a:avLst/>
          </a:prstGeom>
        </p:spPr>
      </p:pic>
      <p:pic>
        <p:nvPicPr>
          <p:cNvPr id="9" name="Picture 8">
            <a:extLst>
              <a:ext uri="{FF2B5EF4-FFF2-40B4-BE49-F238E27FC236}">
                <a16:creationId xmlns:a16="http://schemas.microsoft.com/office/drawing/2014/main" id="{A1FEB874-7CEC-4E0F-A821-57037CE575AF}"/>
              </a:ext>
            </a:extLst>
          </p:cNvPr>
          <p:cNvPicPr>
            <a:picLocks noChangeAspect="1"/>
          </p:cNvPicPr>
          <p:nvPr/>
        </p:nvPicPr>
        <p:blipFill>
          <a:blip r:embed="rId4"/>
          <a:stretch>
            <a:fillRect/>
          </a:stretch>
        </p:blipFill>
        <p:spPr>
          <a:xfrm>
            <a:off x="6034481" y="4383540"/>
            <a:ext cx="5737519" cy="1831382"/>
          </a:xfrm>
          <a:prstGeom prst="rect">
            <a:avLst/>
          </a:prstGeom>
        </p:spPr>
      </p:pic>
    </p:spTree>
    <p:extLst>
      <p:ext uri="{BB962C8B-B14F-4D97-AF65-F5344CB8AC3E}">
        <p14:creationId xmlns:p14="http://schemas.microsoft.com/office/powerpoint/2010/main" val="304649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a:xfrm>
            <a:off x="515938" y="424005"/>
            <a:ext cx="7485062" cy="495301"/>
          </a:xfrm>
        </p:spPr>
        <p:txBody>
          <a:bodyPr/>
          <a:lstStyle/>
          <a:p>
            <a:r>
              <a:rPr lang="en-US" dirty="0"/>
              <a:t>Step 2: </a:t>
            </a:r>
            <a:r>
              <a:rPr lang="en-US" sz="2800" dirty="0"/>
              <a:t>Finding the in-demand business</a:t>
            </a:r>
            <a:endParaRPr lang="en-US" dirty="0"/>
          </a:p>
        </p:txBody>
      </p:sp>
      <p:sp>
        <p:nvSpPr>
          <p:cNvPr id="3" name="Text Placeholder 2">
            <a:extLst>
              <a:ext uri="{FF2B5EF4-FFF2-40B4-BE49-F238E27FC236}">
                <a16:creationId xmlns:a16="http://schemas.microsoft.com/office/drawing/2014/main" id="{498972A2-6CA7-4004-B499-2828DE6F4C96}"/>
              </a:ext>
            </a:extLst>
          </p:cNvPr>
          <p:cNvSpPr>
            <a:spLocks noGrp="1"/>
          </p:cNvSpPr>
          <p:nvPr>
            <p:ph type="body" idx="1"/>
          </p:nvPr>
        </p:nvSpPr>
        <p:spPr>
          <a:xfrm>
            <a:off x="515938" y="1123951"/>
            <a:ext cx="1998662" cy="495300"/>
          </a:xfrm>
        </p:spPr>
        <p:txBody>
          <a:bodyPr/>
          <a:lstStyle/>
          <a:p>
            <a:r>
              <a:rPr lang="en-US" dirty="0"/>
              <a:t>Process</a:t>
            </a:r>
          </a:p>
        </p:txBody>
      </p:sp>
      <p:sp>
        <p:nvSpPr>
          <p:cNvPr id="4" name="Content Placeholder 3">
            <a:extLst>
              <a:ext uri="{FF2B5EF4-FFF2-40B4-BE49-F238E27FC236}">
                <a16:creationId xmlns:a16="http://schemas.microsoft.com/office/drawing/2014/main" id="{EB9EACD0-6CBC-4E24-A0A1-D81FC464DF8A}"/>
              </a:ext>
            </a:extLst>
          </p:cNvPr>
          <p:cNvSpPr>
            <a:spLocks noGrp="1"/>
          </p:cNvSpPr>
          <p:nvPr>
            <p:ph sz="half" idx="2"/>
          </p:nvPr>
        </p:nvSpPr>
        <p:spPr>
          <a:xfrm>
            <a:off x="515938" y="1619110"/>
            <a:ext cx="5157787" cy="4410215"/>
          </a:xfrm>
        </p:spPr>
        <p:txBody>
          <a:bodyPr>
            <a:noAutofit/>
          </a:bodyPr>
          <a:lstStyle/>
          <a:p>
            <a:r>
              <a:rPr lang="en-US" sz="2100" dirty="0"/>
              <a:t>We further group all the categories as per the number of visits to obtain the visitor count of each business type. </a:t>
            </a:r>
          </a:p>
          <a:p>
            <a:r>
              <a:rPr lang="en-US" sz="2100" dirty="0"/>
              <a:t>There are some categories in the dataset which are out of our interest. These include Train Station. </a:t>
            </a:r>
            <a:r>
              <a:rPr lang="en-US" sz="2100" i="1" dirty="0"/>
              <a:t>One cannot consider opening a train station as a business opportunity.</a:t>
            </a:r>
          </a:p>
          <a:p>
            <a:r>
              <a:rPr lang="en-US" sz="2100" dirty="0"/>
              <a:t>Such unwanted categories were removed to obtain a further refined data.</a:t>
            </a:r>
          </a:p>
          <a:p>
            <a:r>
              <a:rPr lang="en-US" sz="2100" dirty="0"/>
              <a:t>On sorting the refined dataset in the descending order, we came to know the most in demand business based on the number of customer visits. </a:t>
            </a:r>
            <a:r>
              <a:rPr lang="en-US" sz="2100" i="1" dirty="0"/>
              <a:t>In this case, it was ‘Electronics Store’</a:t>
            </a:r>
          </a:p>
        </p:txBody>
      </p:sp>
      <p:sp>
        <p:nvSpPr>
          <p:cNvPr id="7" name="Slide Number Placeholder 6">
            <a:extLst>
              <a:ext uri="{FF2B5EF4-FFF2-40B4-BE49-F238E27FC236}">
                <a16:creationId xmlns:a16="http://schemas.microsoft.com/office/drawing/2014/main" id="{A24A397D-62A9-44C3-986F-8353C53D6801}"/>
              </a:ext>
            </a:extLst>
          </p:cNvPr>
          <p:cNvSpPr>
            <a:spLocks noGrp="1"/>
          </p:cNvSpPr>
          <p:nvPr>
            <p:ph type="sldNum" sz="quarter" idx="11"/>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defPPr>
              <a:defRPr lang="en-US"/>
            </a:defPPr>
            <a:lvl1pPr marL="0" algn="ctr" defTabSz="914400" rtl="0" eaLnBrk="1" latinLnBrk="0" hangingPunct="1">
              <a:defRPr sz="1200" b="0" i="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73C415-D670-4716-A5EC-CC4D52CA2BAC}" type="slidenum">
              <a:rPr lang="en-US" smtClean="0"/>
              <a:pPr/>
              <a:t>8</a:t>
            </a:fld>
            <a:endParaRPr lang="en-US" dirty="0"/>
          </a:p>
        </p:txBody>
      </p:sp>
      <p:pic>
        <p:nvPicPr>
          <p:cNvPr id="14" name="Picture 13">
            <a:extLst>
              <a:ext uri="{FF2B5EF4-FFF2-40B4-BE49-F238E27FC236}">
                <a16:creationId xmlns:a16="http://schemas.microsoft.com/office/drawing/2014/main" id="{DA64891A-EC96-47F4-A666-F25E44749363}"/>
              </a:ext>
            </a:extLst>
          </p:cNvPr>
          <p:cNvPicPr>
            <a:picLocks noChangeAspect="1"/>
          </p:cNvPicPr>
          <p:nvPr/>
        </p:nvPicPr>
        <p:blipFill>
          <a:blip r:embed="rId3"/>
          <a:stretch>
            <a:fillRect/>
          </a:stretch>
        </p:blipFill>
        <p:spPr>
          <a:xfrm>
            <a:off x="6034481" y="4290870"/>
            <a:ext cx="5737519" cy="1722210"/>
          </a:xfrm>
          <a:prstGeom prst="rect">
            <a:avLst/>
          </a:prstGeom>
        </p:spPr>
      </p:pic>
      <p:pic>
        <p:nvPicPr>
          <p:cNvPr id="16" name="Picture 15">
            <a:extLst>
              <a:ext uri="{FF2B5EF4-FFF2-40B4-BE49-F238E27FC236}">
                <a16:creationId xmlns:a16="http://schemas.microsoft.com/office/drawing/2014/main" id="{96AE6314-6617-4BC5-AEB6-A63F1907F7B8}"/>
              </a:ext>
            </a:extLst>
          </p:cNvPr>
          <p:cNvPicPr>
            <a:picLocks noChangeAspect="1"/>
          </p:cNvPicPr>
          <p:nvPr/>
        </p:nvPicPr>
        <p:blipFill>
          <a:blip r:embed="rId4"/>
          <a:stretch>
            <a:fillRect/>
          </a:stretch>
        </p:blipFill>
        <p:spPr>
          <a:xfrm>
            <a:off x="6034481" y="1781176"/>
            <a:ext cx="5737519" cy="1647824"/>
          </a:xfrm>
          <a:prstGeom prst="rect">
            <a:avLst/>
          </a:prstGeom>
        </p:spPr>
      </p:pic>
    </p:spTree>
    <p:extLst>
      <p:ext uri="{BB962C8B-B14F-4D97-AF65-F5344CB8AC3E}">
        <p14:creationId xmlns:p14="http://schemas.microsoft.com/office/powerpoint/2010/main" val="193385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a:xfrm>
            <a:off x="515938" y="424005"/>
            <a:ext cx="10666412" cy="495301"/>
          </a:xfrm>
        </p:spPr>
        <p:txBody>
          <a:bodyPr/>
          <a:lstStyle/>
          <a:p>
            <a:r>
              <a:rPr lang="en-US" dirty="0"/>
              <a:t>Step 3: </a:t>
            </a:r>
            <a:r>
              <a:rPr lang="en-US" sz="2800" dirty="0"/>
              <a:t>searching the potential neighborhoods</a:t>
            </a:r>
            <a:endParaRPr lang="en-US" dirty="0"/>
          </a:p>
        </p:txBody>
      </p:sp>
      <p:sp>
        <p:nvSpPr>
          <p:cNvPr id="3" name="Text Placeholder 2">
            <a:extLst>
              <a:ext uri="{FF2B5EF4-FFF2-40B4-BE49-F238E27FC236}">
                <a16:creationId xmlns:a16="http://schemas.microsoft.com/office/drawing/2014/main" id="{498972A2-6CA7-4004-B499-2828DE6F4C96}"/>
              </a:ext>
            </a:extLst>
          </p:cNvPr>
          <p:cNvSpPr>
            <a:spLocks noGrp="1"/>
          </p:cNvSpPr>
          <p:nvPr>
            <p:ph type="body" idx="1"/>
          </p:nvPr>
        </p:nvSpPr>
        <p:spPr>
          <a:xfrm>
            <a:off x="515938" y="1123951"/>
            <a:ext cx="1998662" cy="495300"/>
          </a:xfrm>
        </p:spPr>
        <p:txBody>
          <a:bodyPr/>
          <a:lstStyle/>
          <a:p>
            <a:r>
              <a:rPr lang="en-US" dirty="0"/>
              <a:t>Process</a:t>
            </a:r>
          </a:p>
        </p:txBody>
      </p:sp>
      <p:sp>
        <p:nvSpPr>
          <p:cNvPr id="4" name="Content Placeholder 3">
            <a:extLst>
              <a:ext uri="{FF2B5EF4-FFF2-40B4-BE49-F238E27FC236}">
                <a16:creationId xmlns:a16="http://schemas.microsoft.com/office/drawing/2014/main" id="{EB9EACD0-6CBC-4E24-A0A1-D81FC464DF8A}"/>
              </a:ext>
            </a:extLst>
          </p:cNvPr>
          <p:cNvSpPr>
            <a:spLocks noGrp="1"/>
          </p:cNvSpPr>
          <p:nvPr>
            <p:ph sz="half" idx="2"/>
          </p:nvPr>
        </p:nvSpPr>
        <p:spPr>
          <a:xfrm>
            <a:off x="515938" y="1619110"/>
            <a:ext cx="5157787" cy="4410215"/>
          </a:xfrm>
        </p:spPr>
        <p:txBody>
          <a:bodyPr>
            <a:noAutofit/>
          </a:bodyPr>
          <a:lstStyle/>
          <a:p>
            <a:pPr algn="just"/>
            <a:r>
              <a:rPr lang="en-GB" sz="2400" dirty="0"/>
              <a:t>For each coordinate we find the number of electronics stores present within its 3kms radius. Then we came across the coordinate that has the most number of electronics store within its 3km vicinity</a:t>
            </a:r>
          </a:p>
          <a:p>
            <a:pPr algn="just"/>
            <a:r>
              <a:rPr lang="en-GB" sz="2400" dirty="0"/>
              <a:t>As per the results on the right we have coordinates with 21 electronics shops so we chose the coordinate with 20 shops and find its neighbour as our potential target.</a:t>
            </a:r>
          </a:p>
        </p:txBody>
      </p:sp>
      <p:sp>
        <p:nvSpPr>
          <p:cNvPr id="7" name="Slide Number Placeholder 6">
            <a:extLst>
              <a:ext uri="{FF2B5EF4-FFF2-40B4-BE49-F238E27FC236}">
                <a16:creationId xmlns:a16="http://schemas.microsoft.com/office/drawing/2014/main" id="{A24A397D-62A9-44C3-986F-8353C53D6801}"/>
              </a:ext>
            </a:extLst>
          </p:cNvPr>
          <p:cNvSpPr>
            <a:spLocks noGrp="1"/>
          </p:cNvSpPr>
          <p:nvPr>
            <p:ph type="sldNum" sz="quarter" idx="11"/>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defPPr>
              <a:defRPr lang="en-US"/>
            </a:defPPr>
            <a:lvl1pPr marL="0" algn="ctr" defTabSz="914400" rtl="0" eaLnBrk="1" latinLnBrk="0" hangingPunct="1">
              <a:defRPr sz="1200" b="0" i="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73C415-D670-4716-A5EC-CC4D52CA2BAC}" type="slidenum">
              <a:rPr lang="en-US" smtClean="0"/>
              <a:pPr/>
              <a:t>9</a:t>
            </a:fld>
            <a:endParaRPr lang="en-US" dirty="0"/>
          </a:p>
        </p:txBody>
      </p:sp>
      <p:pic>
        <p:nvPicPr>
          <p:cNvPr id="5" name="Picture 4">
            <a:extLst>
              <a:ext uri="{FF2B5EF4-FFF2-40B4-BE49-F238E27FC236}">
                <a16:creationId xmlns:a16="http://schemas.microsoft.com/office/drawing/2014/main" id="{70CF79BD-047E-4F5C-ACC3-A7EE19A5C031}"/>
              </a:ext>
            </a:extLst>
          </p:cNvPr>
          <p:cNvPicPr>
            <a:picLocks noChangeAspect="1"/>
          </p:cNvPicPr>
          <p:nvPr/>
        </p:nvPicPr>
        <p:blipFill>
          <a:blip r:embed="rId3"/>
          <a:stretch>
            <a:fillRect/>
          </a:stretch>
        </p:blipFill>
        <p:spPr>
          <a:xfrm>
            <a:off x="5849144" y="1723885"/>
            <a:ext cx="6038056" cy="4172090"/>
          </a:xfrm>
          <a:prstGeom prst="rect">
            <a:avLst/>
          </a:prstGeom>
        </p:spPr>
      </p:pic>
    </p:spTree>
    <p:extLst>
      <p:ext uri="{BB962C8B-B14F-4D97-AF65-F5344CB8AC3E}">
        <p14:creationId xmlns:p14="http://schemas.microsoft.com/office/powerpoint/2010/main" val="2079188085"/>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762</Words>
  <Application>Microsoft Office PowerPoint</Application>
  <PresentationFormat>Widescreen</PresentationFormat>
  <Paragraphs>79</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Times New Roman</vt:lpstr>
      <vt:lpstr>Office Theme</vt:lpstr>
      <vt:lpstr> Making Tokyo City’s Neighbourhoods Commercially Viable with Data Science in Python </vt:lpstr>
      <vt:lpstr>Japan as a Business Hub </vt:lpstr>
      <vt:lpstr>Ease of Doing Business in Japan</vt:lpstr>
      <vt:lpstr>The Problem</vt:lpstr>
      <vt:lpstr>Solution</vt:lpstr>
      <vt:lpstr>Mechanism</vt:lpstr>
      <vt:lpstr>Step 1: Obtaining and cleaning data</vt:lpstr>
      <vt:lpstr>Step 2: Finding the in-demand business</vt:lpstr>
      <vt:lpstr>Step 3: searching the potential neighborhoods</vt:lpstr>
      <vt:lpstr>Final Results</vt:lpstr>
      <vt:lpstr>Digital Product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2020-04-13T02:25:35Z</dcterms:created>
  <dcterms:modified xsi:type="dcterms:W3CDTF">2020-04-13T04:18:35Z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