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differences.com/difference-between-star-and-snowflake-schema.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dwh/dwh_schemas.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dwh/dwh_schemas.ht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6C03-7C81-4207-AAD3-2703AE81FFCD}"/>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Star and snowflake schema</a:t>
            </a:r>
          </a:p>
        </p:txBody>
      </p:sp>
      <p:sp>
        <p:nvSpPr>
          <p:cNvPr id="3" name="Subtitle 2">
            <a:extLst>
              <a:ext uri="{FF2B5EF4-FFF2-40B4-BE49-F238E27FC236}">
                <a16:creationId xmlns:a16="http://schemas.microsoft.com/office/drawing/2014/main" id="{346554FF-5BD3-4791-A9A1-6AFF0E71C1F8}"/>
              </a:ext>
            </a:extLst>
          </p:cNvPr>
          <p:cNvSpPr>
            <a:spLocks noGrp="1"/>
          </p:cNvSpPr>
          <p:nvPr>
            <p:ph type="subTitle" idx="1"/>
          </p:nvPr>
        </p:nvSpPr>
        <p:spPr>
          <a:xfrm>
            <a:off x="6510567" y="4818278"/>
            <a:ext cx="5431497" cy="1655762"/>
          </a:xfrm>
        </p:spPr>
        <p:txBody>
          <a:bodyPr/>
          <a:lstStyle/>
          <a:p>
            <a:r>
              <a:rPr lang="en-US" dirty="0">
                <a:latin typeface="Arial" panose="020B0604020202020204" pitchFamily="34" charset="0"/>
                <a:cs typeface="Arial" panose="020B0604020202020204" pitchFamily="34" charset="0"/>
              </a:rPr>
              <a:t>Presented by:</a:t>
            </a:r>
          </a:p>
          <a:p>
            <a:r>
              <a:rPr lang="en-US" dirty="0">
                <a:latin typeface="Arial" panose="020B0604020202020204" pitchFamily="34" charset="0"/>
                <a:cs typeface="Arial" panose="020B0604020202020204" pitchFamily="34" charset="0"/>
              </a:rPr>
              <a:t>                                Shehryar Khan</a:t>
            </a:r>
          </a:p>
        </p:txBody>
      </p:sp>
    </p:spTree>
    <p:extLst>
      <p:ext uri="{BB962C8B-B14F-4D97-AF65-F5344CB8AC3E}">
        <p14:creationId xmlns:p14="http://schemas.microsoft.com/office/powerpoint/2010/main" val="31969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68F7-0659-43F8-9393-972D3A54E08B}"/>
              </a:ext>
            </a:extLst>
          </p:cNvPr>
          <p:cNvSpPr>
            <a:spLocks noGrp="1"/>
          </p:cNvSpPr>
          <p:nvPr>
            <p:ph type="title"/>
          </p:nvPr>
        </p:nvSpPr>
        <p:spPr/>
        <p:txBody>
          <a:bodyPr/>
          <a:lstStyle/>
          <a:p>
            <a:r>
              <a:rPr lang="en-US" dirty="0"/>
              <a:t>Comparing Star and Snowflake Schema</a:t>
            </a:r>
          </a:p>
        </p:txBody>
      </p:sp>
      <p:pic>
        <p:nvPicPr>
          <p:cNvPr id="5" name="Content Placeholder 4">
            <a:extLst>
              <a:ext uri="{FF2B5EF4-FFF2-40B4-BE49-F238E27FC236}">
                <a16:creationId xmlns:a16="http://schemas.microsoft.com/office/drawing/2014/main" id="{2376F97D-B26A-4788-A9AE-10BF27C3F229}"/>
              </a:ext>
            </a:extLst>
          </p:cNvPr>
          <p:cNvPicPr>
            <a:picLocks noGrp="1" noChangeAspect="1"/>
          </p:cNvPicPr>
          <p:nvPr>
            <p:ph idx="1"/>
          </p:nvPr>
        </p:nvPicPr>
        <p:blipFill>
          <a:blip r:embed="rId2"/>
          <a:stretch>
            <a:fillRect/>
          </a:stretch>
        </p:blipFill>
        <p:spPr>
          <a:xfrm>
            <a:off x="2789961" y="2249488"/>
            <a:ext cx="6608903" cy="3541712"/>
          </a:xfrm>
        </p:spPr>
      </p:pic>
      <p:sp>
        <p:nvSpPr>
          <p:cNvPr id="7" name="TextBox 6">
            <a:extLst>
              <a:ext uri="{FF2B5EF4-FFF2-40B4-BE49-F238E27FC236}">
                <a16:creationId xmlns:a16="http://schemas.microsoft.com/office/drawing/2014/main" id="{8C0EE69E-DCDF-45EB-B8A7-BA4601D54A9B}"/>
              </a:ext>
            </a:extLst>
          </p:cNvPr>
          <p:cNvSpPr txBox="1"/>
          <p:nvPr/>
        </p:nvSpPr>
        <p:spPr>
          <a:xfrm>
            <a:off x="3380173" y="5791200"/>
            <a:ext cx="6103398" cy="646331"/>
          </a:xfrm>
          <a:prstGeom prst="rect">
            <a:avLst/>
          </a:prstGeom>
          <a:noFill/>
        </p:spPr>
        <p:txBody>
          <a:bodyPr wrap="square">
            <a:spAutoFit/>
          </a:bodyPr>
          <a:lstStyle/>
          <a:p>
            <a:r>
              <a:rPr lang="en-US" dirty="0">
                <a:hlinkClick r:id="rId3"/>
              </a:rPr>
              <a:t>https://techdifferences.com/difference-between-star-and-snowflake-schema.html</a:t>
            </a:r>
            <a:endParaRPr lang="en-US" dirty="0"/>
          </a:p>
        </p:txBody>
      </p:sp>
    </p:spTree>
    <p:extLst>
      <p:ext uri="{BB962C8B-B14F-4D97-AF65-F5344CB8AC3E}">
        <p14:creationId xmlns:p14="http://schemas.microsoft.com/office/powerpoint/2010/main" val="125453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6EDA-3C74-4ECF-B36A-288F8788ECCC}"/>
              </a:ext>
            </a:extLst>
          </p:cNvPr>
          <p:cNvSpPr>
            <a:spLocks noGrp="1"/>
          </p:cNvSpPr>
          <p:nvPr>
            <p:ph type="title"/>
          </p:nvPr>
        </p:nvSpPr>
        <p:spPr/>
        <p:txBody>
          <a:bodyPr/>
          <a:lstStyle/>
          <a:p>
            <a:r>
              <a:rPr lang="en-US" dirty="0"/>
              <a:t>Comparison table</a:t>
            </a:r>
          </a:p>
        </p:txBody>
      </p:sp>
      <p:graphicFrame>
        <p:nvGraphicFramePr>
          <p:cNvPr id="6" name="Table 6">
            <a:extLst>
              <a:ext uri="{FF2B5EF4-FFF2-40B4-BE49-F238E27FC236}">
                <a16:creationId xmlns:a16="http://schemas.microsoft.com/office/drawing/2014/main" id="{FEC6EFB9-5026-48DC-B30F-DC34F7B89029}"/>
              </a:ext>
            </a:extLst>
          </p:cNvPr>
          <p:cNvGraphicFramePr>
            <a:graphicFrameLocks noGrp="1"/>
          </p:cNvGraphicFramePr>
          <p:nvPr>
            <p:ph idx="1"/>
            <p:extLst>
              <p:ext uri="{D42A27DB-BD31-4B8C-83A1-F6EECF244321}">
                <p14:modId xmlns:p14="http://schemas.microsoft.com/office/powerpoint/2010/main" val="4290361001"/>
              </p:ext>
            </p:extLst>
          </p:nvPr>
        </p:nvGraphicFramePr>
        <p:xfrm>
          <a:off x="1141411" y="1832237"/>
          <a:ext cx="9906000" cy="4318000"/>
        </p:xfrm>
        <a:graphic>
          <a:graphicData uri="http://schemas.openxmlformats.org/drawingml/2006/table">
            <a:tbl>
              <a:tblPr firstRow="1" bandRow="1">
                <a:tableStyleId>{7DF18680-E054-41AD-8BC1-D1AEF772440D}</a:tableStyleId>
              </a:tblPr>
              <a:tblGrid>
                <a:gridCol w="3302000">
                  <a:extLst>
                    <a:ext uri="{9D8B030D-6E8A-4147-A177-3AD203B41FA5}">
                      <a16:colId xmlns:a16="http://schemas.microsoft.com/office/drawing/2014/main" val="2591709377"/>
                    </a:ext>
                  </a:extLst>
                </a:gridCol>
                <a:gridCol w="3302000">
                  <a:extLst>
                    <a:ext uri="{9D8B030D-6E8A-4147-A177-3AD203B41FA5}">
                      <a16:colId xmlns:a16="http://schemas.microsoft.com/office/drawing/2014/main" val="3451773176"/>
                    </a:ext>
                  </a:extLst>
                </a:gridCol>
                <a:gridCol w="3302000">
                  <a:extLst>
                    <a:ext uri="{9D8B030D-6E8A-4147-A177-3AD203B41FA5}">
                      <a16:colId xmlns:a16="http://schemas.microsoft.com/office/drawing/2014/main" val="66466933"/>
                    </a:ext>
                  </a:extLst>
                </a:gridCol>
              </a:tblGrid>
              <a:tr h="370840">
                <a:tc>
                  <a:txBody>
                    <a:bodyPr/>
                    <a:lstStyle/>
                    <a:p>
                      <a:r>
                        <a:rPr lang="en-US" dirty="0"/>
                        <a:t>BASIS FOR COMPARISON</a:t>
                      </a:r>
                    </a:p>
                  </a:txBody>
                  <a:tcPr/>
                </a:tc>
                <a:tc>
                  <a:txBody>
                    <a:bodyPr/>
                    <a:lstStyle/>
                    <a:p>
                      <a:r>
                        <a:rPr lang="en-US" dirty="0"/>
                        <a:t>STAR SCHEMA</a:t>
                      </a:r>
                    </a:p>
                  </a:txBody>
                  <a:tcPr/>
                </a:tc>
                <a:tc>
                  <a:txBody>
                    <a:bodyPr/>
                    <a:lstStyle/>
                    <a:p>
                      <a:r>
                        <a:rPr lang="en-US" dirty="0"/>
                        <a:t>SNOWFLAKE SCHEMA</a:t>
                      </a:r>
                    </a:p>
                  </a:txBody>
                  <a:tcPr/>
                </a:tc>
                <a:extLst>
                  <a:ext uri="{0D108BD9-81ED-4DB2-BD59-A6C34878D82A}">
                    <a16:rowId xmlns:a16="http://schemas.microsoft.com/office/drawing/2014/main" val="4152626949"/>
                  </a:ext>
                </a:extLst>
              </a:tr>
              <a:tr h="370840">
                <a:tc>
                  <a:txBody>
                    <a:bodyPr/>
                    <a:lstStyle/>
                    <a:p>
                      <a:r>
                        <a:rPr lang="en-US" dirty="0"/>
                        <a:t>Structure of schema</a:t>
                      </a:r>
                    </a:p>
                  </a:txBody>
                  <a:tcPr/>
                </a:tc>
                <a:tc>
                  <a:txBody>
                    <a:bodyPr/>
                    <a:lstStyle/>
                    <a:p>
                      <a:r>
                        <a:rPr lang="en-US" dirty="0"/>
                        <a:t>Contains fact and dimension tables.</a:t>
                      </a:r>
                    </a:p>
                  </a:txBody>
                  <a:tcPr/>
                </a:tc>
                <a:tc>
                  <a:txBody>
                    <a:bodyPr/>
                    <a:lstStyle/>
                    <a:p>
                      <a:r>
                        <a:rPr lang="en-US" dirty="0"/>
                        <a:t>Contains sub-dimension tables including fact and dimension tables.</a:t>
                      </a:r>
                    </a:p>
                  </a:txBody>
                  <a:tcPr/>
                </a:tc>
                <a:extLst>
                  <a:ext uri="{0D108BD9-81ED-4DB2-BD59-A6C34878D82A}">
                    <a16:rowId xmlns:a16="http://schemas.microsoft.com/office/drawing/2014/main" val="3448357564"/>
                  </a:ext>
                </a:extLst>
              </a:tr>
              <a:tr h="370840">
                <a:tc>
                  <a:txBody>
                    <a:bodyPr/>
                    <a:lstStyle/>
                    <a:p>
                      <a:r>
                        <a:rPr lang="en-US" dirty="0"/>
                        <a:t>Use of normalization</a:t>
                      </a:r>
                    </a:p>
                  </a:txBody>
                  <a:tcPr/>
                </a:tc>
                <a:tc>
                  <a:txBody>
                    <a:bodyPr/>
                    <a:lstStyle/>
                    <a:p>
                      <a:r>
                        <a:rPr lang="en-US" dirty="0"/>
                        <a:t>Doesn't use normalization.</a:t>
                      </a:r>
                    </a:p>
                  </a:txBody>
                  <a:tcPr/>
                </a:tc>
                <a:tc>
                  <a:txBody>
                    <a:bodyPr/>
                    <a:lstStyle/>
                    <a:p>
                      <a:r>
                        <a:rPr lang="en-US" dirty="0"/>
                        <a:t>Uses normalization and denormalization.</a:t>
                      </a:r>
                    </a:p>
                  </a:txBody>
                  <a:tcPr/>
                </a:tc>
                <a:extLst>
                  <a:ext uri="{0D108BD9-81ED-4DB2-BD59-A6C34878D82A}">
                    <a16:rowId xmlns:a16="http://schemas.microsoft.com/office/drawing/2014/main" val="4190088612"/>
                  </a:ext>
                </a:extLst>
              </a:tr>
              <a:tr h="370840">
                <a:tc>
                  <a:txBody>
                    <a:bodyPr/>
                    <a:lstStyle/>
                    <a:p>
                      <a:r>
                        <a:rPr lang="en-US" dirty="0"/>
                        <a:t>Ease of use</a:t>
                      </a:r>
                    </a:p>
                  </a:txBody>
                  <a:tcPr/>
                </a:tc>
                <a:tc>
                  <a:txBody>
                    <a:bodyPr/>
                    <a:lstStyle/>
                    <a:p>
                      <a:r>
                        <a:rPr lang="en-US" dirty="0"/>
                        <a:t>Simple to understand and easily designed.	</a:t>
                      </a:r>
                    </a:p>
                  </a:txBody>
                  <a:tcPr/>
                </a:tc>
                <a:tc>
                  <a:txBody>
                    <a:bodyPr/>
                    <a:lstStyle/>
                    <a:p>
                      <a:r>
                        <a:rPr lang="en-US" dirty="0"/>
                        <a:t>Hard to understand and design.</a:t>
                      </a:r>
                    </a:p>
                  </a:txBody>
                  <a:tcPr/>
                </a:tc>
                <a:extLst>
                  <a:ext uri="{0D108BD9-81ED-4DB2-BD59-A6C34878D82A}">
                    <a16:rowId xmlns:a16="http://schemas.microsoft.com/office/drawing/2014/main" val="211219986"/>
                  </a:ext>
                </a:extLst>
              </a:tr>
              <a:tr h="370840">
                <a:tc>
                  <a:txBody>
                    <a:bodyPr/>
                    <a:lstStyle/>
                    <a:p>
                      <a:r>
                        <a:rPr lang="en-US" dirty="0"/>
                        <a:t>Query complexity</a:t>
                      </a:r>
                    </a:p>
                  </a:txBody>
                  <a:tcPr/>
                </a:tc>
                <a:tc>
                  <a:txBody>
                    <a:bodyPr/>
                    <a:lstStyle/>
                    <a:p>
                      <a:r>
                        <a:rPr lang="en-US" dirty="0"/>
                        <a:t>Low</a:t>
                      </a:r>
                    </a:p>
                  </a:txBody>
                  <a:tcPr/>
                </a:tc>
                <a:tc>
                  <a:txBody>
                    <a:bodyPr/>
                    <a:lstStyle/>
                    <a:p>
                      <a:r>
                        <a:rPr lang="en-US" dirty="0"/>
                        <a:t>High</a:t>
                      </a:r>
                    </a:p>
                  </a:txBody>
                  <a:tcPr/>
                </a:tc>
                <a:extLst>
                  <a:ext uri="{0D108BD9-81ED-4DB2-BD59-A6C34878D82A}">
                    <a16:rowId xmlns:a16="http://schemas.microsoft.com/office/drawing/2014/main" val="2460599879"/>
                  </a:ext>
                </a:extLst>
              </a:tr>
              <a:tr h="370840">
                <a:tc>
                  <a:txBody>
                    <a:bodyPr/>
                    <a:lstStyle/>
                    <a:p>
                      <a:r>
                        <a:rPr lang="en-US" dirty="0"/>
                        <a:t>Foreign key join used</a:t>
                      </a:r>
                    </a:p>
                  </a:txBody>
                  <a:tcPr/>
                </a:tc>
                <a:tc>
                  <a:txBody>
                    <a:bodyPr/>
                    <a:lstStyle/>
                    <a:p>
                      <a:r>
                        <a:rPr lang="en-US" dirty="0"/>
                        <a:t>Fewer</a:t>
                      </a:r>
                    </a:p>
                  </a:txBody>
                  <a:tcPr/>
                </a:tc>
                <a:tc>
                  <a:txBody>
                    <a:bodyPr/>
                    <a:lstStyle/>
                    <a:p>
                      <a:r>
                        <a:rPr lang="en-US" dirty="0"/>
                        <a:t>Large in number</a:t>
                      </a:r>
                    </a:p>
                  </a:txBody>
                  <a:tcPr/>
                </a:tc>
                <a:extLst>
                  <a:ext uri="{0D108BD9-81ED-4DB2-BD59-A6C34878D82A}">
                    <a16:rowId xmlns:a16="http://schemas.microsoft.com/office/drawing/2014/main" val="497770030"/>
                  </a:ext>
                </a:extLst>
              </a:tr>
              <a:tr h="370840">
                <a:tc>
                  <a:txBody>
                    <a:bodyPr/>
                    <a:lstStyle/>
                    <a:p>
                      <a:r>
                        <a:rPr lang="en-US" dirty="0"/>
                        <a:t>Space usage</a:t>
                      </a:r>
                    </a:p>
                  </a:txBody>
                  <a:tcPr/>
                </a:tc>
                <a:tc>
                  <a:txBody>
                    <a:bodyPr/>
                    <a:lstStyle/>
                    <a:p>
                      <a:r>
                        <a:rPr lang="en-US" dirty="0"/>
                        <a:t>More</a:t>
                      </a:r>
                    </a:p>
                  </a:txBody>
                  <a:tcPr/>
                </a:tc>
                <a:tc>
                  <a:txBody>
                    <a:bodyPr/>
                    <a:lstStyle/>
                    <a:p>
                      <a:r>
                        <a:rPr lang="en-US" dirty="0"/>
                        <a:t>Less</a:t>
                      </a:r>
                    </a:p>
                  </a:txBody>
                  <a:tcPr/>
                </a:tc>
                <a:extLst>
                  <a:ext uri="{0D108BD9-81ED-4DB2-BD59-A6C34878D82A}">
                    <a16:rowId xmlns:a16="http://schemas.microsoft.com/office/drawing/2014/main" val="510918722"/>
                  </a:ext>
                </a:extLst>
              </a:tr>
              <a:tr h="370840">
                <a:tc>
                  <a:txBody>
                    <a:bodyPr/>
                    <a:lstStyle/>
                    <a:p>
                      <a:r>
                        <a:rPr lang="en-US" dirty="0"/>
                        <a:t>Time consumed in query execution</a:t>
                      </a:r>
                    </a:p>
                  </a:txBody>
                  <a:tcPr/>
                </a:tc>
                <a:tc>
                  <a:txBody>
                    <a:bodyPr/>
                    <a:lstStyle/>
                    <a:p>
                      <a:r>
                        <a:rPr lang="en-US" dirty="0"/>
                        <a:t>Less</a:t>
                      </a:r>
                    </a:p>
                  </a:txBody>
                  <a:tcPr/>
                </a:tc>
                <a:tc>
                  <a:txBody>
                    <a:bodyPr/>
                    <a:lstStyle/>
                    <a:p>
                      <a:r>
                        <a:rPr lang="en-US" dirty="0"/>
                        <a:t>More comparatively due to excessive use of join.</a:t>
                      </a:r>
                    </a:p>
                  </a:txBody>
                  <a:tcPr/>
                </a:tc>
                <a:extLst>
                  <a:ext uri="{0D108BD9-81ED-4DB2-BD59-A6C34878D82A}">
                    <a16:rowId xmlns:a16="http://schemas.microsoft.com/office/drawing/2014/main" val="2755617657"/>
                  </a:ext>
                </a:extLst>
              </a:tr>
            </a:tbl>
          </a:graphicData>
        </a:graphic>
      </p:graphicFrame>
    </p:spTree>
    <p:extLst>
      <p:ext uri="{BB962C8B-B14F-4D97-AF65-F5344CB8AC3E}">
        <p14:creationId xmlns:p14="http://schemas.microsoft.com/office/powerpoint/2010/main" val="182010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134-8664-4717-A9F3-F18725047AC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FBBCA1-0AC9-42AA-BDD6-8523EA9F9AAB}"/>
              </a:ext>
            </a:extLst>
          </p:cNvPr>
          <p:cNvSpPr>
            <a:spLocks noGrp="1"/>
          </p:cNvSpPr>
          <p:nvPr>
            <p:ph idx="1"/>
          </p:nvPr>
        </p:nvSpPr>
        <p:spPr>
          <a:xfrm>
            <a:off x="1141412" y="2000913"/>
            <a:ext cx="9905999" cy="3541714"/>
          </a:xfrm>
        </p:spPr>
        <p:txBody>
          <a:bodyPr>
            <a:noAutofit/>
          </a:bodyPr>
          <a:lstStyle/>
          <a:p>
            <a:pPr algn="just"/>
            <a:r>
              <a:rPr lang="en-US" dirty="0"/>
              <a:t>Star and Snowflake schema is used for designing the data warehouse. Both have certain merits and demerits where snowflake schema is easy to maintain, lessen the redundancy hence consumes less space but complex to design. Whereas star schema is simple to understand and design, uses less number of joins and simple queries but have some issues such as data redundancy and integrity.</a:t>
            </a:r>
          </a:p>
          <a:p>
            <a:pPr algn="just"/>
            <a:r>
              <a:rPr lang="en-US" dirty="0"/>
              <a:t>However, use of snowflake schema minimizes redundancy, but it is not popular as star schema which is used most of the time in the design of data warehouse.</a:t>
            </a:r>
          </a:p>
        </p:txBody>
      </p:sp>
    </p:spTree>
    <p:extLst>
      <p:ext uri="{BB962C8B-B14F-4D97-AF65-F5344CB8AC3E}">
        <p14:creationId xmlns:p14="http://schemas.microsoft.com/office/powerpoint/2010/main" val="353547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462C-1519-4228-92FE-3B78E13A9144}"/>
              </a:ext>
            </a:extLst>
          </p:cNvPr>
          <p:cNvSpPr>
            <a:spLocks noGrp="1"/>
          </p:cNvSpPr>
          <p:nvPr>
            <p:ph type="title"/>
          </p:nvPr>
        </p:nvSpPr>
        <p:spPr>
          <a:xfrm>
            <a:off x="1469886" y="2689715"/>
            <a:ext cx="9905998" cy="1478570"/>
          </a:xfrm>
        </p:spPr>
        <p:txBody>
          <a:bodyPr/>
          <a:lstStyle/>
          <a:p>
            <a:r>
              <a:rPr lang="en-US" dirty="0"/>
              <a:t>                        Thank you</a:t>
            </a:r>
          </a:p>
        </p:txBody>
      </p:sp>
    </p:spTree>
    <p:extLst>
      <p:ext uri="{BB962C8B-B14F-4D97-AF65-F5344CB8AC3E}">
        <p14:creationId xmlns:p14="http://schemas.microsoft.com/office/powerpoint/2010/main" val="248939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D222-EB16-448D-8D0B-0D0219E6D69F}"/>
              </a:ext>
            </a:extLst>
          </p:cNvPr>
          <p:cNvSpPr>
            <a:spLocks noGrp="1"/>
          </p:cNvSpPr>
          <p:nvPr>
            <p:ph type="title"/>
          </p:nvPr>
        </p:nvSpPr>
        <p:spPr/>
        <p:txBody>
          <a:bodyPr/>
          <a:lstStyle/>
          <a:p>
            <a:r>
              <a:rPr lang="en-US" dirty="0"/>
              <a:t>What is Data warehouse schema</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9D12C4C2-C5B7-4C8E-A2A8-ADC40B149D7E}"/>
              </a:ext>
            </a:extLst>
          </p:cNvPr>
          <p:cNvSpPr>
            <a:spLocks noGrp="1"/>
          </p:cNvSpPr>
          <p:nvPr>
            <p:ph idx="1"/>
          </p:nvPr>
        </p:nvSpPr>
        <p:spPr/>
        <p:txBody>
          <a:bodyPr/>
          <a:lstStyle/>
          <a:p>
            <a:pPr algn="just"/>
            <a:r>
              <a:rPr lang="en-US" dirty="0"/>
              <a:t>Schema is a logical description of the entire database.</a:t>
            </a:r>
          </a:p>
          <a:p>
            <a:pPr algn="just"/>
            <a:r>
              <a:rPr lang="en-US" dirty="0"/>
              <a:t>It includes the name and description of records of all record types.</a:t>
            </a:r>
          </a:p>
          <a:p>
            <a:endParaRPr lang="en-US" dirty="0"/>
          </a:p>
        </p:txBody>
      </p:sp>
    </p:spTree>
    <p:extLst>
      <p:ext uri="{BB962C8B-B14F-4D97-AF65-F5344CB8AC3E}">
        <p14:creationId xmlns:p14="http://schemas.microsoft.com/office/powerpoint/2010/main" val="109540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F04-91C8-40EE-9544-62CF2FC26D93}"/>
              </a:ext>
            </a:extLst>
          </p:cNvPr>
          <p:cNvSpPr>
            <a:spLocks noGrp="1"/>
          </p:cNvSpPr>
          <p:nvPr>
            <p:ph type="title"/>
          </p:nvPr>
        </p:nvSpPr>
        <p:spPr/>
        <p:txBody>
          <a:bodyPr/>
          <a:lstStyle/>
          <a:p>
            <a:r>
              <a:rPr lang="en-US" dirty="0"/>
              <a:t>Types of Data Warehouse Schema</a:t>
            </a:r>
          </a:p>
        </p:txBody>
      </p:sp>
      <p:sp>
        <p:nvSpPr>
          <p:cNvPr id="3" name="Content Placeholder 2">
            <a:extLst>
              <a:ext uri="{FF2B5EF4-FFF2-40B4-BE49-F238E27FC236}">
                <a16:creationId xmlns:a16="http://schemas.microsoft.com/office/drawing/2014/main" id="{239AE921-4D9E-4FF0-B1B1-1864D4234C2B}"/>
              </a:ext>
            </a:extLst>
          </p:cNvPr>
          <p:cNvSpPr>
            <a:spLocks noGrp="1"/>
          </p:cNvSpPr>
          <p:nvPr>
            <p:ph idx="1"/>
          </p:nvPr>
        </p:nvSpPr>
        <p:spPr/>
        <p:txBody>
          <a:bodyPr/>
          <a:lstStyle/>
          <a:p>
            <a:r>
              <a:rPr lang="en-US" dirty="0"/>
              <a:t>Star Schema</a:t>
            </a:r>
          </a:p>
          <a:p>
            <a:r>
              <a:rPr lang="en-US" dirty="0"/>
              <a:t>Snowflake Schema</a:t>
            </a:r>
          </a:p>
          <a:p>
            <a:r>
              <a:rPr lang="en-US" dirty="0"/>
              <a:t>Galaxy Schema</a:t>
            </a:r>
          </a:p>
        </p:txBody>
      </p:sp>
    </p:spTree>
    <p:extLst>
      <p:ext uri="{BB962C8B-B14F-4D97-AF65-F5344CB8AC3E}">
        <p14:creationId xmlns:p14="http://schemas.microsoft.com/office/powerpoint/2010/main" val="34624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5FA-EFBF-494D-AD77-351B2175FAC0}"/>
              </a:ext>
            </a:extLst>
          </p:cNvPr>
          <p:cNvSpPr>
            <a:spLocks noGrp="1"/>
          </p:cNvSpPr>
          <p:nvPr>
            <p:ph type="title"/>
          </p:nvPr>
        </p:nvSpPr>
        <p:spPr/>
        <p:txBody>
          <a:bodyPr/>
          <a:lstStyle/>
          <a:p>
            <a:r>
              <a:rPr lang="en-US" dirty="0"/>
              <a:t>Star Schema</a:t>
            </a:r>
          </a:p>
        </p:txBody>
      </p:sp>
      <p:sp>
        <p:nvSpPr>
          <p:cNvPr id="3" name="Content Placeholder 2">
            <a:extLst>
              <a:ext uri="{FF2B5EF4-FFF2-40B4-BE49-F238E27FC236}">
                <a16:creationId xmlns:a16="http://schemas.microsoft.com/office/drawing/2014/main" id="{4839EC13-4301-4530-96FB-62CBC39794B6}"/>
              </a:ext>
            </a:extLst>
          </p:cNvPr>
          <p:cNvSpPr>
            <a:spLocks noGrp="1"/>
          </p:cNvSpPr>
          <p:nvPr>
            <p:ph idx="1"/>
          </p:nvPr>
        </p:nvSpPr>
        <p:spPr/>
        <p:txBody>
          <a:bodyPr/>
          <a:lstStyle/>
          <a:p>
            <a:pPr algn="just"/>
            <a:r>
              <a:rPr lang="en-US" dirty="0"/>
              <a:t>In a star schema , there is one fact table in the middle and a number of associated dimension tables. This structure resembles a star and hence it is known as a star schema.</a:t>
            </a:r>
          </a:p>
          <a:p>
            <a:pPr algn="just"/>
            <a:r>
              <a:rPr lang="en-US" dirty="0"/>
              <a:t>Each dimension in a star schema is represented with only one-dimension table.</a:t>
            </a:r>
          </a:p>
          <a:p>
            <a:pPr algn="just"/>
            <a:r>
              <a:rPr lang="en-US" dirty="0"/>
              <a:t>This dimension table contains the set of attributes.</a:t>
            </a:r>
          </a:p>
          <a:p>
            <a:pPr algn="just"/>
            <a:r>
              <a:rPr lang="en-US" dirty="0"/>
              <a:t>The following diagram shows the sales data of a company with respect to the four dimensions, namely time, item, branch, and location.</a:t>
            </a:r>
          </a:p>
        </p:txBody>
      </p:sp>
    </p:spTree>
    <p:extLst>
      <p:ext uri="{BB962C8B-B14F-4D97-AF65-F5344CB8AC3E}">
        <p14:creationId xmlns:p14="http://schemas.microsoft.com/office/powerpoint/2010/main" val="260062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98C3-7C76-4C72-A549-CE38A169DAA4}"/>
              </a:ext>
            </a:extLst>
          </p:cNvPr>
          <p:cNvSpPr>
            <a:spLocks noGrp="1"/>
          </p:cNvSpPr>
          <p:nvPr>
            <p:ph type="title"/>
          </p:nvPr>
        </p:nvSpPr>
        <p:spPr/>
        <p:txBody>
          <a:bodyPr/>
          <a:lstStyle/>
          <a:p>
            <a:r>
              <a:rPr lang="en-US" dirty="0"/>
              <a:t>Star Schema diagram</a:t>
            </a:r>
          </a:p>
        </p:txBody>
      </p:sp>
      <p:pic>
        <p:nvPicPr>
          <p:cNvPr id="5" name="Content Placeholder 4">
            <a:extLst>
              <a:ext uri="{FF2B5EF4-FFF2-40B4-BE49-F238E27FC236}">
                <a16:creationId xmlns:a16="http://schemas.microsoft.com/office/drawing/2014/main" id="{FBFF3124-6FC1-41FB-83AF-191B0C20485C}"/>
              </a:ext>
            </a:extLst>
          </p:cNvPr>
          <p:cNvPicPr>
            <a:picLocks noGrp="1" noChangeAspect="1"/>
          </p:cNvPicPr>
          <p:nvPr>
            <p:ph idx="1"/>
          </p:nvPr>
        </p:nvPicPr>
        <p:blipFill>
          <a:blip r:embed="rId2"/>
          <a:stretch>
            <a:fillRect/>
          </a:stretch>
        </p:blipFill>
        <p:spPr>
          <a:xfrm>
            <a:off x="2281561" y="1841403"/>
            <a:ext cx="7492753" cy="3994186"/>
          </a:xfrm>
        </p:spPr>
      </p:pic>
      <p:sp>
        <p:nvSpPr>
          <p:cNvPr id="7" name="TextBox 6">
            <a:extLst>
              <a:ext uri="{FF2B5EF4-FFF2-40B4-BE49-F238E27FC236}">
                <a16:creationId xmlns:a16="http://schemas.microsoft.com/office/drawing/2014/main" id="{33D28F90-E562-4B58-B341-C6813DD713AD}"/>
              </a:ext>
            </a:extLst>
          </p:cNvPr>
          <p:cNvSpPr txBox="1"/>
          <p:nvPr/>
        </p:nvSpPr>
        <p:spPr>
          <a:xfrm>
            <a:off x="3384611" y="5870150"/>
            <a:ext cx="6103398" cy="369332"/>
          </a:xfrm>
          <a:prstGeom prst="rect">
            <a:avLst/>
          </a:prstGeom>
          <a:noFill/>
        </p:spPr>
        <p:txBody>
          <a:bodyPr wrap="square">
            <a:spAutoFit/>
          </a:bodyPr>
          <a:lstStyle/>
          <a:p>
            <a:r>
              <a:rPr lang="en-US" dirty="0">
                <a:hlinkClick r:id="rId3"/>
              </a:rPr>
              <a:t>https://www.tutorialspoint.com/dwh/dwh_schemas.htm</a:t>
            </a:r>
            <a:endParaRPr lang="en-US" dirty="0"/>
          </a:p>
        </p:txBody>
      </p:sp>
    </p:spTree>
    <p:extLst>
      <p:ext uri="{BB962C8B-B14F-4D97-AF65-F5344CB8AC3E}">
        <p14:creationId xmlns:p14="http://schemas.microsoft.com/office/powerpoint/2010/main" val="19335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B11-0716-4074-B48E-8D4830380D8D}"/>
              </a:ext>
            </a:extLst>
          </p:cNvPr>
          <p:cNvSpPr>
            <a:spLocks noGrp="1"/>
          </p:cNvSpPr>
          <p:nvPr>
            <p:ph type="title"/>
          </p:nvPr>
        </p:nvSpPr>
        <p:spPr/>
        <p:txBody>
          <a:bodyPr/>
          <a:lstStyle/>
          <a:p>
            <a:r>
              <a:rPr lang="en-US" dirty="0"/>
              <a:t>Star Schema (continued)</a:t>
            </a:r>
          </a:p>
        </p:txBody>
      </p:sp>
      <p:sp>
        <p:nvSpPr>
          <p:cNvPr id="3" name="Content Placeholder 2">
            <a:extLst>
              <a:ext uri="{FF2B5EF4-FFF2-40B4-BE49-F238E27FC236}">
                <a16:creationId xmlns:a16="http://schemas.microsoft.com/office/drawing/2014/main" id="{BB036269-1BFF-4187-B98D-347783FACAA2}"/>
              </a:ext>
            </a:extLst>
          </p:cNvPr>
          <p:cNvSpPr>
            <a:spLocks noGrp="1"/>
          </p:cNvSpPr>
          <p:nvPr>
            <p:ph idx="1"/>
          </p:nvPr>
        </p:nvSpPr>
        <p:spPr/>
        <p:txBody>
          <a:bodyPr/>
          <a:lstStyle/>
          <a:p>
            <a:pPr algn="just"/>
            <a:r>
              <a:rPr lang="en-US" dirty="0"/>
              <a:t>There is a fact table at the center. It contains the keys to each of four dimensions.</a:t>
            </a:r>
          </a:p>
          <a:p>
            <a:pPr algn="just"/>
            <a:r>
              <a:rPr lang="en-US" dirty="0"/>
              <a:t>The fact table also contains the attributes, namely dollars sold and units sold.</a:t>
            </a:r>
          </a:p>
          <a:p>
            <a:pPr algn="just"/>
            <a:r>
              <a:rPr lang="en-US" dirty="0"/>
              <a:t>Highly data redundancy.</a:t>
            </a:r>
          </a:p>
          <a:p>
            <a:endParaRPr lang="en-US" dirty="0"/>
          </a:p>
          <a:p>
            <a:endParaRPr lang="en-US" dirty="0"/>
          </a:p>
        </p:txBody>
      </p:sp>
    </p:spTree>
    <p:extLst>
      <p:ext uri="{BB962C8B-B14F-4D97-AF65-F5344CB8AC3E}">
        <p14:creationId xmlns:p14="http://schemas.microsoft.com/office/powerpoint/2010/main" val="34677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95B9-F85A-4F2C-AA51-2633434346C8}"/>
              </a:ext>
            </a:extLst>
          </p:cNvPr>
          <p:cNvSpPr>
            <a:spLocks noGrp="1"/>
          </p:cNvSpPr>
          <p:nvPr>
            <p:ph type="title"/>
          </p:nvPr>
        </p:nvSpPr>
        <p:spPr/>
        <p:txBody>
          <a:bodyPr/>
          <a:lstStyle/>
          <a:p>
            <a:r>
              <a:rPr lang="en-US" dirty="0"/>
              <a:t>Snowflake Schema</a:t>
            </a:r>
          </a:p>
        </p:txBody>
      </p:sp>
      <p:sp>
        <p:nvSpPr>
          <p:cNvPr id="3" name="Content Placeholder 2">
            <a:extLst>
              <a:ext uri="{FF2B5EF4-FFF2-40B4-BE49-F238E27FC236}">
                <a16:creationId xmlns:a16="http://schemas.microsoft.com/office/drawing/2014/main" id="{9B335BA2-9DCF-4194-A490-135A721E434A}"/>
              </a:ext>
            </a:extLst>
          </p:cNvPr>
          <p:cNvSpPr>
            <a:spLocks noGrp="1"/>
          </p:cNvSpPr>
          <p:nvPr>
            <p:ph idx="1"/>
          </p:nvPr>
        </p:nvSpPr>
        <p:spPr/>
        <p:txBody>
          <a:bodyPr/>
          <a:lstStyle/>
          <a:p>
            <a:pPr algn="just"/>
            <a:r>
              <a:rPr lang="en-US" dirty="0"/>
              <a:t>Snowflake schema acts like an extended version of a star schema.</a:t>
            </a:r>
          </a:p>
          <a:p>
            <a:pPr algn="just"/>
            <a:r>
              <a:rPr lang="en-US" dirty="0"/>
              <a:t>There are additional dimensions added to Star schema. This schema is known as snowflake due to its structure.</a:t>
            </a:r>
          </a:p>
          <a:p>
            <a:pPr algn="just"/>
            <a:r>
              <a:rPr lang="en-US" dirty="0"/>
              <a:t>Some dimension tables in the Snowflake schema are normalized.</a:t>
            </a:r>
          </a:p>
          <a:p>
            <a:pPr algn="just"/>
            <a:r>
              <a:rPr lang="en-US" dirty="0"/>
              <a:t>The normalization splits up the data into additional tables.</a:t>
            </a:r>
          </a:p>
          <a:p>
            <a:endParaRPr lang="en-US" dirty="0"/>
          </a:p>
        </p:txBody>
      </p:sp>
    </p:spTree>
    <p:extLst>
      <p:ext uri="{BB962C8B-B14F-4D97-AF65-F5344CB8AC3E}">
        <p14:creationId xmlns:p14="http://schemas.microsoft.com/office/powerpoint/2010/main" val="38217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59B8-1BF2-4E61-B912-2C4AFF368502}"/>
              </a:ext>
            </a:extLst>
          </p:cNvPr>
          <p:cNvSpPr>
            <a:spLocks noGrp="1"/>
          </p:cNvSpPr>
          <p:nvPr>
            <p:ph type="title"/>
          </p:nvPr>
        </p:nvSpPr>
        <p:spPr/>
        <p:txBody>
          <a:bodyPr/>
          <a:lstStyle/>
          <a:p>
            <a:r>
              <a:rPr lang="en-US" dirty="0"/>
              <a:t>Snowflake schema diagram</a:t>
            </a:r>
          </a:p>
        </p:txBody>
      </p:sp>
      <p:pic>
        <p:nvPicPr>
          <p:cNvPr id="5" name="Content Placeholder 4">
            <a:extLst>
              <a:ext uri="{FF2B5EF4-FFF2-40B4-BE49-F238E27FC236}">
                <a16:creationId xmlns:a16="http://schemas.microsoft.com/office/drawing/2014/main" id="{B460A752-D959-4793-9277-AA80C47C4625}"/>
              </a:ext>
            </a:extLst>
          </p:cNvPr>
          <p:cNvPicPr>
            <a:picLocks noGrp="1" noChangeAspect="1"/>
          </p:cNvPicPr>
          <p:nvPr>
            <p:ph idx="1"/>
          </p:nvPr>
        </p:nvPicPr>
        <p:blipFill>
          <a:blip r:embed="rId2"/>
          <a:stretch>
            <a:fillRect/>
          </a:stretch>
        </p:blipFill>
        <p:spPr>
          <a:xfrm>
            <a:off x="2246050" y="1903259"/>
            <a:ext cx="7430610" cy="3541712"/>
          </a:xfrm>
        </p:spPr>
      </p:pic>
      <p:sp>
        <p:nvSpPr>
          <p:cNvPr id="7" name="TextBox 6">
            <a:extLst>
              <a:ext uri="{FF2B5EF4-FFF2-40B4-BE49-F238E27FC236}">
                <a16:creationId xmlns:a16="http://schemas.microsoft.com/office/drawing/2014/main" id="{60FF9550-E60E-45E6-A157-2C0908660099}"/>
              </a:ext>
            </a:extLst>
          </p:cNvPr>
          <p:cNvSpPr txBox="1"/>
          <p:nvPr/>
        </p:nvSpPr>
        <p:spPr>
          <a:xfrm>
            <a:off x="3264764" y="5444971"/>
            <a:ext cx="6103398" cy="369332"/>
          </a:xfrm>
          <a:prstGeom prst="rect">
            <a:avLst/>
          </a:prstGeom>
          <a:noFill/>
        </p:spPr>
        <p:txBody>
          <a:bodyPr wrap="square">
            <a:spAutoFit/>
          </a:bodyPr>
          <a:lstStyle/>
          <a:p>
            <a:r>
              <a:rPr lang="en-US" dirty="0">
                <a:hlinkClick r:id="rId3"/>
              </a:rPr>
              <a:t>https://www.tutorialspoint.com/dwh/dwh_schemas.htm</a:t>
            </a:r>
            <a:endParaRPr lang="en-US" dirty="0"/>
          </a:p>
        </p:txBody>
      </p:sp>
    </p:spTree>
    <p:extLst>
      <p:ext uri="{BB962C8B-B14F-4D97-AF65-F5344CB8AC3E}">
        <p14:creationId xmlns:p14="http://schemas.microsoft.com/office/powerpoint/2010/main" val="39662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C53C-D5A5-4559-A584-6A443EB4AA37}"/>
              </a:ext>
            </a:extLst>
          </p:cNvPr>
          <p:cNvSpPr>
            <a:spLocks noGrp="1"/>
          </p:cNvSpPr>
          <p:nvPr>
            <p:ph type="title"/>
          </p:nvPr>
        </p:nvSpPr>
        <p:spPr/>
        <p:txBody>
          <a:bodyPr/>
          <a:lstStyle/>
          <a:p>
            <a:r>
              <a:rPr lang="en-US" dirty="0"/>
              <a:t>Snowflake schema (continued)</a:t>
            </a:r>
          </a:p>
        </p:txBody>
      </p:sp>
      <p:sp>
        <p:nvSpPr>
          <p:cNvPr id="3" name="Content Placeholder 2">
            <a:extLst>
              <a:ext uri="{FF2B5EF4-FFF2-40B4-BE49-F238E27FC236}">
                <a16:creationId xmlns:a16="http://schemas.microsoft.com/office/drawing/2014/main" id="{60CE5EAC-C4F6-488F-B6CC-96BF5FDC8DD1}"/>
              </a:ext>
            </a:extLst>
          </p:cNvPr>
          <p:cNvSpPr>
            <a:spLocks noGrp="1"/>
          </p:cNvSpPr>
          <p:nvPr>
            <p:ph idx="1"/>
          </p:nvPr>
        </p:nvSpPr>
        <p:spPr/>
        <p:txBody>
          <a:bodyPr/>
          <a:lstStyle/>
          <a:p>
            <a:r>
              <a:rPr lang="en-US" dirty="0"/>
              <a:t>The dimensions table in a snowflake schema are normalized. For example, the item dimension table is normalized and split into two dimension tables, namely item and supplier table.</a:t>
            </a:r>
          </a:p>
          <a:p>
            <a:r>
              <a:rPr lang="en-US" dirty="0"/>
              <a:t>Due to normalization in the Snowflake schema, the redundancy is reduced and therefore, it becomes easy to maintain and the save storage space.</a:t>
            </a:r>
          </a:p>
        </p:txBody>
      </p:sp>
    </p:spTree>
    <p:extLst>
      <p:ext uri="{BB962C8B-B14F-4D97-AF65-F5344CB8AC3E}">
        <p14:creationId xmlns:p14="http://schemas.microsoft.com/office/powerpoint/2010/main" val="1354628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296</TotalTime>
  <Words>536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vt:lpstr>
      <vt:lpstr>Tw Cen MT</vt:lpstr>
      <vt:lpstr>Circuit</vt:lpstr>
      <vt:lpstr>Star and snowflake schema</vt:lpstr>
      <vt:lpstr>What is Data warehouse schema?</vt:lpstr>
      <vt:lpstr>Types of Data Warehouse Schema</vt:lpstr>
      <vt:lpstr>Star Schema</vt:lpstr>
      <vt:lpstr>Star Schema diagram</vt:lpstr>
      <vt:lpstr>Star Schema (continued)</vt:lpstr>
      <vt:lpstr>Snowflake Schema</vt:lpstr>
      <vt:lpstr>Snowflake schema diagram</vt:lpstr>
      <vt:lpstr>Snowflake schema (continued)</vt:lpstr>
      <vt:lpstr>Comparing Star and Snowflake Schema</vt:lpstr>
      <vt:lpstr>Comparison table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and snowflake schema</dc:title>
  <dc:creator>Shehryar Khan</dc:creator>
  <cp:lastModifiedBy>Shehryar Khan</cp:lastModifiedBy>
  <cp:revision>1</cp:revision>
  <dcterms:created xsi:type="dcterms:W3CDTF">2022-04-27T20:23:17Z</dcterms:created>
  <dcterms:modified xsi:type="dcterms:W3CDTF">2022-04-28T01:20:16Z</dcterms:modified>
</cp:coreProperties>
</file>