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17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c3.gov/media/annualreports.aspx" TargetMode="External"/><Relationship Id="rId5" Type="http://schemas.openxmlformats.org/officeDocument/2006/relationships/hyperlink" Target="http://www.ponemon.org/library/2016-cost-of-cyber-crime-study-the-risk-of-business-innovation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653440"/>
            <a:ext cx="7477601" cy="48721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Towards Human-Centric Framework to promote Cybersecurity-Hygiene for the Future of Healthcare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8" y="571309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presentation explores the need for a human-centric framework to prioritize cybersecurity-hygiene in the healthcare sector, ensuring a secure and sustainable future.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6822328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Shehryar </a:t>
            </a:r>
            <a:r>
              <a:rPr lang="en-US" sz="17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Kamran 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
27-Nov-23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55663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Thank you for your interest in our presentation. Feel free to reach out if you have any questions!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833199" y="451735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758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0130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188601" y="3828931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Human error is a major cause of cybersecurity breaches.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188601" y="427315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Cyber attacks on healthcare organizations can lead to data loss and service disruptions.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5072777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Implementing effective security measures can reduce cyber risks.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900118"/>
            <a:ext cx="4450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Literature Review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21242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499241" y="325409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288744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Existing cybersecurity practices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4552474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Analyze the current cybersecurity practices in the healthcare sector and highlight their limitations.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733574" y="321242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84426" y="325409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455688" y="328874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Human factors in cybersecurity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455688" y="420528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Examine the role of human behavior and psychology in the context of cybersecurity breaches.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321242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269611" y="325409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840873" y="3288744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Best practices from other industries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840873" y="4552474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successful cybersecurity frameworks from other industries and how they can be adapted for healthcare.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888569"/>
            <a:ext cx="4991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Proposed Approach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027283"/>
            <a:ext cx="9933503" cy="3313748"/>
          </a:xfrm>
          <a:prstGeom prst="roundRect">
            <a:avLst>
              <a:gd name="adj" fmla="val 12070"/>
            </a:avLst>
          </a:prstGeom>
          <a:solidFill>
            <a:srgbClr val="00002E"/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27352" y="3312557"/>
            <a:ext cx="2825234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User education and awareness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627352" y="4367689"/>
            <a:ext cx="28252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Empower healthcare professionals and patients with knowledge and skills to mitigate cyber risks.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904548" y="3312557"/>
            <a:ext cx="2821424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Policy and governance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5904548" y="4367689"/>
            <a:ext cx="282142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Establish robust policies, regulations, and governance mechanisms to ensure cybersecurity-hygiene implementation.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177933" y="3312557"/>
            <a:ext cx="2825234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Technical infrastructure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9177933" y="4367689"/>
            <a:ext cx="28252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Invest in secure networks, encryption, and advanced technologies to safeguard sensitive healthcare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262777"/>
            <a:ext cx="5806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Results and Discussion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401491"/>
            <a:ext cx="9933503" cy="4565333"/>
          </a:xfrm>
          <a:prstGeom prst="roundRect">
            <a:avLst>
              <a:gd name="adj" fmla="val 8761"/>
            </a:avLst>
          </a:prstGeom>
          <a:solidFill>
            <a:srgbClr val="00002E"/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26162" y="2597825"/>
            <a:ext cx="44630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Quantitative analysis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2597825"/>
            <a:ext cx="44630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Demonstrate the effectiveness of the proposed human-centric framework using data-driven results and metrics.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626162" y="3973354"/>
            <a:ext cx="44630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Case studies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3973354"/>
            <a:ext cx="44630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Showcase real-life scenarios where the framework has successfully prevented cyber attacks and protected healthcare data.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626162" y="5348883"/>
            <a:ext cx="44630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Expert opinions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5348883"/>
            <a:ext cx="44630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Highlight feedback and insights from cybersecurity experts regarding the framework's impact and potential improvements.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1516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2989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Limitations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437686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2687598"/>
            <a:ext cx="3246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Organizational resistance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3089504"/>
            <a:ext cx="4355902" cy="14011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Address the challenges and potential resistance faced during the implementation of a human-centric cybersecurity framework.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37686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6198" y="2687598"/>
            <a:ext cx="3238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Technological constraints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6198" y="3256955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Discuss limitations and vulnerabilities related to the integration of advanced technologies in healthcare systems.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98301" y="5045154"/>
            <a:ext cx="2948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8301" y="5614511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need for regulatory changes to support the adoption of a human-centric cybersecurity approach.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48A8E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6198" y="5045154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Resource allocation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6197" y="5412875"/>
            <a:ext cx="4355902" cy="1428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Highlight the costs and resource requirements associated with implementing and maintaining the framework.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32922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Work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579019"/>
            <a:ext cx="469570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Continuous monitoring and improvement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634151"/>
            <a:ext cx="46957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Outline strategies for ongoing monitoring, evaluation, and refinement of the human-centric framework.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3579019"/>
            <a:ext cx="469570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Collaboration and knowledge sharing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687" y="4634151"/>
            <a:ext cx="46957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Promote collaboration among healthcare organizations to collectively address emerging cyber threats.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62366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188601" y="3651290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human-centric approach is essential for cybersecurity hygiene in healthcare.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188601" y="4450913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proposed framework enables effective human-centric interventions.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4895136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Addressing human factors mitigates cybersecurity risks and protects patient data.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476298"/>
          </a:xfrm>
          <a:prstGeom prst="rect">
            <a:avLst/>
          </a:prstGeom>
          <a:solidFill>
            <a:srgbClr val="00002E">
              <a:alpha val="75000"/>
            </a:srgbClr>
          </a:solidFill>
          <a:ln w="38814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47629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81656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References</a:t>
            </a:r>
            <a:endParaRPr lang="en-US" sz="3062" dirty="0"/>
          </a:p>
        </p:txBody>
      </p:sp>
      <p:sp>
        <p:nvSpPr>
          <p:cNvPr id="6" name="Text 2"/>
          <p:cNvSpPr/>
          <p:nvPr/>
        </p:nvSpPr>
        <p:spPr>
          <a:xfrm>
            <a:off x="6830378" y="1146929"/>
            <a:ext cx="6704767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1. Security in Cyberspace. Test Eng. Manag. 2020, 83, 8145–8152.</a:t>
            </a:r>
            <a:endParaRPr lang="en-US" sz="1225" dirty="0"/>
          </a:p>
        </p:txBody>
      </p:sp>
      <p:sp>
        <p:nvSpPr>
          <p:cNvPr id="7" name="Text 3"/>
          <p:cNvSpPr/>
          <p:nvPr/>
        </p:nvSpPr>
        <p:spPr>
          <a:xfrm>
            <a:off x="6830378" y="1457801"/>
            <a:ext cx="670476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5. Cain, A.; Edwards, M.; Still, J. An exploratory study of cyber hygiene behaviors and knowledge. J. Inf. Secur. Appl. 2018, 42, 36–45. [CrossRef]</a:t>
            </a:r>
            <a:endParaRPr lang="en-US" sz="1225" dirty="0"/>
          </a:p>
        </p:txBody>
      </p:sp>
      <p:sp>
        <p:nvSpPr>
          <p:cNvPr id="8" name="Text 4"/>
          <p:cNvSpPr/>
          <p:nvPr/>
        </p:nvSpPr>
        <p:spPr>
          <a:xfrm>
            <a:off x="6830378" y="2017395"/>
            <a:ext cx="670476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6. Ponemon Institute. 2016. Available online: </a:t>
            </a:r>
            <a:r>
              <a:rPr lang="en-US" sz="1225" u="sng" dirty="0">
                <a:solidFill>
                  <a:srgbClr val="F2B42D"/>
                </a:solidFill>
                <a:latin typeface="PT Sans" pitchFamily="34" charset="0"/>
                <a:ea typeface="PT Sans" pitchFamily="34" charset="-122"/>
                <a:cs typeface="PT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http://www.ponemon.org/library/2016-cost-of-cyber-crime-study-the-risk-of-business-innovation</a:t>
            </a: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(accessed on 1 January 2023).</a:t>
            </a:r>
            <a:endParaRPr lang="en-US" sz="1225" dirty="0"/>
          </a:p>
        </p:txBody>
      </p:sp>
      <p:sp>
        <p:nvSpPr>
          <p:cNvPr id="9" name="Text 5"/>
          <p:cNvSpPr/>
          <p:nvPr/>
        </p:nvSpPr>
        <p:spPr>
          <a:xfrm>
            <a:off x="6830378" y="2576989"/>
            <a:ext cx="670476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7. FBI. 2015. Available online: </a:t>
            </a:r>
            <a:r>
              <a:rPr lang="en-US" sz="1225" u="sng" dirty="0">
                <a:solidFill>
                  <a:srgbClr val="F2B42D"/>
                </a:solidFill>
                <a:latin typeface="PT Sans" pitchFamily="34" charset="0"/>
                <a:ea typeface="PT Sans" pitchFamily="34" charset="-122"/>
                <a:cs typeface="PT Sans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https://www.ic3.gov/media/annualreports.aspx</a:t>
            </a: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(accessed on 15 December 2022).</a:t>
            </a:r>
            <a:endParaRPr lang="en-US" sz="1225" dirty="0"/>
          </a:p>
        </p:txBody>
      </p:sp>
      <p:sp>
        <p:nvSpPr>
          <p:cNvPr id="10" name="Text 6"/>
          <p:cNvSpPr/>
          <p:nvPr/>
        </p:nvSpPr>
        <p:spPr>
          <a:xfrm>
            <a:off x="6830378" y="3136583"/>
            <a:ext cx="670476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8. Long, R. Using Phishing to Test Social Engineering Awareness of Financial Employees. Ph.D. Thesis, Eastern Washington University, Cheney, WA, USA, 2013.</a:t>
            </a:r>
            <a:endParaRPr lang="en-US" sz="1225" dirty="0"/>
          </a:p>
        </p:txBody>
      </p:sp>
      <p:sp>
        <p:nvSpPr>
          <p:cNvPr id="11" name="Text 7"/>
          <p:cNvSpPr/>
          <p:nvPr/>
        </p:nvSpPr>
        <p:spPr>
          <a:xfrm>
            <a:off x="6830378" y="3696176"/>
            <a:ext cx="6704767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9. Russell, J.D.; Weems, C.F.; Ahmed, I.; Richard, G.G. Self-reported secure and insecure cyber behaviour: Factor structure and associations with personality factors. J. Cyber Secur. Technol. 2017, 1, 1–12. [CrossRef]</a:t>
            </a:r>
            <a:endParaRPr lang="en-US" sz="1225" dirty="0"/>
          </a:p>
        </p:txBody>
      </p:sp>
      <p:sp>
        <p:nvSpPr>
          <p:cNvPr id="12" name="Text 8"/>
          <p:cNvSpPr/>
          <p:nvPr/>
        </p:nvSpPr>
        <p:spPr>
          <a:xfrm>
            <a:off x="6830378" y="4504492"/>
            <a:ext cx="6704767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10. Talib, S.; Clarke, N.L.; Furnell, S.M. An analysis of information security awareness within home and work environments. In Proceedings of the International Conference on Availability, Reliability, and Security, Krakow, Poland, 15–18 February 2010; Volume 1, pp. 196–203.</a:t>
            </a:r>
            <a:endParaRPr lang="en-US" sz="1225" dirty="0"/>
          </a:p>
        </p:txBody>
      </p:sp>
      <p:sp>
        <p:nvSpPr>
          <p:cNvPr id="13" name="Text 9"/>
          <p:cNvSpPr/>
          <p:nvPr/>
        </p:nvSpPr>
        <p:spPr>
          <a:xfrm>
            <a:off x="6830378" y="5312807"/>
            <a:ext cx="670476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11. Anderson, C.L.; Agarwal, R. Practicing safe computing: A multimedia empirical examination of home computer user security behavioral intentions. MIS Q. 2010, 34, 613–643. [CrossRef]</a:t>
            </a:r>
            <a:endParaRPr lang="en-US" sz="1225" dirty="0"/>
          </a:p>
        </p:txBody>
      </p:sp>
      <p:sp>
        <p:nvSpPr>
          <p:cNvPr id="14" name="Text 10"/>
          <p:cNvSpPr/>
          <p:nvPr/>
        </p:nvSpPr>
        <p:spPr>
          <a:xfrm>
            <a:off x="6830378" y="5872401"/>
            <a:ext cx="670476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12. Konieczny, F. USAFR NJT. SEADE: Countering the futility of network security. Air Space Power J. 2015, 29, 1–11.</a:t>
            </a:r>
            <a:endParaRPr lang="en-US" sz="1225" dirty="0"/>
          </a:p>
        </p:txBody>
      </p:sp>
      <p:sp>
        <p:nvSpPr>
          <p:cNvPr id="15" name="Text 11"/>
          <p:cNvSpPr/>
          <p:nvPr/>
        </p:nvSpPr>
        <p:spPr>
          <a:xfrm>
            <a:off x="6830378" y="6431994"/>
            <a:ext cx="6704767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13. Furnell, S. Why users cannot use security. Comput. Secur. 2005, 24, 274–279. [CrossRef]</a:t>
            </a:r>
            <a:endParaRPr lang="en-US" sz="1225" dirty="0"/>
          </a:p>
        </p:txBody>
      </p:sp>
      <p:sp>
        <p:nvSpPr>
          <p:cNvPr id="16" name="Text 12"/>
          <p:cNvSpPr/>
          <p:nvPr/>
        </p:nvSpPr>
        <p:spPr>
          <a:xfrm>
            <a:off x="6830378" y="6742867"/>
            <a:ext cx="6704767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14. Henshel, Q.; Hart, P.; Cooke, D. The role of external influences on organizational information security practices: An institutional perspective. In Proceedings of the 39th Annual Hawaii International Conference on System Sciences 2006, Kauia, HI, USA, 4–7 January 2006; Volume 6, pp. 1–10. [CrossRef]</a:t>
            </a:r>
            <a:endParaRPr lang="en-US" sz="1225" dirty="0"/>
          </a:p>
        </p:txBody>
      </p:sp>
      <p:sp>
        <p:nvSpPr>
          <p:cNvPr id="17" name="Text 13"/>
          <p:cNvSpPr/>
          <p:nvPr/>
        </p:nvSpPr>
        <p:spPr>
          <a:xfrm>
            <a:off x="6830377" y="7732157"/>
            <a:ext cx="670476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15. Almeida, V.A.F.; Doneda, D.; Abreu, J.S. Cyberwarfare and digital governance. IEEE Internet Comput. 2017, 21, 68–71. [CrossRef]</a:t>
            </a:r>
            <a:endParaRPr lang="en-US" sz="12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872</Words>
  <Application>Microsoft Office PowerPoint</Application>
  <PresentationFormat>Custom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Shehryar Kamran</cp:lastModifiedBy>
  <cp:revision>4</cp:revision>
  <dcterms:created xsi:type="dcterms:W3CDTF">2023-11-26T23:03:10Z</dcterms:created>
  <dcterms:modified xsi:type="dcterms:W3CDTF">2024-01-30T10:35:27Z</dcterms:modified>
</cp:coreProperties>
</file>