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85" r:id="rId7"/>
    <p:sldId id="287" r:id="rId8"/>
    <p:sldId id="296" r:id="rId9"/>
    <p:sldId id="286" r:id="rId10"/>
    <p:sldId id="263" r:id="rId11"/>
    <p:sldId id="261" r:id="rId12"/>
    <p:sldId id="276" r:id="rId13"/>
    <p:sldId id="266" r:id="rId14"/>
    <p:sldId id="297" r:id="rId15"/>
    <p:sldId id="298" r:id="rId16"/>
    <p:sldId id="278" r:id="rId17"/>
    <p:sldId id="300" r:id="rId18"/>
    <p:sldId id="277" r:id="rId19"/>
    <p:sldId id="275" r:id="rId20"/>
    <p:sldId id="299" r:id="rId21"/>
    <p:sldId id="267" r:id="rId22"/>
    <p:sldId id="265" r:id="rId23"/>
    <p:sldId id="304" r:id="rId24"/>
    <p:sldId id="302" r:id="rId25"/>
    <p:sldId id="303" r:id="rId26"/>
    <p:sldId id="271" r:id="rId27"/>
    <p:sldId id="270" r:id="rId28"/>
    <p:sldId id="273" r:id="rId29"/>
    <p:sldId id="264" r:id="rId30"/>
    <p:sldId id="281" r:id="rId31"/>
    <p:sldId id="290" r:id="rId32"/>
    <p:sldId id="294" r:id="rId33"/>
    <p:sldId id="292" r:id="rId34"/>
    <p:sldId id="293" r:id="rId35"/>
    <p:sldId id="282" r:id="rId36"/>
    <p:sldId id="279" r:id="rId37"/>
    <p:sldId id="2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kie Pucel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245" autoAdjust="0"/>
    <p:restoredTop sz="83221" autoAdjust="0"/>
  </p:normalViewPr>
  <p:slideViewPr>
    <p:cSldViewPr>
      <p:cViewPr>
        <p:scale>
          <a:sx n="63" d="100"/>
          <a:sy n="63" d="100"/>
        </p:scale>
        <p:origin x="-1512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144"/>
    </p:cViewPr>
  </p:sorterViewPr>
  <p:notesViewPr>
    <p:cSldViewPr snapToGrid="0" snapToObjects="1">
      <p:cViewPr varScale="1">
        <p:scale>
          <a:sx n="70" d="100"/>
          <a:sy n="70" d="100"/>
        </p:scale>
        <p:origin x="-12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FE1A9-EE11-9740-8E0C-BB19820DE29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C3A01-4015-8B4D-858D-D5276357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79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DD3FC-65B1-48D6-B0BD-BF4F6C09E77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A6AB6-5BBF-46A3-830D-CC31A12677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22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Shortest path from U to X</a:t>
            </a:r>
          </a:p>
          <a:p>
            <a:r>
              <a:rPr lang="en-US" dirty="0" smtClean="0"/>
              <a:t>Another path?</a:t>
            </a:r>
          </a:p>
          <a:p>
            <a:r>
              <a:rPr lang="en-US" dirty="0" smtClean="0"/>
              <a:t>A third?</a:t>
            </a:r>
          </a:p>
          <a:p>
            <a:r>
              <a:rPr lang="en-US" dirty="0" smtClean="0"/>
              <a:t>A fourth?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6A9F6-7178-5A46-A55C-60A3FECE55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directed graph – note that each edge now has a beginning and an end</a:t>
            </a:r>
          </a:p>
          <a:p>
            <a:r>
              <a:rPr lang="en-US" dirty="0" smtClean="0"/>
              <a:t>	it’s directed!</a:t>
            </a:r>
          </a:p>
          <a:p>
            <a:endParaRPr lang="en-US" dirty="0" smtClean="0"/>
          </a:p>
          <a:p>
            <a:r>
              <a:rPr lang="en-US" dirty="0" smtClean="0"/>
              <a:t>Some</a:t>
            </a:r>
            <a:r>
              <a:rPr lang="en-US" baseline="0" dirty="0" smtClean="0"/>
              <a:t> of the types of graphs you listed are directed and some are undirected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6A9F6-7178-5A46-A55C-60A3FECE55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here is a directed acyclic graph</a:t>
            </a:r>
          </a:p>
          <a:p>
            <a:r>
              <a:rPr lang="en-US" baseline="0" dirty="0" smtClean="0"/>
              <a:t>	directed</a:t>
            </a:r>
          </a:p>
          <a:p>
            <a:r>
              <a:rPr lang="en-US" baseline="0" dirty="0" smtClean="0"/>
              <a:t>	but no cycles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Each node is a task (or </a:t>
            </a:r>
            <a:r>
              <a:rPr lang="en-US" baseline="0" dirty="0" err="1" smtClean="0"/>
              <a:t>cs</a:t>
            </a:r>
            <a:r>
              <a:rPr lang="en-US" baseline="0" dirty="0" smtClean="0"/>
              <a:t> course)</a:t>
            </a:r>
          </a:p>
          <a:p>
            <a:r>
              <a:rPr lang="en-US" baseline="0" dirty="0" smtClean="0"/>
              <a:t>Each edge is an ordering (15 must come before 16)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Topological ordering of the vertices is a list of all the vertices where the order implied by all the edges is preserved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Everyone figure one out now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(copy graph to board in the meantime)</a:t>
            </a:r>
          </a:p>
          <a:p>
            <a:r>
              <a:rPr lang="en-US" baseline="0" dirty="0" smtClean="0"/>
              <a:t>	15 17 18 16 19 125 22 128 32 141 123 242 224</a:t>
            </a:r>
          </a:p>
          <a:p>
            <a:r>
              <a:rPr lang="en-US" baseline="0" dirty="0" smtClean="0"/>
              <a:t>		 (left to right works because arrows all point that way)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Raise your hand when you are done</a:t>
            </a:r>
          </a:p>
          <a:p>
            <a:r>
              <a:rPr lang="en-US" baseline="0" dirty="0" smtClean="0"/>
              <a:t>	let’s write down a few</a:t>
            </a:r>
          </a:p>
          <a:p>
            <a:r>
              <a:rPr lang="en-US" baseline="0" dirty="0" smtClean="0"/>
              <a:t>	check that they are correct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6A9F6-7178-5A46-A55C-60A3FECE55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Since order doesn’t matter, can be stored in a hash set, to make lookup faster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last bullet point to make it more clear what the students would actually do if using an adjacency matrix.</a:t>
            </a:r>
            <a:r>
              <a:rPr lang="en-US" baseline="0" dirty="0" smtClean="0"/>
              <a:t> </a:t>
            </a:r>
            <a:r>
              <a:rPr lang="en-US" baseline="0" smtClean="0"/>
              <a:t>P</a:t>
            </a:r>
            <a:r>
              <a:rPr lang="en-US" smtClean="0"/>
              <a:t>reviously </a:t>
            </a:r>
            <a:r>
              <a:rPr lang="en-US" dirty="0" smtClean="0"/>
              <a:t>the last</a:t>
            </a:r>
            <a:r>
              <a:rPr lang="en-US" baseline="0" dirty="0" smtClean="0"/>
              <a:t> bullet read: “When a vertex is removed, its row and column are freed.”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8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ctr">
              <a:defRPr sz="32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895600" cy="329184"/>
          </a:xfrm>
          <a:solidFill>
            <a:schemeClr val="bg1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Thursday, March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0"/>
            <a:ext cx="1066800" cy="329184"/>
          </a:xfrm>
        </p:spPr>
        <p:txBody>
          <a:bodyPr/>
          <a:lstStyle>
            <a:lvl1pPr algn="r">
              <a:defRPr/>
            </a:lvl1pPr>
          </a:lstStyle>
          <a:p>
            <a:fld id="{4377865E-31DE-4A5F-9469-B57C815FF9F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AB900-972F-42D5-9237-AEBA5352D1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0308" y="428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0" y="0"/>
            <a:ext cx="2895600" cy="3291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Thursday, March 5, 2015</a:t>
            </a:r>
          </a:p>
        </p:txBody>
      </p:sp>
    </p:spTree>
    <p:extLst>
      <p:ext uri="{BB962C8B-B14F-4D97-AF65-F5344CB8AC3E}">
        <p14:creationId xmlns:p14="http://schemas.microsoft.com/office/powerpoint/2010/main" val="18323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895600" cy="3291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377865E-31DE-4A5F-9469-B57C815FF9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tx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Thursday, March 5, 2015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2895600" cy="3291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Thursday, March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4377865E-31DE-4A5F-9469-B57C815FF9F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1143000"/>
          </a:xfrm>
        </p:spPr>
        <p:txBody>
          <a:bodyPr/>
          <a:lstStyle/>
          <a:p>
            <a:r>
              <a:rPr lang="en-US" dirty="0" smtClean="0"/>
              <a:t>Graph Types</a:t>
            </a:r>
            <a:endParaRPr lang="en-US" dirty="0"/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45720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 (Body)"/>
              </a:rPr>
              <a:t>Directed </a:t>
            </a:r>
            <a:r>
              <a:rPr lang="en-US" sz="2400" dirty="0">
                <a:latin typeface="Arial (Body)"/>
              </a:rPr>
              <a:t>graph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all the edges are </a:t>
            </a:r>
            <a:r>
              <a:rPr lang="en-US" sz="2000" dirty="0" smtClean="0">
                <a:latin typeface="Arial (Body)"/>
              </a:rPr>
              <a:t>directed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ordered pair of vertices (</a:t>
            </a:r>
            <a:r>
              <a:rPr lang="en-US" sz="2000" b="1" i="1" dirty="0" err="1">
                <a:latin typeface="Arial (Body)"/>
              </a:rPr>
              <a:t>u</a:t>
            </a:r>
            <a:r>
              <a:rPr lang="en-US" sz="2000" dirty="0" err="1">
                <a:latin typeface="Arial (Body)"/>
              </a:rPr>
              <a:t>,</a:t>
            </a:r>
            <a:r>
              <a:rPr lang="en-US" sz="2000" b="1" i="1" dirty="0" err="1">
                <a:latin typeface="Arial (Body)"/>
              </a:rPr>
              <a:t>v</a:t>
            </a:r>
            <a:r>
              <a:rPr lang="en-US" sz="2000" dirty="0">
                <a:latin typeface="Arial (Body)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first vertex </a:t>
            </a:r>
            <a:r>
              <a:rPr lang="en-US" sz="2000" b="1" i="1" dirty="0">
                <a:latin typeface="Arial (Body)"/>
              </a:rPr>
              <a:t>u</a:t>
            </a:r>
            <a:r>
              <a:rPr lang="en-US" sz="2000" dirty="0">
                <a:latin typeface="Arial (Body)"/>
              </a:rPr>
              <a:t> is the origin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second vertex </a:t>
            </a:r>
            <a:r>
              <a:rPr lang="en-US" sz="2000" b="1" i="1" dirty="0">
                <a:latin typeface="Arial (Body)"/>
              </a:rPr>
              <a:t>v</a:t>
            </a:r>
            <a:r>
              <a:rPr lang="en-US" sz="2000" dirty="0">
                <a:latin typeface="Arial (Body)"/>
              </a:rPr>
              <a:t> is the destination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 (Body)"/>
              </a:rPr>
              <a:t>e.g., a flight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latin typeface="Arial (Body)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(Body)"/>
              </a:rPr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all the edges are </a:t>
            </a:r>
            <a:r>
              <a:rPr lang="en-US" sz="2000" dirty="0" smtClean="0">
                <a:latin typeface="Arial (Body)"/>
              </a:rPr>
              <a:t>undirected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unordered pair of vertices (</a:t>
            </a:r>
            <a:r>
              <a:rPr lang="en-US" sz="2000" b="1" i="1" dirty="0" err="1">
                <a:latin typeface="Arial (Body)"/>
              </a:rPr>
              <a:t>u</a:t>
            </a:r>
            <a:r>
              <a:rPr lang="en-US" sz="2000" dirty="0" err="1">
                <a:latin typeface="Arial (Body)"/>
              </a:rPr>
              <a:t>,</a:t>
            </a:r>
            <a:r>
              <a:rPr lang="en-US" sz="2000" b="1" i="1" dirty="0" err="1">
                <a:latin typeface="Arial (Body)"/>
              </a:rPr>
              <a:t>v</a:t>
            </a:r>
            <a:r>
              <a:rPr lang="en-US" sz="2000" dirty="0">
                <a:latin typeface="Arial (Body)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e.g., a flight </a:t>
            </a:r>
            <a:r>
              <a:rPr lang="en-US" sz="2000" dirty="0" smtClean="0">
                <a:latin typeface="Arial (Body)"/>
              </a:rPr>
              <a:t>route</a:t>
            </a:r>
            <a:endParaRPr lang="en-US" sz="2000" dirty="0">
              <a:latin typeface="Arial (Body)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277-88E2-4466-99D5-26FD73936641}" type="slidenum">
              <a:rPr lang="en-US"/>
              <a:pPr/>
              <a:t>10</a:t>
            </a:fld>
            <a:endParaRPr lang="en-US"/>
          </a:p>
        </p:txBody>
      </p:sp>
      <p:sp>
        <p:nvSpPr>
          <p:cNvPr id="209924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209927" name="AutoShape 7"/>
          <p:cNvCxnSpPr>
            <a:cxnSpLocks noChangeShapeType="1"/>
            <a:stCxn id="209924" idx="6"/>
            <a:endCxn id="209925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6190708" y="1789112"/>
            <a:ext cx="1987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flight</a:t>
            </a:r>
          </a:p>
          <a:p>
            <a:r>
              <a:rPr lang="en-US" dirty="0"/>
              <a:t>AA 600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80053" y="4343400"/>
            <a:ext cx="3429000" cy="868363"/>
            <a:chOff x="5267325" y="3125787"/>
            <a:chExt cx="3429000" cy="868363"/>
          </a:xfrm>
        </p:grpSpPr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5267325" y="353695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ORD</a:t>
              </a: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7759700" y="353695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PVD</a:t>
              </a:r>
            </a:p>
          </p:txBody>
        </p:sp>
        <p:cxnSp>
          <p:nvCxnSpPr>
            <p:cNvPr id="209931" name="AutoShape 11"/>
            <p:cNvCxnSpPr>
              <a:cxnSpLocks noChangeShapeType="1"/>
              <a:stCxn id="209929" idx="6"/>
              <a:endCxn id="209930" idx="2"/>
            </p:cNvCxnSpPr>
            <p:nvPr/>
          </p:nvCxnSpPr>
          <p:spPr bwMode="auto">
            <a:xfrm>
              <a:off x="6213475" y="3765550"/>
              <a:ext cx="15367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6215334" y="3125787"/>
              <a:ext cx="1471613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route</a:t>
              </a:r>
            </a:p>
            <a:p>
              <a:r>
                <a:rPr lang="en-US" dirty="0"/>
                <a:t>849 miles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8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Types: Directed Graph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0"/>
            <a:ext cx="1066800" cy="329184"/>
          </a:xfrm>
        </p:spPr>
        <p:txBody>
          <a:bodyPr/>
          <a:lstStyle/>
          <a:p>
            <a:fld id="{4377865E-31DE-4A5F-9469-B57C815FF9F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Oval 567"/>
          <p:cNvSpPr>
            <a:spLocks noChangeArrowheads="1"/>
          </p:cNvSpPr>
          <p:nvPr/>
        </p:nvSpPr>
        <p:spPr bwMode="auto">
          <a:xfrm>
            <a:off x="4953000" y="22955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5" name="Oval 568"/>
          <p:cNvSpPr>
            <a:spLocks noChangeArrowheads="1"/>
          </p:cNvSpPr>
          <p:nvPr/>
        </p:nvSpPr>
        <p:spPr bwMode="auto">
          <a:xfrm>
            <a:off x="4664075" y="38100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6" name="Oval 569"/>
          <p:cNvSpPr>
            <a:spLocks noChangeArrowheads="1"/>
          </p:cNvSpPr>
          <p:nvPr/>
        </p:nvSpPr>
        <p:spPr bwMode="auto">
          <a:xfrm>
            <a:off x="2743200" y="25241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7" name="Oval 570"/>
          <p:cNvSpPr>
            <a:spLocks noChangeArrowheads="1"/>
          </p:cNvSpPr>
          <p:nvPr/>
        </p:nvSpPr>
        <p:spPr bwMode="auto">
          <a:xfrm>
            <a:off x="2895600" y="36671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cxnSp>
        <p:nvCxnSpPr>
          <p:cNvPr id="8" name="AutoShape 571"/>
          <p:cNvCxnSpPr>
            <a:cxnSpLocks noChangeShapeType="1"/>
            <a:stCxn id="6" idx="6"/>
            <a:endCxn id="4" idx="2"/>
          </p:cNvCxnSpPr>
          <p:nvPr/>
        </p:nvCxnSpPr>
        <p:spPr bwMode="auto">
          <a:xfrm flipV="1">
            <a:off x="3689350" y="25241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572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5132388" y="2762250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573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211513" y="29908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AutoShape 574"/>
          <p:cNvCxnSpPr>
            <a:cxnSpLocks noChangeShapeType="1"/>
            <a:stCxn id="7" idx="6"/>
            <a:endCxn id="5" idx="2"/>
          </p:cNvCxnSpPr>
          <p:nvPr/>
        </p:nvCxnSpPr>
        <p:spPr bwMode="auto">
          <a:xfrm>
            <a:off x="3841750" y="3895725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575"/>
          <p:cNvCxnSpPr>
            <a:cxnSpLocks noChangeShapeType="1"/>
            <a:stCxn id="7" idx="7"/>
            <a:endCxn id="4" idx="3"/>
          </p:cNvCxnSpPr>
          <p:nvPr/>
        </p:nvCxnSpPr>
        <p:spPr bwMode="auto">
          <a:xfrm flipV="1">
            <a:off x="3695700" y="26955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 Box 576"/>
          <p:cNvSpPr txBox="1">
            <a:spLocks noChangeArrowheads="1"/>
          </p:cNvSpPr>
          <p:nvPr/>
        </p:nvSpPr>
        <p:spPr bwMode="auto">
          <a:xfrm rot="16937753">
            <a:off x="4723609" y="2970506"/>
            <a:ext cx="821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US 32</a:t>
            </a:r>
            <a:endParaRPr lang="en-US" sz="2000" dirty="0"/>
          </a:p>
        </p:txBody>
      </p:sp>
      <p:sp>
        <p:nvSpPr>
          <p:cNvPr id="14" name="Text Box 577"/>
          <p:cNvSpPr txBox="1">
            <a:spLocks noChangeArrowheads="1"/>
          </p:cNvSpPr>
          <p:nvPr/>
        </p:nvSpPr>
        <p:spPr bwMode="auto">
          <a:xfrm rot="19463698">
            <a:off x="3611032" y="3030508"/>
            <a:ext cx="10646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SW 223</a:t>
            </a:r>
            <a:endParaRPr lang="en-US" sz="2000" dirty="0"/>
          </a:p>
        </p:txBody>
      </p:sp>
      <p:sp>
        <p:nvSpPr>
          <p:cNvPr id="15" name="Text Box 578"/>
          <p:cNvSpPr txBox="1">
            <a:spLocks noChangeArrowheads="1"/>
          </p:cNvSpPr>
          <p:nvPr/>
        </p:nvSpPr>
        <p:spPr bwMode="auto">
          <a:xfrm rot="20910655">
            <a:off x="3759602" y="2293908"/>
            <a:ext cx="989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AA 123</a:t>
            </a:r>
            <a:endParaRPr lang="en-US" sz="2000" dirty="0"/>
          </a:p>
        </p:txBody>
      </p:sp>
      <p:sp>
        <p:nvSpPr>
          <p:cNvPr id="16" name="Text Box 579"/>
          <p:cNvSpPr txBox="1">
            <a:spLocks noChangeArrowheads="1"/>
          </p:cNvSpPr>
          <p:nvPr/>
        </p:nvSpPr>
        <p:spPr bwMode="auto">
          <a:xfrm rot="695916">
            <a:off x="3895241" y="3621058"/>
            <a:ext cx="8010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PA 23</a:t>
            </a:r>
            <a:endParaRPr lang="en-US" sz="2000" dirty="0"/>
          </a:p>
        </p:txBody>
      </p:sp>
      <p:sp>
        <p:nvSpPr>
          <p:cNvPr id="17" name="Text Box 580"/>
          <p:cNvSpPr txBox="1">
            <a:spLocks noChangeArrowheads="1"/>
          </p:cNvSpPr>
          <p:nvPr/>
        </p:nvSpPr>
        <p:spPr bwMode="auto">
          <a:xfrm rot="4665015">
            <a:off x="3050437" y="3158302"/>
            <a:ext cx="79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LH 21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stCxn id="6" idx="6"/>
            <a:endCxn id="4" idx="2"/>
          </p:cNvCxnSpPr>
          <p:nvPr/>
        </p:nvCxnSpPr>
        <p:spPr>
          <a:xfrm flipV="1">
            <a:off x="3679825" y="2524125"/>
            <a:ext cx="1273175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4" idx="4"/>
          </p:cNvCxnSpPr>
          <p:nvPr/>
        </p:nvCxnSpPr>
        <p:spPr>
          <a:xfrm flipV="1">
            <a:off x="5132388" y="2752725"/>
            <a:ext cx="288925" cy="1057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3876676"/>
            <a:ext cx="838200" cy="161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4"/>
          </p:cNvCxnSpPr>
          <p:nvPr/>
        </p:nvCxnSpPr>
        <p:spPr>
          <a:xfrm flipH="1" flipV="1">
            <a:off x="3211513" y="2981325"/>
            <a:ext cx="141288" cy="6762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7" idx="7"/>
          </p:cNvCxnSpPr>
          <p:nvPr/>
        </p:nvCxnSpPr>
        <p:spPr>
          <a:xfrm flipH="1">
            <a:off x="3695059" y="2685770"/>
            <a:ext cx="1395107" cy="10483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7915" y="1828800"/>
            <a:ext cx="8077200" cy="4572000"/>
            <a:chOff x="533400" y="1600200"/>
            <a:chExt cx="8077200" cy="4572000"/>
          </a:xfrm>
        </p:grpSpPr>
        <p:sp>
          <p:nvSpPr>
            <p:cNvPr id="23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CS32</a:t>
              </a:r>
              <a:endParaRPr lang="en-US" sz="1600" dirty="0"/>
            </a:p>
          </p:txBody>
        </p:sp>
        <p:sp>
          <p:nvSpPr>
            <p:cNvPr id="4" name="Oval 567"/>
            <p:cNvSpPr>
              <a:spLocks noChangeArrowheads="1"/>
            </p:cNvSpPr>
            <p:nvPr/>
          </p:nvSpPr>
          <p:spPr bwMode="auto">
            <a:xfrm>
              <a:off x="2743200" y="27527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CS16</a:t>
              </a:r>
              <a:endParaRPr lang="en-US" sz="1600" dirty="0"/>
            </a:p>
          </p:txBody>
        </p:sp>
        <p:sp>
          <p:nvSpPr>
            <p:cNvPr id="5" name="Oval 568"/>
            <p:cNvSpPr>
              <a:spLocks noChangeArrowheads="1"/>
            </p:cNvSpPr>
            <p:nvPr/>
          </p:nvSpPr>
          <p:spPr bwMode="auto">
            <a:xfrm>
              <a:off x="2454275" y="4267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CS18</a:t>
              </a:r>
              <a:endParaRPr lang="en-US" sz="1600" dirty="0"/>
            </a:p>
          </p:txBody>
        </p:sp>
        <p:sp>
          <p:nvSpPr>
            <p:cNvPr id="6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CS15</a:t>
              </a:r>
              <a:endParaRPr lang="en-US" sz="1600" dirty="0"/>
            </a:p>
          </p:txBody>
        </p:sp>
        <p:sp>
          <p:nvSpPr>
            <p:cNvPr id="7" name="Oval 570"/>
            <p:cNvSpPr>
              <a:spLocks noChangeArrowheads="1"/>
            </p:cNvSpPr>
            <p:nvPr/>
          </p:nvSpPr>
          <p:spPr bwMode="auto">
            <a:xfrm>
              <a:off x="685800" y="41243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CS17</a:t>
              </a:r>
              <a:endParaRPr lang="en-US" sz="1600" dirty="0"/>
            </a:p>
          </p:txBody>
        </p:sp>
        <p:cxnSp>
          <p:nvCxnSpPr>
            <p:cNvPr id="8" name="AutoShape 571"/>
            <p:cNvCxnSpPr>
              <a:cxnSpLocks noChangeShapeType="1"/>
              <a:stCxn id="6" idx="6"/>
              <a:endCxn id="4" idx="2"/>
            </p:cNvCxnSpPr>
            <p:nvPr/>
          </p:nvCxnSpPr>
          <p:spPr bwMode="auto">
            <a:xfrm flipV="1">
              <a:off x="1479550" y="2981325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74"/>
            <p:cNvCxnSpPr>
              <a:cxnSpLocks noChangeShapeType="1"/>
              <a:stCxn id="7" idx="6"/>
              <a:endCxn id="5" idx="2"/>
            </p:cNvCxnSpPr>
            <p:nvPr/>
          </p:nvCxnSpPr>
          <p:spPr bwMode="auto">
            <a:xfrm>
              <a:off x="1631950" y="4352925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>
              <a:stCxn id="6" idx="6"/>
              <a:endCxn id="4" idx="2"/>
            </p:cNvCxnSpPr>
            <p:nvPr/>
          </p:nvCxnSpPr>
          <p:spPr>
            <a:xfrm flipV="1">
              <a:off x="1470025" y="2981325"/>
              <a:ext cx="1273175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5"/>
              <a:endCxn id="23" idx="1"/>
            </p:cNvCxnSpPr>
            <p:nvPr/>
          </p:nvCxnSpPr>
          <p:spPr>
            <a:xfrm>
              <a:off x="3542659" y="3142970"/>
              <a:ext cx="1547507" cy="96258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600200" y="4333876"/>
              <a:ext cx="838200" cy="1619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6"/>
              <a:endCxn id="23" idx="2"/>
            </p:cNvCxnSpPr>
            <p:nvPr/>
          </p:nvCxnSpPr>
          <p:spPr>
            <a:xfrm flipV="1">
              <a:off x="3390900" y="4267200"/>
              <a:ext cx="1562100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568"/>
            <p:cNvSpPr>
              <a:spLocks noChangeArrowheads="1"/>
            </p:cNvSpPr>
            <p:nvPr/>
          </p:nvSpPr>
          <p:spPr bwMode="auto">
            <a:xfrm>
              <a:off x="3124200" y="1828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CS19</a:t>
              </a:r>
            </a:p>
          </p:txBody>
        </p:sp>
        <p:sp>
          <p:nvSpPr>
            <p:cNvPr id="31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CS123</a:t>
              </a:r>
              <a:endParaRPr lang="en-US" sz="1600" dirty="0"/>
            </a:p>
          </p:txBody>
        </p:sp>
        <p:sp>
          <p:nvSpPr>
            <p:cNvPr id="32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CS224</a:t>
              </a:r>
              <a:endParaRPr lang="en-US" sz="1600" dirty="0"/>
            </a:p>
          </p:txBody>
        </p:sp>
        <p:cxnSp>
          <p:nvCxnSpPr>
            <p:cNvPr id="33" name="Straight Arrow Connector 32"/>
            <p:cNvCxnSpPr>
              <a:stCxn id="31" idx="6"/>
              <a:endCxn id="32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5"/>
              <a:endCxn id="31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568"/>
            <p:cNvSpPr>
              <a:spLocks noChangeArrowheads="1"/>
            </p:cNvSpPr>
            <p:nvPr/>
          </p:nvSpPr>
          <p:spPr bwMode="auto">
            <a:xfrm>
              <a:off x="5496901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CS141 </a:t>
              </a:r>
              <a:endParaRPr lang="en-US" sz="1600" dirty="0"/>
            </a:p>
          </p:txBody>
        </p:sp>
        <p:sp>
          <p:nvSpPr>
            <p:cNvPr id="3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CS242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>
              <a:endCxn id="36" idx="3"/>
            </p:cNvCxnSpPr>
            <p:nvPr/>
          </p:nvCxnSpPr>
          <p:spPr>
            <a:xfrm flipV="1">
              <a:off x="3363301" y="3133445"/>
              <a:ext cx="2270766" cy="1362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6" idx="6"/>
              <a:endCxn id="37" idx="2"/>
            </p:cNvCxnSpPr>
            <p:nvPr/>
          </p:nvCxnSpPr>
          <p:spPr>
            <a:xfrm>
              <a:off x="6433526" y="2971800"/>
              <a:ext cx="805474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059039" y="2057400"/>
              <a:ext cx="1562741" cy="7527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568"/>
            <p:cNvSpPr>
              <a:spLocks noChangeArrowheads="1"/>
            </p:cNvSpPr>
            <p:nvPr/>
          </p:nvSpPr>
          <p:spPr bwMode="auto">
            <a:xfrm>
              <a:off x="2895600" y="57150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CS125</a:t>
              </a:r>
              <a:endParaRPr lang="en-US" sz="1600" dirty="0"/>
            </a:p>
          </p:txBody>
        </p:sp>
        <p:sp>
          <p:nvSpPr>
            <p:cNvPr id="44" name="Oval 568"/>
            <p:cNvSpPr>
              <a:spLocks noChangeArrowheads="1"/>
            </p:cNvSpPr>
            <p:nvPr/>
          </p:nvSpPr>
          <p:spPr bwMode="auto">
            <a:xfrm>
              <a:off x="4473575" y="5562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CS128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>
              <a:stCxn id="43" idx="6"/>
              <a:endCxn id="44" idx="2"/>
            </p:cNvCxnSpPr>
            <p:nvPr/>
          </p:nvCxnSpPr>
          <p:spPr>
            <a:xfrm flipV="1">
              <a:off x="3832225" y="5791200"/>
              <a:ext cx="64135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" idx="6"/>
              <a:endCxn id="36" idx="2"/>
            </p:cNvCxnSpPr>
            <p:nvPr/>
          </p:nvCxnSpPr>
          <p:spPr>
            <a:xfrm flipV="1">
              <a:off x="3679825" y="2971800"/>
              <a:ext cx="1817076" cy="95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CS22</a:t>
              </a:r>
              <a:endParaRPr lang="en-US" sz="1600" dirty="0"/>
            </a:p>
          </p:txBody>
        </p:sp>
        <p:cxnSp>
          <p:nvCxnSpPr>
            <p:cNvPr id="67" name="Straight Arrow Connector 66"/>
            <p:cNvCxnSpPr>
              <a:stCxn id="61" idx="5"/>
            </p:cNvCxnSpPr>
            <p:nvPr/>
          </p:nvCxnSpPr>
          <p:spPr>
            <a:xfrm>
              <a:off x="5273034" y="1990445"/>
              <a:ext cx="518166" cy="7527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2" idx="5"/>
              <a:endCxn id="23" idx="0"/>
            </p:cNvCxnSpPr>
            <p:nvPr/>
          </p:nvCxnSpPr>
          <p:spPr>
            <a:xfrm>
              <a:off x="3923659" y="2219045"/>
              <a:ext cx="1497654" cy="18195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000429" y="552817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</a:t>
            </a:r>
            <a:r>
              <a:rPr lang="en-US" dirty="0" smtClean="0"/>
              <a:t>cyclic = without cycles</a:t>
            </a:r>
            <a:endParaRPr lang="en-US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119732" y="2359033"/>
            <a:ext cx="2968993" cy="292388"/>
            <a:chOff x="166319" y="1598693"/>
            <a:chExt cx="2968993" cy="292388"/>
          </a:xfrm>
        </p:grpSpPr>
        <p:sp>
          <p:nvSpPr>
            <p:cNvPr id="64" name="TextBox 63"/>
            <p:cNvSpPr txBox="1"/>
            <p:nvPr/>
          </p:nvSpPr>
          <p:spPr>
            <a:xfrm>
              <a:off x="802906" y="1598693"/>
              <a:ext cx="23324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means ‘is a prerequisite for’</a:t>
              </a:r>
              <a:endParaRPr lang="en-US" sz="1300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66319" y="1737192"/>
              <a:ext cx="6365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 dirty="0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0"/>
            <a:ext cx="1066800" cy="329184"/>
          </a:xfrm>
        </p:spPr>
        <p:txBody>
          <a:bodyPr/>
          <a:lstStyle/>
          <a:p>
            <a:fld id="{4377865E-31DE-4A5F-9469-B57C815FF9F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4800" y="5284949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talk much more about </a:t>
            </a:r>
            <a:r>
              <a:rPr lang="en-US" dirty="0" err="1" smtClean="0"/>
              <a:t>DAGs</a:t>
            </a:r>
            <a:r>
              <a:rPr lang="en-US" dirty="0" smtClean="0"/>
              <a:t> in future lectures…</a:t>
            </a:r>
            <a:endParaRPr lang="en-US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00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Directed Acyclic Graph (DAG)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40726" y="3057347"/>
            <a:ext cx="6465694" cy="2056361"/>
            <a:chOff x="762000" y="3942523"/>
            <a:chExt cx="7489825" cy="2382077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PVDF</a:t>
              </a:r>
              <a:endParaRPr lang="en-US" sz="1600" dirty="0"/>
            </a:p>
          </p:txBody>
        </p:sp>
        <p:sp>
          <p:nvSpPr>
            <p:cNvPr id="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MIA</a:t>
              </a:r>
            </a:p>
          </p:txBody>
        </p:sp>
        <p:sp>
          <p:nvSpPr>
            <p:cNvPr id="1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DFW</a:t>
              </a:r>
            </a:p>
          </p:txBody>
        </p:sp>
        <p:sp>
          <p:nvSpPr>
            <p:cNvPr id="11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SFO</a:t>
              </a:r>
            </a:p>
          </p:txBody>
        </p:sp>
        <p:sp>
          <p:nvSpPr>
            <p:cNvPr id="12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LAX</a:t>
              </a:r>
            </a:p>
          </p:txBody>
        </p:sp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sp>
          <p:nvSpPr>
            <p:cNvPr id="14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HNL</a:t>
              </a:r>
            </a:p>
          </p:txBody>
        </p:sp>
        <p:cxnSp>
          <p:nvCxnSpPr>
            <p:cNvPr id="15" name="AutoShape 106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536950" y="43434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7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8"/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9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0"/>
            <p:cNvCxnSpPr>
              <a:cxnSpLocks noChangeShapeType="1"/>
              <a:stCxn id="7" idx="6"/>
            </p:cNvCxnSpPr>
            <p:nvPr/>
          </p:nvCxnSpPr>
          <p:spPr bwMode="auto">
            <a:xfrm flipV="1">
              <a:off x="5746750" y="4187825"/>
              <a:ext cx="1558925" cy="155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1"/>
            <p:cNvCxnSpPr>
              <a:cxnSpLocks noChangeShapeType="1"/>
              <a:stCxn id="14" idx="6"/>
              <a:endCxn id="12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12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13"/>
            <p:cNvCxnSpPr>
              <a:cxnSpLocks noChangeShapeType="1"/>
              <a:stCxn id="13" idx="4"/>
              <a:endCxn id="9" idx="0"/>
            </p:cNvCxnSpPr>
            <p:nvPr/>
          </p:nvCxnSpPr>
          <p:spPr bwMode="auto">
            <a:xfrm>
              <a:off x="6846888" y="5191125"/>
              <a:ext cx="685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14"/>
            <p:cNvCxnSpPr>
              <a:cxnSpLocks noChangeShapeType="1"/>
              <a:endCxn id="1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15"/>
            <p:cNvCxnSpPr>
              <a:cxnSpLocks noChangeShapeType="1"/>
              <a:stCxn id="12" idx="6"/>
              <a:endCxn id="10" idx="2"/>
            </p:cNvCxnSpPr>
            <p:nvPr/>
          </p:nvCxnSpPr>
          <p:spPr bwMode="auto">
            <a:xfrm>
              <a:off x="3689350" y="57150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16"/>
            <p:cNvCxnSpPr>
              <a:cxnSpLocks noChangeShapeType="1"/>
              <a:stCxn id="12" idx="7"/>
              <a:endCxn id="7" idx="3"/>
            </p:cNvCxnSpPr>
            <p:nvPr/>
          </p:nvCxnSpPr>
          <p:spPr bwMode="auto">
            <a:xfrm flipV="1">
              <a:off x="3543300" y="45148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118"/>
            <p:cNvSpPr txBox="1">
              <a:spLocks noChangeArrowheads="1"/>
            </p:cNvSpPr>
            <p:nvPr/>
          </p:nvSpPr>
          <p:spPr bwMode="auto">
            <a:xfrm rot="21252715">
              <a:off x="6076237" y="3942523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849</a:t>
              </a:r>
            </a:p>
          </p:txBody>
        </p:sp>
        <p:sp>
          <p:nvSpPr>
            <p:cNvPr id="27" name="Text Box 119"/>
            <p:cNvSpPr txBox="1">
              <a:spLocks noChangeArrowheads="1"/>
            </p:cNvSpPr>
            <p:nvPr/>
          </p:nvSpPr>
          <p:spPr bwMode="auto">
            <a:xfrm rot="16937753">
              <a:off x="4754645" y="4675154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802</a:t>
              </a:r>
            </a:p>
          </p:txBody>
        </p:sp>
        <p:sp>
          <p:nvSpPr>
            <p:cNvPr id="28" name="Text Box 120"/>
            <p:cNvSpPr txBox="1">
              <a:spLocks noChangeArrowheads="1"/>
            </p:cNvSpPr>
            <p:nvPr/>
          </p:nvSpPr>
          <p:spPr bwMode="auto">
            <a:xfrm rot="20055131">
              <a:off x="5435600" y="50895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1387</a:t>
              </a:r>
            </a:p>
          </p:txBody>
        </p:sp>
        <p:sp>
          <p:nvSpPr>
            <p:cNvPr id="29" name="Text Box 121"/>
            <p:cNvSpPr txBox="1">
              <a:spLocks noChangeArrowheads="1"/>
            </p:cNvSpPr>
            <p:nvPr/>
          </p:nvSpPr>
          <p:spPr bwMode="auto">
            <a:xfrm rot="19463698">
              <a:off x="3622675" y="48514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1743</a:t>
              </a:r>
            </a:p>
          </p:txBody>
        </p:sp>
        <p:sp>
          <p:nvSpPr>
            <p:cNvPr id="30" name="Text Box 122"/>
            <p:cNvSpPr txBox="1">
              <a:spLocks noChangeArrowheads="1"/>
            </p:cNvSpPr>
            <p:nvPr/>
          </p:nvSpPr>
          <p:spPr bwMode="auto">
            <a:xfrm rot="20910655">
              <a:off x="3733800" y="4114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1843</a:t>
              </a:r>
            </a:p>
          </p:txBody>
        </p:sp>
        <p:sp>
          <p:nvSpPr>
            <p:cNvPr id="31" name="Text Box 123"/>
            <p:cNvSpPr txBox="1">
              <a:spLocks noChangeArrowheads="1"/>
            </p:cNvSpPr>
            <p:nvPr/>
          </p:nvSpPr>
          <p:spPr bwMode="auto">
            <a:xfrm rot="2626382">
              <a:off x="7031038" y="53181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1099</a:t>
              </a:r>
            </a:p>
          </p:txBody>
        </p:sp>
        <p:sp>
          <p:nvSpPr>
            <p:cNvPr id="32" name="Text Box 124"/>
            <p:cNvSpPr txBox="1">
              <a:spLocks noChangeArrowheads="1"/>
            </p:cNvSpPr>
            <p:nvPr/>
          </p:nvSpPr>
          <p:spPr bwMode="auto">
            <a:xfrm rot="565849">
              <a:off x="5975350" y="56229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1120</a:t>
              </a:r>
            </a:p>
          </p:txBody>
        </p:sp>
        <p:sp>
          <p:nvSpPr>
            <p:cNvPr id="33" name="Text Box 125"/>
            <p:cNvSpPr txBox="1">
              <a:spLocks noChangeArrowheads="1"/>
            </p:cNvSpPr>
            <p:nvPr/>
          </p:nvSpPr>
          <p:spPr bwMode="auto">
            <a:xfrm rot="695916">
              <a:off x="3775075" y="544195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1233</a:t>
              </a:r>
            </a:p>
          </p:txBody>
        </p:sp>
        <p:sp>
          <p:nvSpPr>
            <p:cNvPr id="34" name="Text Box 126"/>
            <p:cNvSpPr txBox="1">
              <a:spLocks noChangeArrowheads="1"/>
            </p:cNvSpPr>
            <p:nvPr/>
          </p:nvSpPr>
          <p:spPr bwMode="auto">
            <a:xfrm rot="4665015">
              <a:off x="2989344" y="4981542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337</a:t>
              </a:r>
            </a:p>
          </p:txBody>
        </p:sp>
        <p:sp>
          <p:nvSpPr>
            <p:cNvPr id="35" name="Text Box 127"/>
            <p:cNvSpPr txBox="1">
              <a:spLocks noChangeArrowheads="1"/>
            </p:cNvSpPr>
            <p:nvPr/>
          </p:nvSpPr>
          <p:spPr bwMode="auto">
            <a:xfrm rot="832501">
              <a:off x="1927225" y="5257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2555</a:t>
              </a:r>
            </a:p>
          </p:txBody>
        </p:sp>
        <p:sp>
          <p:nvSpPr>
            <p:cNvPr id="36" name="Text Box 128"/>
            <p:cNvSpPr txBox="1">
              <a:spLocks noChangeArrowheads="1"/>
            </p:cNvSpPr>
            <p:nvPr/>
          </p:nvSpPr>
          <p:spPr bwMode="auto">
            <a:xfrm rot="19708333">
              <a:off x="6777913" y="4253674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1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 usually stored in a list or hash set</a:t>
            </a:r>
          </a:p>
          <a:p>
            <a:r>
              <a:rPr lang="en-US" dirty="0" smtClean="0"/>
              <a:t>Three common methods of representing which vertices are adjacent:</a:t>
            </a:r>
          </a:p>
          <a:p>
            <a:pPr lvl="1"/>
            <a:r>
              <a:rPr lang="en-US" dirty="0" smtClean="0"/>
              <a:t>Edge list (or set)</a:t>
            </a:r>
          </a:p>
          <a:p>
            <a:pPr lvl="1"/>
            <a:r>
              <a:rPr lang="en-US" dirty="0" smtClean="0"/>
              <a:t>Adjacency lists (or sets)</a:t>
            </a:r>
          </a:p>
          <a:p>
            <a:pPr lvl="1"/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6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List (or Set)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9530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Way of representing which </a:t>
            </a:r>
            <a:r>
              <a:rPr lang="en-US" sz="2800" dirty="0" smtClean="0"/>
              <a:t>vertices are </a:t>
            </a:r>
            <a:r>
              <a:rPr lang="en-US" sz="2800" dirty="0"/>
              <a:t>adjacent to each other </a:t>
            </a:r>
            <a:r>
              <a:rPr lang="en-US" sz="2800" dirty="0" smtClean="0"/>
              <a:t>as a list of pairs</a:t>
            </a:r>
          </a:p>
          <a:p>
            <a:r>
              <a:rPr lang="en-US" sz="2800" dirty="0" smtClean="0"/>
              <a:t>Each element in the list is </a:t>
            </a:r>
            <a:r>
              <a:rPr lang="en-US" sz="2800" dirty="0"/>
              <a:t>a single </a:t>
            </a:r>
            <a:r>
              <a:rPr lang="en-US" sz="2800" dirty="0" smtClean="0"/>
              <a:t>edge (</a:t>
            </a:r>
            <a:r>
              <a:rPr lang="en-US" sz="2800" dirty="0" err="1" smtClean="0"/>
              <a:t>a,b</a:t>
            </a:r>
            <a:r>
              <a:rPr lang="en-US" sz="2800" dirty="0" smtClean="0"/>
              <a:t>) from node a to node b</a:t>
            </a:r>
          </a:p>
          <a:p>
            <a:r>
              <a:rPr lang="en-US" sz="2800" dirty="0" smtClean="0"/>
              <a:t>Since order of this list doesn’t matter, we can use a single hash set instead to improve runtime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3571875" cy="39052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66800" y="5562600"/>
            <a:ext cx="7010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Edge List:</a:t>
            </a:r>
          </a:p>
          <a:p>
            <a:pPr marL="0" indent="0" algn="ctr">
              <a:buNone/>
            </a:pPr>
            <a:r>
              <a:rPr lang="en-US" sz="2400" dirty="0" smtClean="0"/>
              <a:t>   </a:t>
            </a:r>
            <a:r>
              <a:rPr lang="en-US" sz="2400" b="1" dirty="0" smtClean="0"/>
              <a:t>[ (1,1), (1,2), (1,5), (2,3), (2,5), (3,4), (4,5), (4,6)</a:t>
            </a:r>
            <a:r>
              <a:rPr lang="en-US" sz="2400" b="1" dirty="0"/>
              <a:t> </a:t>
            </a:r>
            <a:r>
              <a:rPr lang="en-US" sz="2400" b="1" dirty="0" smtClean="0"/>
              <a:t>]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213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Lists (or Sets)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38600" y="1524000"/>
            <a:ext cx="49530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Another way </a:t>
            </a:r>
            <a:r>
              <a:rPr lang="en-US" sz="2800" dirty="0"/>
              <a:t>of representing which </a:t>
            </a:r>
            <a:r>
              <a:rPr lang="en-US" sz="2800" dirty="0" smtClean="0"/>
              <a:t>vertices are </a:t>
            </a:r>
            <a:r>
              <a:rPr lang="en-US" sz="2800" dirty="0"/>
              <a:t>adjacent to each </a:t>
            </a:r>
            <a:r>
              <a:rPr lang="en-US" sz="2800" dirty="0" smtClean="0"/>
              <a:t>other</a:t>
            </a:r>
          </a:p>
          <a:p>
            <a:r>
              <a:rPr lang="en-US" sz="2800" b="1" i="1" dirty="0" smtClean="0"/>
              <a:t>Each</a:t>
            </a:r>
            <a:r>
              <a:rPr lang="en-US" sz="2800" dirty="0" smtClean="0"/>
              <a:t> vertex has an associated list representing the vertices it neighbors</a:t>
            </a:r>
          </a:p>
          <a:p>
            <a:r>
              <a:rPr lang="en-US" sz="2800" dirty="0" smtClean="0"/>
              <a:t>Since order of these lists doesn’t matter, they could be hash sets instead to make lookup faster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3571875" cy="390525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9937"/>
              </p:ext>
            </p:extLst>
          </p:nvPr>
        </p:nvGraphicFramePr>
        <p:xfrm>
          <a:off x="1959429" y="5791200"/>
          <a:ext cx="522514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/>
                <a:gridCol w="870857"/>
                <a:gridCol w="870857"/>
                <a:gridCol w="990600"/>
                <a:gridCol w="838200"/>
                <a:gridCol w="783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[3,5,6]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r>
              <a:rPr lang="en-US" sz="2500" dirty="0" smtClean="0"/>
              <a:t>Remember finding an element in a </a:t>
            </a:r>
            <a:r>
              <a:rPr lang="en-US" sz="2500" dirty="0" err="1" smtClean="0"/>
              <a:t>hashset</a:t>
            </a:r>
            <a:r>
              <a:rPr lang="en-US" sz="2500" dirty="0" smtClean="0"/>
              <a:t> is a constant operation:</a:t>
            </a:r>
          </a:p>
          <a:p>
            <a:pPr marL="0" indent="0" algn="ctr">
              <a:buNone/>
            </a:pPr>
            <a:r>
              <a:rPr lang="en-US" sz="2500" b="1" dirty="0" smtClean="0"/>
              <a:t>  A = </a:t>
            </a:r>
            <a:r>
              <a:rPr lang="en-US" sz="2500" b="1" dirty="0"/>
              <a:t>{ (1,1), (1,2), (1,5), (2,3), (2,5), (3,4), (4,5), (4,6</a:t>
            </a:r>
            <a:r>
              <a:rPr lang="en-US" sz="2500" b="1" dirty="0" smtClean="0"/>
              <a:t>) }</a:t>
            </a:r>
            <a:endParaRPr lang="en-US" sz="2500" b="1" i="1" dirty="0" smtClean="0"/>
          </a:p>
          <a:p>
            <a:pPr marL="548640" lvl="2" indent="0">
              <a:buNone/>
            </a:pPr>
            <a:r>
              <a:rPr lang="en-US" sz="2500" i="1" dirty="0" err="1" smtClean="0"/>
              <a:t>A.contains</a:t>
            </a:r>
            <a:r>
              <a:rPr lang="en-US" sz="2500" i="1" dirty="0" smtClean="0"/>
              <a:t>((4,5))</a:t>
            </a:r>
            <a:r>
              <a:rPr lang="en-US" sz="2500" dirty="0" smtClean="0"/>
              <a:t> is </a:t>
            </a:r>
            <a:r>
              <a:rPr lang="en-US" sz="2500" b="1" dirty="0" smtClean="0"/>
              <a:t>O(1)</a:t>
            </a:r>
          </a:p>
          <a:p>
            <a:pPr marL="548640" lvl="2" indent="0">
              <a:buNone/>
            </a:pPr>
            <a:endParaRPr lang="en-US" sz="2500" b="1" dirty="0"/>
          </a:p>
          <a:p>
            <a:r>
              <a:rPr lang="en-US" sz="2500" dirty="0" smtClean="0"/>
              <a:t>Adjacency List elements can also be </a:t>
            </a:r>
            <a:r>
              <a:rPr lang="en-US" sz="2500" dirty="0" err="1" smtClean="0"/>
              <a:t>hashsets</a:t>
            </a:r>
            <a:r>
              <a:rPr lang="en-US" sz="2500" dirty="0" smtClean="0"/>
              <a:t>:</a:t>
            </a:r>
          </a:p>
          <a:p>
            <a:pPr marL="548640" lvl="2" indent="0">
              <a:buNone/>
            </a:pPr>
            <a:r>
              <a:rPr lang="en-US" sz="2500" b="1" dirty="0" smtClean="0"/>
              <a:t>B </a:t>
            </a:r>
            <a:r>
              <a:rPr lang="en-US" sz="2500" b="1" dirty="0"/>
              <a:t>= </a:t>
            </a:r>
            <a:r>
              <a:rPr lang="en-US" sz="2500" b="1" dirty="0" smtClean="0"/>
              <a:t>[ </a:t>
            </a:r>
            <a:r>
              <a:rPr lang="en-US" sz="2500" b="1" dirty="0"/>
              <a:t>{</a:t>
            </a:r>
            <a:r>
              <a:rPr lang="en-US" sz="2500" b="1" dirty="0" smtClean="0"/>
              <a:t>1, 2, 5}, {1, 3, 5}, {2, 4}, {3, 5, 6}, {1, 2, 4}, {4} ]</a:t>
            </a:r>
            <a:endParaRPr lang="en-US" sz="2500" b="1" i="1" dirty="0" smtClean="0"/>
          </a:p>
          <a:p>
            <a:pPr marL="548640" lvl="2" indent="0">
              <a:buNone/>
            </a:pPr>
            <a:r>
              <a:rPr lang="en-US" sz="2500" i="1" dirty="0" smtClean="0"/>
              <a:t>B[2].contains(5) </a:t>
            </a:r>
            <a:r>
              <a:rPr lang="en-US" sz="2500" dirty="0" smtClean="0"/>
              <a:t>is still </a:t>
            </a:r>
            <a:r>
              <a:rPr lang="en-US" sz="2500" b="1" dirty="0" smtClean="0"/>
              <a:t>O</a:t>
            </a:r>
            <a:r>
              <a:rPr lang="en-US" sz="2500" b="1" dirty="0"/>
              <a:t>(</a:t>
            </a:r>
            <a:r>
              <a:rPr lang="en-US" sz="2500" b="1" dirty="0" smtClean="0"/>
              <a:t>1)</a:t>
            </a:r>
          </a:p>
          <a:p>
            <a:pPr marL="548640" lvl="2" indent="0">
              <a:buNone/>
            </a:pPr>
            <a:endParaRPr lang="en-US" sz="2500" b="1" dirty="0" smtClean="0"/>
          </a:p>
          <a:p>
            <a:r>
              <a:rPr lang="en-US" sz="2500" dirty="0" smtClean="0"/>
              <a:t>They can also be implemented as </a:t>
            </a:r>
            <a:r>
              <a:rPr lang="en-US" sz="2500" dirty="0" err="1" smtClean="0"/>
              <a:t>hashsets</a:t>
            </a:r>
            <a:r>
              <a:rPr lang="en-US" sz="2500" dirty="0" smtClean="0"/>
              <a:t> of </a:t>
            </a:r>
            <a:r>
              <a:rPr lang="en-US" sz="2500" dirty="0" err="1" smtClean="0"/>
              <a:t>hashsets</a:t>
            </a:r>
            <a:r>
              <a:rPr lang="en-US" sz="2500" dirty="0" smtClean="0"/>
              <a:t>! Oh boy!</a:t>
            </a:r>
          </a:p>
        </p:txBody>
      </p:sp>
    </p:spTree>
    <p:extLst>
      <p:ext uri="{BB962C8B-B14F-4D97-AF65-F5344CB8AC3E}">
        <p14:creationId xmlns:p14="http://schemas.microsoft.com/office/powerpoint/2010/main" val="52217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of representing which vertices are adjacent to each other</a:t>
            </a:r>
          </a:p>
          <a:p>
            <a:r>
              <a:rPr lang="en-US" dirty="0" smtClean="0"/>
              <a:t>Matrix is </a:t>
            </a:r>
            <a:r>
              <a:rPr lang="en-US" i="1" dirty="0" smtClean="0"/>
              <a:t>n </a:t>
            </a:r>
            <a:r>
              <a:rPr lang="en-US" dirty="0" smtClean="0"/>
              <a:t>x</a:t>
            </a:r>
            <a:r>
              <a:rPr lang="en-US" i="1" dirty="0" smtClean="0"/>
              <a:t> n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is the number of nodes in the graph</a:t>
            </a:r>
          </a:p>
          <a:p>
            <a:pPr lvl="1"/>
            <a:r>
              <a:rPr lang="en-US" dirty="0" smtClean="0"/>
              <a:t>true = edge</a:t>
            </a:r>
            <a:endParaRPr lang="en-US" dirty="0"/>
          </a:p>
          <a:p>
            <a:pPr lvl="1"/>
            <a:r>
              <a:rPr lang="en-US" dirty="0" smtClean="0"/>
              <a:t>false = no edge</a:t>
            </a:r>
          </a:p>
          <a:p>
            <a:r>
              <a:rPr lang="en-US" dirty="0" smtClean="0"/>
              <a:t>If m[u][v] is true, then node u has an edge to node v (and if the graph is undirected, we can assume the opposite is true as well)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Matrices (2)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14550"/>
            <a:ext cx="3571875" cy="39052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45355"/>
              </p:ext>
            </p:extLst>
          </p:nvPr>
        </p:nvGraphicFramePr>
        <p:xfrm>
          <a:off x="4267199" y="2209801"/>
          <a:ext cx="4572001" cy="3886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987"/>
                <a:gridCol w="667987"/>
                <a:gridCol w="667987"/>
                <a:gridCol w="667987"/>
                <a:gridCol w="667987"/>
                <a:gridCol w="667987"/>
                <a:gridCol w="564079"/>
              </a:tblGrid>
              <a:tr h="58448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</a:p>
                  </a:txBody>
                  <a:tcPr/>
                </a:tc>
              </a:tr>
              <a:tr h="5844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844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04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6615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</a:tr>
              <a:tr h="518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8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584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58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is a graph?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Terminology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Properties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Graph Types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Representations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BFS/DFS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30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initialize the matrix to the predicted size of our graph (we can always expand the array later)</a:t>
            </a:r>
          </a:p>
          <a:p>
            <a:r>
              <a:rPr lang="en-US" dirty="0" smtClean="0"/>
              <a:t>When a vertex is added to the graph, we reserve a row and column of the matrix for that vertex</a:t>
            </a:r>
          </a:p>
          <a:p>
            <a:r>
              <a:rPr lang="en-US" dirty="0" smtClean="0"/>
              <a:t>When a vertex is removed, its row and column are set to false</a:t>
            </a:r>
          </a:p>
          <a:p>
            <a:pPr lvl="1"/>
            <a:r>
              <a:rPr lang="en-US" dirty="0" smtClean="0"/>
              <a:t>Since we can’t remove rows/columns from arrays, we keep a separate list of vertices to represent vertices actually present in the graph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2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53400" cy="1143000"/>
          </a:xfrm>
        </p:spPr>
        <p:txBody>
          <a:bodyPr/>
          <a:lstStyle/>
          <a:p>
            <a:r>
              <a:rPr lang="en-US" dirty="0"/>
              <a:t>Main Methods of the Graph ADT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533400" y="1752600"/>
            <a:ext cx="3810000" cy="4114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Vertices and edges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store values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Ex: edge weights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Accessor</a:t>
            </a:r>
            <a:r>
              <a:rPr lang="en-US" dirty="0"/>
              <a:t> methods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vertices</a:t>
            </a:r>
            <a:r>
              <a:rPr lang="en-US" dirty="0"/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solidFill>
                  <a:schemeClr val="tx2"/>
                </a:solidFill>
              </a:rPr>
              <a:t>incidentEdges</a:t>
            </a:r>
            <a:r>
              <a:rPr lang="en-US" dirty="0" smtClean="0"/>
              <a:t>(vertex)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areAdjacent</a:t>
            </a:r>
            <a:r>
              <a:rPr lang="en-US" dirty="0"/>
              <a:t>(v1, v2)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solidFill>
                  <a:schemeClr val="tx2"/>
                </a:solidFill>
              </a:rPr>
              <a:t>endVertices</a:t>
            </a:r>
            <a:r>
              <a:rPr lang="en-US" dirty="0" smtClean="0"/>
              <a:t>(edge)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</a:rPr>
              <a:t>opposite</a:t>
            </a:r>
            <a:r>
              <a:rPr lang="en-US" dirty="0" smtClean="0"/>
              <a:t>(vertex, edge)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2119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76800" y="1752600"/>
            <a:ext cx="4267200" cy="2362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Update methods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insertVertex</a:t>
            </a:r>
            <a:r>
              <a:rPr lang="en-US" dirty="0" smtClean="0"/>
              <a:t>(value)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insertEdge</a:t>
            </a:r>
            <a:r>
              <a:rPr lang="en-US" dirty="0" smtClean="0"/>
              <a:t>(v1, v2)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Note: Sometimes this function also takes a value!</a:t>
            </a:r>
            <a:br>
              <a:rPr lang="en-US" dirty="0" smtClean="0"/>
            </a:br>
            <a:r>
              <a:rPr lang="en-US" i="1" dirty="0" err="1" smtClean="0"/>
              <a:t>insertEdge</a:t>
            </a:r>
            <a:r>
              <a:rPr lang="en-US" i="1" dirty="0" smtClean="0"/>
              <a:t>(v1, v2, </a:t>
            </a:r>
            <a:r>
              <a:rPr lang="en-US" i="1" dirty="0" err="1" smtClean="0"/>
              <a:t>val</a:t>
            </a:r>
            <a:r>
              <a:rPr lang="en-US" i="1" dirty="0" smtClean="0"/>
              <a:t>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removeVertex</a:t>
            </a:r>
            <a:r>
              <a:rPr lang="en-US" dirty="0"/>
              <a:t>(</a:t>
            </a:r>
            <a:r>
              <a:rPr lang="en-US" dirty="0" smtClean="0"/>
              <a:t>vertex)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removeEdge</a:t>
            </a:r>
            <a:r>
              <a:rPr lang="en-US" dirty="0"/>
              <a:t>(</a:t>
            </a:r>
            <a:r>
              <a:rPr lang="en-US" dirty="0" smtClean="0"/>
              <a:t>edge)</a:t>
            </a:r>
            <a:endParaRPr lang="en-US" dirty="0"/>
          </a:p>
          <a:p>
            <a:pPr marL="274320" lvl="1" indent="0"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907D96F-DF78-44C0-9759-3BBBC11DBC68}" type="slidenum">
              <a:rPr lang="en-US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1143000"/>
          </a:xfrm>
        </p:spPr>
        <p:txBody>
          <a:bodyPr/>
          <a:lstStyle/>
          <a:p>
            <a:r>
              <a:rPr lang="en-US" dirty="0" smtClean="0"/>
              <a:t>Big-O Performance:</a:t>
            </a:r>
            <a:endParaRPr lang="en-US" dirty="0"/>
          </a:p>
        </p:txBody>
      </p:sp>
      <p:graphicFrame>
        <p:nvGraphicFramePr>
          <p:cNvPr id="216213" name="Group 14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96926033"/>
              </p:ext>
            </p:extLst>
          </p:nvPr>
        </p:nvGraphicFramePr>
        <p:xfrm>
          <a:off x="457200" y="1905001"/>
          <a:ext cx="8229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600200"/>
                <a:gridCol w="2057400"/>
                <a:gridCol w="2057400"/>
              </a:tblGrid>
              <a:tr h="323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Edge 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Adjacency Sets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Adjacency Matrix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Overall Space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|V| + |E|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|V| + |E|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|V|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vertices()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edges()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|E|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|V|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incidentEdges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|E|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</a:rPr>
                        <a:t>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|V|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</a:tr>
              <a:tr h="323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areAdjacent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(v1, v2)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insertVertex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val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|V|</a:t>
                      </a:r>
                    </a:p>
                  </a:txBody>
                  <a:tcPr anchor="ctr" horzOverflow="overflow"/>
                </a:tc>
              </a:tr>
              <a:tr h="323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insertEdge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(v1, v2)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removeVertex(v)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|E|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|V|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|V|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removeEdge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(v1, v2)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7A1F-D12A-49B4-A70D-A6427479D8E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001000" y="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77865E-31DE-4A5F-9469-B57C815FF9F6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5626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  </a:t>
            </a:r>
            <a:r>
              <a:rPr lang="en-US" sz="1600" baseline="30000" dirty="0"/>
              <a:t> </a:t>
            </a:r>
            <a:r>
              <a:rPr lang="en-US" sz="1600" dirty="0" smtClean="0"/>
              <a:t>  In all three approaches, we maintain an additional list or set of vertices.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*    </a:t>
            </a:r>
            <a:r>
              <a:rPr lang="en-US" sz="1600" dirty="0">
                <a:solidFill>
                  <a:schemeClr val="dk1"/>
                </a:solidFill>
              </a:rPr>
              <a:t>in-place</a:t>
            </a:r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37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Big-O Performance (Edge Set)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B900-972F-42D5-9237-AEBA5352D1E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6560091"/>
              </p:ext>
            </p:extLst>
          </p:nvPr>
        </p:nvGraphicFramePr>
        <p:xfrm>
          <a:off x="457200" y="1349166"/>
          <a:ext cx="8077200" cy="520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1524000"/>
                <a:gridCol w="3810000"/>
              </a:tblGrid>
              <a:tr h="516819">
                <a:tc>
                  <a:txBody>
                    <a:bodyPr/>
                    <a:lstStyle/>
                    <a:p>
                      <a:r>
                        <a:rPr lang="en-US" sz="2400" b="1" u="sng" dirty="0" smtClean="0"/>
                        <a:t>Operation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 smtClean="0"/>
                        <a:t>Runtime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 smtClean="0"/>
                        <a:t>Explanation</a:t>
                      </a:r>
                      <a:endParaRPr lang="en-US" sz="2400" b="1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vertices()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</a:t>
                      </a:r>
                      <a:r>
                        <a:rPr lang="en-US" sz="2000" baseline="0" dirty="0" smtClean="0"/>
                        <a:t> the set of vertices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edges()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 the set of edges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incident</a:t>
                      </a:r>
                      <a:r>
                        <a:rPr lang="en-US" sz="2300" baseline="0" dirty="0" err="1" smtClean="0"/>
                        <a:t>Edges</a:t>
                      </a:r>
                      <a:r>
                        <a:rPr lang="en-US" sz="2300" baseline="0" dirty="0" smtClean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O(|E|)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Iterate through</a:t>
                      </a:r>
                      <a:r>
                        <a:rPr lang="en-US" sz="2000" baseline="0" dirty="0" smtClean="0"/>
                        <a:t> each edge and check if it contains vertex v</a:t>
                      </a:r>
                      <a:endParaRPr lang="en-US" sz="2000" i="0" baseline="0" dirty="0" smtClean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areAdjacent</a:t>
                      </a:r>
                      <a:r>
                        <a:rPr lang="en-US" sz="2300" dirty="0" smtClean="0"/>
                        <a:t>(v1,v2)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if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edge (v1,v2) exists in the set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insertVertex</a:t>
                      </a:r>
                      <a:r>
                        <a:rPr lang="en-US" sz="2300" dirty="0" smtClean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 vertex v to the vertex list</a:t>
                      </a:r>
                      <a:endParaRPr lang="en-US" sz="2000" i="0" dirty="0" smtClean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insertEdge</a:t>
                      </a:r>
                      <a:r>
                        <a:rPr lang="en-US" sz="2300" dirty="0" smtClean="0"/>
                        <a:t>(v1,v2)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 element (v1,v2)</a:t>
                      </a:r>
                      <a:r>
                        <a:rPr lang="en-US" sz="2000" baseline="0" dirty="0" smtClean="0"/>
                        <a:t> to the set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removeVertex</a:t>
                      </a:r>
                      <a:r>
                        <a:rPr lang="en-US" sz="2300" dirty="0" smtClean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O(|E|)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Iterate through</a:t>
                      </a:r>
                      <a:r>
                        <a:rPr lang="en-US" sz="2000" baseline="0" dirty="0" smtClean="0"/>
                        <a:t> each edge and remove it if it has vertex v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removeEdge</a:t>
                      </a:r>
                      <a:r>
                        <a:rPr lang="en-US" sz="2300" dirty="0" smtClean="0"/>
                        <a:t>(v1,v2)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 edge</a:t>
                      </a:r>
                      <a:r>
                        <a:rPr lang="en-US" sz="2000" baseline="0" dirty="0" smtClean="0"/>
                        <a:t> (v1,v2)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Big-O Performance (Adjacency Set)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B900-972F-42D5-9237-AEBA5352D1E9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0496216"/>
              </p:ext>
            </p:extLst>
          </p:nvPr>
        </p:nvGraphicFramePr>
        <p:xfrm>
          <a:off x="457200" y="1371600"/>
          <a:ext cx="8305800" cy="535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1447800"/>
                <a:gridCol w="4114800"/>
              </a:tblGrid>
              <a:tr h="516819">
                <a:tc>
                  <a:txBody>
                    <a:bodyPr/>
                    <a:lstStyle/>
                    <a:p>
                      <a:r>
                        <a:rPr lang="en-US" sz="2400" b="1" u="sng" dirty="0" smtClean="0"/>
                        <a:t>Operation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 smtClean="0"/>
                        <a:t>Runtime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 smtClean="0"/>
                        <a:t>Explanation</a:t>
                      </a:r>
                      <a:endParaRPr lang="en-US" sz="2400" b="1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vertices()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</a:t>
                      </a:r>
                      <a:r>
                        <a:rPr lang="en-US" sz="2000" baseline="0" dirty="0" smtClean="0"/>
                        <a:t> the set of vertices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edges()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O(|E|)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Concatenate each vertex with its subsequent vertices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incident</a:t>
                      </a:r>
                      <a:r>
                        <a:rPr lang="en-US" sz="2300" baseline="0" dirty="0" err="1" smtClean="0"/>
                        <a:t>Edges</a:t>
                      </a:r>
                      <a:r>
                        <a:rPr lang="en-US" sz="2300" baseline="0" dirty="0" smtClean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 </a:t>
                      </a:r>
                      <a:r>
                        <a:rPr lang="en-US" sz="2000" i="1" dirty="0" smtClean="0"/>
                        <a:t>v</a:t>
                      </a:r>
                      <a:r>
                        <a:rPr lang="en-US" sz="2000" i="0" dirty="0" smtClean="0"/>
                        <a:t>’s edge set</a:t>
                      </a:r>
                      <a:endParaRPr lang="en-US" sz="2000" i="0" baseline="0" dirty="0" smtClean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areAdjacent</a:t>
                      </a:r>
                      <a:r>
                        <a:rPr lang="en-US" sz="2300" dirty="0" smtClean="0"/>
                        <a:t>(v1,v2)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if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i="1" baseline="0" dirty="0" smtClean="0"/>
                        <a:t>v2</a:t>
                      </a:r>
                      <a:r>
                        <a:rPr lang="en-US" sz="2000" i="0" baseline="0" dirty="0" smtClean="0"/>
                        <a:t> is in </a:t>
                      </a:r>
                      <a:r>
                        <a:rPr lang="en-US" sz="2000" i="1" baseline="0" dirty="0" smtClean="0"/>
                        <a:t>v1</a:t>
                      </a:r>
                      <a:r>
                        <a:rPr lang="en-US" sz="2000" i="0" baseline="0" dirty="0" smtClean="0"/>
                        <a:t>’s set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insertVertex</a:t>
                      </a:r>
                      <a:r>
                        <a:rPr lang="en-US" sz="2300" dirty="0" smtClean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 vertex </a:t>
                      </a:r>
                      <a:r>
                        <a:rPr lang="en-US" sz="2000" i="1" dirty="0" smtClean="0"/>
                        <a:t>v</a:t>
                      </a:r>
                      <a:r>
                        <a:rPr lang="en-US" sz="2000" dirty="0" smtClean="0"/>
                        <a:t> to the vertex set</a:t>
                      </a:r>
                      <a:endParaRPr lang="en-US" sz="2000" i="0" dirty="0" smtClean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insertEdge</a:t>
                      </a:r>
                      <a:r>
                        <a:rPr lang="en-US" sz="2300" dirty="0" smtClean="0"/>
                        <a:t>(v1,v2)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 </a:t>
                      </a:r>
                      <a:r>
                        <a:rPr lang="en-US" sz="2000" i="1" dirty="0" smtClean="0"/>
                        <a:t>v1</a:t>
                      </a:r>
                      <a:r>
                        <a:rPr lang="en-US" sz="2000" i="0" baseline="0" dirty="0" smtClean="0"/>
                        <a:t> to </a:t>
                      </a:r>
                      <a:r>
                        <a:rPr lang="en-US" sz="2000" i="1" baseline="0" dirty="0" smtClean="0"/>
                        <a:t>v2</a:t>
                      </a:r>
                      <a:r>
                        <a:rPr lang="en-US" sz="2000" i="0" baseline="0" dirty="0" smtClean="0"/>
                        <a:t>’s edge set and vice versa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removeVertex</a:t>
                      </a:r>
                      <a:r>
                        <a:rPr lang="en-US" sz="2300" dirty="0" smtClean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O(|V|)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Remove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i="1" baseline="0" dirty="0" smtClean="0"/>
                        <a:t>v</a:t>
                      </a:r>
                      <a:r>
                        <a:rPr lang="en-US" sz="1900" i="0" baseline="0" dirty="0" smtClean="0"/>
                        <a:t> from each of its adjacent vertices’ sets and remove </a:t>
                      </a:r>
                      <a:r>
                        <a:rPr lang="en-US" sz="1900" i="1" baseline="0" dirty="0" smtClean="0"/>
                        <a:t>v</a:t>
                      </a:r>
                      <a:r>
                        <a:rPr lang="en-US" sz="1900" i="0" baseline="0" dirty="0" smtClean="0"/>
                        <a:t>’s set</a:t>
                      </a:r>
                      <a:endParaRPr lang="en-US" sz="19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removeEdge</a:t>
                      </a:r>
                      <a:r>
                        <a:rPr lang="en-US" sz="2300" dirty="0" smtClean="0"/>
                        <a:t>(v1,v2)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i="1" baseline="0" dirty="0" smtClean="0"/>
                        <a:t>v1</a:t>
                      </a:r>
                      <a:r>
                        <a:rPr lang="en-US" sz="2000" i="0" baseline="0" dirty="0" smtClean="0"/>
                        <a:t> from </a:t>
                      </a:r>
                      <a:r>
                        <a:rPr lang="en-US" sz="2000" i="1" baseline="0" dirty="0" smtClean="0"/>
                        <a:t>v2</a:t>
                      </a:r>
                      <a:r>
                        <a:rPr lang="en-US" sz="2000" i="0" baseline="0" dirty="0" smtClean="0"/>
                        <a:t>’s set and vice versa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Big-O Performance (Adjacency Matrix)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B900-972F-42D5-9237-AEBA5352D1E9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9618851"/>
              </p:ext>
            </p:extLst>
          </p:nvPr>
        </p:nvGraphicFramePr>
        <p:xfrm>
          <a:off x="457200" y="1295400"/>
          <a:ext cx="8305800" cy="558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1447800"/>
                <a:gridCol w="4114800"/>
              </a:tblGrid>
              <a:tr h="516819">
                <a:tc>
                  <a:txBody>
                    <a:bodyPr/>
                    <a:lstStyle/>
                    <a:p>
                      <a:r>
                        <a:rPr lang="en-US" sz="2400" b="1" u="sng" dirty="0" smtClean="0"/>
                        <a:t>Operation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 smtClean="0"/>
                        <a:t>Runtime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 smtClean="0"/>
                        <a:t>Explanation</a:t>
                      </a:r>
                      <a:endParaRPr lang="en-US" sz="2400" b="1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vertices()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</a:t>
                      </a:r>
                      <a:r>
                        <a:rPr lang="en-US" sz="2000" baseline="0" dirty="0" smtClean="0"/>
                        <a:t> the set of vertices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edges()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O(|V|</a:t>
                      </a:r>
                      <a:r>
                        <a:rPr lang="en-US" sz="2300" baseline="30000" dirty="0" smtClean="0"/>
                        <a:t>2</a:t>
                      </a:r>
                      <a:r>
                        <a:rPr lang="en-US" sz="2300" dirty="0" smtClean="0"/>
                        <a:t>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Iterate through the entire </a:t>
                      </a:r>
                      <a:r>
                        <a:rPr lang="en-US" sz="2000" i="0" dirty="0" smtClean="0"/>
                        <a:t>matrix </a:t>
                      </a:r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incident</a:t>
                      </a:r>
                      <a:r>
                        <a:rPr lang="en-US" sz="2300" baseline="0" dirty="0" err="1" smtClean="0"/>
                        <a:t>Edges</a:t>
                      </a:r>
                      <a:r>
                        <a:rPr lang="en-US" sz="2300" baseline="0" dirty="0" smtClean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O(|V|)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Iterate through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i="1" baseline="0" dirty="0" smtClean="0"/>
                        <a:t>v</a:t>
                      </a:r>
                      <a:r>
                        <a:rPr lang="en-US" sz="2000" i="0" baseline="0" dirty="0" smtClean="0"/>
                        <a:t>’s</a:t>
                      </a:r>
                      <a:r>
                        <a:rPr lang="en-US" sz="2000" baseline="0" dirty="0" smtClean="0"/>
                        <a:t> row or column to check for </a:t>
                      </a:r>
                      <a:r>
                        <a:rPr lang="en-US" sz="2000" baseline="0" dirty="0" smtClean="0"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lang="en-US" sz="2000" baseline="0" dirty="0" smtClean="0">
                          <a:latin typeface="Arial (Body)"/>
                          <a:cs typeface="Arial (Body)"/>
                        </a:rPr>
                        <a:t>s</a:t>
                      </a:r>
                    </a:p>
                    <a:p>
                      <a:r>
                        <a:rPr lang="en-US" sz="1300" i="0" baseline="0" dirty="0" smtClean="0">
                          <a:latin typeface="Arial (Body)"/>
                          <a:cs typeface="Arial (Body)"/>
                        </a:rPr>
                        <a:t>Note: row/col are the same in an undirected graph.</a:t>
                      </a:r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areAdjacent</a:t>
                      </a:r>
                      <a:r>
                        <a:rPr lang="en-US" sz="2300" dirty="0" smtClean="0"/>
                        <a:t>(v1,v2)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index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i="1" baseline="0" dirty="0" smtClean="0"/>
                        <a:t>v1</a:t>
                      </a:r>
                      <a:r>
                        <a:rPr lang="en-US" sz="2000" i="0" baseline="0" dirty="0" smtClean="0"/>
                        <a:t>,</a:t>
                      </a:r>
                      <a:r>
                        <a:rPr lang="en-US" sz="2000" i="1" baseline="0" dirty="0" smtClean="0"/>
                        <a:t>v2</a:t>
                      </a:r>
                      <a:r>
                        <a:rPr lang="en-US" sz="2000" i="0" baseline="0" dirty="0" smtClean="0"/>
                        <a:t>) for a </a:t>
                      </a:r>
                      <a:r>
                        <a:rPr lang="en-US" sz="2000" baseline="0" dirty="0" smtClean="0">
                          <a:latin typeface="Courier New"/>
                          <a:cs typeface="Courier New"/>
                        </a:rPr>
                        <a:t>true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insertVertex</a:t>
                      </a:r>
                      <a:r>
                        <a:rPr lang="en-US" sz="2300" dirty="0" smtClean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O(|V|)*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 vertex </a:t>
                      </a:r>
                      <a:r>
                        <a:rPr lang="en-US" sz="2000" i="1" dirty="0" smtClean="0"/>
                        <a:t>v</a:t>
                      </a:r>
                      <a:r>
                        <a:rPr lang="en-US" sz="2000" dirty="0" smtClean="0"/>
                        <a:t> to the matrix</a:t>
                      </a:r>
                      <a:r>
                        <a:rPr lang="en-US" sz="2000" baseline="0" dirty="0" smtClean="0"/>
                        <a:t> (*amortized)</a:t>
                      </a:r>
                      <a:endParaRPr lang="en-US" sz="2000" i="0" dirty="0" smtClean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insertEdge</a:t>
                      </a:r>
                      <a:r>
                        <a:rPr lang="en-US" sz="2300" dirty="0" smtClean="0"/>
                        <a:t>(v1,v2)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 index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i="1" baseline="0" dirty="0" smtClean="0"/>
                        <a:t>v1</a:t>
                      </a:r>
                      <a:r>
                        <a:rPr lang="en-US" sz="2000" i="0" baseline="0" dirty="0" smtClean="0"/>
                        <a:t>,</a:t>
                      </a:r>
                      <a:r>
                        <a:rPr lang="en-US" sz="2000" i="1" baseline="0" dirty="0" smtClean="0"/>
                        <a:t>v2</a:t>
                      </a:r>
                      <a:r>
                        <a:rPr lang="en-US" sz="2000" i="0" baseline="0" dirty="0" smtClean="0"/>
                        <a:t>) to </a:t>
                      </a:r>
                      <a:r>
                        <a:rPr lang="en-US" sz="2000" baseline="0" dirty="0" smtClean="0">
                          <a:latin typeface="Courier New"/>
                          <a:cs typeface="Courier New"/>
                        </a:rPr>
                        <a:t>true</a:t>
                      </a:r>
                      <a:endParaRPr lang="en-US" sz="2000" dirty="0"/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removeVertex</a:t>
                      </a:r>
                      <a:r>
                        <a:rPr lang="en-US" sz="2300" dirty="0" smtClean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O(|V|)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 </a:t>
                      </a:r>
                      <a:r>
                        <a:rPr lang="en-US" sz="2000" i="1" dirty="0" smtClean="0"/>
                        <a:t>v</a:t>
                      </a:r>
                      <a:r>
                        <a:rPr lang="en-US" sz="2000" i="0" dirty="0" smtClean="0"/>
                        <a:t>’s row and</a:t>
                      </a:r>
                      <a:r>
                        <a:rPr lang="en-US" sz="2000" i="0" baseline="0" dirty="0" smtClean="0"/>
                        <a:t> column to </a:t>
                      </a:r>
                      <a:r>
                        <a:rPr lang="en-US" sz="2000" i="0" baseline="0" dirty="0" smtClean="0">
                          <a:latin typeface="Courier New"/>
                          <a:cs typeface="Courier New"/>
                        </a:rPr>
                        <a:t>false </a:t>
                      </a:r>
                      <a:r>
                        <a:rPr lang="en-US" sz="2000" i="0" baseline="0" dirty="0" smtClean="0">
                          <a:latin typeface="Arial (Body)"/>
                          <a:cs typeface="Arial (Body)"/>
                        </a:rPr>
                        <a:t>and remove </a:t>
                      </a:r>
                      <a:r>
                        <a:rPr lang="en-US" sz="2000" i="1" baseline="0" dirty="0" smtClean="0">
                          <a:latin typeface="Arial (Body)"/>
                          <a:cs typeface="Arial (Body)"/>
                        </a:rPr>
                        <a:t>v</a:t>
                      </a:r>
                      <a:r>
                        <a:rPr lang="en-US" sz="2000" i="0" baseline="0" dirty="0" smtClean="0">
                          <a:latin typeface="Arial (Body)"/>
                          <a:cs typeface="Arial (Body)"/>
                        </a:rPr>
                        <a:t> from the vertex list </a:t>
                      </a:r>
                      <a:endParaRPr lang="en-US" sz="2000" dirty="0">
                        <a:latin typeface="Arial (Body)"/>
                        <a:cs typeface="Arial (Body)"/>
                      </a:endParaRPr>
                    </a:p>
                  </a:txBody>
                  <a:tcPr/>
                </a:tc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removeEdge</a:t>
                      </a:r>
                      <a:r>
                        <a:rPr lang="en-US" sz="2300" dirty="0" smtClean="0"/>
                        <a:t>(v1,v2)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O(1)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i="1" baseline="0" dirty="0" smtClean="0"/>
                        <a:t>v1</a:t>
                      </a:r>
                      <a:r>
                        <a:rPr lang="en-US" sz="2000" i="0" baseline="0" dirty="0" smtClean="0"/>
                        <a:t> from </a:t>
                      </a:r>
                      <a:r>
                        <a:rPr lang="en-US" sz="2000" i="1" baseline="0" dirty="0" smtClean="0"/>
                        <a:t>v2</a:t>
                      </a:r>
                      <a:r>
                        <a:rPr lang="en-US" sz="2000" i="0" baseline="0" dirty="0" smtClean="0"/>
                        <a:t>’s set and vice versa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BFT/DFT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you remember when we performed breadth first traversals and depth first traversals on trees?</a:t>
            </a:r>
          </a:p>
          <a:p>
            <a:r>
              <a:rPr lang="en-US" dirty="0" smtClean="0"/>
              <a:t>These traversals can also be applied to graphs!  (A tree is just a special kind of graph, after all…)</a:t>
            </a:r>
          </a:p>
          <a:p>
            <a:pPr lvl="1"/>
            <a:r>
              <a:rPr lang="en-US" dirty="0" smtClean="0"/>
              <a:t>Can be used to </a:t>
            </a:r>
            <a:r>
              <a:rPr lang="en-US" b="1" dirty="0" smtClean="0"/>
              <a:t>traverse</a:t>
            </a:r>
            <a:r>
              <a:rPr lang="en-US" dirty="0" smtClean="0"/>
              <a:t> and “visit” nodes in a graph (BFT / DFT)</a:t>
            </a:r>
          </a:p>
          <a:p>
            <a:pPr lvl="1"/>
            <a:r>
              <a:rPr lang="en-US" dirty="0" smtClean="0"/>
              <a:t>Often used to </a:t>
            </a:r>
            <a:r>
              <a:rPr lang="en-US" b="1" dirty="0" smtClean="0"/>
              <a:t>search</a:t>
            </a:r>
            <a:r>
              <a:rPr lang="en-US" dirty="0" smtClean="0"/>
              <a:t> for a certain value in a graph (BFS / DFS)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Breadth First Traversal: Tree vs. Graph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34976"/>
              </p:ext>
            </p:extLst>
          </p:nvPr>
        </p:nvGraphicFramePr>
        <p:xfrm>
          <a:off x="152400" y="1676400"/>
          <a:ext cx="8839200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0142"/>
                <a:gridCol w="4359058"/>
              </a:tblGrid>
              <a:tr h="3886200">
                <a:tc>
                  <a:txBody>
                    <a:bodyPr/>
                    <a:lstStyle/>
                    <a:p>
                      <a:endParaRPr lang="en-US" sz="14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function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treeBFT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(root):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 //Input: Root node of tree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 //Output: Nothing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Q = new Queue()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Q.enqueue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(root)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while Q is not empty: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 node =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Q.dequeue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doSomething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(node)</a:t>
                      </a:r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enqueue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node’s children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95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function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graphBFT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(start):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 //Input: start vertex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//Output: Nothing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Q = new Queue()</a:t>
                      </a:r>
                    </a:p>
                    <a:p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start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.visited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= true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Q.enqueue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(start)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while Q is not empty: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 node = Q.dequeue()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doSomething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(node)</a:t>
                      </a:r>
                    </a:p>
                    <a:p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for neighbor in node’s adjacent nodes: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   if not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neighbor.visited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   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neighbor.visited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= true</a:t>
                      </a:r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     Q.enqueue(neighbor)</a:t>
                      </a:r>
                    </a:p>
                    <a:p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5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Slide Number Placeholder 4"/>
          <p:cNvSpPr txBox="1">
            <a:spLocks/>
          </p:cNvSpPr>
          <p:nvPr/>
        </p:nvSpPr>
        <p:spPr>
          <a:xfrm>
            <a:off x="8001000" y="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77865E-31DE-4A5F-9469-B57C815FF9F6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7912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(node) </a:t>
            </a:r>
            <a:r>
              <a:rPr lang="en-US" dirty="0" smtClean="0"/>
              <a:t>could print, add to list, decorate nodes, etc.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5029200"/>
            <a:ext cx="3352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Mark nodes as visited, otherwise you might loop forever!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B900-972F-42D5-9237-AEBA5352D1E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 way to perform a DFT a graph is to use a stack instead of a queue as in BFT</a:t>
            </a:r>
          </a:p>
          <a:p>
            <a:r>
              <a:rPr lang="en-US" sz="2800" dirty="0" smtClean="0"/>
              <a:t>DFT can also be done recursively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690877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 pitchFamily="49" charset="0"/>
              </a:rPr>
              <a:t>function </a:t>
            </a:r>
            <a:r>
              <a:rPr lang="en-US" b="1" dirty="0" err="1" smtClean="0">
                <a:latin typeface="Consolas"/>
                <a:cs typeface="Consolas" pitchFamily="49" charset="0"/>
              </a:rPr>
              <a:t>recursiveDFT</a:t>
            </a:r>
            <a:r>
              <a:rPr lang="en-US" b="1" dirty="0" smtClean="0">
                <a:latin typeface="Consolas"/>
                <a:cs typeface="Consolas" pitchFamily="49" charset="0"/>
              </a:rPr>
              <a:t>(node):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 pitchFamily="49" charset="0"/>
              </a:rPr>
              <a:t>// Input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 pitchFamily="49" charset="0"/>
              </a:rPr>
              <a:t>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 pitchFamily="49" charset="0"/>
              </a:rPr>
              <a:t>start node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 pitchFamily="49" charset="0"/>
              </a:rPr>
              <a:t>   // Output: Nothing</a:t>
            </a:r>
            <a:endParaRPr lang="en-US" dirty="0" smtClean="0">
              <a:latin typeface="Consolas"/>
              <a:cs typeface="Consolas" pitchFamily="49" charset="0"/>
            </a:endParaRPr>
          </a:p>
          <a:p>
            <a:r>
              <a:rPr lang="en-US" dirty="0">
                <a:latin typeface="Consolas"/>
                <a:cs typeface="Consolas" pitchFamily="49" charset="0"/>
              </a:rPr>
              <a:t> </a:t>
            </a:r>
            <a:r>
              <a:rPr lang="en-US" dirty="0" smtClean="0">
                <a:latin typeface="Consolas"/>
                <a:cs typeface="Consolas" pitchFamily="49" charset="0"/>
              </a:rPr>
              <a:t>  </a:t>
            </a:r>
          </a:p>
          <a:p>
            <a:r>
              <a:rPr lang="en-US" dirty="0">
                <a:latin typeface="Consolas"/>
                <a:cs typeface="Consolas" pitchFamily="49" charset="0"/>
              </a:rPr>
              <a:t> </a:t>
            </a:r>
            <a:r>
              <a:rPr lang="en-US" dirty="0" smtClean="0">
                <a:latin typeface="Consolas"/>
                <a:cs typeface="Consolas" pitchFamily="49" charset="0"/>
              </a:rPr>
              <a:t>  </a:t>
            </a:r>
            <a:r>
              <a:rPr lang="en-US" dirty="0" err="1" smtClean="0">
                <a:latin typeface="Consolas"/>
                <a:cs typeface="Consolas" pitchFamily="49" charset="0"/>
              </a:rPr>
              <a:t>node.visited</a:t>
            </a:r>
            <a:r>
              <a:rPr lang="en-US" dirty="0" smtClean="0">
                <a:latin typeface="Consolas"/>
                <a:cs typeface="Consolas" pitchFamily="49" charset="0"/>
              </a:rPr>
              <a:t> = true</a:t>
            </a:r>
          </a:p>
          <a:p>
            <a:r>
              <a:rPr lang="en-US" dirty="0" smtClean="0">
                <a:latin typeface="Consolas"/>
                <a:cs typeface="Consolas" pitchFamily="49" charset="0"/>
              </a:rPr>
              <a:t>   for neighbor in node’s adjacent vertices:</a:t>
            </a:r>
          </a:p>
          <a:p>
            <a:r>
              <a:rPr lang="en-US" dirty="0" smtClean="0">
                <a:latin typeface="Consolas"/>
                <a:cs typeface="Consolas" pitchFamily="49" charset="0"/>
              </a:rPr>
              <a:t>      if not </a:t>
            </a:r>
            <a:r>
              <a:rPr lang="en-US" dirty="0" err="1" smtClean="0">
                <a:latin typeface="Consolas"/>
                <a:cs typeface="Consolas" pitchFamily="49" charset="0"/>
              </a:rPr>
              <a:t>neighbor.visited</a:t>
            </a:r>
            <a:r>
              <a:rPr lang="en-US" dirty="0" smtClean="0">
                <a:latin typeface="Consolas"/>
                <a:cs typeface="Consolas" pitchFamily="49" charset="0"/>
              </a:rPr>
              <a:t>:</a:t>
            </a:r>
          </a:p>
          <a:p>
            <a:r>
              <a:rPr lang="en-US" dirty="0" smtClean="0">
                <a:latin typeface="Consolas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/>
                <a:cs typeface="Consolas" pitchFamily="49" charset="0"/>
              </a:rPr>
              <a:t>recursiveDFT</a:t>
            </a:r>
            <a:r>
              <a:rPr lang="en-US" dirty="0" smtClean="0">
                <a:latin typeface="Consolas"/>
                <a:cs typeface="Consolas" pitchFamily="49" charset="0"/>
              </a:rPr>
              <a:t>(neighbor)</a:t>
            </a:r>
          </a:p>
        </p:txBody>
      </p:sp>
    </p:spTree>
    <p:extLst>
      <p:ext uri="{BB962C8B-B14F-4D97-AF65-F5344CB8AC3E}">
        <p14:creationId xmlns:p14="http://schemas.microsoft.com/office/powerpoint/2010/main" val="21544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04803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r>
              <a:rPr lang="en-US" sz="2400" dirty="0" smtClean="0"/>
              <a:t>Flight networks</a:t>
            </a:r>
          </a:p>
          <a:p>
            <a:r>
              <a:rPr lang="en-US" sz="2400" dirty="0" smtClean="0"/>
              <a:t>GPS maps</a:t>
            </a:r>
            <a:endParaRPr lang="en-US" sz="2400" dirty="0"/>
          </a:p>
          <a:p>
            <a:r>
              <a:rPr lang="en-US" sz="2400" dirty="0" smtClean="0"/>
              <a:t>The internet</a:t>
            </a:r>
          </a:p>
          <a:p>
            <a:pPr lvl="1"/>
            <a:r>
              <a:rPr lang="en-US" sz="2000" dirty="0" smtClean="0"/>
              <a:t>pages are nodes</a:t>
            </a:r>
          </a:p>
          <a:p>
            <a:pPr lvl="1"/>
            <a:r>
              <a:rPr lang="en-US" sz="2000" dirty="0" smtClean="0"/>
              <a:t>links are edges</a:t>
            </a:r>
          </a:p>
          <a:p>
            <a:r>
              <a:rPr lang="en-US" sz="2400" dirty="0" smtClean="0"/>
              <a:t>Facebook Graph</a:t>
            </a:r>
          </a:p>
          <a:p>
            <a:r>
              <a:rPr lang="en-US" sz="2400" dirty="0" smtClean="0"/>
              <a:t>Modeling molecular structures</a:t>
            </a:r>
          </a:p>
          <a:p>
            <a:pPr lvl="1"/>
            <a:r>
              <a:rPr lang="en-US" sz="2000" dirty="0" smtClean="0"/>
              <a:t>atoms are nodes</a:t>
            </a:r>
          </a:p>
          <a:p>
            <a:pPr lvl="1"/>
            <a:r>
              <a:rPr lang="en-US" sz="2000" dirty="0" smtClean="0"/>
              <a:t>bonds are edges</a:t>
            </a:r>
          </a:p>
          <a:p>
            <a:r>
              <a:rPr lang="en-US" sz="2400" dirty="0" smtClean="0"/>
              <a:t>So many more!!</a:t>
            </a:r>
          </a:p>
          <a:p>
            <a:endParaRPr lang="en-US" sz="24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BFA2-EA73-4CFE-85EE-296740871E36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204804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VISIO" r:id="rId3" imgW="10096500" imgH="6997700" progId="">
                  <p:embed/>
                </p:oleObj>
              </mc:Choice>
              <mc:Fallback>
                <p:oleObj name="VISIO" r:id="rId3" imgW="10096500" imgH="6997700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1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77201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graph defined by:</a:t>
            </a:r>
          </a:p>
          <a:p>
            <a:pPr lvl="1"/>
            <a:r>
              <a:rPr lang="en-US" dirty="0" smtClean="0"/>
              <a:t>a set of vertices (V)</a:t>
            </a:r>
          </a:p>
          <a:p>
            <a:pPr lvl="1"/>
            <a:r>
              <a:rPr lang="en-US" dirty="0" smtClean="0"/>
              <a:t>a set of edges (E)</a:t>
            </a:r>
          </a:p>
          <a:p>
            <a:r>
              <a:rPr lang="en-US" dirty="0" smtClean="0"/>
              <a:t>Vertices and edges can both store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2286000" y="3336729"/>
            <a:ext cx="6465694" cy="2056361"/>
            <a:chOff x="762000" y="3942523"/>
            <a:chExt cx="7489825" cy="2382077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122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PVD</a:t>
              </a:r>
              <a:endParaRPr lang="en-US" sz="1600" dirty="0"/>
            </a:p>
          </p:txBody>
        </p:sp>
        <p:sp>
          <p:nvSpPr>
            <p:cNvPr id="123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MIA</a:t>
              </a:r>
            </a:p>
          </p:txBody>
        </p:sp>
        <p:sp>
          <p:nvSpPr>
            <p:cNvPr id="124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DFW</a:t>
              </a:r>
            </a:p>
          </p:txBody>
        </p:sp>
        <p:sp>
          <p:nvSpPr>
            <p:cNvPr id="125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SFO</a:t>
              </a:r>
            </a:p>
          </p:txBody>
        </p:sp>
        <p:sp>
          <p:nvSpPr>
            <p:cNvPr id="126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LAX</a:t>
              </a:r>
            </a:p>
          </p:txBody>
        </p:sp>
        <p:sp>
          <p:nvSpPr>
            <p:cNvPr id="127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sp>
          <p:nvSpPr>
            <p:cNvPr id="128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HNL</a:t>
              </a:r>
            </a:p>
          </p:txBody>
        </p:sp>
        <p:cxnSp>
          <p:nvCxnSpPr>
            <p:cNvPr id="129" name="AutoShape 106"/>
            <p:cNvCxnSpPr>
              <a:cxnSpLocks noChangeShapeType="1"/>
              <a:stCxn id="125" idx="6"/>
              <a:endCxn id="121" idx="2"/>
            </p:cNvCxnSpPr>
            <p:nvPr/>
          </p:nvCxnSpPr>
          <p:spPr bwMode="auto">
            <a:xfrm flipV="1">
              <a:off x="3536950" y="43434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07"/>
            <p:cNvCxnSpPr>
              <a:cxnSpLocks noChangeShapeType="1"/>
              <a:stCxn id="124" idx="0"/>
              <a:endCxn id="121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08"/>
            <p:cNvCxnSpPr>
              <a:cxnSpLocks noChangeShapeType="1"/>
              <a:stCxn id="124" idx="7"/>
              <a:endCxn id="127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09"/>
            <p:cNvCxnSpPr>
              <a:cxnSpLocks noChangeShapeType="1"/>
              <a:stCxn id="127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0"/>
            <p:cNvCxnSpPr>
              <a:cxnSpLocks noChangeShapeType="1"/>
              <a:stCxn id="121" idx="6"/>
            </p:cNvCxnSpPr>
            <p:nvPr/>
          </p:nvCxnSpPr>
          <p:spPr bwMode="auto">
            <a:xfrm flipV="1">
              <a:off x="5746750" y="4187825"/>
              <a:ext cx="1558925" cy="155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1"/>
            <p:cNvCxnSpPr>
              <a:cxnSpLocks noChangeShapeType="1"/>
              <a:stCxn id="128" idx="6"/>
              <a:endCxn id="126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2"/>
            <p:cNvCxnSpPr>
              <a:cxnSpLocks noChangeShapeType="1"/>
              <a:stCxn id="125" idx="4"/>
              <a:endCxn id="126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3"/>
            <p:cNvCxnSpPr>
              <a:cxnSpLocks noChangeShapeType="1"/>
              <a:stCxn id="127" idx="4"/>
              <a:endCxn id="123" idx="0"/>
            </p:cNvCxnSpPr>
            <p:nvPr/>
          </p:nvCxnSpPr>
          <p:spPr bwMode="auto">
            <a:xfrm>
              <a:off x="6846888" y="5191125"/>
              <a:ext cx="685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4"/>
            <p:cNvCxnSpPr>
              <a:cxnSpLocks noChangeShapeType="1"/>
              <a:endCxn id="124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15"/>
            <p:cNvCxnSpPr>
              <a:cxnSpLocks noChangeShapeType="1"/>
              <a:stCxn id="126" idx="6"/>
              <a:endCxn id="124" idx="2"/>
            </p:cNvCxnSpPr>
            <p:nvPr/>
          </p:nvCxnSpPr>
          <p:spPr bwMode="auto">
            <a:xfrm>
              <a:off x="3689350" y="57150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16"/>
            <p:cNvCxnSpPr>
              <a:cxnSpLocks noChangeShapeType="1"/>
              <a:stCxn id="126" idx="7"/>
              <a:endCxn id="121" idx="3"/>
            </p:cNvCxnSpPr>
            <p:nvPr/>
          </p:nvCxnSpPr>
          <p:spPr bwMode="auto">
            <a:xfrm flipV="1">
              <a:off x="3543300" y="45148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Text Box 118"/>
            <p:cNvSpPr txBox="1">
              <a:spLocks noChangeArrowheads="1"/>
            </p:cNvSpPr>
            <p:nvPr/>
          </p:nvSpPr>
          <p:spPr bwMode="auto">
            <a:xfrm rot="21252715">
              <a:off x="6076237" y="3942523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849</a:t>
              </a:r>
            </a:p>
          </p:txBody>
        </p:sp>
        <p:sp>
          <p:nvSpPr>
            <p:cNvPr id="141" name="Text Box 119"/>
            <p:cNvSpPr txBox="1">
              <a:spLocks noChangeArrowheads="1"/>
            </p:cNvSpPr>
            <p:nvPr/>
          </p:nvSpPr>
          <p:spPr bwMode="auto">
            <a:xfrm rot="16937753">
              <a:off x="4754645" y="4675154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802</a:t>
              </a:r>
            </a:p>
          </p:txBody>
        </p:sp>
        <p:sp>
          <p:nvSpPr>
            <p:cNvPr id="142" name="Text Box 120"/>
            <p:cNvSpPr txBox="1">
              <a:spLocks noChangeArrowheads="1"/>
            </p:cNvSpPr>
            <p:nvPr/>
          </p:nvSpPr>
          <p:spPr bwMode="auto">
            <a:xfrm rot="20055131">
              <a:off x="5435600" y="50895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1387</a:t>
              </a:r>
            </a:p>
          </p:txBody>
        </p:sp>
        <p:sp>
          <p:nvSpPr>
            <p:cNvPr id="143" name="Text Box 121"/>
            <p:cNvSpPr txBox="1">
              <a:spLocks noChangeArrowheads="1"/>
            </p:cNvSpPr>
            <p:nvPr/>
          </p:nvSpPr>
          <p:spPr bwMode="auto">
            <a:xfrm rot="19463698">
              <a:off x="3622675" y="48514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1743</a:t>
              </a:r>
            </a:p>
          </p:txBody>
        </p:sp>
        <p:sp>
          <p:nvSpPr>
            <p:cNvPr id="144" name="Text Box 122"/>
            <p:cNvSpPr txBox="1">
              <a:spLocks noChangeArrowheads="1"/>
            </p:cNvSpPr>
            <p:nvPr/>
          </p:nvSpPr>
          <p:spPr bwMode="auto">
            <a:xfrm rot="20910655">
              <a:off x="3733800" y="4114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1843</a:t>
              </a:r>
            </a:p>
          </p:txBody>
        </p:sp>
        <p:sp>
          <p:nvSpPr>
            <p:cNvPr id="145" name="Text Box 123"/>
            <p:cNvSpPr txBox="1">
              <a:spLocks noChangeArrowheads="1"/>
            </p:cNvSpPr>
            <p:nvPr/>
          </p:nvSpPr>
          <p:spPr bwMode="auto">
            <a:xfrm rot="2626382">
              <a:off x="7031038" y="53181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1099</a:t>
              </a:r>
            </a:p>
          </p:txBody>
        </p:sp>
        <p:sp>
          <p:nvSpPr>
            <p:cNvPr id="146" name="Text Box 124"/>
            <p:cNvSpPr txBox="1">
              <a:spLocks noChangeArrowheads="1"/>
            </p:cNvSpPr>
            <p:nvPr/>
          </p:nvSpPr>
          <p:spPr bwMode="auto">
            <a:xfrm rot="565849">
              <a:off x="5975350" y="56229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1120</a:t>
              </a:r>
            </a:p>
          </p:txBody>
        </p:sp>
        <p:sp>
          <p:nvSpPr>
            <p:cNvPr id="147" name="Text Box 125"/>
            <p:cNvSpPr txBox="1">
              <a:spLocks noChangeArrowheads="1"/>
            </p:cNvSpPr>
            <p:nvPr/>
          </p:nvSpPr>
          <p:spPr bwMode="auto">
            <a:xfrm rot="695916">
              <a:off x="3775075" y="544195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1233</a:t>
              </a:r>
            </a:p>
          </p:txBody>
        </p:sp>
        <p:sp>
          <p:nvSpPr>
            <p:cNvPr id="148" name="Text Box 126"/>
            <p:cNvSpPr txBox="1">
              <a:spLocks noChangeArrowheads="1"/>
            </p:cNvSpPr>
            <p:nvPr/>
          </p:nvSpPr>
          <p:spPr bwMode="auto">
            <a:xfrm rot="4665015">
              <a:off x="2989344" y="4981542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337</a:t>
              </a:r>
            </a:p>
          </p:txBody>
        </p:sp>
        <p:sp>
          <p:nvSpPr>
            <p:cNvPr id="149" name="Text Box 127"/>
            <p:cNvSpPr txBox="1">
              <a:spLocks noChangeArrowheads="1"/>
            </p:cNvSpPr>
            <p:nvPr/>
          </p:nvSpPr>
          <p:spPr bwMode="auto">
            <a:xfrm rot="832501">
              <a:off x="1927225" y="5257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2555</a:t>
              </a:r>
            </a:p>
          </p:txBody>
        </p:sp>
        <p:sp>
          <p:nvSpPr>
            <p:cNvPr id="150" name="Text Box 128"/>
            <p:cNvSpPr txBox="1">
              <a:spLocks noChangeArrowheads="1"/>
            </p:cNvSpPr>
            <p:nvPr/>
          </p:nvSpPr>
          <p:spPr bwMode="auto">
            <a:xfrm rot="19708333">
              <a:off x="6777913" y="4253674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142</a:t>
              </a:r>
            </a:p>
          </p:txBody>
        </p:sp>
      </p:grpSp>
      <p:sp>
        <p:nvSpPr>
          <p:cNvPr id="152" name="Content Placeholder 2"/>
          <p:cNvSpPr txBox="1">
            <a:spLocks/>
          </p:cNvSpPr>
          <p:nvPr/>
        </p:nvSpPr>
        <p:spPr>
          <a:xfrm>
            <a:off x="386894" y="5059109"/>
            <a:ext cx="6642167" cy="1576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vertex represents an airport and stores the 3-letter airport code</a:t>
            </a:r>
          </a:p>
          <a:p>
            <a:pPr lvl="1"/>
            <a:r>
              <a:rPr lang="en-US" dirty="0" smtClean="0"/>
              <a:t>An edge represents a flight route between 2 airports and stores the mileage of the route</a:t>
            </a:r>
          </a:p>
        </p:txBody>
      </p:sp>
    </p:spTree>
    <p:extLst>
      <p:ext uri="{BB962C8B-B14F-4D97-AF65-F5344CB8AC3E}">
        <p14:creationId xmlns:p14="http://schemas.microsoft.com/office/powerpoint/2010/main" val="34683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Flight Paths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Problem: Given an undirected graph with airport (vertices) and flights (edges), </a:t>
            </a:r>
            <a:r>
              <a:rPr lang="en-US" sz="2000" dirty="0" smtClean="0"/>
              <a:t>determine whether it is possible to fly from one airport to another.</a:t>
            </a:r>
          </a:p>
          <a:p>
            <a:r>
              <a:rPr lang="en-US" sz="2000" dirty="0" smtClean="0"/>
              <a:t>Strategy: Use a breadth first search starting at the first node, and determine if the ending airport is ever visited.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1237" y="4110739"/>
            <a:ext cx="6465694" cy="2041943"/>
            <a:chOff x="762000" y="3959225"/>
            <a:chExt cx="7489825" cy="2365375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ORD</a:t>
              </a:r>
            </a:p>
          </p:txBody>
        </p:sp>
        <p:sp>
          <p:nvSpPr>
            <p:cNvPr id="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PVD</a:t>
              </a:r>
              <a:endParaRPr lang="en-US" dirty="0"/>
            </a:p>
          </p:txBody>
        </p:sp>
        <p:sp>
          <p:nvSpPr>
            <p:cNvPr id="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MIA</a:t>
              </a:r>
            </a:p>
          </p:txBody>
        </p:sp>
        <p:sp>
          <p:nvSpPr>
            <p:cNvPr id="1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DFW</a:t>
              </a:r>
            </a:p>
          </p:txBody>
        </p:sp>
        <p:sp>
          <p:nvSpPr>
            <p:cNvPr id="11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SFO</a:t>
              </a:r>
            </a:p>
          </p:txBody>
        </p:sp>
        <p:sp>
          <p:nvSpPr>
            <p:cNvPr id="12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LAX</a:t>
              </a:r>
            </a:p>
          </p:txBody>
        </p:sp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LGA</a:t>
              </a:r>
            </a:p>
          </p:txBody>
        </p:sp>
        <p:sp>
          <p:nvSpPr>
            <p:cNvPr id="14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HNL</a:t>
              </a:r>
            </a:p>
          </p:txBody>
        </p:sp>
        <p:cxnSp>
          <p:nvCxnSpPr>
            <p:cNvPr id="15" name="AutoShape 106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536950" y="43434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7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8"/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9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0"/>
            <p:cNvCxnSpPr>
              <a:cxnSpLocks noChangeShapeType="1"/>
              <a:stCxn id="7" idx="6"/>
            </p:cNvCxnSpPr>
            <p:nvPr/>
          </p:nvCxnSpPr>
          <p:spPr bwMode="auto">
            <a:xfrm flipV="1">
              <a:off x="5746750" y="4187825"/>
              <a:ext cx="1558925" cy="155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1"/>
            <p:cNvCxnSpPr>
              <a:cxnSpLocks noChangeShapeType="1"/>
              <a:stCxn id="14" idx="6"/>
              <a:endCxn id="12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12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13"/>
            <p:cNvCxnSpPr>
              <a:cxnSpLocks noChangeShapeType="1"/>
              <a:stCxn id="13" idx="4"/>
              <a:endCxn id="9" idx="0"/>
            </p:cNvCxnSpPr>
            <p:nvPr/>
          </p:nvCxnSpPr>
          <p:spPr bwMode="auto">
            <a:xfrm>
              <a:off x="6846888" y="5191125"/>
              <a:ext cx="685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14"/>
            <p:cNvCxnSpPr>
              <a:cxnSpLocks noChangeShapeType="1"/>
              <a:endCxn id="1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15"/>
            <p:cNvCxnSpPr>
              <a:cxnSpLocks noChangeShapeType="1"/>
              <a:stCxn id="12" idx="6"/>
              <a:endCxn id="10" idx="2"/>
            </p:cNvCxnSpPr>
            <p:nvPr/>
          </p:nvCxnSpPr>
          <p:spPr bwMode="auto">
            <a:xfrm>
              <a:off x="3689350" y="57150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16"/>
            <p:cNvCxnSpPr>
              <a:cxnSpLocks noChangeShapeType="1"/>
              <a:stCxn id="12" idx="7"/>
              <a:endCxn id="7" idx="3"/>
            </p:cNvCxnSpPr>
            <p:nvPr/>
          </p:nvCxnSpPr>
          <p:spPr bwMode="auto">
            <a:xfrm flipV="1">
              <a:off x="3543300" y="45148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Oval 105"/>
          <p:cNvSpPr>
            <a:spLocks noChangeArrowheads="1"/>
          </p:cNvSpPr>
          <p:nvPr/>
        </p:nvSpPr>
        <p:spPr bwMode="auto">
          <a:xfrm>
            <a:off x="776840" y="3885789"/>
            <a:ext cx="808554" cy="394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67" name="Oval 105"/>
          <p:cNvSpPr>
            <a:spLocks noChangeArrowheads="1"/>
          </p:cNvSpPr>
          <p:nvPr/>
        </p:nvSpPr>
        <p:spPr bwMode="auto">
          <a:xfrm>
            <a:off x="2231910" y="3801465"/>
            <a:ext cx="808554" cy="394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JFK</a:t>
            </a:r>
            <a:endParaRPr lang="en-US" dirty="0"/>
          </a:p>
        </p:txBody>
      </p:sp>
      <p:cxnSp>
        <p:nvCxnSpPr>
          <p:cNvPr id="68" name="AutoShape 112"/>
          <p:cNvCxnSpPr>
            <a:cxnSpLocks noChangeShapeType="1"/>
            <a:stCxn id="66" idx="6"/>
            <a:endCxn id="67" idx="2"/>
          </p:cNvCxnSpPr>
          <p:nvPr/>
        </p:nvCxnSpPr>
        <p:spPr bwMode="auto">
          <a:xfrm flipV="1">
            <a:off x="1585394" y="3998807"/>
            <a:ext cx="646516" cy="843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Flight Paths Exist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76840" y="3801465"/>
            <a:ext cx="6630091" cy="2351217"/>
            <a:chOff x="776840" y="3801465"/>
            <a:chExt cx="6630091" cy="2351217"/>
          </a:xfrm>
        </p:grpSpPr>
        <p:grpSp>
          <p:nvGrpSpPr>
            <p:cNvPr id="6" name="Group 5"/>
            <p:cNvGrpSpPr/>
            <p:nvPr/>
          </p:nvGrpSpPr>
          <p:grpSpPr>
            <a:xfrm>
              <a:off x="941237" y="4110739"/>
              <a:ext cx="6465694" cy="2041943"/>
              <a:chOff x="762000" y="3959225"/>
              <a:chExt cx="7489825" cy="2365375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auto">
              <a:xfrm>
                <a:off x="4800600" y="4114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ORD</a:t>
                </a:r>
              </a:p>
            </p:txBody>
          </p:sp>
          <p:sp>
            <p:nvSpPr>
              <p:cNvPr id="8" name="Oval 99"/>
              <p:cNvSpPr>
                <a:spLocks noChangeArrowheads="1"/>
              </p:cNvSpPr>
              <p:nvPr/>
            </p:nvSpPr>
            <p:spPr bwMode="auto">
              <a:xfrm>
                <a:off x="7315200" y="395922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 smtClean="0"/>
                  <a:t>PVD</a:t>
                </a:r>
                <a:endParaRPr lang="en-US" dirty="0"/>
              </a:p>
            </p:txBody>
          </p:sp>
          <p:sp>
            <p:nvSpPr>
              <p:cNvPr id="9" name="Oval 100"/>
              <p:cNvSpPr>
                <a:spLocks noChangeArrowheads="1"/>
              </p:cNvSpPr>
              <p:nvPr/>
            </p:nvSpPr>
            <p:spPr bwMode="auto">
              <a:xfrm>
                <a:off x="7064375" y="5867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MIA</a:t>
                </a:r>
              </a:p>
            </p:txBody>
          </p:sp>
          <p:sp>
            <p:nvSpPr>
              <p:cNvPr id="10" name="Oval 101"/>
              <p:cNvSpPr>
                <a:spLocks noChangeArrowheads="1"/>
              </p:cNvSpPr>
              <p:nvPr/>
            </p:nvSpPr>
            <p:spPr bwMode="auto">
              <a:xfrm>
                <a:off x="4511675" y="562927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DFW</a:t>
                </a:r>
              </a:p>
            </p:txBody>
          </p:sp>
          <p:sp>
            <p:nvSpPr>
              <p:cNvPr id="11" name="Oval 102"/>
              <p:cNvSpPr>
                <a:spLocks noChangeArrowheads="1"/>
              </p:cNvSpPr>
              <p:nvPr/>
            </p:nvSpPr>
            <p:spPr bwMode="auto">
              <a:xfrm>
                <a:off x="2590800" y="4343400"/>
                <a:ext cx="936625" cy="457200"/>
              </a:xfrm>
              <a:prstGeom prst="ellipse">
                <a:avLst/>
              </a:prstGeom>
              <a:solidFill>
                <a:srgbClr val="86CE24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SFO</a:t>
                </a:r>
              </a:p>
            </p:txBody>
          </p:sp>
          <p:sp>
            <p:nvSpPr>
              <p:cNvPr id="12" name="Oval 103"/>
              <p:cNvSpPr>
                <a:spLocks noChangeArrowheads="1"/>
              </p:cNvSpPr>
              <p:nvPr/>
            </p:nvSpPr>
            <p:spPr bwMode="auto">
              <a:xfrm>
                <a:off x="2743200" y="5486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LAX</a:t>
                </a:r>
              </a:p>
            </p:txBody>
          </p:sp>
          <p:sp>
            <p:nvSpPr>
              <p:cNvPr id="13" name="Oval 104"/>
              <p:cNvSpPr>
                <a:spLocks noChangeArrowheads="1"/>
              </p:cNvSpPr>
              <p:nvPr/>
            </p:nvSpPr>
            <p:spPr bwMode="auto">
              <a:xfrm>
                <a:off x="6378575" y="4724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LGA</a:t>
                </a:r>
              </a:p>
            </p:txBody>
          </p:sp>
          <p:sp>
            <p:nvSpPr>
              <p:cNvPr id="14" name="Oval 105"/>
              <p:cNvSpPr>
                <a:spLocks noChangeArrowheads="1"/>
              </p:cNvSpPr>
              <p:nvPr/>
            </p:nvSpPr>
            <p:spPr bwMode="auto">
              <a:xfrm>
                <a:off x="762000" y="5257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HNL</a:t>
                </a:r>
              </a:p>
            </p:txBody>
          </p:sp>
          <p:cxnSp>
            <p:nvCxnSpPr>
              <p:cNvPr id="15" name="AutoShape 106"/>
              <p:cNvCxnSpPr>
                <a:cxnSpLocks noChangeShapeType="1"/>
                <a:stCxn id="11" idx="6"/>
                <a:endCxn id="7" idx="2"/>
              </p:cNvCxnSpPr>
              <p:nvPr/>
            </p:nvCxnSpPr>
            <p:spPr bwMode="auto">
              <a:xfrm flipV="1">
                <a:off x="3536950" y="4343400"/>
                <a:ext cx="1254125" cy="2286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07"/>
              <p:cNvCxnSpPr>
                <a:cxnSpLocks noChangeShapeType="1"/>
                <a:stCxn id="10" idx="0"/>
                <a:endCxn id="7" idx="4"/>
              </p:cNvCxnSpPr>
              <p:nvPr/>
            </p:nvCxnSpPr>
            <p:spPr bwMode="auto">
              <a:xfrm flipV="1">
                <a:off x="4979988" y="4581525"/>
                <a:ext cx="288925" cy="10382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8"/>
              <p:cNvCxnSpPr>
                <a:cxnSpLocks noChangeShapeType="1"/>
                <a:stCxn id="10" idx="7"/>
                <a:endCxn id="13" idx="3"/>
              </p:cNvCxnSpPr>
              <p:nvPr/>
            </p:nvCxnSpPr>
            <p:spPr bwMode="auto">
              <a:xfrm flipV="1">
                <a:off x="5311775" y="5124450"/>
                <a:ext cx="1203325" cy="5619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9"/>
              <p:cNvCxnSpPr>
                <a:cxnSpLocks noChangeShapeType="1"/>
                <a:stCxn id="13" idx="0"/>
              </p:cNvCxnSpPr>
              <p:nvPr/>
            </p:nvCxnSpPr>
            <p:spPr bwMode="auto">
              <a:xfrm flipV="1">
                <a:off x="6846888" y="4359275"/>
                <a:ext cx="604837" cy="355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10"/>
              <p:cNvCxnSpPr>
                <a:cxnSpLocks noChangeShapeType="1"/>
                <a:stCxn id="7" idx="6"/>
              </p:cNvCxnSpPr>
              <p:nvPr/>
            </p:nvCxnSpPr>
            <p:spPr bwMode="auto">
              <a:xfrm flipV="1">
                <a:off x="5746750" y="4187825"/>
                <a:ext cx="1558925" cy="1555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11"/>
              <p:cNvCxnSpPr>
                <a:cxnSpLocks noChangeShapeType="1"/>
                <a:stCxn id="14" idx="6"/>
                <a:endCxn id="12" idx="2"/>
              </p:cNvCxnSpPr>
              <p:nvPr/>
            </p:nvCxnSpPr>
            <p:spPr bwMode="auto">
              <a:xfrm>
                <a:off x="1708150" y="5486400"/>
                <a:ext cx="1025525" cy="228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12"/>
              <p:cNvCxnSpPr>
                <a:cxnSpLocks noChangeShapeType="1"/>
                <a:stCxn id="11" idx="4"/>
                <a:endCxn id="12" idx="0"/>
              </p:cNvCxnSpPr>
              <p:nvPr/>
            </p:nvCxnSpPr>
            <p:spPr bwMode="auto">
              <a:xfrm>
                <a:off x="3059113" y="4810125"/>
                <a:ext cx="152400" cy="66675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13"/>
              <p:cNvCxnSpPr>
                <a:cxnSpLocks noChangeShapeType="1"/>
                <a:stCxn id="13" idx="4"/>
                <a:endCxn id="9" idx="0"/>
              </p:cNvCxnSpPr>
              <p:nvPr/>
            </p:nvCxnSpPr>
            <p:spPr bwMode="auto">
              <a:xfrm>
                <a:off x="6846888" y="5191125"/>
                <a:ext cx="685800" cy="6667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14"/>
              <p:cNvCxnSpPr>
                <a:cxnSpLocks noChangeShapeType="1"/>
                <a:endCxn id="10" idx="6"/>
              </p:cNvCxnSpPr>
              <p:nvPr/>
            </p:nvCxnSpPr>
            <p:spPr bwMode="auto">
              <a:xfrm flipH="1" flipV="1">
                <a:off x="5457825" y="5857875"/>
                <a:ext cx="1597025" cy="2381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15"/>
              <p:cNvCxnSpPr>
                <a:cxnSpLocks noChangeShapeType="1"/>
                <a:stCxn id="12" idx="6"/>
                <a:endCxn id="10" idx="2"/>
              </p:cNvCxnSpPr>
              <p:nvPr/>
            </p:nvCxnSpPr>
            <p:spPr bwMode="auto">
              <a:xfrm>
                <a:off x="3689350" y="5715000"/>
                <a:ext cx="812800" cy="142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16"/>
              <p:cNvCxnSpPr>
                <a:cxnSpLocks noChangeShapeType="1"/>
                <a:stCxn id="12" idx="7"/>
                <a:endCxn id="7" idx="3"/>
              </p:cNvCxnSpPr>
              <p:nvPr/>
            </p:nvCxnSpPr>
            <p:spPr bwMode="auto">
              <a:xfrm flipV="1">
                <a:off x="3543300" y="4514850"/>
                <a:ext cx="1393825" cy="10287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776840" y="3885789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PWM</a:t>
              </a:r>
              <a:endParaRPr lang="en-US" dirty="0"/>
            </a:p>
          </p:txBody>
        </p:sp>
        <p:sp>
          <p:nvSpPr>
            <p:cNvPr id="67" name="Oval 105"/>
            <p:cNvSpPr>
              <a:spLocks noChangeArrowheads="1"/>
            </p:cNvSpPr>
            <p:nvPr/>
          </p:nvSpPr>
          <p:spPr bwMode="auto">
            <a:xfrm>
              <a:off x="2231910" y="3801465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JFK</a:t>
              </a:r>
              <a:endParaRPr lang="en-US" dirty="0"/>
            </a:p>
          </p:txBody>
        </p:sp>
        <p:cxnSp>
          <p:nvCxnSpPr>
            <p:cNvPr id="68" name="AutoShape 112"/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 flipV="1">
              <a:off x="1585394" y="3998807"/>
              <a:ext cx="646516" cy="84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Task: Is there a path from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SFO to PVD?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Flight Paths Exist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" name="Group 29"/>
          <p:cNvGrpSpPr/>
          <p:nvPr/>
        </p:nvGrpSpPr>
        <p:grpSpPr>
          <a:xfrm>
            <a:off x="776840" y="3801465"/>
            <a:ext cx="6630091" cy="2351217"/>
            <a:chOff x="776840" y="3801465"/>
            <a:chExt cx="6630091" cy="2351217"/>
          </a:xfrm>
        </p:grpSpPr>
        <p:grpSp>
          <p:nvGrpSpPr>
            <p:cNvPr id="26" name="Group 5"/>
            <p:cNvGrpSpPr/>
            <p:nvPr/>
          </p:nvGrpSpPr>
          <p:grpSpPr>
            <a:xfrm>
              <a:off x="941237" y="4110739"/>
              <a:ext cx="6465694" cy="2041943"/>
              <a:chOff x="762000" y="3959225"/>
              <a:chExt cx="7489825" cy="2365375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auto">
              <a:xfrm>
                <a:off x="4800600" y="4114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ORD</a:t>
                </a:r>
              </a:p>
            </p:txBody>
          </p:sp>
          <p:sp>
            <p:nvSpPr>
              <p:cNvPr id="8" name="Oval 99"/>
              <p:cNvSpPr>
                <a:spLocks noChangeArrowheads="1"/>
              </p:cNvSpPr>
              <p:nvPr/>
            </p:nvSpPr>
            <p:spPr bwMode="auto">
              <a:xfrm>
                <a:off x="7315200" y="395922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 smtClean="0"/>
                  <a:t>PVD</a:t>
                </a:r>
                <a:endParaRPr lang="en-US" dirty="0"/>
              </a:p>
            </p:txBody>
          </p:sp>
          <p:sp>
            <p:nvSpPr>
              <p:cNvPr id="9" name="Oval 100"/>
              <p:cNvSpPr>
                <a:spLocks noChangeArrowheads="1"/>
              </p:cNvSpPr>
              <p:nvPr/>
            </p:nvSpPr>
            <p:spPr bwMode="auto">
              <a:xfrm>
                <a:off x="7064375" y="5867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MIA</a:t>
                </a:r>
              </a:p>
            </p:txBody>
          </p:sp>
          <p:sp>
            <p:nvSpPr>
              <p:cNvPr id="10" name="Oval 101"/>
              <p:cNvSpPr>
                <a:spLocks noChangeArrowheads="1"/>
              </p:cNvSpPr>
              <p:nvPr/>
            </p:nvSpPr>
            <p:spPr bwMode="auto">
              <a:xfrm>
                <a:off x="4511675" y="562927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DFW</a:t>
                </a:r>
              </a:p>
            </p:txBody>
          </p:sp>
          <p:sp>
            <p:nvSpPr>
              <p:cNvPr id="11" name="Oval 102"/>
              <p:cNvSpPr>
                <a:spLocks noChangeArrowheads="1"/>
              </p:cNvSpPr>
              <p:nvPr/>
            </p:nvSpPr>
            <p:spPr bwMode="auto">
              <a:xfrm>
                <a:off x="2590800" y="4343400"/>
                <a:ext cx="936625" cy="45720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SFO</a:t>
                </a:r>
              </a:p>
            </p:txBody>
          </p:sp>
          <p:sp>
            <p:nvSpPr>
              <p:cNvPr id="12" name="Oval 103"/>
              <p:cNvSpPr>
                <a:spLocks noChangeArrowheads="1"/>
              </p:cNvSpPr>
              <p:nvPr/>
            </p:nvSpPr>
            <p:spPr bwMode="auto">
              <a:xfrm>
                <a:off x="2743200" y="5486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LAX</a:t>
                </a:r>
              </a:p>
            </p:txBody>
          </p:sp>
          <p:sp>
            <p:nvSpPr>
              <p:cNvPr id="13" name="Oval 104"/>
              <p:cNvSpPr>
                <a:spLocks noChangeArrowheads="1"/>
              </p:cNvSpPr>
              <p:nvPr/>
            </p:nvSpPr>
            <p:spPr bwMode="auto">
              <a:xfrm>
                <a:off x="6378575" y="4724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LGA</a:t>
                </a:r>
              </a:p>
            </p:txBody>
          </p:sp>
          <p:sp>
            <p:nvSpPr>
              <p:cNvPr id="14" name="Oval 105"/>
              <p:cNvSpPr>
                <a:spLocks noChangeArrowheads="1"/>
              </p:cNvSpPr>
              <p:nvPr/>
            </p:nvSpPr>
            <p:spPr bwMode="auto">
              <a:xfrm>
                <a:off x="762000" y="5257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HNL</a:t>
                </a:r>
              </a:p>
            </p:txBody>
          </p:sp>
          <p:cxnSp>
            <p:nvCxnSpPr>
              <p:cNvPr id="15" name="AutoShape 106"/>
              <p:cNvCxnSpPr>
                <a:cxnSpLocks noChangeShapeType="1"/>
                <a:stCxn id="11" idx="6"/>
                <a:endCxn id="7" idx="2"/>
              </p:cNvCxnSpPr>
              <p:nvPr/>
            </p:nvCxnSpPr>
            <p:spPr bwMode="auto">
              <a:xfrm flipV="1">
                <a:off x="3536950" y="4343400"/>
                <a:ext cx="12541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07"/>
              <p:cNvCxnSpPr>
                <a:cxnSpLocks noChangeShapeType="1"/>
                <a:stCxn id="10" idx="0"/>
                <a:endCxn id="7" idx="4"/>
              </p:cNvCxnSpPr>
              <p:nvPr/>
            </p:nvCxnSpPr>
            <p:spPr bwMode="auto">
              <a:xfrm flipV="1">
                <a:off x="4979988" y="4581525"/>
                <a:ext cx="288925" cy="10382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8"/>
              <p:cNvCxnSpPr>
                <a:cxnSpLocks noChangeShapeType="1"/>
                <a:stCxn id="10" idx="7"/>
                <a:endCxn id="13" idx="3"/>
              </p:cNvCxnSpPr>
              <p:nvPr/>
            </p:nvCxnSpPr>
            <p:spPr bwMode="auto">
              <a:xfrm flipV="1">
                <a:off x="5311775" y="5124450"/>
                <a:ext cx="1203325" cy="5619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9"/>
              <p:cNvCxnSpPr>
                <a:cxnSpLocks noChangeShapeType="1"/>
                <a:stCxn id="13" idx="0"/>
              </p:cNvCxnSpPr>
              <p:nvPr/>
            </p:nvCxnSpPr>
            <p:spPr bwMode="auto">
              <a:xfrm flipV="1">
                <a:off x="6846888" y="4359275"/>
                <a:ext cx="604837" cy="355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10"/>
              <p:cNvCxnSpPr>
                <a:cxnSpLocks noChangeShapeType="1"/>
                <a:stCxn id="7" idx="6"/>
              </p:cNvCxnSpPr>
              <p:nvPr/>
            </p:nvCxnSpPr>
            <p:spPr bwMode="auto">
              <a:xfrm flipV="1">
                <a:off x="5746750" y="4187825"/>
                <a:ext cx="1558925" cy="1555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11"/>
              <p:cNvCxnSpPr>
                <a:cxnSpLocks noChangeShapeType="1"/>
                <a:stCxn id="14" idx="6"/>
                <a:endCxn id="12" idx="2"/>
              </p:cNvCxnSpPr>
              <p:nvPr/>
            </p:nvCxnSpPr>
            <p:spPr bwMode="auto">
              <a:xfrm>
                <a:off x="1708150" y="5486400"/>
                <a:ext cx="1025525" cy="228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12"/>
              <p:cNvCxnSpPr>
                <a:cxnSpLocks noChangeShapeType="1"/>
                <a:stCxn id="11" idx="4"/>
                <a:endCxn id="12" idx="0"/>
              </p:cNvCxnSpPr>
              <p:nvPr/>
            </p:nvCxnSpPr>
            <p:spPr bwMode="auto">
              <a:xfrm>
                <a:off x="3059113" y="4810125"/>
                <a:ext cx="152400" cy="66675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13"/>
              <p:cNvCxnSpPr>
                <a:cxnSpLocks noChangeShapeType="1"/>
                <a:stCxn id="13" idx="4"/>
                <a:endCxn id="9" idx="0"/>
              </p:cNvCxnSpPr>
              <p:nvPr/>
            </p:nvCxnSpPr>
            <p:spPr bwMode="auto">
              <a:xfrm>
                <a:off x="6846888" y="5191125"/>
                <a:ext cx="685800" cy="6667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14"/>
              <p:cNvCxnSpPr>
                <a:cxnSpLocks noChangeShapeType="1"/>
                <a:endCxn id="10" idx="6"/>
              </p:cNvCxnSpPr>
              <p:nvPr/>
            </p:nvCxnSpPr>
            <p:spPr bwMode="auto">
              <a:xfrm flipH="1" flipV="1">
                <a:off x="5457825" y="5857875"/>
                <a:ext cx="1597025" cy="2381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15"/>
              <p:cNvCxnSpPr>
                <a:cxnSpLocks noChangeShapeType="1"/>
                <a:stCxn id="12" idx="6"/>
                <a:endCxn id="10" idx="2"/>
              </p:cNvCxnSpPr>
              <p:nvPr/>
            </p:nvCxnSpPr>
            <p:spPr bwMode="auto">
              <a:xfrm>
                <a:off x="3689350" y="5715000"/>
                <a:ext cx="812800" cy="142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16"/>
              <p:cNvCxnSpPr>
                <a:cxnSpLocks noChangeShapeType="1"/>
                <a:stCxn id="12" idx="7"/>
                <a:endCxn id="7" idx="3"/>
              </p:cNvCxnSpPr>
              <p:nvPr/>
            </p:nvCxnSpPr>
            <p:spPr bwMode="auto">
              <a:xfrm flipV="1">
                <a:off x="3543300" y="4514850"/>
                <a:ext cx="1393825" cy="10287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776840" y="3885789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PWM</a:t>
              </a:r>
              <a:endParaRPr lang="en-US" dirty="0"/>
            </a:p>
          </p:txBody>
        </p:sp>
        <p:sp>
          <p:nvSpPr>
            <p:cNvPr id="67" name="Oval 105"/>
            <p:cNvSpPr>
              <a:spLocks noChangeArrowheads="1"/>
            </p:cNvSpPr>
            <p:nvPr/>
          </p:nvSpPr>
          <p:spPr bwMode="auto">
            <a:xfrm>
              <a:off x="2231910" y="3801465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JFK</a:t>
              </a:r>
              <a:endParaRPr lang="en-US" dirty="0"/>
            </a:p>
          </p:txBody>
        </p:sp>
        <p:cxnSp>
          <p:nvCxnSpPr>
            <p:cNvPr id="68" name="AutoShape 112"/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 flipV="1">
              <a:off x="1585394" y="3998807"/>
              <a:ext cx="646516" cy="84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Task: Is there a path from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SFO to PVD?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Flight Paths Exist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29"/>
          <p:cNvGrpSpPr/>
          <p:nvPr/>
        </p:nvGrpSpPr>
        <p:grpSpPr>
          <a:xfrm>
            <a:off x="776840" y="3801465"/>
            <a:ext cx="6630091" cy="2351217"/>
            <a:chOff x="776840" y="3801465"/>
            <a:chExt cx="6630091" cy="2351217"/>
          </a:xfrm>
        </p:grpSpPr>
        <p:grpSp>
          <p:nvGrpSpPr>
            <p:cNvPr id="26" name="Group 5"/>
            <p:cNvGrpSpPr/>
            <p:nvPr/>
          </p:nvGrpSpPr>
          <p:grpSpPr>
            <a:xfrm>
              <a:off x="941237" y="4110739"/>
              <a:ext cx="6465694" cy="2041943"/>
              <a:chOff x="762000" y="3959225"/>
              <a:chExt cx="7489825" cy="2365375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auto">
              <a:xfrm>
                <a:off x="4800600" y="4114800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ORD</a:t>
                </a:r>
              </a:p>
            </p:txBody>
          </p:sp>
          <p:sp>
            <p:nvSpPr>
              <p:cNvPr id="8" name="Oval 99"/>
              <p:cNvSpPr>
                <a:spLocks noChangeArrowheads="1"/>
              </p:cNvSpPr>
              <p:nvPr/>
            </p:nvSpPr>
            <p:spPr bwMode="auto">
              <a:xfrm>
                <a:off x="7315200" y="395922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 smtClean="0"/>
                  <a:t>PVD</a:t>
                </a:r>
                <a:endParaRPr lang="en-US" dirty="0"/>
              </a:p>
            </p:txBody>
          </p:sp>
          <p:sp>
            <p:nvSpPr>
              <p:cNvPr id="9" name="Oval 100"/>
              <p:cNvSpPr>
                <a:spLocks noChangeArrowheads="1"/>
              </p:cNvSpPr>
              <p:nvPr/>
            </p:nvSpPr>
            <p:spPr bwMode="auto">
              <a:xfrm>
                <a:off x="7064375" y="5867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MIA</a:t>
                </a:r>
              </a:p>
            </p:txBody>
          </p:sp>
          <p:sp>
            <p:nvSpPr>
              <p:cNvPr id="10" name="Oval 101"/>
              <p:cNvSpPr>
                <a:spLocks noChangeArrowheads="1"/>
              </p:cNvSpPr>
              <p:nvPr/>
            </p:nvSpPr>
            <p:spPr bwMode="auto">
              <a:xfrm>
                <a:off x="4511675" y="562927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DFW</a:t>
                </a:r>
              </a:p>
            </p:txBody>
          </p:sp>
          <p:sp>
            <p:nvSpPr>
              <p:cNvPr id="11" name="Oval 102"/>
              <p:cNvSpPr>
                <a:spLocks noChangeArrowheads="1"/>
              </p:cNvSpPr>
              <p:nvPr/>
            </p:nvSpPr>
            <p:spPr bwMode="auto">
              <a:xfrm>
                <a:off x="2590800" y="4343400"/>
                <a:ext cx="936625" cy="45720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SFO</a:t>
                </a:r>
              </a:p>
            </p:txBody>
          </p:sp>
          <p:sp>
            <p:nvSpPr>
              <p:cNvPr id="12" name="Oval 103"/>
              <p:cNvSpPr>
                <a:spLocks noChangeArrowheads="1"/>
              </p:cNvSpPr>
              <p:nvPr/>
            </p:nvSpPr>
            <p:spPr bwMode="auto">
              <a:xfrm>
                <a:off x="2743200" y="5486400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LAX</a:t>
                </a:r>
              </a:p>
            </p:txBody>
          </p:sp>
          <p:sp>
            <p:nvSpPr>
              <p:cNvPr id="13" name="Oval 104"/>
              <p:cNvSpPr>
                <a:spLocks noChangeArrowheads="1"/>
              </p:cNvSpPr>
              <p:nvPr/>
            </p:nvSpPr>
            <p:spPr bwMode="auto">
              <a:xfrm>
                <a:off x="6378575" y="4724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LGA</a:t>
                </a:r>
              </a:p>
            </p:txBody>
          </p:sp>
          <p:sp>
            <p:nvSpPr>
              <p:cNvPr id="14" name="Oval 105"/>
              <p:cNvSpPr>
                <a:spLocks noChangeArrowheads="1"/>
              </p:cNvSpPr>
              <p:nvPr/>
            </p:nvSpPr>
            <p:spPr bwMode="auto">
              <a:xfrm>
                <a:off x="762000" y="5257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HNL</a:t>
                </a:r>
              </a:p>
            </p:txBody>
          </p:sp>
          <p:cxnSp>
            <p:nvCxnSpPr>
              <p:cNvPr id="15" name="AutoShape 106"/>
              <p:cNvCxnSpPr>
                <a:cxnSpLocks noChangeShapeType="1"/>
                <a:stCxn id="11" idx="6"/>
                <a:endCxn id="7" idx="2"/>
              </p:cNvCxnSpPr>
              <p:nvPr/>
            </p:nvCxnSpPr>
            <p:spPr bwMode="auto">
              <a:xfrm flipV="1">
                <a:off x="3536950" y="4343400"/>
                <a:ext cx="12541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07"/>
              <p:cNvCxnSpPr>
                <a:cxnSpLocks noChangeShapeType="1"/>
                <a:stCxn id="10" idx="0"/>
                <a:endCxn id="7" idx="4"/>
              </p:cNvCxnSpPr>
              <p:nvPr/>
            </p:nvCxnSpPr>
            <p:spPr bwMode="auto">
              <a:xfrm flipV="1">
                <a:off x="4979988" y="4581525"/>
                <a:ext cx="288925" cy="103822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8"/>
              <p:cNvCxnSpPr>
                <a:cxnSpLocks noChangeShapeType="1"/>
                <a:stCxn id="10" idx="7"/>
                <a:endCxn id="13" idx="3"/>
              </p:cNvCxnSpPr>
              <p:nvPr/>
            </p:nvCxnSpPr>
            <p:spPr bwMode="auto">
              <a:xfrm flipV="1">
                <a:off x="5311775" y="5124450"/>
                <a:ext cx="1203325" cy="5619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9"/>
              <p:cNvCxnSpPr>
                <a:cxnSpLocks noChangeShapeType="1"/>
                <a:stCxn id="13" idx="0"/>
              </p:cNvCxnSpPr>
              <p:nvPr/>
            </p:nvCxnSpPr>
            <p:spPr bwMode="auto">
              <a:xfrm flipV="1">
                <a:off x="6846888" y="4359275"/>
                <a:ext cx="604837" cy="355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10"/>
              <p:cNvCxnSpPr>
                <a:cxnSpLocks noChangeShapeType="1"/>
                <a:stCxn id="7" idx="6"/>
              </p:cNvCxnSpPr>
              <p:nvPr/>
            </p:nvCxnSpPr>
            <p:spPr bwMode="auto">
              <a:xfrm flipV="1">
                <a:off x="5746750" y="4187825"/>
                <a:ext cx="1558925" cy="15557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11"/>
              <p:cNvCxnSpPr>
                <a:cxnSpLocks noChangeShapeType="1"/>
                <a:stCxn id="14" idx="6"/>
                <a:endCxn id="12" idx="2"/>
              </p:cNvCxnSpPr>
              <p:nvPr/>
            </p:nvCxnSpPr>
            <p:spPr bwMode="auto">
              <a:xfrm>
                <a:off x="1708150" y="5486400"/>
                <a:ext cx="10255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12"/>
              <p:cNvCxnSpPr>
                <a:cxnSpLocks noChangeShapeType="1"/>
                <a:stCxn id="11" idx="4"/>
                <a:endCxn id="12" idx="0"/>
              </p:cNvCxnSpPr>
              <p:nvPr/>
            </p:nvCxnSpPr>
            <p:spPr bwMode="auto">
              <a:xfrm>
                <a:off x="3059113" y="4810125"/>
                <a:ext cx="152400" cy="66675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13"/>
              <p:cNvCxnSpPr>
                <a:cxnSpLocks noChangeShapeType="1"/>
                <a:stCxn id="13" idx="4"/>
                <a:endCxn id="9" idx="0"/>
              </p:cNvCxnSpPr>
              <p:nvPr/>
            </p:nvCxnSpPr>
            <p:spPr bwMode="auto">
              <a:xfrm>
                <a:off x="6846888" y="5191125"/>
                <a:ext cx="685800" cy="6667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14"/>
              <p:cNvCxnSpPr>
                <a:cxnSpLocks noChangeShapeType="1"/>
                <a:endCxn id="10" idx="6"/>
              </p:cNvCxnSpPr>
              <p:nvPr/>
            </p:nvCxnSpPr>
            <p:spPr bwMode="auto">
              <a:xfrm flipH="1" flipV="1">
                <a:off x="5457825" y="5857875"/>
                <a:ext cx="1597025" cy="2381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15"/>
              <p:cNvCxnSpPr>
                <a:cxnSpLocks noChangeShapeType="1"/>
                <a:stCxn id="12" idx="6"/>
                <a:endCxn id="10" idx="2"/>
              </p:cNvCxnSpPr>
              <p:nvPr/>
            </p:nvCxnSpPr>
            <p:spPr bwMode="auto">
              <a:xfrm>
                <a:off x="3689350" y="5715000"/>
                <a:ext cx="812800" cy="14287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16"/>
              <p:cNvCxnSpPr>
                <a:cxnSpLocks noChangeShapeType="1"/>
                <a:stCxn id="12" idx="7"/>
                <a:endCxn id="7" idx="3"/>
              </p:cNvCxnSpPr>
              <p:nvPr/>
            </p:nvCxnSpPr>
            <p:spPr bwMode="auto">
              <a:xfrm flipV="1">
                <a:off x="3543300" y="4514850"/>
                <a:ext cx="1393825" cy="10287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776840" y="3885789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PWM</a:t>
              </a:r>
              <a:endParaRPr lang="en-US" dirty="0"/>
            </a:p>
          </p:txBody>
        </p:sp>
        <p:sp>
          <p:nvSpPr>
            <p:cNvPr id="67" name="Oval 105"/>
            <p:cNvSpPr>
              <a:spLocks noChangeArrowheads="1"/>
            </p:cNvSpPr>
            <p:nvPr/>
          </p:nvSpPr>
          <p:spPr bwMode="auto">
            <a:xfrm>
              <a:off x="2231910" y="3801465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JFK</a:t>
              </a:r>
              <a:endParaRPr lang="en-US" dirty="0"/>
            </a:p>
          </p:txBody>
        </p:sp>
        <p:cxnSp>
          <p:nvCxnSpPr>
            <p:cNvPr id="68" name="AutoShape 112"/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 flipV="1">
              <a:off x="1585394" y="3998807"/>
              <a:ext cx="646516" cy="84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Task: Is there a path from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SFO to PVD?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Flight Paths Exist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29"/>
          <p:cNvGrpSpPr/>
          <p:nvPr/>
        </p:nvGrpSpPr>
        <p:grpSpPr>
          <a:xfrm>
            <a:off x="776840" y="3801465"/>
            <a:ext cx="6630091" cy="2351217"/>
            <a:chOff x="776840" y="3801465"/>
            <a:chExt cx="6630091" cy="2351217"/>
          </a:xfrm>
        </p:grpSpPr>
        <p:grpSp>
          <p:nvGrpSpPr>
            <p:cNvPr id="26" name="Group 5"/>
            <p:cNvGrpSpPr/>
            <p:nvPr/>
          </p:nvGrpSpPr>
          <p:grpSpPr>
            <a:xfrm>
              <a:off x="941237" y="4110739"/>
              <a:ext cx="6465694" cy="2041943"/>
              <a:chOff x="762000" y="3959225"/>
              <a:chExt cx="7489825" cy="2365375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auto">
              <a:xfrm>
                <a:off x="4800600" y="4114800"/>
                <a:ext cx="936625" cy="457200"/>
              </a:xfrm>
              <a:prstGeom prst="ellipse">
                <a:avLst/>
              </a:prstGeom>
              <a:solidFill>
                <a:srgbClr val="FF584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ORD</a:t>
                </a:r>
              </a:p>
            </p:txBody>
          </p:sp>
          <p:sp>
            <p:nvSpPr>
              <p:cNvPr id="8" name="Oval 99"/>
              <p:cNvSpPr>
                <a:spLocks noChangeArrowheads="1"/>
              </p:cNvSpPr>
              <p:nvPr/>
            </p:nvSpPr>
            <p:spPr bwMode="auto">
              <a:xfrm>
                <a:off x="7315200" y="3959225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 smtClean="0"/>
                  <a:t>PVD</a:t>
                </a:r>
                <a:endParaRPr lang="en-US" dirty="0"/>
              </a:p>
            </p:txBody>
          </p:sp>
          <p:sp>
            <p:nvSpPr>
              <p:cNvPr id="9" name="Oval 100"/>
              <p:cNvSpPr>
                <a:spLocks noChangeArrowheads="1"/>
              </p:cNvSpPr>
              <p:nvPr/>
            </p:nvSpPr>
            <p:spPr bwMode="auto">
              <a:xfrm>
                <a:off x="7064375" y="5867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MIA</a:t>
                </a:r>
              </a:p>
            </p:txBody>
          </p:sp>
          <p:sp>
            <p:nvSpPr>
              <p:cNvPr id="10" name="Oval 101"/>
              <p:cNvSpPr>
                <a:spLocks noChangeArrowheads="1"/>
              </p:cNvSpPr>
              <p:nvPr/>
            </p:nvSpPr>
            <p:spPr bwMode="auto">
              <a:xfrm>
                <a:off x="4511675" y="5629275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DFW</a:t>
                </a:r>
              </a:p>
            </p:txBody>
          </p:sp>
          <p:sp>
            <p:nvSpPr>
              <p:cNvPr id="11" name="Oval 102"/>
              <p:cNvSpPr>
                <a:spLocks noChangeArrowheads="1"/>
              </p:cNvSpPr>
              <p:nvPr/>
            </p:nvSpPr>
            <p:spPr bwMode="auto">
              <a:xfrm>
                <a:off x="2590800" y="4343400"/>
                <a:ext cx="936625" cy="45720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SFO</a:t>
                </a:r>
              </a:p>
            </p:txBody>
          </p:sp>
          <p:sp>
            <p:nvSpPr>
              <p:cNvPr id="12" name="Oval 103"/>
              <p:cNvSpPr>
                <a:spLocks noChangeArrowheads="1"/>
              </p:cNvSpPr>
              <p:nvPr/>
            </p:nvSpPr>
            <p:spPr bwMode="auto">
              <a:xfrm>
                <a:off x="2743200" y="5486400"/>
                <a:ext cx="936625" cy="457200"/>
              </a:xfrm>
              <a:prstGeom prst="ellipse">
                <a:avLst/>
              </a:prstGeom>
              <a:solidFill>
                <a:srgbClr val="FF584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LAX</a:t>
                </a:r>
              </a:p>
            </p:txBody>
          </p:sp>
          <p:sp>
            <p:nvSpPr>
              <p:cNvPr id="13" name="Oval 104"/>
              <p:cNvSpPr>
                <a:spLocks noChangeArrowheads="1"/>
              </p:cNvSpPr>
              <p:nvPr/>
            </p:nvSpPr>
            <p:spPr bwMode="auto">
              <a:xfrm>
                <a:off x="6378575" y="4724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LGA</a:t>
                </a:r>
              </a:p>
            </p:txBody>
          </p:sp>
          <p:sp>
            <p:nvSpPr>
              <p:cNvPr id="14" name="Oval 105"/>
              <p:cNvSpPr>
                <a:spLocks noChangeArrowheads="1"/>
              </p:cNvSpPr>
              <p:nvPr/>
            </p:nvSpPr>
            <p:spPr bwMode="auto">
              <a:xfrm>
                <a:off x="762000" y="5257800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HNL</a:t>
                </a:r>
              </a:p>
            </p:txBody>
          </p:sp>
          <p:cxnSp>
            <p:nvCxnSpPr>
              <p:cNvPr id="15" name="AutoShape 106"/>
              <p:cNvCxnSpPr>
                <a:cxnSpLocks noChangeShapeType="1"/>
                <a:stCxn id="11" idx="6"/>
                <a:endCxn id="7" idx="2"/>
              </p:cNvCxnSpPr>
              <p:nvPr/>
            </p:nvCxnSpPr>
            <p:spPr bwMode="auto">
              <a:xfrm flipV="1">
                <a:off x="3536950" y="4343400"/>
                <a:ext cx="12541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07"/>
              <p:cNvCxnSpPr>
                <a:cxnSpLocks noChangeShapeType="1"/>
                <a:stCxn id="10" idx="0"/>
                <a:endCxn id="7" idx="4"/>
              </p:cNvCxnSpPr>
              <p:nvPr/>
            </p:nvCxnSpPr>
            <p:spPr bwMode="auto">
              <a:xfrm flipV="1">
                <a:off x="4979988" y="4581525"/>
                <a:ext cx="288925" cy="103822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8"/>
              <p:cNvCxnSpPr>
                <a:cxnSpLocks noChangeShapeType="1"/>
                <a:stCxn id="10" idx="7"/>
                <a:endCxn id="13" idx="3"/>
              </p:cNvCxnSpPr>
              <p:nvPr/>
            </p:nvCxnSpPr>
            <p:spPr bwMode="auto">
              <a:xfrm flipV="1">
                <a:off x="5311775" y="5124450"/>
                <a:ext cx="1203325" cy="5619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9"/>
              <p:cNvCxnSpPr>
                <a:cxnSpLocks noChangeShapeType="1"/>
                <a:stCxn id="13" idx="0"/>
              </p:cNvCxnSpPr>
              <p:nvPr/>
            </p:nvCxnSpPr>
            <p:spPr bwMode="auto">
              <a:xfrm flipV="1">
                <a:off x="6846888" y="4359275"/>
                <a:ext cx="604837" cy="355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10"/>
              <p:cNvCxnSpPr>
                <a:cxnSpLocks noChangeShapeType="1"/>
                <a:stCxn id="7" idx="6"/>
              </p:cNvCxnSpPr>
              <p:nvPr/>
            </p:nvCxnSpPr>
            <p:spPr bwMode="auto">
              <a:xfrm flipV="1">
                <a:off x="5746750" y="4187825"/>
                <a:ext cx="1558925" cy="15557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11"/>
              <p:cNvCxnSpPr>
                <a:cxnSpLocks noChangeShapeType="1"/>
                <a:stCxn id="14" idx="6"/>
                <a:endCxn id="12" idx="2"/>
              </p:cNvCxnSpPr>
              <p:nvPr/>
            </p:nvCxnSpPr>
            <p:spPr bwMode="auto">
              <a:xfrm>
                <a:off x="1708150" y="5486400"/>
                <a:ext cx="10255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12"/>
              <p:cNvCxnSpPr>
                <a:cxnSpLocks noChangeShapeType="1"/>
                <a:stCxn id="11" idx="4"/>
                <a:endCxn id="12" idx="0"/>
              </p:cNvCxnSpPr>
              <p:nvPr/>
            </p:nvCxnSpPr>
            <p:spPr bwMode="auto">
              <a:xfrm>
                <a:off x="3059113" y="4810125"/>
                <a:ext cx="152400" cy="66675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13"/>
              <p:cNvCxnSpPr>
                <a:cxnSpLocks noChangeShapeType="1"/>
                <a:stCxn id="13" idx="4"/>
                <a:endCxn id="9" idx="0"/>
              </p:cNvCxnSpPr>
              <p:nvPr/>
            </p:nvCxnSpPr>
            <p:spPr bwMode="auto">
              <a:xfrm>
                <a:off x="6846888" y="5191125"/>
                <a:ext cx="685800" cy="6667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14"/>
              <p:cNvCxnSpPr>
                <a:cxnSpLocks noChangeShapeType="1"/>
                <a:endCxn id="10" idx="6"/>
              </p:cNvCxnSpPr>
              <p:nvPr/>
            </p:nvCxnSpPr>
            <p:spPr bwMode="auto">
              <a:xfrm flipH="1" flipV="1">
                <a:off x="5457825" y="5857875"/>
                <a:ext cx="1597025" cy="2381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15"/>
              <p:cNvCxnSpPr>
                <a:cxnSpLocks noChangeShapeType="1"/>
                <a:stCxn id="12" idx="6"/>
                <a:endCxn id="10" idx="2"/>
              </p:cNvCxnSpPr>
              <p:nvPr/>
            </p:nvCxnSpPr>
            <p:spPr bwMode="auto">
              <a:xfrm>
                <a:off x="3689350" y="5715000"/>
                <a:ext cx="812800" cy="14287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16"/>
              <p:cNvCxnSpPr>
                <a:cxnSpLocks noChangeShapeType="1"/>
                <a:stCxn id="12" idx="7"/>
                <a:endCxn id="7" idx="3"/>
              </p:cNvCxnSpPr>
              <p:nvPr/>
            </p:nvCxnSpPr>
            <p:spPr bwMode="auto">
              <a:xfrm flipV="1">
                <a:off x="3543300" y="4514850"/>
                <a:ext cx="1393825" cy="10287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776840" y="3885789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PWM</a:t>
              </a:r>
              <a:endParaRPr lang="en-US" dirty="0"/>
            </a:p>
          </p:txBody>
        </p:sp>
        <p:sp>
          <p:nvSpPr>
            <p:cNvPr id="67" name="Oval 105"/>
            <p:cNvSpPr>
              <a:spLocks noChangeArrowheads="1"/>
            </p:cNvSpPr>
            <p:nvPr/>
          </p:nvSpPr>
          <p:spPr bwMode="auto">
            <a:xfrm>
              <a:off x="2231910" y="3801465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JFK</a:t>
              </a:r>
              <a:endParaRPr lang="en-US" dirty="0"/>
            </a:p>
          </p:txBody>
        </p:sp>
        <p:cxnSp>
          <p:nvCxnSpPr>
            <p:cNvPr id="68" name="AutoShape 112"/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 flipV="1">
              <a:off x="1585394" y="3998807"/>
              <a:ext cx="646516" cy="84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Task: Is there a path from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SFO to PVD?</a:t>
            </a:r>
          </a:p>
          <a:p>
            <a:pPr marL="182880" marR="0" lvl="0" indent="-1828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</a:t>
            </a:r>
            <a:r>
              <a:rPr kumimoji="0" lang="en-US" sz="4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now how do we do it in </a:t>
            </a:r>
            <a:r>
              <a:rPr kumimoji="0" lang="en-US" sz="400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</a:t>
            </a:r>
            <a:r>
              <a:rPr kumimoji="0" lang="en-US" sz="4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4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Paths Exist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800" y="1917700"/>
            <a:ext cx="82296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pathExists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(from, to):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//Input: from: vertex, to: vertex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//Output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: 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rue if path exists, false otherwise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new Queue()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from.visited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true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(from)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while Q is not empty: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airport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airport == to: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true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neighbor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airport’s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adjacent nodes: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not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neighbor.visited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neighbor.visited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true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(neighbor)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return 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alse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fontAlgn="t"/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Flight Layovers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Problem: Given an undirected graph with airport (vertices) and flights (edges), decorate the vertices with the least number of stops from a given source. If there is no way to get to a certain airport, decorate node with infinity.</a:t>
            </a:r>
          </a:p>
          <a:p>
            <a:r>
              <a:rPr lang="en-US" sz="2000" dirty="0" smtClean="0"/>
              <a:t>Strategy: Decorate each node with an initial ‘stop value’ of infinity.  Use breadth first search to decorate each node with a ‘stop value’ of one greater than its previous.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86668" y="4511257"/>
            <a:ext cx="6465694" cy="2041943"/>
            <a:chOff x="762000" y="3959225"/>
            <a:chExt cx="7489825" cy="2365375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ORD</a:t>
              </a:r>
            </a:p>
          </p:txBody>
        </p:sp>
        <p:sp>
          <p:nvSpPr>
            <p:cNvPr id="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PVD</a:t>
              </a:r>
              <a:endParaRPr lang="en-US" dirty="0"/>
            </a:p>
          </p:txBody>
        </p:sp>
        <p:sp>
          <p:nvSpPr>
            <p:cNvPr id="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MIA</a:t>
              </a:r>
            </a:p>
          </p:txBody>
        </p:sp>
        <p:sp>
          <p:nvSpPr>
            <p:cNvPr id="1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DFW</a:t>
              </a:r>
            </a:p>
          </p:txBody>
        </p:sp>
        <p:sp>
          <p:nvSpPr>
            <p:cNvPr id="11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SFO</a:t>
              </a:r>
            </a:p>
          </p:txBody>
        </p:sp>
        <p:sp>
          <p:nvSpPr>
            <p:cNvPr id="12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LAX</a:t>
              </a:r>
            </a:p>
          </p:txBody>
        </p:sp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LGA</a:t>
              </a:r>
            </a:p>
          </p:txBody>
        </p:sp>
        <p:sp>
          <p:nvSpPr>
            <p:cNvPr id="14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HNL</a:t>
              </a:r>
            </a:p>
          </p:txBody>
        </p:sp>
        <p:cxnSp>
          <p:nvCxnSpPr>
            <p:cNvPr id="15" name="AutoShape 106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536950" y="43434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7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8"/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9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0"/>
            <p:cNvCxnSpPr>
              <a:cxnSpLocks noChangeShapeType="1"/>
              <a:stCxn id="7" idx="6"/>
            </p:cNvCxnSpPr>
            <p:nvPr/>
          </p:nvCxnSpPr>
          <p:spPr bwMode="auto">
            <a:xfrm flipV="1">
              <a:off x="5746750" y="4187825"/>
              <a:ext cx="1558925" cy="155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1"/>
            <p:cNvCxnSpPr>
              <a:cxnSpLocks noChangeShapeType="1"/>
              <a:stCxn id="14" idx="6"/>
              <a:endCxn id="12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12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13"/>
            <p:cNvCxnSpPr>
              <a:cxnSpLocks noChangeShapeType="1"/>
              <a:stCxn id="13" idx="4"/>
              <a:endCxn id="9" idx="0"/>
            </p:cNvCxnSpPr>
            <p:nvPr/>
          </p:nvCxnSpPr>
          <p:spPr bwMode="auto">
            <a:xfrm>
              <a:off x="6846888" y="5191125"/>
              <a:ext cx="685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14"/>
            <p:cNvCxnSpPr>
              <a:cxnSpLocks noChangeShapeType="1"/>
              <a:endCxn id="1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15"/>
            <p:cNvCxnSpPr>
              <a:cxnSpLocks noChangeShapeType="1"/>
              <a:stCxn id="12" idx="6"/>
              <a:endCxn id="10" idx="2"/>
            </p:cNvCxnSpPr>
            <p:nvPr/>
          </p:nvCxnSpPr>
          <p:spPr bwMode="auto">
            <a:xfrm>
              <a:off x="3689350" y="57150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16"/>
            <p:cNvCxnSpPr>
              <a:cxnSpLocks noChangeShapeType="1"/>
              <a:stCxn id="12" idx="7"/>
              <a:endCxn id="7" idx="3"/>
            </p:cNvCxnSpPr>
            <p:nvPr/>
          </p:nvCxnSpPr>
          <p:spPr bwMode="auto">
            <a:xfrm flipV="1">
              <a:off x="3543300" y="45148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Oval 105"/>
          <p:cNvSpPr>
            <a:spLocks noChangeArrowheads="1"/>
          </p:cNvSpPr>
          <p:nvPr/>
        </p:nvSpPr>
        <p:spPr bwMode="auto">
          <a:xfrm>
            <a:off x="1752600" y="4253516"/>
            <a:ext cx="808554" cy="394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8" name="Oval 105"/>
          <p:cNvSpPr>
            <a:spLocks noChangeArrowheads="1"/>
          </p:cNvSpPr>
          <p:nvPr/>
        </p:nvSpPr>
        <p:spPr bwMode="auto">
          <a:xfrm>
            <a:off x="3131185" y="4164767"/>
            <a:ext cx="808554" cy="394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JFK</a:t>
            </a:r>
            <a:endParaRPr lang="en-US" dirty="0"/>
          </a:p>
        </p:txBody>
      </p:sp>
      <p:cxnSp>
        <p:nvCxnSpPr>
          <p:cNvPr id="39" name="AutoShape 112"/>
          <p:cNvCxnSpPr>
            <a:cxnSpLocks noChangeShapeType="1"/>
            <a:stCxn id="37" idx="6"/>
            <a:endCxn id="38" idx="2"/>
          </p:cNvCxnSpPr>
          <p:nvPr/>
        </p:nvCxnSpPr>
        <p:spPr bwMode="auto">
          <a:xfrm flipV="1">
            <a:off x="2561154" y="4362109"/>
            <a:ext cx="570031" cy="887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60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Layover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numStops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(G, source):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//Input: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G: graph, source: vertex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//Output: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Nothing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//Purpose: decorate each vertex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with the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lowest number of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//         layovers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source.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for every node in G: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node.stops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infinity</a:t>
            </a:r>
          </a:p>
          <a:p>
            <a:pPr marL="0" indent="0"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Q = new Queue()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source.stops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0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source.visited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true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(source)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while Q is not empty: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airport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  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for neighbor in airport’s adjacent nodes: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if not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neighbor.visited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neighbor.visited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neighbor.stops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airport.stops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(neighbor)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84187" y="1623280"/>
            <a:ext cx="6907213" cy="439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 smtClean="0"/>
              <a:t>End vertices (or endpoints) of an edge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U</a:t>
            </a:r>
            <a:r>
              <a:rPr lang="en-US" sz="2200" dirty="0" smtClean="0"/>
              <a:t> and </a:t>
            </a:r>
            <a:r>
              <a:rPr lang="en-US" sz="2200" b="1" dirty="0" smtClean="0"/>
              <a:t>V</a:t>
            </a:r>
            <a:r>
              <a:rPr lang="en-US" sz="2200" dirty="0" smtClean="0"/>
              <a:t> are the </a:t>
            </a:r>
            <a:r>
              <a:rPr lang="en-US" sz="2200" u="sng" dirty="0" smtClean="0"/>
              <a:t>endpoints</a:t>
            </a:r>
            <a:r>
              <a:rPr lang="en-US" sz="2200" dirty="0" smtClean="0"/>
              <a:t> of </a:t>
            </a:r>
            <a:r>
              <a:rPr lang="en-US" sz="2200" b="1" dirty="0" smtClean="0"/>
              <a:t>a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Incident edges on a vertex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a, d</a:t>
            </a:r>
            <a:r>
              <a:rPr lang="en-US" sz="2200" dirty="0" smtClean="0"/>
              <a:t>, and </a:t>
            </a:r>
            <a:r>
              <a:rPr lang="en-US" sz="2200" b="1" dirty="0" smtClean="0"/>
              <a:t>b</a:t>
            </a:r>
            <a:r>
              <a:rPr lang="en-US" sz="2200" dirty="0" smtClean="0"/>
              <a:t> are </a:t>
            </a:r>
            <a:r>
              <a:rPr lang="en-US" sz="2200" u="sng" dirty="0" smtClean="0"/>
              <a:t>incident</a:t>
            </a:r>
            <a:r>
              <a:rPr lang="en-US" sz="2200" dirty="0" smtClean="0"/>
              <a:t> on </a:t>
            </a:r>
            <a:r>
              <a:rPr lang="en-US" sz="2200" b="1" dirty="0" smtClean="0"/>
              <a:t>V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Adjacent vertices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U</a:t>
            </a:r>
            <a:r>
              <a:rPr lang="en-US" sz="2200" dirty="0" smtClean="0"/>
              <a:t> and </a:t>
            </a:r>
            <a:r>
              <a:rPr lang="en-US" sz="2200" b="1" dirty="0" smtClean="0"/>
              <a:t>V</a:t>
            </a:r>
            <a:r>
              <a:rPr lang="en-US" sz="2200" dirty="0" smtClean="0"/>
              <a:t> are </a:t>
            </a:r>
            <a:r>
              <a:rPr lang="en-US" sz="2200" u="sng" dirty="0" smtClean="0"/>
              <a:t>adjacent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Degree of a vertex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X</a:t>
            </a:r>
            <a:r>
              <a:rPr lang="en-US" sz="2200" dirty="0" smtClean="0"/>
              <a:t> has </a:t>
            </a:r>
            <a:r>
              <a:rPr lang="en-US" sz="2200" u="sng" dirty="0" smtClean="0"/>
              <a:t>degree</a:t>
            </a:r>
            <a:r>
              <a:rPr lang="en-US" sz="2200" dirty="0" smtClean="0"/>
              <a:t> 5 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Parallel (multiple) edges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h</a:t>
            </a:r>
            <a:r>
              <a:rPr lang="en-US" sz="2200" dirty="0" smtClean="0"/>
              <a:t> and </a:t>
            </a:r>
            <a:r>
              <a:rPr lang="en-US" sz="2200" b="1" dirty="0" smtClean="0"/>
              <a:t>i</a:t>
            </a:r>
            <a:r>
              <a:rPr lang="en-US" sz="2200" dirty="0" smtClean="0"/>
              <a:t> are </a:t>
            </a:r>
            <a:r>
              <a:rPr lang="en-US" sz="2200" u="sng" dirty="0" smtClean="0"/>
              <a:t>parallel edges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Self-loop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j</a:t>
            </a:r>
            <a:r>
              <a:rPr lang="en-US" sz="2200" dirty="0" smtClean="0"/>
              <a:t> is a </a:t>
            </a:r>
            <a:r>
              <a:rPr lang="en-US" sz="2200" u="sng" dirty="0" smtClean="0"/>
              <a:t>self-loop</a:t>
            </a:r>
            <a:endParaRPr lang="en-US" sz="2200" u="sng" dirty="0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 rot="21600000">
            <a:off x="4953000" y="2286001"/>
            <a:ext cx="4197350" cy="3200400"/>
            <a:chOff x="2808" y="1104"/>
            <a:chExt cx="2644" cy="2016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3" name="AutoShape 9"/>
            <p:cNvCxnSpPr>
              <a:cxnSpLocks noChangeShapeType="1"/>
              <a:stCxn id="10" idx="3"/>
              <a:endCxn id="9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0"/>
            <p:cNvCxnSpPr>
              <a:cxnSpLocks noChangeShapeType="1"/>
              <a:stCxn id="11" idx="1"/>
              <a:endCxn id="9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1"/>
            <p:cNvCxnSpPr>
              <a:cxnSpLocks noChangeShapeType="1"/>
              <a:stCxn id="11" idx="7"/>
              <a:endCxn id="8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10" idx="5"/>
              <a:endCxn id="8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19" name="AutoShape 16"/>
            <p:cNvCxnSpPr>
              <a:cxnSpLocks noChangeShapeType="1"/>
              <a:stCxn id="11" idx="5"/>
              <a:endCxn id="18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8" idx="4"/>
              <a:endCxn id="18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819" y="1239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765" y="202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347" y="1573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cxnSp>
          <p:nvCxnSpPr>
            <p:cNvPr id="31" name="AutoShape 29"/>
            <p:cNvCxnSpPr>
              <a:cxnSpLocks noChangeShapeType="1"/>
              <a:stCxn id="8" idx="5"/>
              <a:endCxn id="12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0"/>
            <p:cNvCxnSpPr>
              <a:cxnSpLocks noChangeShapeType="1"/>
              <a:stCxn id="8" idx="7"/>
              <a:endCxn id="12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1"/>
            <p:cNvCxnSpPr>
              <a:cxnSpLocks noChangeShapeType="1"/>
              <a:stCxn id="12" idx="5"/>
              <a:endCxn id="12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694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0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848600" cy="495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 (Body)"/>
              </a:rPr>
              <a:t>Path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sequence of alternating vertices </a:t>
            </a:r>
            <a:br>
              <a:rPr lang="en-US" sz="2000" dirty="0">
                <a:latin typeface="Arial (Body)"/>
              </a:rPr>
            </a:br>
            <a:r>
              <a:rPr lang="en-US" sz="2000" dirty="0" smtClean="0">
                <a:latin typeface="Arial (Body)"/>
              </a:rPr>
              <a:t>and </a:t>
            </a:r>
            <a:r>
              <a:rPr lang="en-US" sz="2000" dirty="0">
                <a:latin typeface="Arial (Body)"/>
              </a:rPr>
              <a:t>edges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begins with a vertex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ends with a vertex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each edge is preceded and </a:t>
            </a:r>
            <a:r>
              <a:rPr lang="en-US" sz="2000" dirty="0" smtClean="0">
                <a:latin typeface="Arial (Body)"/>
              </a:rPr>
              <a:t/>
            </a:r>
            <a:br>
              <a:rPr lang="en-US" sz="2000" dirty="0" smtClean="0">
                <a:latin typeface="Arial (Body)"/>
              </a:rPr>
            </a:br>
            <a:r>
              <a:rPr lang="en-US" sz="2000" dirty="0" smtClean="0">
                <a:latin typeface="Arial (Body)"/>
              </a:rPr>
              <a:t>followed </a:t>
            </a:r>
            <a:r>
              <a:rPr lang="en-US" sz="2000" dirty="0">
                <a:latin typeface="Arial (Body)"/>
              </a:rPr>
              <a:t>by its endpoints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(Body)"/>
              </a:rPr>
              <a:t>Simple path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path such that all its vertices and </a:t>
            </a:r>
            <a:r>
              <a:rPr lang="en-US" sz="2000" dirty="0" smtClean="0">
                <a:latin typeface="Arial (Body)"/>
              </a:rPr>
              <a:t/>
            </a:r>
            <a:br>
              <a:rPr lang="en-US" sz="2000" dirty="0" smtClean="0">
                <a:latin typeface="Arial (Body)"/>
              </a:rPr>
            </a:br>
            <a:r>
              <a:rPr lang="en-US" sz="2000" dirty="0" smtClean="0">
                <a:latin typeface="Arial (Body)"/>
              </a:rPr>
              <a:t>edges are visited at most once</a:t>
            </a:r>
            <a:endParaRPr lang="en-US" sz="2000" dirty="0">
              <a:latin typeface="Arial (Body)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(Body)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Arial (Body)"/>
              </a:rPr>
              <a:t>P</a:t>
            </a:r>
            <a:r>
              <a:rPr lang="en-US" sz="2000" baseline="-25000" dirty="0">
                <a:solidFill>
                  <a:schemeClr val="tx2"/>
                </a:solidFill>
                <a:latin typeface="Arial (Body)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Arial (Body)"/>
              </a:rPr>
              <a:t>=</a:t>
            </a:r>
            <a:r>
              <a:rPr lang="en-US" sz="2000" dirty="0" smtClean="0">
                <a:solidFill>
                  <a:schemeClr val="tx2"/>
                </a:solidFill>
                <a:latin typeface="Arial (Body)"/>
              </a:rPr>
              <a:t>(V–b-&gt;X–h-&gt;Z</a:t>
            </a:r>
            <a:r>
              <a:rPr lang="en-US" sz="2000" dirty="0">
                <a:solidFill>
                  <a:schemeClr val="tx2"/>
                </a:solidFill>
                <a:latin typeface="Arial (Body)"/>
              </a:rPr>
              <a:t>)</a:t>
            </a:r>
            <a:r>
              <a:rPr lang="en-US" sz="2000" dirty="0">
                <a:latin typeface="Arial (Body)"/>
              </a:rPr>
              <a:t> is a simple path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  <a:latin typeface="Arial (Body)"/>
              </a:rPr>
              <a:t>P</a:t>
            </a:r>
            <a:r>
              <a:rPr lang="en-US" sz="2000" baseline="-25000" dirty="0">
                <a:solidFill>
                  <a:schemeClr val="accent2"/>
                </a:solidFill>
                <a:latin typeface="Arial (Body)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Arial (Body)"/>
              </a:rPr>
              <a:t>=(</a:t>
            </a:r>
            <a:r>
              <a:rPr lang="en-US" sz="2000" dirty="0" smtClean="0">
                <a:solidFill>
                  <a:schemeClr val="accent2"/>
                </a:solidFill>
                <a:latin typeface="Arial (Body)"/>
              </a:rPr>
              <a:t>U–c-</a:t>
            </a:r>
            <a:r>
              <a:rPr lang="en-US" sz="2000" dirty="0">
                <a:solidFill>
                  <a:schemeClr val="accent2"/>
                </a:solidFill>
                <a:latin typeface="Arial (Body)"/>
              </a:rPr>
              <a:t>&gt;W</a:t>
            </a:r>
            <a:r>
              <a:rPr lang="en-US" sz="2000" dirty="0" smtClean="0">
                <a:solidFill>
                  <a:schemeClr val="accent2"/>
                </a:solidFill>
                <a:latin typeface="Arial (Body)"/>
              </a:rPr>
              <a:t>–e-</a:t>
            </a:r>
            <a:r>
              <a:rPr lang="en-US" sz="2000" dirty="0">
                <a:solidFill>
                  <a:schemeClr val="accent2"/>
                </a:solidFill>
                <a:latin typeface="Arial (Body)"/>
              </a:rPr>
              <a:t>&gt;</a:t>
            </a:r>
            <a:r>
              <a:rPr lang="en-US" sz="2000" dirty="0" smtClean="0">
                <a:solidFill>
                  <a:schemeClr val="accent2"/>
                </a:solidFill>
                <a:latin typeface="Arial (Body)"/>
              </a:rPr>
              <a:t>X–g-</a:t>
            </a:r>
            <a:r>
              <a:rPr lang="en-US" sz="2000" dirty="0">
                <a:solidFill>
                  <a:schemeClr val="accent2"/>
                </a:solidFill>
                <a:latin typeface="Arial (Body)"/>
              </a:rPr>
              <a:t>&gt;</a:t>
            </a:r>
            <a:r>
              <a:rPr lang="en-US" sz="2000" dirty="0" smtClean="0">
                <a:solidFill>
                  <a:schemeClr val="accent2"/>
                </a:solidFill>
                <a:latin typeface="Arial (Body)"/>
              </a:rPr>
              <a:t>Y–f-</a:t>
            </a:r>
            <a:r>
              <a:rPr lang="en-US" sz="2000" dirty="0">
                <a:solidFill>
                  <a:schemeClr val="accent2"/>
                </a:solidFill>
                <a:latin typeface="Arial (Body)"/>
              </a:rPr>
              <a:t>&gt;</a:t>
            </a:r>
            <a:r>
              <a:rPr lang="en-US" sz="2000" dirty="0" smtClean="0">
                <a:solidFill>
                  <a:schemeClr val="accent2"/>
                </a:solidFill>
                <a:latin typeface="Arial (Body)"/>
              </a:rPr>
              <a:t>W–d-</a:t>
            </a:r>
            <a:r>
              <a:rPr lang="en-US" sz="2000" dirty="0">
                <a:solidFill>
                  <a:schemeClr val="accent2"/>
                </a:solidFill>
                <a:latin typeface="Arial (Body)"/>
              </a:rPr>
              <a:t>&gt;V)</a:t>
            </a:r>
            <a:r>
              <a:rPr lang="en-US" sz="2000" dirty="0">
                <a:latin typeface="Arial (Body)"/>
              </a:rPr>
              <a:t> is </a:t>
            </a:r>
            <a:r>
              <a:rPr lang="en-US" sz="2000" dirty="0" smtClean="0">
                <a:latin typeface="Arial (Body)"/>
              </a:rPr>
              <a:t>not a simple path, but is still a path</a:t>
            </a:r>
            <a:endParaRPr lang="en-US" sz="2000" dirty="0">
              <a:latin typeface="Arial (Body)"/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3708B4-EBF6-1C4E-8434-3EDCE3F0B437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1738" y="2286000"/>
            <a:ext cx="3505200" cy="3200400"/>
            <a:chOff x="5105400" y="2362200"/>
            <a:chExt cx="3505200" cy="3200400"/>
          </a:xfrm>
        </p:grpSpPr>
        <p:sp>
          <p:nvSpPr>
            <p:cNvPr id="206878" name="Freeform 30"/>
            <p:cNvSpPr>
              <a:spLocks/>
            </p:cNvSpPr>
            <p:nvPr/>
          </p:nvSpPr>
          <p:spPr bwMode="auto">
            <a:xfrm>
              <a:off x="5572125" y="2905125"/>
              <a:ext cx="1570038" cy="2149475"/>
            </a:xfrm>
            <a:custGeom>
              <a:avLst/>
              <a:gdLst>
                <a:gd name="T0" fmla="*/ 468 w 989"/>
                <a:gd name="T1" fmla="*/ 0 h 1354"/>
                <a:gd name="T2" fmla="*/ 516 w 989"/>
                <a:gd name="T3" fmla="*/ 852 h 1354"/>
                <a:gd name="T4" fmla="*/ 930 w 989"/>
                <a:gd name="T5" fmla="*/ 1296 h 1354"/>
                <a:gd name="T6" fmla="*/ 870 w 989"/>
                <a:gd name="T7" fmla="*/ 504 h 1354"/>
                <a:gd name="T8" fmla="*/ 438 w 989"/>
                <a:gd name="T9" fmla="*/ 804 h 1354"/>
                <a:gd name="T10" fmla="*/ 0 w 989"/>
                <a:gd name="T11" fmla="*/ 48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9" h="1354">
                  <a:moveTo>
                    <a:pt x="468" y="0"/>
                  </a:moveTo>
                  <a:cubicBezTo>
                    <a:pt x="475" y="142"/>
                    <a:pt x="439" y="636"/>
                    <a:pt x="516" y="852"/>
                  </a:cubicBezTo>
                  <a:cubicBezTo>
                    <a:pt x="593" y="1068"/>
                    <a:pt x="871" y="1354"/>
                    <a:pt x="930" y="1296"/>
                  </a:cubicBezTo>
                  <a:cubicBezTo>
                    <a:pt x="989" y="1238"/>
                    <a:pt x="952" y="586"/>
                    <a:pt x="870" y="504"/>
                  </a:cubicBezTo>
                  <a:cubicBezTo>
                    <a:pt x="788" y="422"/>
                    <a:pt x="583" y="808"/>
                    <a:pt x="438" y="804"/>
                  </a:cubicBezTo>
                  <a:cubicBezTo>
                    <a:pt x="293" y="800"/>
                    <a:pt x="91" y="547"/>
                    <a:pt x="0" y="480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77" name="Text Box 29"/>
            <p:cNvSpPr txBox="1">
              <a:spLocks noChangeArrowheads="1"/>
            </p:cNvSpPr>
            <p:nvPr/>
          </p:nvSpPr>
          <p:spPr bwMode="auto">
            <a:xfrm>
              <a:off x="7010400" y="2819400"/>
              <a:ext cx="463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06876" name="Freeform 28"/>
            <p:cNvSpPr>
              <a:spLocks/>
            </p:cNvSpPr>
            <p:nvPr/>
          </p:nvSpPr>
          <p:spPr bwMode="auto">
            <a:xfrm>
              <a:off x="6505575" y="2724150"/>
              <a:ext cx="1638300" cy="736600"/>
            </a:xfrm>
            <a:custGeom>
              <a:avLst/>
              <a:gdLst>
                <a:gd name="T0" fmla="*/ 0 w 1032"/>
                <a:gd name="T1" fmla="*/ 0 h 464"/>
                <a:gd name="T2" fmla="*/ 462 w 1032"/>
                <a:gd name="T3" fmla="*/ 396 h 464"/>
                <a:gd name="T4" fmla="*/ 1032 w 1032"/>
                <a:gd name="T5" fmla="*/ 40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2" h="464">
                  <a:moveTo>
                    <a:pt x="0" y="0"/>
                  </a:moveTo>
                  <a:cubicBezTo>
                    <a:pt x="77" y="66"/>
                    <a:pt x="290" y="328"/>
                    <a:pt x="462" y="396"/>
                  </a:cubicBezTo>
                  <a:cubicBezTo>
                    <a:pt x="634" y="464"/>
                    <a:pt x="913" y="406"/>
                    <a:pt x="1032" y="408"/>
                  </a:cubicBezTo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2" name="Oval 4"/>
            <p:cNvSpPr>
              <a:spLocks noChangeArrowheads="1"/>
            </p:cNvSpPr>
            <p:nvPr/>
          </p:nvSpPr>
          <p:spPr bwMode="auto">
            <a:xfrm>
              <a:off x="6934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06853" name="Oval 5"/>
            <p:cNvSpPr>
              <a:spLocks noChangeArrowheads="1"/>
            </p:cNvSpPr>
            <p:nvPr/>
          </p:nvSpPr>
          <p:spPr bwMode="auto">
            <a:xfrm>
              <a:off x="5105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06854" name="Oval 6"/>
            <p:cNvSpPr>
              <a:spLocks noChangeArrowheads="1"/>
            </p:cNvSpPr>
            <p:nvPr/>
          </p:nvSpPr>
          <p:spPr bwMode="auto">
            <a:xfrm>
              <a:off x="6019800" y="2362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6855" name="Oval 7"/>
            <p:cNvSpPr>
              <a:spLocks noChangeArrowheads="1"/>
            </p:cNvSpPr>
            <p:nvPr/>
          </p:nvSpPr>
          <p:spPr bwMode="auto">
            <a:xfrm>
              <a:off x="6019800" y="4191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206856" name="Oval 8"/>
            <p:cNvSpPr>
              <a:spLocks noChangeArrowheads="1"/>
            </p:cNvSpPr>
            <p:nvPr/>
          </p:nvSpPr>
          <p:spPr bwMode="auto">
            <a:xfrm>
              <a:off x="8153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06857" name="AutoShape 9"/>
            <p:cNvCxnSpPr>
              <a:cxnSpLocks noChangeShapeType="1"/>
              <a:stCxn id="206854" idx="3"/>
              <a:endCxn id="206853" idx="7"/>
            </p:cNvCxnSpPr>
            <p:nvPr/>
          </p:nvCxnSpPr>
          <p:spPr bwMode="auto">
            <a:xfrm flipH="1">
              <a:off x="5495925" y="27622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58" name="AutoShape 10"/>
            <p:cNvCxnSpPr>
              <a:cxnSpLocks noChangeShapeType="1"/>
              <a:stCxn id="206855" idx="1"/>
              <a:endCxn id="206853" idx="5"/>
            </p:cNvCxnSpPr>
            <p:nvPr/>
          </p:nvCxnSpPr>
          <p:spPr bwMode="auto">
            <a:xfrm flipH="1" flipV="1">
              <a:off x="5495925" y="36766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59" name="AutoShape 11"/>
            <p:cNvCxnSpPr>
              <a:cxnSpLocks noChangeShapeType="1"/>
              <a:stCxn id="206855" idx="7"/>
              <a:endCxn id="206852" idx="3"/>
            </p:cNvCxnSpPr>
            <p:nvPr/>
          </p:nvCxnSpPr>
          <p:spPr bwMode="auto">
            <a:xfrm flipV="1">
              <a:off x="6410325" y="36766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60" name="AutoShape 12"/>
            <p:cNvCxnSpPr>
              <a:cxnSpLocks noChangeShapeType="1"/>
              <a:stCxn id="206852" idx="6"/>
              <a:endCxn id="206856" idx="2"/>
            </p:cNvCxnSpPr>
            <p:nvPr/>
          </p:nvCxnSpPr>
          <p:spPr bwMode="auto">
            <a:xfrm>
              <a:off x="7400925" y="3505200"/>
              <a:ext cx="7429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61" name="AutoShape 13"/>
            <p:cNvCxnSpPr>
              <a:cxnSpLocks noChangeShapeType="1"/>
              <a:stCxn id="206854" idx="5"/>
              <a:endCxn id="206852" idx="1"/>
            </p:cNvCxnSpPr>
            <p:nvPr/>
          </p:nvCxnSpPr>
          <p:spPr bwMode="auto">
            <a:xfrm>
              <a:off x="6410325" y="27622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62" name="AutoShape 14"/>
            <p:cNvCxnSpPr>
              <a:cxnSpLocks noChangeShapeType="1"/>
              <a:stCxn id="206854" idx="4"/>
              <a:endCxn id="206855" idx="0"/>
            </p:cNvCxnSpPr>
            <p:nvPr/>
          </p:nvCxnSpPr>
          <p:spPr bwMode="auto">
            <a:xfrm>
              <a:off x="6248400" y="2828925"/>
              <a:ext cx="0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6863" name="Oval 15"/>
            <p:cNvSpPr>
              <a:spLocks noChangeArrowheads="1"/>
            </p:cNvSpPr>
            <p:nvPr/>
          </p:nvSpPr>
          <p:spPr bwMode="auto">
            <a:xfrm>
              <a:off x="6943725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06864" name="AutoShape 16"/>
            <p:cNvCxnSpPr>
              <a:cxnSpLocks noChangeShapeType="1"/>
              <a:stCxn id="206855" idx="5"/>
              <a:endCxn id="206863" idx="1"/>
            </p:cNvCxnSpPr>
            <p:nvPr/>
          </p:nvCxnSpPr>
          <p:spPr bwMode="auto">
            <a:xfrm>
              <a:off x="6410325" y="4591050"/>
              <a:ext cx="600075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65" name="AutoShape 17"/>
            <p:cNvCxnSpPr>
              <a:cxnSpLocks noChangeShapeType="1"/>
              <a:stCxn id="206852" idx="4"/>
              <a:endCxn id="206863" idx="0"/>
            </p:cNvCxnSpPr>
            <p:nvPr/>
          </p:nvCxnSpPr>
          <p:spPr bwMode="auto">
            <a:xfrm>
              <a:off x="7162800" y="3743325"/>
              <a:ext cx="9525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6866" name="Text Box 18"/>
            <p:cNvSpPr txBox="1">
              <a:spLocks noChangeArrowheads="1"/>
            </p:cNvSpPr>
            <p:nvPr/>
          </p:nvSpPr>
          <p:spPr bwMode="auto">
            <a:xfrm>
              <a:off x="5495925" y="2600325"/>
              <a:ext cx="344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6867" name="Text Box 19"/>
            <p:cNvSpPr txBox="1">
              <a:spLocks noChangeArrowheads="1"/>
            </p:cNvSpPr>
            <p:nvPr/>
          </p:nvSpPr>
          <p:spPr bwMode="auto">
            <a:xfrm>
              <a:off x="5483225" y="3743325"/>
              <a:ext cx="3254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06868" name="Text Box 20"/>
            <p:cNvSpPr txBox="1">
              <a:spLocks noChangeArrowheads="1"/>
            </p:cNvSpPr>
            <p:nvPr/>
          </p:nvSpPr>
          <p:spPr bwMode="auto">
            <a:xfrm>
              <a:off x="6705600" y="25908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6869" name="Text Box 21"/>
            <p:cNvSpPr txBox="1">
              <a:spLocks noChangeArrowheads="1"/>
            </p:cNvSpPr>
            <p:nvPr/>
          </p:nvSpPr>
          <p:spPr bwMode="auto">
            <a:xfrm>
              <a:off x="6629400" y="3810000"/>
              <a:ext cx="344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06870" name="Text Box 22"/>
            <p:cNvSpPr txBox="1">
              <a:spLocks noChangeArrowheads="1"/>
            </p:cNvSpPr>
            <p:nvPr/>
          </p:nvSpPr>
          <p:spPr bwMode="auto">
            <a:xfrm>
              <a:off x="5952956" y="310515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06871" name="Text Box 23"/>
            <p:cNvSpPr txBox="1">
              <a:spLocks noChangeArrowheads="1"/>
            </p:cNvSpPr>
            <p:nvPr/>
          </p:nvSpPr>
          <p:spPr bwMode="auto">
            <a:xfrm>
              <a:off x="6483350" y="4810125"/>
              <a:ext cx="2809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6872" name="Text Box 24"/>
            <p:cNvSpPr txBox="1">
              <a:spLocks noChangeArrowheads="1"/>
            </p:cNvSpPr>
            <p:nvPr/>
          </p:nvSpPr>
          <p:spPr bwMode="auto">
            <a:xfrm>
              <a:off x="7124700" y="424815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206873" name="Text Box 25"/>
            <p:cNvSpPr txBox="1">
              <a:spLocks noChangeArrowheads="1"/>
            </p:cNvSpPr>
            <p:nvPr/>
          </p:nvSpPr>
          <p:spPr bwMode="auto">
            <a:xfrm>
              <a:off x="7629525" y="35052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206879" name="Text Box 31"/>
            <p:cNvSpPr txBox="1">
              <a:spLocks noChangeArrowheads="1"/>
            </p:cNvSpPr>
            <p:nvPr/>
          </p:nvSpPr>
          <p:spPr bwMode="auto">
            <a:xfrm>
              <a:off x="5791200" y="3505200"/>
              <a:ext cx="463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P</a:t>
              </a:r>
              <a:r>
                <a:rPr lang="en-US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graph G’ = (V’, E’) is a </a:t>
            </a:r>
            <a:r>
              <a:rPr lang="en-US" u="sng" dirty="0" smtClean="0"/>
              <a:t>subgraph</a:t>
            </a:r>
            <a:r>
              <a:rPr lang="en-US" dirty="0" smtClean="0"/>
              <a:t> of G = (V, E) if V’ is contained in V and E’ is contained in E</a:t>
            </a:r>
          </a:p>
          <a:p>
            <a:r>
              <a:rPr lang="en-US" dirty="0" smtClean="0"/>
              <a:t>A graph is </a:t>
            </a:r>
            <a:r>
              <a:rPr lang="en-US" u="sng" dirty="0" smtClean="0"/>
              <a:t>connected</a:t>
            </a:r>
            <a:r>
              <a:rPr lang="en-US" dirty="0" smtClean="0"/>
              <a:t> if there exists a path from each vertex to every other vertex in G.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cycle</a:t>
            </a:r>
            <a:r>
              <a:rPr lang="en-US" dirty="0" smtClean="0"/>
              <a:t> is a path that starts and ends at the same vertex</a:t>
            </a:r>
          </a:p>
          <a:p>
            <a:r>
              <a:rPr lang="en-US" dirty="0" smtClean="0"/>
              <a:t>A graph is </a:t>
            </a:r>
            <a:r>
              <a:rPr lang="en-US" u="sng" dirty="0" smtClean="0"/>
              <a:t>acyclic</a:t>
            </a:r>
            <a:r>
              <a:rPr lang="en-US" dirty="0" smtClean="0"/>
              <a:t> if no subgraph is a cycle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/>
              <a:t>spanning tree</a:t>
            </a:r>
            <a:r>
              <a:rPr lang="en-US" dirty="0" smtClean="0"/>
              <a:t> is a subgraph that contains all the graph’s vertices in a single tree and enough edges to connect each vertex without cycles.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72264" y="4343400"/>
            <a:ext cx="3228736" cy="2041943"/>
            <a:chOff x="4511675" y="3959225"/>
            <a:chExt cx="3740150" cy="2365375"/>
          </a:xfrm>
          <a:solidFill>
            <a:srgbClr val="86CE24"/>
          </a:solidFill>
        </p:grpSpPr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2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PVD</a:t>
              </a:r>
              <a:endParaRPr lang="en-US" sz="1600" dirty="0"/>
            </a:p>
          </p:txBody>
        </p:sp>
        <p:sp>
          <p:nvSpPr>
            <p:cNvPr id="2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MIA</a:t>
              </a:r>
            </a:p>
          </p:txBody>
        </p:sp>
        <p:sp>
          <p:nvSpPr>
            <p:cNvPr id="3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DFW</a:t>
              </a:r>
            </a:p>
          </p:txBody>
        </p:sp>
        <p:sp>
          <p:nvSpPr>
            <p:cNvPr id="3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cxnSp>
          <p:nvCxnSpPr>
            <p:cNvPr id="35" name="AutoShape 107"/>
            <p:cNvCxnSpPr>
              <a:cxnSpLocks noChangeShapeType="1"/>
              <a:stCxn id="30" idx="0"/>
              <a:endCxn id="2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08"/>
            <p:cNvCxnSpPr>
              <a:cxnSpLocks noChangeShapeType="1"/>
              <a:stCxn id="30" idx="7"/>
              <a:endCxn id="3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09"/>
            <p:cNvCxnSpPr>
              <a:cxnSpLocks noChangeShapeType="1"/>
              <a:stCxn id="3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/>
            <p:cNvCxnSpPr>
              <a:cxnSpLocks noChangeShapeType="1"/>
              <a:endCxn id="3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533400" y="4343401"/>
            <a:ext cx="3228736" cy="2041943"/>
            <a:chOff x="4511675" y="3959225"/>
            <a:chExt cx="3740150" cy="2365375"/>
          </a:xfrm>
          <a:solidFill>
            <a:srgbClr val="86CE24"/>
          </a:solidFill>
        </p:grpSpPr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1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PVD</a:t>
              </a:r>
              <a:endParaRPr lang="en-US" sz="1600" dirty="0"/>
            </a:p>
          </p:txBody>
        </p:sp>
        <p:sp>
          <p:nvSpPr>
            <p:cNvPr id="1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MIA</a:t>
              </a:r>
            </a:p>
          </p:txBody>
        </p:sp>
        <p:sp>
          <p:nvSpPr>
            <p:cNvPr id="2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DFW</a:t>
              </a:r>
            </a:p>
          </p:txBody>
        </p:sp>
        <p:sp>
          <p:nvSpPr>
            <p:cNvPr id="21" name="Oval 104"/>
            <p:cNvSpPr>
              <a:spLocks noChangeArrowheads="1"/>
            </p:cNvSpPr>
            <p:nvPr/>
          </p:nvSpPr>
          <p:spPr bwMode="auto">
            <a:xfrm>
              <a:off x="6378575" y="4737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cxnSp>
          <p:nvCxnSpPr>
            <p:cNvPr id="22" name="AutoShape 107"/>
            <p:cNvCxnSpPr>
              <a:cxnSpLocks noChangeShapeType="1"/>
              <a:stCxn id="20" idx="0"/>
              <a:endCxn id="1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08"/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5311134" y="5128045"/>
              <a:ext cx="1204606" cy="56818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09"/>
            <p:cNvCxnSpPr>
              <a:cxnSpLocks noChangeShapeType="1"/>
              <a:stCxn id="21" idx="0"/>
            </p:cNvCxnSpPr>
            <p:nvPr/>
          </p:nvCxnSpPr>
          <p:spPr bwMode="auto">
            <a:xfrm flipV="1">
              <a:off x="6846888" y="4372676"/>
              <a:ext cx="604837" cy="35560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14"/>
            <p:cNvCxnSpPr>
              <a:cxnSpLocks noChangeShapeType="1"/>
              <a:endCxn id="2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09"/>
            <p:cNvCxnSpPr>
              <a:cxnSpLocks noChangeShapeType="1"/>
              <a:stCxn id="19" idx="0"/>
              <a:endCxn id="18" idx="4"/>
            </p:cNvCxnSpPr>
            <p:nvPr/>
          </p:nvCxnSpPr>
          <p:spPr bwMode="auto">
            <a:xfrm flipV="1">
              <a:off x="7532687" y="4416425"/>
              <a:ext cx="250826" cy="1450976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09"/>
            <p:cNvCxnSpPr>
              <a:cxnSpLocks noChangeShapeType="1"/>
              <a:stCxn id="21" idx="4"/>
              <a:endCxn id="19" idx="1"/>
            </p:cNvCxnSpPr>
            <p:nvPr/>
          </p:nvCxnSpPr>
          <p:spPr bwMode="auto">
            <a:xfrm>
              <a:off x="6846887" y="5195000"/>
              <a:ext cx="354653" cy="739356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9"/>
            <p:cNvCxnSpPr>
              <a:cxnSpLocks noChangeShapeType="1"/>
              <a:stCxn id="17" idx="6"/>
              <a:endCxn id="18" idx="2"/>
            </p:cNvCxnSpPr>
            <p:nvPr/>
          </p:nvCxnSpPr>
          <p:spPr bwMode="auto">
            <a:xfrm flipV="1">
              <a:off x="5737224" y="4187825"/>
              <a:ext cx="1577977" cy="155576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extBox 5"/>
          <p:cNvSpPr txBox="1"/>
          <p:nvPr/>
        </p:nvSpPr>
        <p:spPr>
          <a:xfrm>
            <a:off x="1676400" y="3962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</a:t>
            </a:r>
            <a:r>
              <a:rPr lang="en-US" i="1" dirty="0" smtClean="0"/>
              <a:t>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0" y="3974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Spanning Tree for </a:t>
            </a:r>
            <a:r>
              <a:rPr lang="en-US" i="1" dirty="0" smtClean="0"/>
              <a:t>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Properties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u="sng" dirty="0" smtClean="0"/>
              <a:t>spanning forest</a:t>
            </a:r>
            <a:r>
              <a:rPr lang="en-US" sz="2800" dirty="0" smtClean="0"/>
              <a:t> is a subgraph that consists of a spanning tree in each connected component of a graph</a:t>
            </a:r>
          </a:p>
          <a:p>
            <a:r>
              <a:rPr lang="en-US" sz="2800" dirty="0" smtClean="0"/>
              <a:t>Spanning forests never contain cycles. Keep in mind that this might not be the “best” or shortest path to each node.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39153" y="4419600"/>
            <a:ext cx="6465694" cy="2041943"/>
            <a:chOff x="762000" y="3959225"/>
            <a:chExt cx="7489825" cy="2365375"/>
          </a:xfrm>
          <a:solidFill>
            <a:srgbClr val="86CE24"/>
          </a:solidFill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PVD</a:t>
              </a:r>
              <a:endParaRPr lang="en-US" sz="1600" dirty="0"/>
            </a:p>
          </p:txBody>
        </p:sp>
        <p:sp>
          <p:nvSpPr>
            <p:cNvPr id="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MIA</a:t>
              </a:r>
            </a:p>
          </p:txBody>
        </p:sp>
        <p:sp>
          <p:nvSpPr>
            <p:cNvPr id="1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DFW</a:t>
              </a:r>
            </a:p>
          </p:txBody>
        </p:sp>
        <p:sp>
          <p:nvSpPr>
            <p:cNvPr id="11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SFO</a:t>
              </a:r>
            </a:p>
          </p:txBody>
        </p:sp>
        <p:sp>
          <p:nvSpPr>
            <p:cNvPr id="12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LAX</a:t>
              </a:r>
            </a:p>
          </p:txBody>
        </p:sp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sp>
          <p:nvSpPr>
            <p:cNvPr id="14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 smtClean="0"/>
                <a:t>HNL</a:t>
              </a:r>
              <a:endParaRPr lang="en-US" sz="1600" dirty="0"/>
            </a:p>
          </p:txBody>
        </p:sp>
        <p:cxnSp>
          <p:nvCxnSpPr>
            <p:cNvPr id="16" name="AutoShape 107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8"/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9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1"/>
            <p:cNvCxnSpPr>
              <a:cxnSpLocks noChangeShapeType="1"/>
              <a:stCxn id="14" idx="6"/>
              <a:endCxn id="12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12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14"/>
            <p:cNvCxnSpPr>
              <a:cxnSpLocks noChangeShapeType="1"/>
              <a:endCxn id="1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Properties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graph G is a </a:t>
            </a:r>
            <a:r>
              <a:rPr lang="en-US" u="sng" dirty="0" smtClean="0"/>
              <a:t>tree</a:t>
            </a:r>
            <a:r>
              <a:rPr lang="en-US" dirty="0" smtClean="0"/>
              <a:t> if and only if it satisfies any of the following 5 conditions:</a:t>
            </a:r>
          </a:p>
          <a:p>
            <a:pPr lvl="1"/>
            <a:r>
              <a:rPr lang="en-US" dirty="0" smtClean="0"/>
              <a:t>G has V-1 edges and no cycles</a:t>
            </a:r>
          </a:p>
          <a:p>
            <a:pPr lvl="1"/>
            <a:r>
              <a:rPr lang="en-US" dirty="0" smtClean="0"/>
              <a:t>G has V-1 edges and is connected</a:t>
            </a:r>
          </a:p>
          <a:p>
            <a:pPr lvl="1"/>
            <a:r>
              <a:rPr lang="en-US" dirty="0" smtClean="0"/>
              <a:t>G is connected, but removing any edge disconnects it</a:t>
            </a:r>
          </a:p>
          <a:p>
            <a:pPr lvl="1"/>
            <a:r>
              <a:rPr lang="en-US" dirty="0" smtClean="0"/>
              <a:t>G is acyclic, but adding any edges creates a cycle</a:t>
            </a:r>
          </a:p>
          <a:p>
            <a:pPr lvl="1"/>
            <a:r>
              <a:rPr lang="en-US" dirty="0" smtClean="0"/>
              <a:t>Exactly one simple path connects each pair of vertices in 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March 5,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rgbClr val="000000"/>
      </a:dk1>
      <a:lt1>
        <a:srgbClr val="FFFFFF"/>
      </a:lt1>
      <a:dk2>
        <a:srgbClr val="FF5840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7348</TotalTime>
  <Words>2781</Words>
  <Application>Microsoft Office PowerPoint</Application>
  <PresentationFormat>On-screen Show (4:3)</PresentationFormat>
  <Paragraphs>726</Paragraphs>
  <Slides>37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Clarity</vt:lpstr>
      <vt:lpstr>VISIO</vt:lpstr>
      <vt:lpstr>GRAPHS</vt:lpstr>
      <vt:lpstr>Outline</vt:lpstr>
      <vt:lpstr>What is a graph?</vt:lpstr>
      <vt:lpstr>Terminology</vt:lpstr>
      <vt:lpstr>Terminology (2)</vt:lpstr>
      <vt:lpstr>Graph Properties</vt:lpstr>
      <vt:lpstr>Graph Properties (2)</vt:lpstr>
      <vt:lpstr>Graph Properties (3)</vt:lpstr>
      <vt:lpstr>Graph Properties (4)</vt:lpstr>
      <vt:lpstr>Graph Types</vt:lpstr>
      <vt:lpstr>Graph Types: Directed Graph</vt:lpstr>
      <vt:lpstr>PowerPoint Presentation</vt:lpstr>
      <vt:lpstr>Undirected Graph</vt:lpstr>
      <vt:lpstr>Graph Representations</vt:lpstr>
      <vt:lpstr>Edge List (or Set)</vt:lpstr>
      <vt:lpstr>Adjacency Lists (or Sets)</vt:lpstr>
      <vt:lpstr>Sets</vt:lpstr>
      <vt:lpstr>Adjacency Matrices</vt:lpstr>
      <vt:lpstr>Adjacency Matrices (2)</vt:lpstr>
      <vt:lpstr>Adjacency Matrices (3)</vt:lpstr>
      <vt:lpstr>Main Methods of the Graph ADT</vt:lpstr>
      <vt:lpstr>Big-O Performance:</vt:lpstr>
      <vt:lpstr>Big-O Performance (Edge Set)</vt:lpstr>
      <vt:lpstr>Big-O Performance (Adjacency Set)</vt:lpstr>
      <vt:lpstr>Big-O Performance (Adjacency Matrix)</vt:lpstr>
      <vt:lpstr>BFT/DFT</vt:lpstr>
      <vt:lpstr>Breadth First Traversal: Tree vs. Graph</vt:lpstr>
      <vt:lpstr>Depth First Traversal</vt:lpstr>
      <vt:lpstr>Applications</vt:lpstr>
      <vt:lpstr>Applications: Flight Paths Exist</vt:lpstr>
      <vt:lpstr>Applications: Flight Paths Exist (2)</vt:lpstr>
      <vt:lpstr>Applications: Flight Paths Exist (2)</vt:lpstr>
      <vt:lpstr>Applications: Flight Paths Exist (2)</vt:lpstr>
      <vt:lpstr>Applications: Flight Paths Exist (2)</vt:lpstr>
      <vt:lpstr>Flight Paths Exist Pseudocode</vt:lpstr>
      <vt:lpstr>Applications: Flight Layovers</vt:lpstr>
      <vt:lpstr>Flight Layover Pseudocode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Goldberg</dc:creator>
  <cp:lastModifiedBy>myym9211@yahoo.com</cp:lastModifiedBy>
  <cp:revision>342</cp:revision>
  <dcterms:created xsi:type="dcterms:W3CDTF">2013-03-05T23:41:29Z</dcterms:created>
  <dcterms:modified xsi:type="dcterms:W3CDTF">2016-12-04T16:41:02Z</dcterms:modified>
</cp:coreProperties>
</file>