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349411E-646E-412F-A457-9CF54BB8FB5E}">
  <a:tblStyle styleId="{E349411E-646E-412F-A457-9CF54BB8FB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DF6E7"/>
          </a:solidFill>
        </a:fill>
      </a:tcStyle>
    </a:wholeTbl>
    <a:band1H>
      <a:tcStyle>
        <a:tcBdr/>
        <a:fill>
          <a:solidFill>
            <a:srgbClr val="D8EDCB"/>
          </a:solidFill>
        </a:fill>
      </a:tcStyle>
    </a:band1H>
    <a:band1V>
      <a:tcStyle>
        <a:tcBdr/>
        <a:fill>
          <a:solidFill>
            <a:srgbClr val="D8EDC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72" d="100"/>
          <a:sy n="72" d="100"/>
        </p:scale>
        <p:origin x="-123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8225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31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5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15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33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768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79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93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80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72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7" name="Shape 8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50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084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60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423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5" name="Shape 9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Shape 9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9310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Shape 9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253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3" name="Shape 9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585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2" name="Shape 10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99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1" name="Shape 1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8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0" name="Shape 1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239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8" name="Shape 1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Shape 1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10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0" name="Shape 1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17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81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Shape 1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3" name="Shape 1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55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6" name="Shape 1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171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8" name="Shape 1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0" name="Shape 1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Dijkstra’s is a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</p:txBody>
      </p:sp>
      <p:sp>
        <p:nvSpPr>
          <p:cNvPr id="1461" name="Shape 14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794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9" name="Shape 1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Shape 14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9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Shape 1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8" name="Shape 1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Shape 14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548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7" name="Shape 1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|E| &lt;= |V|^2</a:t>
            </a:r>
          </a:p>
        </p:txBody>
      </p:sp>
      <p:sp>
        <p:nvSpPr>
          <p:cNvPr id="1488" name="Shape 14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731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6" name="Shape 1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91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Shape 1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Shape 15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6488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Shape 1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4" name="Shape 1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75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342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2" name="Shape 1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Shape 15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212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6" name="Shape 15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31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28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63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84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68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43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78485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001000" y="0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Shape 53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70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PATHS IN GRAPHS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001000" y="0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 First Search Simulation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Dequeue A from the queue, decorate its neighbors with the previous node “A” and enqueue them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4194632" y="3831401"/>
            <a:ext cx="4612923" cy="2525696"/>
            <a:chOff x="838200" y="1828800"/>
            <a:chExt cx="7162799" cy="3921819"/>
          </a:xfrm>
        </p:grpSpPr>
        <p:grpSp>
          <p:nvGrpSpPr>
            <p:cNvPr id="400" name="Shape 400"/>
            <p:cNvGrpSpPr/>
            <p:nvPr/>
          </p:nvGrpSpPr>
          <p:grpSpPr>
            <a:xfrm>
              <a:off x="1143000" y="1828800"/>
              <a:ext cx="6857999" cy="3921819"/>
              <a:chOff x="1143000" y="1828800"/>
              <a:chExt cx="6857999" cy="3921819"/>
            </a:xfrm>
          </p:grpSpPr>
          <p:grpSp>
            <p:nvGrpSpPr>
              <p:cNvPr id="401" name="Shape 401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402" name="Shape 402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Shape 403"/>
                <p:cNvSpPr txBox="1"/>
                <p:nvPr/>
              </p:nvSpPr>
              <p:spPr>
                <a:xfrm>
                  <a:off x="1317132" y="337253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404" name="Shape 404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405" name="Shape 405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Shape 406"/>
                <p:cNvSpPr txBox="1"/>
                <p:nvPr/>
              </p:nvSpPr>
              <p:spPr>
                <a:xfrm>
                  <a:off x="3907932" y="1985484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407" name="Shape 407"/>
              <p:cNvGrpSpPr/>
              <p:nvPr/>
            </p:nvGrpSpPr>
            <p:grpSpPr>
              <a:xfrm>
                <a:off x="3733800" y="4648200"/>
                <a:ext cx="990599" cy="1005146"/>
                <a:chOff x="3733800" y="4648200"/>
                <a:chExt cx="990599" cy="1005146"/>
              </a:xfrm>
            </p:grpSpPr>
            <p:sp>
              <p:nvSpPr>
                <p:cNvPr id="408" name="Shape 408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Shape 409"/>
                <p:cNvSpPr txBox="1"/>
                <p:nvPr/>
              </p:nvSpPr>
              <p:spPr>
                <a:xfrm>
                  <a:off x="3907930" y="4840907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410" name="Shape 410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411" name="Shape 411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Shape 412"/>
                <p:cNvSpPr txBox="1"/>
                <p:nvPr/>
              </p:nvSpPr>
              <p:spPr>
                <a:xfrm>
                  <a:off x="7129374" y="198548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413" name="Shape 413"/>
              <p:cNvGrpSpPr/>
              <p:nvPr/>
            </p:nvGrpSpPr>
            <p:grpSpPr>
              <a:xfrm>
                <a:off x="7010400" y="4648200"/>
                <a:ext cx="990599" cy="992268"/>
                <a:chOff x="7010400" y="4648200"/>
                <a:chExt cx="990599" cy="992268"/>
              </a:xfrm>
            </p:grpSpPr>
            <p:sp>
              <p:nvSpPr>
                <p:cNvPr id="414" name="Shape 414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Shape 415"/>
                <p:cNvSpPr txBox="1"/>
                <p:nvPr/>
              </p:nvSpPr>
              <p:spPr>
                <a:xfrm>
                  <a:off x="7171484" y="4828028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416" name="Shape 416"/>
              <p:cNvGrpSpPr/>
              <p:nvPr/>
            </p:nvGrpSpPr>
            <p:grpSpPr>
              <a:xfrm>
                <a:off x="1988529" y="2323970"/>
                <a:ext cx="1745399" cy="1021500"/>
                <a:chOff x="1988529" y="2323970"/>
                <a:chExt cx="1745399" cy="1021500"/>
              </a:xfrm>
            </p:grpSpPr>
            <p:cxnSp>
              <p:nvCxnSpPr>
                <p:cNvPr id="417" name="Shape 417"/>
                <p:cNvCxnSpPr>
                  <a:stCxn id="402" idx="7"/>
                  <a:endCxn id="405" idx="2"/>
                </p:cNvCxnSpPr>
                <p:nvPr/>
              </p:nvCxnSpPr>
              <p:spPr>
                <a:xfrm rot="10800000" flipH="1">
                  <a:off x="1988529" y="2323970"/>
                  <a:ext cx="1745399" cy="102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18" name="Shape 418"/>
                <p:cNvSpPr txBox="1"/>
                <p:nvPr/>
              </p:nvSpPr>
              <p:spPr>
                <a:xfrm>
                  <a:off x="2556365" y="2426652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19" name="Shape 419"/>
              <p:cNvGrpSpPr/>
              <p:nvPr/>
            </p:nvGrpSpPr>
            <p:grpSpPr>
              <a:xfrm>
                <a:off x="1988529" y="4045929"/>
                <a:ext cx="1745399" cy="1117796"/>
                <a:chOff x="1988529" y="4045929"/>
                <a:chExt cx="1745399" cy="1117796"/>
              </a:xfrm>
            </p:grpSpPr>
            <p:cxnSp>
              <p:nvCxnSpPr>
                <p:cNvPr id="420" name="Shape 420"/>
                <p:cNvCxnSpPr>
                  <a:stCxn id="402" idx="5"/>
                  <a:endCxn id="408" idx="2"/>
                </p:cNvCxnSpPr>
                <p:nvPr/>
              </p:nvCxnSpPr>
              <p:spPr>
                <a:xfrm>
                  <a:off x="1988529" y="4045929"/>
                  <a:ext cx="1745399" cy="1097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21" name="Shape 421"/>
                <p:cNvSpPr txBox="1"/>
                <p:nvPr/>
              </p:nvSpPr>
              <p:spPr>
                <a:xfrm>
                  <a:off x="2556365" y="4590239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22" name="Shape 422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423" name="Shape 423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24" name="Shape 424"/>
                <p:cNvSpPr txBox="1"/>
                <p:nvPr/>
              </p:nvSpPr>
              <p:spPr>
                <a:xfrm>
                  <a:off x="3704373" y="3518462"/>
                  <a:ext cx="304798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25" name="Shape 425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426" name="Shape 426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27" name="Shape 427"/>
                <p:cNvSpPr txBox="1"/>
                <p:nvPr/>
              </p:nvSpPr>
              <p:spPr>
                <a:xfrm>
                  <a:off x="4348498" y="3518462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28" name="Shape 428"/>
              <p:cNvGrpSpPr/>
              <p:nvPr/>
            </p:nvGrpSpPr>
            <p:grpSpPr>
              <a:xfrm>
                <a:off x="4724399" y="1876022"/>
                <a:ext cx="2259600" cy="477905"/>
                <a:chOff x="4724399" y="1876022"/>
                <a:chExt cx="2259600" cy="477905"/>
              </a:xfrm>
            </p:grpSpPr>
            <p:cxnSp>
              <p:nvCxnSpPr>
                <p:cNvPr id="429" name="Shape 429"/>
                <p:cNvCxnSpPr>
                  <a:stCxn id="405" idx="6"/>
                  <a:endCxn id="411" idx="2"/>
                </p:cNvCxnSpPr>
                <p:nvPr/>
              </p:nvCxnSpPr>
              <p:spPr>
                <a:xfrm>
                  <a:off x="4724399" y="2324099"/>
                  <a:ext cx="22596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30" name="Shape 430"/>
                <p:cNvSpPr txBox="1"/>
                <p:nvPr/>
              </p:nvSpPr>
              <p:spPr>
                <a:xfrm>
                  <a:off x="5715000" y="1876022"/>
                  <a:ext cx="304799" cy="4779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31" name="Shape 431"/>
              <p:cNvGrpSpPr/>
              <p:nvPr/>
            </p:nvGrpSpPr>
            <p:grpSpPr>
              <a:xfrm>
                <a:off x="4579329" y="2674329"/>
                <a:ext cx="2576099" cy="2147675"/>
                <a:chOff x="4579329" y="2674329"/>
                <a:chExt cx="2576099" cy="2147675"/>
              </a:xfrm>
            </p:grpSpPr>
            <p:cxnSp>
              <p:nvCxnSpPr>
                <p:cNvPr id="432" name="Shape 432"/>
                <p:cNvCxnSpPr>
                  <a:stCxn id="405" idx="5"/>
                  <a:endCxn id="414" idx="1"/>
                </p:cNvCxnSpPr>
                <p:nvPr/>
              </p:nvCxnSpPr>
              <p:spPr>
                <a:xfrm>
                  <a:off x="4579329" y="2674329"/>
                  <a:ext cx="2576099" cy="21191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33" name="Shape 433"/>
                <p:cNvSpPr txBox="1"/>
                <p:nvPr/>
              </p:nvSpPr>
              <p:spPr>
                <a:xfrm>
                  <a:off x="6284889" y="4248517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34" name="Shape 434"/>
              <p:cNvGrpSpPr/>
              <p:nvPr/>
            </p:nvGrpSpPr>
            <p:grpSpPr>
              <a:xfrm>
                <a:off x="7479599" y="2819399"/>
                <a:ext cx="349153" cy="1828800"/>
                <a:chOff x="7479599" y="2819399"/>
                <a:chExt cx="349153" cy="1828800"/>
              </a:xfrm>
            </p:grpSpPr>
            <p:cxnSp>
              <p:nvCxnSpPr>
                <p:cNvPr id="435" name="Shape 435"/>
                <p:cNvCxnSpPr>
                  <a:stCxn id="414" idx="0"/>
                  <a:endCxn id="411" idx="4"/>
                </p:cNvCxnSpPr>
                <p:nvPr/>
              </p:nvCxnSpPr>
              <p:spPr>
                <a:xfrm rot="10800000">
                  <a:off x="7479599" y="2819399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36" name="Shape 436"/>
                <p:cNvSpPr txBox="1"/>
                <p:nvPr/>
              </p:nvSpPr>
              <p:spPr>
                <a:xfrm>
                  <a:off x="7523953" y="3502967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37" name="Shape 437"/>
              <p:cNvGrpSpPr/>
              <p:nvPr/>
            </p:nvGrpSpPr>
            <p:grpSpPr>
              <a:xfrm>
                <a:off x="4724399" y="5143499"/>
                <a:ext cx="2285700" cy="607120"/>
                <a:chOff x="4724399" y="5143499"/>
                <a:chExt cx="2285700" cy="607120"/>
              </a:xfrm>
            </p:grpSpPr>
            <p:cxnSp>
              <p:nvCxnSpPr>
                <p:cNvPr id="438" name="Shape 438"/>
                <p:cNvCxnSpPr>
                  <a:stCxn id="408" idx="6"/>
                  <a:endCxn id="414" idx="2"/>
                </p:cNvCxnSpPr>
                <p:nvPr/>
              </p:nvCxnSpPr>
              <p:spPr>
                <a:xfrm>
                  <a:off x="4724399" y="5143499"/>
                  <a:ext cx="2285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39" name="Shape 439"/>
                <p:cNvSpPr txBox="1"/>
                <p:nvPr/>
              </p:nvSpPr>
              <p:spPr>
                <a:xfrm>
                  <a:off x="5715001" y="5177133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40" name="Shape 440"/>
              <p:cNvGrpSpPr/>
              <p:nvPr/>
            </p:nvGrpSpPr>
            <p:grpSpPr>
              <a:xfrm>
                <a:off x="4579329" y="2674070"/>
                <a:ext cx="2549999" cy="2119200"/>
                <a:chOff x="4579329" y="2674070"/>
                <a:chExt cx="2549999" cy="2119200"/>
              </a:xfrm>
            </p:grpSpPr>
            <p:cxnSp>
              <p:nvCxnSpPr>
                <p:cNvPr id="441" name="Shape 441"/>
                <p:cNvCxnSpPr>
                  <a:stCxn id="408" idx="7"/>
                  <a:endCxn id="411" idx="3"/>
                </p:cNvCxnSpPr>
                <p:nvPr/>
              </p:nvCxnSpPr>
              <p:spPr>
                <a:xfrm rot="10800000" flipH="1">
                  <a:off x="4579329" y="2674070"/>
                  <a:ext cx="2549999" cy="2119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42" name="Shape 442"/>
                <p:cNvSpPr txBox="1"/>
                <p:nvPr/>
              </p:nvSpPr>
              <p:spPr>
                <a:xfrm>
                  <a:off x="6284889" y="2738735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443" name="Shape 443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44" name="Shape 444"/>
          <p:cNvGraphicFramePr/>
          <p:nvPr/>
        </p:nvGraphicFramePr>
        <p:xfrm>
          <a:off x="914400" y="3662526"/>
          <a:ext cx="1752600" cy="259080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1752600"/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Queue</a:t>
                      </a:r>
                    </a:p>
                  </a:txBody>
                  <a:tcPr marL="91450" marR="91450" marT="45725" marB="45725" anchor="ctr"/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B</a:t>
                      </a:r>
                    </a:p>
                  </a:txBody>
                  <a:tcPr marL="91450" marR="91450" marT="45725" marB="45725" anchor="ctr"/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C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445" name="Shape 445"/>
          <p:cNvSpPr txBox="1"/>
          <p:nvPr/>
        </p:nvSpPr>
        <p:spPr>
          <a:xfrm>
            <a:off x="5943600" y="3352800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5883110" y="6382421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 First Search Simulation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Dequeue B, and repeat, ignoring neighbors that have already been decorated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Shape 455"/>
          <p:cNvGrpSpPr/>
          <p:nvPr/>
        </p:nvGrpSpPr>
        <p:grpSpPr>
          <a:xfrm>
            <a:off x="4194632" y="3831401"/>
            <a:ext cx="4612923" cy="2525696"/>
            <a:chOff x="838200" y="1828800"/>
            <a:chExt cx="7162799" cy="3921819"/>
          </a:xfrm>
        </p:grpSpPr>
        <p:grpSp>
          <p:nvGrpSpPr>
            <p:cNvPr id="456" name="Shape 456"/>
            <p:cNvGrpSpPr/>
            <p:nvPr/>
          </p:nvGrpSpPr>
          <p:grpSpPr>
            <a:xfrm>
              <a:off x="1143000" y="1828800"/>
              <a:ext cx="6857999" cy="3921819"/>
              <a:chOff x="1143000" y="1828800"/>
              <a:chExt cx="6857999" cy="3921819"/>
            </a:xfrm>
          </p:grpSpPr>
          <p:grpSp>
            <p:nvGrpSpPr>
              <p:cNvPr id="457" name="Shape 457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458" name="Shape 458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Shape 459"/>
                <p:cNvSpPr txBox="1"/>
                <p:nvPr/>
              </p:nvSpPr>
              <p:spPr>
                <a:xfrm>
                  <a:off x="1317132" y="337253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460" name="Shape 460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461" name="Shape 461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Shape 462"/>
                <p:cNvSpPr txBox="1"/>
                <p:nvPr/>
              </p:nvSpPr>
              <p:spPr>
                <a:xfrm>
                  <a:off x="3907932" y="1985484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463" name="Shape 463"/>
              <p:cNvGrpSpPr/>
              <p:nvPr/>
            </p:nvGrpSpPr>
            <p:grpSpPr>
              <a:xfrm>
                <a:off x="3733800" y="4648200"/>
                <a:ext cx="990599" cy="1005146"/>
                <a:chOff x="3733800" y="4648200"/>
                <a:chExt cx="990599" cy="1005146"/>
              </a:xfrm>
            </p:grpSpPr>
            <p:sp>
              <p:nvSpPr>
                <p:cNvPr id="464" name="Shape 464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Shape 465"/>
                <p:cNvSpPr txBox="1"/>
                <p:nvPr/>
              </p:nvSpPr>
              <p:spPr>
                <a:xfrm>
                  <a:off x="3907930" y="4840907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466" name="Shape 466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467" name="Shape 467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Shape 468"/>
                <p:cNvSpPr txBox="1"/>
                <p:nvPr/>
              </p:nvSpPr>
              <p:spPr>
                <a:xfrm>
                  <a:off x="7129374" y="198548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469" name="Shape 469"/>
              <p:cNvGrpSpPr/>
              <p:nvPr/>
            </p:nvGrpSpPr>
            <p:grpSpPr>
              <a:xfrm>
                <a:off x="7010400" y="4648200"/>
                <a:ext cx="990599" cy="992268"/>
                <a:chOff x="7010400" y="4648200"/>
                <a:chExt cx="990599" cy="992268"/>
              </a:xfrm>
            </p:grpSpPr>
            <p:sp>
              <p:nvSpPr>
                <p:cNvPr id="470" name="Shape 470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Shape 471"/>
                <p:cNvSpPr txBox="1"/>
                <p:nvPr/>
              </p:nvSpPr>
              <p:spPr>
                <a:xfrm>
                  <a:off x="7171484" y="4828028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472" name="Shape 472"/>
              <p:cNvGrpSpPr/>
              <p:nvPr/>
            </p:nvGrpSpPr>
            <p:grpSpPr>
              <a:xfrm>
                <a:off x="1988529" y="2323970"/>
                <a:ext cx="1745399" cy="1021500"/>
                <a:chOff x="1988529" y="2323970"/>
                <a:chExt cx="1745399" cy="1021500"/>
              </a:xfrm>
            </p:grpSpPr>
            <p:cxnSp>
              <p:nvCxnSpPr>
                <p:cNvPr id="473" name="Shape 473"/>
                <p:cNvCxnSpPr>
                  <a:stCxn id="458" idx="7"/>
                  <a:endCxn id="461" idx="2"/>
                </p:cNvCxnSpPr>
                <p:nvPr/>
              </p:nvCxnSpPr>
              <p:spPr>
                <a:xfrm rot="10800000" flipH="1">
                  <a:off x="1988529" y="2323970"/>
                  <a:ext cx="1745399" cy="102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74" name="Shape 474"/>
                <p:cNvSpPr txBox="1"/>
                <p:nvPr/>
              </p:nvSpPr>
              <p:spPr>
                <a:xfrm>
                  <a:off x="2556365" y="2426652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75" name="Shape 475"/>
              <p:cNvGrpSpPr/>
              <p:nvPr/>
            </p:nvGrpSpPr>
            <p:grpSpPr>
              <a:xfrm>
                <a:off x="1988529" y="4045929"/>
                <a:ext cx="1745399" cy="1117796"/>
                <a:chOff x="1988529" y="4045929"/>
                <a:chExt cx="1745399" cy="1117796"/>
              </a:xfrm>
            </p:grpSpPr>
            <p:cxnSp>
              <p:nvCxnSpPr>
                <p:cNvPr id="476" name="Shape 476"/>
                <p:cNvCxnSpPr>
                  <a:stCxn id="458" idx="5"/>
                  <a:endCxn id="464" idx="2"/>
                </p:cNvCxnSpPr>
                <p:nvPr/>
              </p:nvCxnSpPr>
              <p:spPr>
                <a:xfrm>
                  <a:off x="1988529" y="4045929"/>
                  <a:ext cx="1745399" cy="1097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77" name="Shape 477"/>
                <p:cNvSpPr txBox="1"/>
                <p:nvPr/>
              </p:nvSpPr>
              <p:spPr>
                <a:xfrm>
                  <a:off x="2556365" y="4590239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78" name="Shape 478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479" name="Shape 479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80" name="Shape 480"/>
                <p:cNvSpPr txBox="1"/>
                <p:nvPr/>
              </p:nvSpPr>
              <p:spPr>
                <a:xfrm>
                  <a:off x="3704373" y="3518462"/>
                  <a:ext cx="304798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81" name="Shape 481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482" name="Shape 482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83" name="Shape 483"/>
                <p:cNvSpPr txBox="1"/>
                <p:nvPr/>
              </p:nvSpPr>
              <p:spPr>
                <a:xfrm>
                  <a:off x="4348498" y="3518462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84" name="Shape 484"/>
              <p:cNvGrpSpPr/>
              <p:nvPr/>
            </p:nvGrpSpPr>
            <p:grpSpPr>
              <a:xfrm>
                <a:off x="4724399" y="1876022"/>
                <a:ext cx="2259600" cy="477905"/>
                <a:chOff x="4724399" y="1876022"/>
                <a:chExt cx="2259600" cy="477905"/>
              </a:xfrm>
            </p:grpSpPr>
            <p:cxnSp>
              <p:nvCxnSpPr>
                <p:cNvPr id="485" name="Shape 485"/>
                <p:cNvCxnSpPr>
                  <a:stCxn id="461" idx="6"/>
                  <a:endCxn id="467" idx="2"/>
                </p:cNvCxnSpPr>
                <p:nvPr/>
              </p:nvCxnSpPr>
              <p:spPr>
                <a:xfrm>
                  <a:off x="4724399" y="2324099"/>
                  <a:ext cx="22596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86" name="Shape 486"/>
                <p:cNvSpPr txBox="1"/>
                <p:nvPr/>
              </p:nvSpPr>
              <p:spPr>
                <a:xfrm>
                  <a:off x="5715000" y="1876022"/>
                  <a:ext cx="304799" cy="4779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87" name="Shape 487"/>
              <p:cNvGrpSpPr/>
              <p:nvPr/>
            </p:nvGrpSpPr>
            <p:grpSpPr>
              <a:xfrm>
                <a:off x="4579329" y="2674329"/>
                <a:ext cx="2576099" cy="2147675"/>
                <a:chOff x="4579329" y="2674329"/>
                <a:chExt cx="2576099" cy="2147675"/>
              </a:xfrm>
            </p:grpSpPr>
            <p:cxnSp>
              <p:nvCxnSpPr>
                <p:cNvPr id="488" name="Shape 488"/>
                <p:cNvCxnSpPr>
                  <a:stCxn id="461" idx="5"/>
                  <a:endCxn id="470" idx="1"/>
                </p:cNvCxnSpPr>
                <p:nvPr/>
              </p:nvCxnSpPr>
              <p:spPr>
                <a:xfrm>
                  <a:off x="4579329" y="2674329"/>
                  <a:ext cx="2576099" cy="21191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89" name="Shape 489"/>
                <p:cNvSpPr txBox="1"/>
                <p:nvPr/>
              </p:nvSpPr>
              <p:spPr>
                <a:xfrm>
                  <a:off x="6284889" y="4248517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90" name="Shape 490"/>
              <p:cNvGrpSpPr/>
              <p:nvPr/>
            </p:nvGrpSpPr>
            <p:grpSpPr>
              <a:xfrm>
                <a:off x="7479599" y="2819399"/>
                <a:ext cx="349153" cy="1828800"/>
                <a:chOff x="7479599" y="2819399"/>
                <a:chExt cx="349153" cy="1828800"/>
              </a:xfrm>
            </p:grpSpPr>
            <p:cxnSp>
              <p:nvCxnSpPr>
                <p:cNvPr id="491" name="Shape 491"/>
                <p:cNvCxnSpPr>
                  <a:stCxn id="470" idx="0"/>
                  <a:endCxn id="467" idx="4"/>
                </p:cNvCxnSpPr>
                <p:nvPr/>
              </p:nvCxnSpPr>
              <p:spPr>
                <a:xfrm rot="10800000">
                  <a:off x="7479599" y="2819399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92" name="Shape 492"/>
                <p:cNvSpPr txBox="1"/>
                <p:nvPr/>
              </p:nvSpPr>
              <p:spPr>
                <a:xfrm>
                  <a:off x="7523953" y="3502967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93" name="Shape 493"/>
              <p:cNvGrpSpPr/>
              <p:nvPr/>
            </p:nvGrpSpPr>
            <p:grpSpPr>
              <a:xfrm>
                <a:off x="4724399" y="5143499"/>
                <a:ext cx="2285700" cy="607120"/>
                <a:chOff x="4724399" y="5143499"/>
                <a:chExt cx="2285700" cy="607120"/>
              </a:xfrm>
            </p:grpSpPr>
            <p:cxnSp>
              <p:nvCxnSpPr>
                <p:cNvPr id="494" name="Shape 494"/>
                <p:cNvCxnSpPr>
                  <a:stCxn id="464" idx="6"/>
                  <a:endCxn id="470" idx="2"/>
                </p:cNvCxnSpPr>
                <p:nvPr/>
              </p:nvCxnSpPr>
              <p:spPr>
                <a:xfrm>
                  <a:off x="4724399" y="5143499"/>
                  <a:ext cx="2285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95" name="Shape 495"/>
                <p:cNvSpPr txBox="1"/>
                <p:nvPr/>
              </p:nvSpPr>
              <p:spPr>
                <a:xfrm>
                  <a:off x="5715001" y="5177133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496" name="Shape 496"/>
              <p:cNvGrpSpPr/>
              <p:nvPr/>
            </p:nvGrpSpPr>
            <p:grpSpPr>
              <a:xfrm>
                <a:off x="4579329" y="2674070"/>
                <a:ext cx="2549999" cy="2119200"/>
                <a:chOff x="4579329" y="2674070"/>
                <a:chExt cx="2549999" cy="2119200"/>
              </a:xfrm>
            </p:grpSpPr>
            <p:cxnSp>
              <p:nvCxnSpPr>
                <p:cNvPr id="497" name="Shape 497"/>
                <p:cNvCxnSpPr>
                  <a:stCxn id="464" idx="7"/>
                  <a:endCxn id="467" idx="3"/>
                </p:cNvCxnSpPr>
                <p:nvPr/>
              </p:nvCxnSpPr>
              <p:spPr>
                <a:xfrm rot="10800000" flipH="1">
                  <a:off x="4579329" y="2674070"/>
                  <a:ext cx="2549999" cy="2119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498" name="Shape 498"/>
                <p:cNvSpPr txBox="1"/>
                <p:nvPr/>
              </p:nvSpPr>
              <p:spPr>
                <a:xfrm>
                  <a:off x="6284889" y="2738735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499" name="Shape 499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00" name="Shape 500"/>
          <p:cNvGraphicFramePr/>
          <p:nvPr/>
        </p:nvGraphicFramePr>
        <p:xfrm>
          <a:off x="914400" y="2743200"/>
          <a:ext cx="1752600" cy="345440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1752600"/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Queue</a:t>
                      </a:r>
                    </a:p>
                  </a:txBody>
                  <a:tcPr marL="91450" marR="91450" marT="45725" marB="45725" anchor="ctr"/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C</a:t>
                      </a:r>
                    </a:p>
                  </a:txBody>
                  <a:tcPr marL="91450" marR="91450" marT="45725" marB="45725" anchor="ctr"/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D</a:t>
                      </a:r>
                    </a:p>
                  </a:txBody>
                  <a:tcPr marL="91450" marR="91450" marT="45725" marB="45725" anchor="ctr"/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E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501" name="Shape 501"/>
          <p:cNvSpPr txBox="1"/>
          <p:nvPr/>
        </p:nvSpPr>
        <p:spPr>
          <a:xfrm>
            <a:off x="5943600" y="3352800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5883110" y="6382421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7957753" y="3320533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8005032" y="6382421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 First Search Simulation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Dequeuing C and D has no effect, since their neighbors have all been decorated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Shape 513"/>
          <p:cNvGrpSpPr/>
          <p:nvPr/>
        </p:nvGrpSpPr>
        <p:grpSpPr>
          <a:xfrm>
            <a:off x="4194632" y="3831401"/>
            <a:ext cx="4612923" cy="2525696"/>
            <a:chOff x="838200" y="1828800"/>
            <a:chExt cx="7162799" cy="3921819"/>
          </a:xfrm>
        </p:grpSpPr>
        <p:grpSp>
          <p:nvGrpSpPr>
            <p:cNvPr id="514" name="Shape 514"/>
            <p:cNvGrpSpPr/>
            <p:nvPr/>
          </p:nvGrpSpPr>
          <p:grpSpPr>
            <a:xfrm>
              <a:off x="1143000" y="1828800"/>
              <a:ext cx="6857999" cy="3921819"/>
              <a:chOff x="1143000" y="1828800"/>
              <a:chExt cx="6857999" cy="3921819"/>
            </a:xfrm>
          </p:grpSpPr>
          <p:grpSp>
            <p:nvGrpSpPr>
              <p:cNvPr id="515" name="Shape 515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516" name="Shape 516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Shape 517"/>
                <p:cNvSpPr txBox="1"/>
                <p:nvPr/>
              </p:nvSpPr>
              <p:spPr>
                <a:xfrm>
                  <a:off x="1317132" y="337253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518" name="Shape 518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519" name="Shape 519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Shape 520"/>
                <p:cNvSpPr txBox="1"/>
                <p:nvPr/>
              </p:nvSpPr>
              <p:spPr>
                <a:xfrm>
                  <a:off x="3907932" y="1985484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521" name="Shape 521"/>
              <p:cNvGrpSpPr/>
              <p:nvPr/>
            </p:nvGrpSpPr>
            <p:grpSpPr>
              <a:xfrm>
                <a:off x="3733800" y="4648200"/>
                <a:ext cx="990599" cy="1005146"/>
                <a:chOff x="3733800" y="4648200"/>
                <a:chExt cx="990599" cy="1005146"/>
              </a:xfrm>
            </p:grpSpPr>
            <p:sp>
              <p:nvSpPr>
                <p:cNvPr id="522" name="Shape 522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Shape 523"/>
                <p:cNvSpPr txBox="1"/>
                <p:nvPr/>
              </p:nvSpPr>
              <p:spPr>
                <a:xfrm>
                  <a:off x="3907930" y="4840907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524" name="Shape 524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525" name="Shape 525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Shape 526"/>
                <p:cNvSpPr txBox="1"/>
                <p:nvPr/>
              </p:nvSpPr>
              <p:spPr>
                <a:xfrm>
                  <a:off x="7129374" y="198548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527" name="Shape 527"/>
              <p:cNvGrpSpPr/>
              <p:nvPr/>
            </p:nvGrpSpPr>
            <p:grpSpPr>
              <a:xfrm>
                <a:off x="7010400" y="4648200"/>
                <a:ext cx="990599" cy="992268"/>
                <a:chOff x="7010400" y="4648200"/>
                <a:chExt cx="990599" cy="992268"/>
              </a:xfrm>
            </p:grpSpPr>
            <p:sp>
              <p:nvSpPr>
                <p:cNvPr id="528" name="Shape 528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Shape 529"/>
                <p:cNvSpPr txBox="1"/>
                <p:nvPr/>
              </p:nvSpPr>
              <p:spPr>
                <a:xfrm>
                  <a:off x="7171484" y="4828028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530" name="Shape 530"/>
              <p:cNvGrpSpPr/>
              <p:nvPr/>
            </p:nvGrpSpPr>
            <p:grpSpPr>
              <a:xfrm>
                <a:off x="1988529" y="2323970"/>
                <a:ext cx="1745399" cy="1021500"/>
                <a:chOff x="1988529" y="2323970"/>
                <a:chExt cx="1745399" cy="1021500"/>
              </a:xfrm>
            </p:grpSpPr>
            <p:cxnSp>
              <p:nvCxnSpPr>
                <p:cNvPr id="531" name="Shape 531"/>
                <p:cNvCxnSpPr>
                  <a:stCxn id="516" idx="7"/>
                  <a:endCxn id="519" idx="2"/>
                </p:cNvCxnSpPr>
                <p:nvPr/>
              </p:nvCxnSpPr>
              <p:spPr>
                <a:xfrm rot="10800000" flipH="1">
                  <a:off x="1988529" y="2323970"/>
                  <a:ext cx="1745399" cy="102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32" name="Shape 532"/>
                <p:cNvSpPr txBox="1"/>
                <p:nvPr/>
              </p:nvSpPr>
              <p:spPr>
                <a:xfrm>
                  <a:off x="2556365" y="2426652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33" name="Shape 533"/>
              <p:cNvGrpSpPr/>
              <p:nvPr/>
            </p:nvGrpSpPr>
            <p:grpSpPr>
              <a:xfrm>
                <a:off x="1988529" y="4045929"/>
                <a:ext cx="1745399" cy="1117796"/>
                <a:chOff x="1988529" y="4045929"/>
                <a:chExt cx="1745399" cy="1117796"/>
              </a:xfrm>
            </p:grpSpPr>
            <p:cxnSp>
              <p:nvCxnSpPr>
                <p:cNvPr id="534" name="Shape 534"/>
                <p:cNvCxnSpPr>
                  <a:stCxn id="516" idx="5"/>
                  <a:endCxn id="522" idx="2"/>
                </p:cNvCxnSpPr>
                <p:nvPr/>
              </p:nvCxnSpPr>
              <p:spPr>
                <a:xfrm>
                  <a:off x="1988529" y="4045929"/>
                  <a:ext cx="1745399" cy="1097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35" name="Shape 535"/>
                <p:cNvSpPr txBox="1"/>
                <p:nvPr/>
              </p:nvSpPr>
              <p:spPr>
                <a:xfrm>
                  <a:off x="2556365" y="4590239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36" name="Shape 536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537" name="Shape 537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38" name="Shape 538"/>
                <p:cNvSpPr txBox="1"/>
                <p:nvPr/>
              </p:nvSpPr>
              <p:spPr>
                <a:xfrm>
                  <a:off x="3704373" y="3518462"/>
                  <a:ext cx="304798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39" name="Shape 539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540" name="Shape 540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41" name="Shape 541"/>
                <p:cNvSpPr txBox="1"/>
                <p:nvPr/>
              </p:nvSpPr>
              <p:spPr>
                <a:xfrm>
                  <a:off x="4348498" y="3518462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42" name="Shape 542"/>
              <p:cNvGrpSpPr/>
              <p:nvPr/>
            </p:nvGrpSpPr>
            <p:grpSpPr>
              <a:xfrm>
                <a:off x="4724399" y="1876022"/>
                <a:ext cx="2259600" cy="477905"/>
                <a:chOff x="4724399" y="1876022"/>
                <a:chExt cx="2259600" cy="477905"/>
              </a:xfrm>
            </p:grpSpPr>
            <p:cxnSp>
              <p:nvCxnSpPr>
                <p:cNvPr id="543" name="Shape 543"/>
                <p:cNvCxnSpPr>
                  <a:stCxn id="519" idx="6"/>
                  <a:endCxn id="525" idx="2"/>
                </p:cNvCxnSpPr>
                <p:nvPr/>
              </p:nvCxnSpPr>
              <p:spPr>
                <a:xfrm>
                  <a:off x="4724399" y="2324099"/>
                  <a:ext cx="22596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44" name="Shape 544"/>
                <p:cNvSpPr txBox="1"/>
                <p:nvPr/>
              </p:nvSpPr>
              <p:spPr>
                <a:xfrm>
                  <a:off x="5715000" y="1876022"/>
                  <a:ext cx="304799" cy="4779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45" name="Shape 545"/>
              <p:cNvGrpSpPr/>
              <p:nvPr/>
            </p:nvGrpSpPr>
            <p:grpSpPr>
              <a:xfrm>
                <a:off x="4579329" y="2674329"/>
                <a:ext cx="2576099" cy="2147675"/>
                <a:chOff x="4579329" y="2674329"/>
                <a:chExt cx="2576099" cy="2147675"/>
              </a:xfrm>
            </p:grpSpPr>
            <p:cxnSp>
              <p:nvCxnSpPr>
                <p:cNvPr id="546" name="Shape 546"/>
                <p:cNvCxnSpPr>
                  <a:stCxn id="519" idx="5"/>
                  <a:endCxn id="528" idx="1"/>
                </p:cNvCxnSpPr>
                <p:nvPr/>
              </p:nvCxnSpPr>
              <p:spPr>
                <a:xfrm>
                  <a:off x="4579329" y="2674329"/>
                  <a:ext cx="2576099" cy="21191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47" name="Shape 547"/>
                <p:cNvSpPr txBox="1"/>
                <p:nvPr/>
              </p:nvSpPr>
              <p:spPr>
                <a:xfrm>
                  <a:off x="6284889" y="4248517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48" name="Shape 548"/>
              <p:cNvGrpSpPr/>
              <p:nvPr/>
            </p:nvGrpSpPr>
            <p:grpSpPr>
              <a:xfrm>
                <a:off x="7479599" y="2819399"/>
                <a:ext cx="349153" cy="1828800"/>
                <a:chOff x="7479599" y="2819399"/>
                <a:chExt cx="349153" cy="1828800"/>
              </a:xfrm>
            </p:grpSpPr>
            <p:cxnSp>
              <p:nvCxnSpPr>
                <p:cNvPr id="549" name="Shape 549"/>
                <p:cNvCxnSpPr>
                  <a:stCxn id="528" idx="0"/>
                  <a:endCxn id="525" idx="4"/>
                </p:cNvCxnSpPr>
                <p:nvPr/>
              </p:nvCxnSpPr>
              <p:spPr>
                <a:xfrm rot="10800000">
                  <a:off x="7479599" y="2819399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50" name="Shape 550"/>
                <p:cNvSpPr txBox="1"/>
                <p:nvPr/>
              </p:nvSpPr>
              <p:spPr>
                <a:xfrm>
                  <a:off x="7523953" y="3502967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51" name="Shape 551"/>
              <p:cNvGrpSpPr/>
              <p:nvPr/>
            </p:nvGrpSpPr>
            <p:grpSpPr>
              <a:xfrm>
                <a:off x="4724399" y="5143499"/>
                <a:ext cx="2285700" cy="607120"/>
                <a:chOff x="4724399" y="5143499"/>
                <a:chExt cx="2285700" cy="607120"/>
              </a:xfrm>
            </p:grpSpPr>
            <p:cxnSp>
              <p:nvCxnSpPr>
                <p:cNvPr id="552" name="Shape 552"/>
                <p:cNvCxnSpPr>
                  <a:stCxn id="522" idx="6"/>
                  <a:endCxn id="528" idx="2"/>
                </p:cNvCxnSpPr>
                <p:nvPr/>
              </p:nvCxnSpPr>
              <p:spPr>
                <a:xfrm>
                  <a:off x="4724399" y="5143499"/>
                  <a:ext cx="2285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53" name="Shape 553"/>
                <p:cNvSpPr txBox="1"/>
                <p:nvPr/>
              </p:nvSpPr>
              <p:spPr>
                <a:xfrm>
                  <a:off x="5715001" y="5177133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54" name="Shape 554"/>
              <p:cNvGrpSpPr/>
              <p:nvPr/>
            </p:nvGrpSpPr>
            <p:grpSpPr>
              <a:xfrm>
                <a:off x="4579329" y="2674070"/>
                <a:ext cx="2549999" cy="2119200"/>
                <a:chOff x="4579329" y="2674070"/>
                <a:chExt cx="2549999" cy="2119200"/>
              </a:xfrm>
            </p:grpSpPr>
            <p:cxnSp>
              <p:nvCxnSpPr>
                <p:cNvPr id="555" name="Shape 555"/>
                <p:cNvCxnSpPr>
                  <a:stCxn id="522" idx="7"/>
                  <a:endCxn id="525" idx="3"/>
                </p:cNvCxnSpPr>
                <p:nvPr/>
              </p:nvCxnSpPr>
              <p:spPr>
                <a:xfrm rot="10800000" flipH="1">
                  <a:off x="4579329" y="2674070"/>
                  <a:ext cx="2549999" cy="2119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56" name="Shape 556"/>
                <p:cNvSpPr txBox="1"/>
                <p:nvPr/>
              </p:nvSpPr>
              <p:spPr>
                <a:xfrm>
                  <a:off x="6284889" y="2738735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557" name="Shape 557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58" name="Shape 558"/>
          <p:cNvGraphicFramePr/>
          <p:nvPr/>
        </p:nvGraphicFramePr>
        <p:xfrm>
          <a:off x="914400" y="2743200"/>
          <a:ext cx="1752600" cy="172720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1752600"/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Queue</a:t>
                      </a:r>
                    </a:p>
                  </a:txBody>
                  <a:tcPr marL="91450" marR="91450" marT="45725" marB="45725" anchor="ctr"/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E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559" name="Shape 559"/>
          <p:cNvSpPr txBox="1"/>
          <p:nvPr/>
        </p:nvSpPr>
        <p:spPr>
          <a:xfrm>
            <a:off x="5943600" y="3352800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5883110" y="6382421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7957753" y="3320533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8005032" y="6382421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 First Search Simulation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finally dequeue E, we can simply traverse the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pointers to return the optimal path</a:t>
            </a:r>
          </a:p>
          <a:p>
            <a:pPr marL="182880" marR="0" lvl="0" indent="-1828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[A, B, E]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Shape 571"/>
          <p:cNvGrpSpPr/>
          <p:nvPr/>
        </p:nvGrpSpPr>
        <p:grpSpPr>
          <a:xfrm>
            <a:off x="4194632" y="3831401"/>
            <a:ext cx="4612923" cy="2525696"/>
            <a:chOff x="838200" y="1828800"/>
            <a:chExt cx="7162799" cy="3921819"/>
          </a:xfrm>
        </p:grpSpPr>
        <p:grpSp>
          <p:nvGrpSpPr>
            <p:cNvPr id="572" name="Shape 572"/>
            <p:cNvGrpSpPr/>
            <p:nvPr/>
          </p:nvGrpSpPr>
          <p:grpSpPr>
            <a:xfrm>
              <a:off x="1143000" y="1828800"/>
              <a:ext cx="6857999" cy="3921819"/>
              <a:chOff x="1143000" y="1828800"/>
              <a:chExt cx="6857999" cy="3921819"/>
            </a:xfrm>
          </p:grpSpPr>
          <p:grpSp>
            <p:nvGrpSpPr>
              <p:cNvPr id="573" name="Shape 573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574" name="Shape 574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Shape 575"/>
                <p:cNvSpPr txBox="1"/>
                <p:nvPr/>
              </p:nvSpPr>
              <p:spPr>
                <a:xfrm>
                  <a:off x="1317132" y="337253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576" name="Shape 576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577" name="Shape 577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Shape 578"/>
                <p:cNvSpPr txBox="1"/>
                <p:nvPr/>
              </p:nvSpPr>
              <p:spPr>
                <a:xfrm>
                  <a:off x="3907932" y="1985484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579" name="Shape 579"/>
              <p:cNvGrpSpPr/>
              <p:nvPr/>
            </p:nvGrpSpPr>
            <p:grpSpPr>
              <a:xfrm>
                <a:off x="3733800" y="4648200"/>
                <a:ext cx="990599" cy="1005146"/>
                <a:chOff x="3733800" y="4648200"/>
                <a:chExt cx="990599" cy="1005146"/>
              </a:xfrm>
            </p:grpSpPr>
            <p:sp>
              <p:nvSpPr>
                <p:cNvPr id="580" name="Shape 580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Shape 581"/>
                <p:cNvSpPr txBox="1"/>
                <p:nvPr/>
              </p:nvSpPr>
              <p:spPr>
                <a:xfrm>
                  <a:off x="3907930" y="4840907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582" name="Shape 582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583" name="Shape 583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Shape 584"/>
                <p:cNvSpPr txBox="1"/>
                <p:nvPr/>
              </p:nvSpPr>
              <p:spPr>
                <a:xfrm>
                  <a:off x="7129374" y="198548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585" name="Shape 585"/>
              <p:cNvGrpSpPr/>
              <p:nvPr/>
            </p:nvGrpSpPr>
            <p:grpSpPr>
              <a:xfrm>
                <a:off x="7010400" y="4648200"/>
                <a:ext cx="990599" cy="992268"/>
                <a:chOff x="7010400" y="4648200"/>
                <a:chExt cx="990599" cy="992268"/>
              </a:xfrm>
            </p:grpSpPr>
            <p:sp>
              <p:nvSpPr>
                <p:cNvPr id="586" name="Shape 586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Shape 587"/>
                <p:cNvSpPr txBox="1"/>
                <p:nvPr/>
              </p:nvSpPr>
              <p:spPr>
                <a:xfrm>
                  <a:off x="7171484" y="4828028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588" name="Shape 588"/>
              <p:cNvGrpSpPr/>
              <p:nvPr/>
            </p:nvGrpSpPr>
            <p:grpSpPr>
              <a:xfrm>
                <a:off x="1988529" y="2323970"/>
                <a:ext cx="1745399" cy="1021500"/>
                <a:chOff x="1988529" y="2323970"/>
                <a:chExt cx="1745399" cy="1021500"/>
              </a:xfrm>
            </p:grpSpPr>
            <p:cxnSp>
              <p:nvCxnSpPr>
                <p:cNvPr id="589" name="Shape 589"/>
                <p:cNvCxnSpPr>
                  <a:stCxn id="574" idx="7"/>
                  <a:endCxn id="577" idx="2"/>
                </p:cNvCxnSpPr>
                <p:nvPr/>
              </p:nvCxnSpPr>
              <p:spPr>
                <a:xfrm rot="10800000" flipH="1">
                  <a:off x="1988529" y="2323970"/>
                  <a:ext cx="1745399" cy="102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90" name="Shape 590"/>
                <p:cNvSpPr txBox="1"/>
                <p:nvPr/>
              </p:nvSpPr>
              <p:spPr>
                <a:xfrm>
                  <a:off x="2556365" y="2426652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91" name="Shape 591"/>
              <p:cNvGrpSpPr/>
              <p:nvPr/>
            </p:nvGrpSpPr>
            <p:grpSpPr>
              <a:xfrm>
                <a:off x="1988529" y="4045929"/>
                <a:ext cx="1745399" cy="1117796"/>
                <a:chOff x="1988529" y="4045929"/>
                <a:chExt cx="1745399" cy="1117796"/>
              </a:xfrm>
            </p:grpSpPr>
            <p:cxnSp>
              <p:nvCxnSpPr>
                <p:cNvPr id="592" name="Shape 592"/>
                <p:cNvCxnSpPr>
                  <a:stCxn id="574" idx="5"/>
                  <a:endCxn id="580" idx="2"/>
                </p:cNvCxnSpPr>
                <p:nvPr/>
              </p:nvCxnSpPr>
              <p:spPr>
                <a:xfrm>
                  <a:off x="1988529" y="4045929"/>
                  <a:ext cx="1745399" cy="1097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93" name="Shape 593"/>
                <p:cNvSpPr txBox="1"/>
                <p:nvPr/>
              </p:nvSpPr>
              <p:spPr>
                <a:xfrm>
                  <a:off x="2556365" y="4590239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94" name="Shape 594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595" name="Shape 595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96" name="Shape 596"/>
                <p:cNvSpPr txBox="1"/>
                <p:nvPr/>
              </p:nvSpPr>
              <p:spPr>
                <a:xfrm>
                  <a:off x="3704373" y="3518462"/>
                  <a:ext cx="304798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597" name="Shape 597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598" name="Shape 598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599" name="Shape 599"/>
                <p:cNvSpPr txBox="1"/>
                <p:nvPr/>
              </p:nvSpPr>
              <p:spPr>
                <a:xfrm>
                  <a:off x="4348498" y="3518462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600" name="Shape 600"/>
              <p:cNvGrpSpPr/>
              <p:nvPr/>
            </p:nvGrpSpPr>
            <p:grpSpPr>
              <a:xfrm>
                <a:off x="4724399" y="1876022"/>
                <a:ext cx="2259600" cy="477905"/>
                <a:chOff x="4724399" y="1876022"/>
                <a:chExt cx="2259600" cy="477905"/>
              </a:xfrm>
            </p:grpSpPr>
            <p:cxnSp>
              <p:nvCxnSpPr>
                <p:cNvPr id="601" name="Shape 601"/>
                <p:cNvCxnSpPr>
                  <a:stCxn id="577" idx="6"/>
                  <a:endCxn id="583" idx="2"/>
                </p:cNvCxnSpPr>
                <p:nvPr/>
              </p:nvCxnSpPr>
              <p:spPr>
                <a:xfrm>
                  <a:off x="4724399" y="2324099"/>
                  <a:ext cx="22596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02" name="Shape 602"/>
                <p:cNvSpPr txBox="1"/>
                <p:nvPr/>
              </p:nvSpPr>
              <p:spPr>
                <a:xfrm>
                  <a:off x="5715000" y="1876022"/>
                  <a:ext cx="304799" cy="4779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603" name="Shape 603"/>
              <p:cNvGrpSpPr/>
              <p:nvPr/>
            </p:nvGrpSpPr>
            <p:grpSpPr>
              <a:xfrm>
                <a:off x="4579329" y="2674329"/>
                <a:ext cx="2576099" cy="2147675"/>
                <a:chOff x="4579329" y="2674329"/>
                <a:chExt cx="2576099" cy="2147675"/>
              </a:xfrm>
            </p:grpSpPr>
            <p:cxnSp>
              <p:nvCxnSpPr>
                <p:cNvPr id="604" name="Shape 604"/>
                <p:cNvCxnSpPr>
                  <a:stCxn id="577" idx="5"/>
                  <a:endCxn id="586" idx="1"/>
                </p:cNvCxnSpPr>
                <p:nvPr/>
              </p:nvCxnSpPr>
              <p:spPr>
                <a:xfrm>
                  <a:off x="4579329" y="2674329"/>
                  <a:ext cx="2576099" cy="21191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05" name="Shape 605"/>
                <p:cNvSpPr txBox="1"/>
                <p:nvPr/>
              </p:nvSpPr>
              <p:spPr>
                <a:xfrm>
                  <a:off x="6284889" y="4248517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606" name="Shape 606"/>
              <p:cNvGrpSpPr/>
              <p:nvPr/>
            </p:nvGrpSpPr>
            <p:grpSpPr>
              <a:xfrm>
                <a:off x="7479599" y="2819399"/>
                <a:ext cx="349153" cy="1828800"/>
                <a:chOff x="7479599" y="2819399"/>
                <a:chExt cx="349153" cy="1828800"/>
              </a:xfrm>
            </p:grpSpPr>
            <p:cxnSp>
              <p:nvCxnSpPr>
                <p:cNvPr id="607" name="Shape 607"/>
                <p:cNvCxnSpPr>
                  <a:stCxn id="586" idx="0"/>
                  <a:endCxn id="583" idx="4"/>
                </p:cNvCxnSpPr>
                <p:nvPr/>
              </p:nvCxnSpPr>
              <p:spPr>
                <a:xfrm rot="10800000">
                  <a:off x="7479599" y="2819399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08" name="Shape 608"/>
                <p:cNvSpPr txBox="1"/>
                <p:nvPr/>
              </p:nvSpPr>
              <p:spPr>
                <a:xfrm>
                  <a:off x="7523953" y="3502967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609" name="Shape 609"/>
              <p:cNvGrpSpPr/>
              <p:nvPr/>
            </p:nvGrpSpPr>
            <p:grpSpPr>
              <a:xfrm>
                <a:off x="4724399" y="5143499"/>
                <a:ext cx="2285700" cy="607120"/>
                <a:chOff x="4724399" y="5143499"/>
                <a:chExt cx="2285700" cy="607120"/>
              </a:xfrm>
            </p:grpSpPr>
            <p:cxnSp>
              <p:nvCxnSpPr>
                <p:cNvPr id="610" name="Shape 610"/>
                <p:cNvCxnSpPr>
                  <a:stCxn id="580" idx="6"/>
                  <a:endCxn id="586" idx="2"/>
                </p:cNvCxnSpPr>
                <p:nvPr/>
              </p:nvCxnSpPr>
              <p:spPr>
                <a:xfrm>
                  <a:off x="4724399" y="5143499"/>
                  <a:ext cx="2285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11" name="Shape 611"/>
                <p:cNvSpPr txBox="1"/>
                <p:nvPr/>
              </p:nvSpPr>
              <p:spPr>
                <a:xfrm>
                  <a:off x="5715001" y="5177133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612" name="Shape 612"/>
              <p:cNvGrpSpPr/>
              <p:nvPr/>
            </p:nvGrpSpPr>
            <p:grpSpPr>
              <a:xfrm>
                <a:off x="4579329" y="2674070"/>
                <a:ext cx="2549999" cy="2119200"/>
                <a:chOff x="4579329" y="2674070"/>
                <a:chExt cx="2549999" cy="2119200"/>
              </a:xfrm>
            </p:grpSpPr>
            <p:cxnSp>
              <p:nvCxnSpPr>
                <p:cNvPr id="613" name="Shape 613"/>
                <p:cNvCxnSpPr>
                  <a:stCxn id="580" idx="7"/>
                  <a:endCxn id="583" idx="3"/>
                </p:cNvCxnSpPr>
                <p:nvPr/>
              </p:nvCxnSpPr>
              <p:spPr>
                <a:xfrm rot="10800000" flipH="1">
                  <a:off x="4579329" y="2674070"/>
                  <a:ext cx="2549999" cy="2119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14" name="Shape 614"/>
                <p:cNvSpPr txBox="1"/>
                <p:nvPr/>
              </p:nvSpPr>
              <p:spPr>
                <a:xfrm>
                  <a:off x="6284889" y="2738735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615" name="Shape 615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Shape 616"/>
          <p:cNvSpPr txBox="1"/>
          <p:nvPr/>
        </p:nvSpPr>
        <p:spPr>
          <a:xfrm>
            <a:off x="5943600" y="3352800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5883110" y="6382421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7957753" y="3320533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8005032" y="6382421"/>
            <a:ext cx="9905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Non-unit Edge Weights</a:t>
            </a:r>
          </a:p>
        </p:txBody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what if the edge weights are not all 1?</a:t>
            </a:r>
          </a:p>
          <a:p>
            <a:pPr marL="182880" marR="0" lvl="0" indent="-182880" algn="l" rtl="0">
              <a:spcBef>
                <a:spcPts val="72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Things become more complicated!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Shape 628"/>
          <p:cNvGrpSpPr/>
          <p:nvPr/>
        </p:nvGrpSpPr>
        <p:grpSpPr>
          <a:xfrm>
            <a:off x="1638300" y="3581400"/>
            <a:ext cx="5867400" cy="3120957"/>
            <a:chOff x="838200" y="1828800"/>
            <a:chExt cx="7162799" cy="3810000"/>
          </a:xfrm>
        </p:grpSpPr>
        <p:grpSp>
          <p:nvGrpSpPr>
            <p:cNvPr id="629" name="Shape 629"/>
            <p:cNvGrpSpPr/>
            <p:nvPr/>
          </p:nvGrpSpPr>
          <p:grpSpPr>
            <a:xfrm>
              <a:off x="1143000" y="1828800"/>
              <a:ext cx="6857999" cy="3810000"/>
              <a:chOff x="1143000" y="1828800"/>
              <a:chExt cx="6857999" cy="3810000"/>
            </a:xfrm>
          </p:grpSpPr>
          <p:grpSp>
            <p:nvGrpSpPr>
              <p:cNvPr id="630" name="Shape 630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631" name="Shape 631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Shape 632"/>
                <p:cNvSpPr txBox="1"/>
                <p:nvPr/>
              </p:nvSpPr>
              <p:spPr>
                <a:xfrm>
                  <a:off x="1317132" y="337253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633" name="Shape 633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634" name="Shape 634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Shape 635"/>
                <p:cNvSpPr txBox="1"/>
                <p:nvPr/>
              </p:nvSpPr>
              <p:spPr>
                <a:xfrm>
                  <a:off x="3907932" y="1985484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636" name="Shape 636"/>
              <p:cNvGrpSpPr/>
              <p:nvPr/>
            </p:nvGrpSpPr>
            <p:grpSpPr>
              <a:xfrm>
                <a:off x="3733800" y="4648200"/>
                <a:ext cx="990599" cy="990599"/>
                <a:chOff x="3733800" y="4648200"/>
                <a:chExt cx="990599" cy="990599"/>
              </a:xfrm>
            </p:grpSpPr>
            <p:sp>
              <p:nvSpPr>
                <p:cNvPr id="637" name="Shape 637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Shape 638"/>
                <p:cNvSpPr txBox="1"/>
                <p:nvPr/>
              </p:nvSpPr>
              <p:spPr>
                <a:xfrm>
                  <a:off x="3907930" y="4840907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639" name="Shape 639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640" name="Shape 640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Shape 641"/>
                <p:cNvSpPr txBox="1"/>
                <p:nvPr/>
              </p:nvSpPr>
              <p:spPr>
                <a:xfrm>
                  <a:off x="7129374" y="198548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642" name="Shape 642"/>
              <p:cNvGrpSpPr/>
              <p:nvPr/>
            </p:nvGrpSpPr>
            <p:grpSpPr>
              <a:xfrm>
                <a:off x="7010400" y="4648200"/>
                <a:ext cx="990599" cy="990599"/>
                <a:chOff x="7010400" y="4648200"/>
                <a:chExt cx="990599" cy="990599"/>
              </a:xfrm>
            </p:grpSpPr>
            <p:sp>
              <p:nvSpPr>
                <p:cNvPr id="643" name="Shape 643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Shape 644"/>
                <p:cNvSpPr txBox="1"/>
                <p:nvPr/>
              </p:nvSpPr>
              <p:spPr>
                <a:xfrm>
                  <a:off x="7171484" y="4828028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645" name="Shape 645"/>
              <p:cNvGrpSpPr/>
              <p:nvPr/>
            </p:nvGrpSpPr>
            <p:grpSpPr>
              <a:xfrm>
                <a:off x="1988529" y="2323970"/>
                <a:ext cx="1745099" cy="1021500"/>
                <a:chOff x="1988529" y="2323970"/>
                <a:chExt cx="1745099" cy="1021500"/>
              </a:xfrm>
            </p:grpSpPr>
            <p:cxnSp>
              <p:nvCxnSpPr>
                <p:cNvPr id="646" name="Shape 646"/>
                <p:cNvCxnSpPr>
                  <a:stCxn id="631" idx="7"/>
                  <a:endCxn id="634" idx="2"/>
                </p:cNvCxnSpPr>
                <p:nvPr/>
              </p:nvCxnSpPr>
              <p:spPr>
                <a:xfrm rot="10800000" flipH="1">
                  <a:off x="1988529" y="2323970"/>
                  <a:ext cx="1745099" cy="102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47" name="Shape 647"/>
                <p:cNvSpPr txBox="1"/>
                <p:nvPr/>
              </p:nvSpPr>
              <p:spPr>
                <a:xfrm>
                  <a:off x="2556365" y="2426653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</a:p>
              </p:txBody>
            </p:sp>
          </p:grpSp>
          <p:grpSp>
            <p:nvGrpSpPr>
              <p:cNvPr id="648" name="Shape 648"/>
              <p:cNvGrpSpPr/>
              <p:nvPr/>
            </p:nvGrpSpPr>
            <p:grpSpPr>
              <a:xfrm>
                <a:off x="1988529" y="4045929"/>
                <a:ext cx="1745099" cy="1097700"/>
                <a:chOff x="1988529" y="4045929"/>
                <a:chExt cx="1745099" cy="1097700"/>
              </a:xfrm>
            </p:grpSpPr>
            <p:cxnSp>
              <p:nvCxnSpPr>
                <p:cNvPr id="649" name="Shape 649"/>
                <p:cNvCxnSpPr>
                  <a:stCxn id="631" idx="5"/>
                  <a:endCxn id="637" idx="2"/>
                </p:cNvCxnSpPr>
                <p:nvPr/>
              </p:nvCxnSpPr>
              <p:spPr>
                <a:xfrm>
                  <a:off x="1988529" y="4045929"/>
                  <a:ext cx="1745099" cy="1097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50" name="Shape 650"/>
                <p:cNvSpPr txBox="1"/>
                <p:nvPr/>
              </p:nvSpPr>
              <p:spPr>
                <a:xfrm>
                  <a:off x="2556365" y="4590239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</a:p>
              </p:txBody>
            </p:sp>
          </p:grpSp>
          <p:grpSp>
            <p:nvGrpSpPr>
              <p:cNvPr id="651" name="Shape 651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652" name="Shape 652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53" name="Shape 653"/>
                <p:cNvSpPr txBox="1"/>
                <p:nvPr/>
              </p:nvSpPr>
              <p:spPr>
                <a:xfrm>
                  <a:off x="3704373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</a:p>
              </p:txBody>
            </p:sp>
          </p:grpSp>
          <p:grpSp>
            <p:nvGrpSpPr>
              <p:cNvPr id="654" name="Shape 654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655" name="Shape 655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56" name="Shape 656"/>
                <p:cNvSpPr txBox="1"/>
                <p:nvPr/>
              </p:nvSpPr>
              <p:spPr>
                <a:xfrm>
                  <a:off x="4348498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657" name="Shape 657"/>
              <p:cNvGrpSpPr/>
              <p:nvPr/>
            </p:nvGrpSpPr>
            <p:grpSpPr>
              <a:xfrm>
                <a:off x="4724399" y="1876022"/>
                <a:ext cx="2259899" cy="461664"/>
                <a:chOff x="4724399" y="1876022"/>
                <a:chExt cx="2259899" cy="461664"/>
              </a:xfrm>
            </p:grpSpPr>
            <p:cxnSp>
              <p:nvCxnSpPr>
                <p:cNvPr id="658" name="Shape 658"/>
                <p:cNvCxnSpPr>
                  <a:stCxn id="634" idx="6"/>
                  <a:endCxn id="640" idx="2"/>
                </p:cNvCxnSpPr>
                <p:nvPr/>
              </p:nvCxnSpPr>
              <p:spPr>
                <a:xfrm>
                  <a:off x="4724399" y="2324099"/>
                  <a:ext cx="2259899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59" name="Shape 659"/>
                <p:cNvSpPr txBox="1"/>
                <p:nvPr/>
              </p:nvSpPr>
              <p:spPr>
                <a:xfrm>
                  <a:off x="5715000" y="187602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</a:p>
              </p:txBody>
            </p:sp>
          </p:grpSp>
          <p:grpSp>
            <p:nvGrpSpPr>
              <p:cNvPr id="660" name="Shape 660"/>
              <p:cNvGrpSpPr/>
              <p:nvPr/>
            </p:nvGrpSpPr>
            <p:grpSpPr>
              <a:xfrm>
                <a:off x="4579329" y="2674329"/>
                <a:ext cx="2576099" cy="2118899"/>
                <a:chOff x="4579329" y="2674329"/>
                <a:chExt cx="2576099" cy="2118899"/>
              </a:xfrm>
            </p:grpSpPr>
            <p:cxnSp>
              <p:nvCxnSpPr>
                <p:cNvPr id="661" name="Shape 661"/>
                <p:cNvCxnSpPr>
                  <a:stCxn id="634" idx="5"/>
                  <a:endCxn id="643" idx="1"/>
                </p:cNvCxnSpPr>
                <p:nvPr/>
              </p:nvCxnSpPr>
              <p:spPr>
                <a:xfrm>
                  <a:off x="4579329" y="2674329"/>
                  <a:ext cx="2576099" cy="21188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62" name="Shape 662"/>
                <p:cNvSpPr txBox="1"/>
                <p:nvPr/>
              </p:nvSpPr>
              <p:spPr>
                <a:xfrm>
                  <a:off x="6284889" y="424851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</a:p>
              </p:txBody>
            </p:sp>
          </p:grpSp>
          <p:grpSp>
            <p:nvGrpSpPr>
              <p:cNvPr id="663" name="Shape 663"/>
              <p:cNvGrpSpPr/>
              <p:nvPr/>
            </p:nvGrpSpPr>
            <p:grpSpPr>
              <a:xfrm>
                <a:off x="7479599" y="2819099"/>
                <a:ext cx="349153" cy="1829100"/>
                <a:chOff x="7479599" y="2819099"/>
                <a:chExt cx="349153" cy="1829100"/>
              </a:xfrm>
            </p:grpSpPr>
            <p:cxnSp>
              <p:nvCxnSpPr>
                <p:cNvPr id="664" name="Shape 664"/>
                <p:cNvCxnSpPr>
                  <a:stCxn id="643" idx="0"/>
                  <a:endCxn id="640" idx="4"/>
                </p:cNvCxnSpPr>
                <p:nvPr/>
              </p:nvCxnSpPr>
              <p:spPr>
                <a:xfrm rot="10800000">
                  <a:off x="7479599" y="2819099"/>
                  <a:ext cx="26100" cy="18291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65" name="Shape 665"/>
                <p:cNvSpPr txBox="1"/>
                <p:nvPr/>
              </p:nvSpPr>
              <p:spPr>
                <a:xfrm>
                  <a:off x="7523953" y="350296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666" name="Shape 666"/>
              <p:cNvGrpSpPr/>
              <p:nvPr/>
            </p:nvGrpSpPr>
            <p:grpSpPr>
              <a:xfrm>
                <a:off x="4724399" y="5143499"/>
                <a:ext cx="2285999" cy="495300"/>
                <a:chOff x="4724399" y="5143499"/>
                <a:chExt cx="2285999" cy="495300"/>
              </a:xfrm>
            </p:grpSpPr>
            <p:cxnSp>
              <p:nvCxnSpPr>
                <p:cNvPr id="667" name="Shape 667"/>
                <p:cNvCxnSpPr>
                  <a:stCxn id="637" idx="6"/>
                  <a:endCxn id="643" idx="2"/>
                </p:cNvCxnSpPr>
                <p:nvPr/>
              </p:nvCxnSpPr>
              <p:spPr>
                <a:xfrm>
                  <a:off x="4724399" y="5143499"/>
                  <a:ext cx="2285999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68" name="Shape 668"/>
                <p:cNvSpPr txBox="1"/>
                <p:nvPr/>
              </p:nvSpPr>
              <p:spPr>
                <a:xfrm>
                  <a:off x="5715000" y="5177135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</a:p>
              </p:txBody>
            </p:sp>
          </p:grpSp>
          <p:grpSp>
            <p:nvGrpSpPr>
              <p:cNvPr id="669" name="Shape 669"/>
              <p:cNvGrpSpPr/>
              <p:nvPr/>
            </p:nvGrpSpPr>
            <p:grpSpPr>
              <a:xfrm>
                <a:off x="4579329" y="2674370"/>
                <a:ext cx="2549999" cy="2118900"/>
                <a:chOff x="4579329" y="2674370"/>
                <a:chExt cx="2549999" cy="2118900"/>
              </a:xfrm>
            </p:grpSpPr>
            <p:cxnSp>
              <p:nvCxnSpPr>
                <p:cNvPr id="670" name="Shape 670"/>
                <p:cNvCxnSpPr>
                  <a:stCxn id="637" idx="7"/>
                  <a:endCxn id="640" idx="3"/>
                </p:cNvCxnSpPr>
                <p:nvPr/>
              </p:nvCxnSpPr>
              <p:spPr>
                <a:xfrm rot="10800000" flipH="1">
                  <a:off x="4579329" y="2674370"/>
                  <a:ext cx="2549999" cy="2118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671" name="Shape 671"/>
                <p:cNvSpPr txBox="1"/>
                <p:nvPr/>
              </p:nvSpPr>
              <p:spPr>
                <a:xfrm>
                  <a:off x="6284889" y="2738734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</a:p>
              </p:txBody>
            </p:sp>
          </p:grpSp>
        </p:grpSp>
        <p:sp>
          <p:nvSpPr>
            <p:cNvPr id="672" name="Shape 672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Non-unit Edge Weights (2)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614697" y="6176355"/>
            <a:ext cx="80771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Font typeface="Noto Sans Symbols"/>
              <a:buNone/>
            </a:pPr>
            <a:endParaRPr sz="2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1" name="Shape 681"/>
          <p:cNvSpPr txBox="1">
            <a:spLocks noGrp="1"/>
          </p:cNvSpPr>
          <p:nvPr>
            <p:ph type="sldNum" idx="12"/>
          </p:nvPr>
        </p:nvSpPr>
        <p:spPr>
          <a:xfrm>
            <a:off x="8001000" y="0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2" name="Shape 682"/>
          <p:cNvGraphicFramePr/>
          <p:nvPr/>
        </p:nvGraphicFramePr>
        <p:xfrm>
          <a:off x="366808" y="1656658"/>
          <a:ext cx="4890975" cy="230795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1195000"/>
                <a:gridCol w="2194950"/>
                <a:gridCol w="1501025"/>
              </a:tblGrid>
              <a:tr h="713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Goal Node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Shortest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Path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Shortest Distance</a:t>
                      </a:r>
                    </a:p>
                  </a:txBody>
                  <a:tcPr marL="91450" marR="91450" marT="45725" marB="45725" anchor="ctr"/>
                </a:tc>
              </a:tr>
              <a:tr h="39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[A, C, B]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3</a:t>
                      </a:r>
                    </a:p>
                  </a:txBody>
                  <a:tcPr marL="91450" marR="91450" marT="45725" marB="45725" anchor="ctr"/>
                </a:tc>
              </a:tr>
              <a:tr h="39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C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[A, C]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2</a:t>
                      </a:r>
                    </a:p>
                  </a:txBody>
                  <a:tcPr marL="91450" marR="91450" marT="45725" marB="45725" anchor="ctr"/>
                </a:tc>
              </a:tr>
              <a:tr h="40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[A, C, B, D]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5</a:t>
                      </a:r>
                    </a:p>
                  </a:txBody>
                  <a:tcPr marL="91450" marR="91450" marT="45725" marB="45725" anchor="ctr"/>
                </a:tc>
              </a:tr>
              <a:tr h="40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[A, C, B, E]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/>
                        <a:t>6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pSp>
        <p:nvGrpSpPr>
          <p:cNvPr id="683" name="Shape 683"/>
          <p:cNvGrpSpPr/>
          <p:nvPr/>
        </p:nvGrpSpPr>
        <p:grpSpPr>
          <a:xfrm>
            <a:off x="3124200" y="3657600"/>
            <a:ext cx="5867400" cy="3120957"/>
            <a:chOff x="838200" y="1828800"/>
            <a:chExt cx="7162799" cy="3810000"/>
          </a:xfrm>
        </p:grpSpPr>
        <p:grpSp>
          <p:nvGrpSpPr>
            <p:cNvPr id="684" name="Shape 684"/>
            <p:cNvGrpSpPr/>
            <p:nvPr/>
          </p:nvGrpSpPr>
          <p:grpSpPr>
            <a:xfrm>
              <a:off x="1143000" y="1828800"/>
              <a:ext cx="6857999" cy="3810000"/>
              <a:chOff x="1143000" y="1828800"/>
              <a:chExt cx="6857999" cy="3810000"/>
            </a:xfrm>
          </p:grpSpPr>
          <p:grpSp>
            <p:nvGrpSpPr>
              <p:cNvPr id="685" name="Shape 685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686" name="Shape 686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Shape 687"/>
                <p:cNvSpPr txBox="1"/>
                <p:nvPr/>
              </p:nvSpPr>
              <p:spPr>
                <a:xfrm>
                  <a:off x="1317132" y="337253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688" name="Shape 688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689" name="Shape 689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Shape 690"/>
                <p:cNvSpPr txBox="1"/>
                <p:nvPr/>
              </p:nvSpPr>
              <p:spPr>
                <a:xfrm>
                  <a:off x="3907932" y="1985484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691" name="Shape 691"/>
              <p:cNvGrpSpPr/>
              <p:nvPr/>
            </p:nvGrpSpPr>
            <p:grpSpPr>
              <a:xfrm>
                <a:off x="3733800" y="4648200"/>
                <a:ext cx="990599" cy="990599"/>
                <a:chOff x="3733800" y="4648200"/>
                <a:chExt cx="990599" cy="990599"/>
              </a:xfrm>
            </p:grpSpPr>
            <p:sp>
              <p:nvSpPr>
                <p:cNvPr id="692" name="Shape 692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Shape 693"/>
                <p:cNvSpPr txBox="1"/>
                <p:nvPr/>
              </p:nvSpPr>
              <p:spPr>
                <a:xfrm>
                  <a:off x="3907930" y="4840907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694" name="Shape 694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695" name="Shape 695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Shape 696"/>
                <p:cNvSpPr txBox="1"/>
                <p:nvPr/>
              </p:nvSpPr>
              <p:spPr>
                <a:xfrm>
                  <a:off x="7129374" y="198548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697" name="Shape 697"/>
              <p:cNvGrpSpPr/>
              <p:nvPr/>
            </p:nvGrpSpPr>
            <p:grpSpPr>
              <a:xfrm>
                <a:off x="7010400" y="4648200"/>
                <a:ext cx="990599" cy="990599"/>
                <a:chOff x="7010400" y="4648200"/>
                <a:chExt cx="990599" cy="990599"/>
              </a:xfrm>
            </p:grpSpPr>
            <p:sp>
              <p:nvSpPr>
                <p:cNvPr id="698" name="Shape 698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Shape 699"/>
                <p:cNvSpPr txBox="1"/>
                <p:nvPr/>
              </p:nvSpPr>
              <p:spPr>
                <a:xfrm>
                  <a:off x="7171484" y="4828028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700" name="Shape 700"/>
              <p:cNvGrpSpPr/>
              <p:nvPr/>
            </p:nvGrpSpPr>
            <p:grpSpPr>
              <a:xfrm>
                <a:off x="1988529" y="2323970"/>
                <a:ext cx="1745099" cy="1021500"/>
                <a:chOff x="1988529" y="2323970"/>
                <a:chExt cx="1745099" cy="1021500"/>
              </a:xfrm>
            </p:grpSpPr>
            <p:cxnSp>
              <p:nvCxnSpPr>
                <p:cNvPr id="701" name="Shape 701"/>
                <p:cNvCxnSpPr>
                  <a:stCxn id="686" idx="7"/>
                  <a:endCxn id="689" idx="2"/>
                </p:cNvCxnSpPr>
                <p:nvPr/>
              </p:nvCxnSpPr>
              <p:spPr>
                <a:xfrm rot="10800000" flipH="1">
                  <a:off x="1988529" y="2323970"/>
                  <a:ext cx="1745099" cy="102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702" name="Shape 702"/>
                <p:cNvSpPr txBox="1"/>
                <p:nvPr/>
              </p:nvSpPr>
              <p:spPr>
                <a:xfrm>
                  <a:off x="2556365" y="2426653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</a:p>
              </p:txBody>
            </p:sp>
          </p:grpSp>
          <p:grpSp>
            <p:nvGrpSpPr>
              <p:cNvPr id="703" name="Shape 703"/>
              <p:cNvGrpSpPr/>
              <p:nvPr/>
            </p:nvGrpSpPr>
            <p:grpSpPr>
              <a:xfrm>
                <a:off x="1988529" y="4045929"/>
                <a:ext cx="1745099" cy="1097700"/>
                <a:chOff x="1988529" y="4045929"/>
                <a:chExt cx="1745099" cy="1097700"/>
              </a:xfrm>
            </p:grpSpPr>
            <p:cxnSp>
              <p:nvCxnSpPr>
                <p:cNvPr id="704" name="Shape 704"/>
                <p:cNvCxnSpPr>
                  <a:stCxn id="686" idx="5"/>
                  <a:endCxn id="692" idx="2"/>
                </p:cNvCxnSpPr>
                <p:nvPr/>
              </p:nvCxnSpPr>
              <p:spPr>
                <a:xfrm>
                  <a:off x="1988529" y="4045929"/>
                  <a:ext cx="1745099" cy="1097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705" name="Shape 705"/>
                <p:cNvSpPr txBox="1"/>
                <p:nvPr/>
              </p:nvSpPr>
              <p:spPr>
                <a:xfrm>
                  <a:off x="2556365" y="4590239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</a:p>
              </p:txBody>
            </p:sp>
          </p:grpSp>
          <p:grpSp>
            <p:nvGrpSpPr>
              <p:cNvPr id="706" name="Shape 706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707" name="Shape 707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708" name="Shape 708"/>
                <p:cNvSpPr txBox="1"/>
                <p:nvPr/>
              </p:nvSpPr>
              <p:spPr>
                <a:xfrm>
                  <a:off x="3704373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</a:p>
              </p:txBody>
            </p:sp>
          </p:grpSp>
          <p:grpSp>
            <p:nvGrpSpPr>
              <p:cNvPr id="709" name="Shape 709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710" name="Shape 710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711" name="Shape 711"/>
                <p:cNvSpPr txBox="1"/>
                <p:nvPr/>
              </p:nvSpPr>
              <p:spPr>
                <a:xfrm>
                  <a:off x="4348498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712" name="Shape 712"/>
              <p:cNvGrpSpPr/>
              <p:nvPr/>
            </p:nvGrpSpPr>
            <p:grpSpPr>
              <a:xfrm>
                <a:off x="4724399" y="1876022"/>
                <a:ext cx="2259900" cy="461664"/>
                <a:chOff x="4724399" y="1876022"/>
                <a:chExt cx="2259900" cy="461664"/>
              </a:xfrm>
            </p:grpSpPr>
            <p:cxnSp>
              <p:nvCxnSpPr>
                <p:cNvPr id="713" name="Shape 713"/>
                <p:cNvCxnSpPr>
                  <a:stCxn id="689" idx="6"/>
                  <a:endCxn id="695" idx="2"/>
                </p:cNvCxnSpPr>
                <p:nvPr/>
              </p:nvCxnSpPr>
              <p:spPr>
                <a:xfrm>
                  <a:off x="4724399" y="2324099"/>
                  <a:ext cx="2259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714" name="Shape 714"/>
                <p:cNvSpPr txBox="1"/>
                <p:nvPr/>
              </p:nvSpPr>
              <p:spPr>
                <a:xfrm>
                  <a:off x="5715000" y="187602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</a:p>
              </p:txBody>
            </p:sp>
          </p:grpSp>
          <p:grpSp>
            <p:nvGrpSpPr>
              <p:cNvPr id="715" name="Shape 715"/>
              <p:cNvGrpSpPr/>
              <p:nvPr/>
            </p:nvGrpSpPr>
            <p:grpSpPr>
              <a:xfrm>
                <a:off x="4579329" y="2674329"/>
                <a:ext cx="2576099" cy="2118899"/>
                <a:chOff x="4579329" y="2674329"/>
                <a:chExt cx="2576099" cy="2118899"/>
              </a:xfrm>
            </p:grpSpPr>
            <p:cxnSp>
              <p:nvCxnSpPr>
                <p:cNvPr id="716" name="Shape 716"/>
                <p:cNvCxnSpPr>
                  <a:stCxn id="689" idx="5"/>
                  <a:endCxn id="698" idx="1"/>
                </p:cNvCxnSpPr>
                <p:nvPr/>
              </p:nvCxnSpPr>
              <p:spPr>
                <a:xfrm>
                  <a:off x="4579329" y="2674329"/>
                  <a:ext cx="2576099" cy="21188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717" name="Shape 717"/>
                <p:cNvSpPr txBox="1"/>
                <p:nvPr/>
              </p:nvSpPr>
              <p:spPr>
                <a:xfrm>
                  <a:off x="6284889" y="424851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</a:p>
              </p:txBody>
            </p:sp>
          </p:grpSp>
          <p:grpSp>
            <p:nvGrpSpPr>
              <p:cNvPr id="718" name="Shape 718"/>
              <p:cNvGrpSpPr/>
              <p:nvPr/>
            </p:nvGrpSpPr>
            <p:grpSpPr>
              <a:xfrm>
                <a:off x="7479599" y="2819099"/>
                <a:ext cx="349153" cy="1829100"/>
                <a:chOff x="7479599" y="2819099"/>
                <a:chExt cx="349153" cy="1829100"/>
              </a:xfrm>
            </p:grpSpPr>
            <p:cxnSp>
              <p:nvCxnSpPr>
                <p:cNvPr id="719" name="Shape 719"/>
                <p:cNvCxnSpPr>
                  <a:stCxn id="698" idx="0"/>
                  <a:endCxn id="695" idx="4"/>
                </p:cNvCxnSpPr>
                <p:nvPr/>
              </p:nvCxnSpPr>
              <p:spPr>
                <a:xfrm rot="10800000">
                  <a:off x="7479599" y="2819099"/>
                  <a:ext cx="26100" cy="18291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720" name="Shape 720"/>
                <p:cNvSpPr txBox="1"/>
                <p:nvPr/>
              </p:nvSpPr>
              <p:spPr>
                <a:xfrm>
                  <a:off x="7523953" y="350296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721" name="Shape 721"/>
              <p:cNvGrpSpPr/>
              <p:nvPr/>
            </p:nvGrpSpPr>
            <p:grpSpPr>
              <a:xfrm>
                <a:off x="4724399" y="5143499"/>
                <a:ext cx="2286000" cy="495300"/>
                <a:chOff x="4724399" y="5143499"/>
                <a:chExt cx="2286000" cy="495300"/>
              </a:xfrm>
            </p:grpSpPr>
            <p:cxnSp>
              <p:nvCxnSpPr>
                <p:cNvPr id="722" name="Shape 722"/>
                <p:cNvCxnSpPr>
                  <a:stCxn id="692" idx="6"/>
                  <a:endCxn id="698" idx="2"/>
                </p:cNvCxnSpPr>
                <p:nvPr/>
              </p:nvCxnSpPr>
              <p:spPr>
                <a:xfrm>
                  <a:off x="4724399" y="5143499"/>
                  <a:ext cx="2286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723" name="Shape 723"/>
                <p:cNvSpPr txBox="1"/>
                <p:nvPr/>
              </p:nvSpPr>
              <p:spPr>
                <a:xfrm>
                  <a:off x="5715000" y="5177135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</a:p>
              </p:txBody>
            </p:sp>
          </p:grpSp>
          <p:grpSp>
            <p:nvGrpSpPr>
              <p:cNvPr id="724" name="Shape 724"/>
              <p:cNvGrpSpPr/>
              <p:nvPr/>
            </p:nvGrpSpPr>
            <p:grpSpPr>
              <a:xfrm>
                <a:off x="4579329" y="2674370"/>
                <a:ext cx="2549999" cy="2118900"/>
                <a:chOff x="4579329" y="2674370"/>
                <a:chExt cx="2549999" cy="2118900"/>
              </a:xfrm>
            </p:grpSpPr>
            <p:cxnSp>
              <p:nvCxnSpPr>
                <p:cNvPr id="725" name="Shape 725"/>
                <p:cNvCxnSpPr>
                  <a:stCxn id="692" idx="7"/>
                  <a:endCxn id="695" idx="3"/>
                </p:cNvCxnSpPr>
                <p:nvPr/>
              </p:nvCxnSpPr>
              <p:spPr>
                <a:xfrm rot="10800000" flipH="1">
                  <a:off x="4579329" y="2674370"/>
                  <a:ext cx="2549999" cy="2118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726" name="Shape 726"/>
                <p:cNvSpPr txBox="1"/>
                <p:nvPr/>
              </p:nvSpPr>
              <p:spPr>
                <a:xfrm>
                  <a:off x="6284889" y="2738734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</a:p>
              </p:txBody>
            </p:sp>
          </p:grpSp>
        </p:grpSp>
        <p:sp>
          <p:nvSpPr>
            <p:cNvPr id="727" name="Shape 727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Application – Road Trip!</a:t>
            </a:r>
          </a:p>
        </p:txBody>
      </p:sp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 and Sarah want to get from Providence to San Francisco following a (very) limited set of interstate highways</a:t>
            </a:r>
          </a:p>
          <a:p>
            <a:pPr marL="182880" marR="0" lvl="0" indent="-18288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represent the cities as nodes and the edges as the highways</a:t>
            </a:r>
          </a:p>
          <a:p>
            <a:pPr marL="182880" marR="0" lvl="0" indent="-182880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goal is to get to SF following the shortest possible path</a:t>
            </a:r>
          </a:p>
        </p:txBody>
      </p:sp>
      <p:sp>
        <p:nvSpPr>
          <p:cNvPr id="735" name="Shape 735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Graph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5647421" y="4746812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</a:t>
            </a:r>
          </a:p>
        </p:txBody>
      </p:sp>
      <p:sp>
        <p:nvSpPr>
          <p:cNvPr id="744" name="Shape 744"/>
          <p:cNvSpPr/>
          <p:nvPr/>
        </p:nvSpPr>
        <p:spPr>
          <a:xfrm>
            <a:off x="849312" y="3331578"/>
            <a:ext cx="936624" cy="457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</a:t>
            </a:r>
          </a:p>
        </p:txBody>
      </p:sp>
      <p:sp>
        <p:nvSpPr>
          <p:cNvPr id="745" name="Shape 745"/>
          <p:cNvSpPr/>
          <p:nvPr/>
        </p:nvSpPr>
        <p:spPr>
          <a:xfrm>
            <a:off x="560387" y="4769223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</a:p>
        </p:txBody>
      </p:sp>
      <p:sp>
        <p:nvSpPr>
          <p:cNvPr id="746" name="Shape 746"/>
          <p:cNvSpPr/>
          <p:nvPr/>
        </p:nvSpPr>
        <p:spPr>
          <a:xfrm>
            <a:off x="5485953" y="2045034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</a:t>
            </a:r>
          </a:p>
        </p:txBody>
      </p:sp>
      <p:sp>
        <p:nvSpPr>
          <p:cNvPr id="747" name="Shape 747"/>
          <p:cNvSpPr/>
          <p:nvPr/>
        </p:nvSpPr>
        <p:spPr>
          <a:xfrm>
            <a:off x="6578325" y="4029635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</a:t>
            </a:r>
          </a:p>
        </p:txBody>
      </p:sp>
      <p:sp>
        <p:nvSpPr>
          <p:cNvPr id="748" name="Shape 748"/>
          <p:cNvSpPr/>
          <p:nvPr/>
        </p:nvSpPr>
        <p:spPr>
          <a:xfrm>
            <a:off x="7178034" y="3331578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PHL</a:t>
            </a:r>
          </a:p>
        </p:txBody>
      </p:sp>
      <p:sp>
        <p:nvSpPr>
          <p:cNvPr id="749" name="Shape 749"/>
          <p:cNvSpPr/>
          <p:nvPr/>
        </p:nvSpPr>
        <p:spPr>
          <a:xfrm>
            <a:off x="7179910" y="2657923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NYC</a:t>
            </a:r>
          </a:p>
        </p:txBody>
      </p:sp>
      <p:sp>
        <p:nvSpPr>
          <p:cNvPr id="750" name="Shape 750"/>
          <p:cNvSpPr/>
          <p:nvPr/>
        </p:nvSpPr>
        <p:spPr>
          <a:xfrm>
            <a:off x="7783511" y="1870259"/>
            <a:ext cx="936624" cy="4572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PVD</a:t>
            </a:r>
          </a:p>
        </p:txBody>
      </p:sp>
      <p:sp>
        <p:nvSpPr>
          <p:cNvPr id="751" name="Shape 751"/>
          <p:cNvSpPr/>
          <p:nvPr/>
        </p:nvSpPr>
        <p:spPr>
          <a:xfrm>
            <a:off x="2431767" y="4746812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PHX</a:t>
            </a:r>
          </a:p>
        </p:txBody>
      </p:sp>
      <p:sp>
        <p:nvSpPr>
          <p:cNvPr id="752" name="Shape 752"/>
          <p:cNvSpPr/>
          <p:nvPr/>
        </p:nvSpPr>
        <p:spPr>
          <a:xfrm>
            <a:off x="3726892" y="3810000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STL</a:t>
            </a:r>
          </a:p>
        </p:txBody>
      </p:sp>
      <p:sp>
        <p:nvSpPr>
          <p:cNvPr id="753" name="Shape 753"/>
          <p:cNvSpPr/>
          <p:nvPr/>
        </p:nvSpPr>
        <p:spPr>
          <a:xfrm>
            <a:off x="4231719" y="2372164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</a:t>
            </a:r>
          </a:p>
        </p:txBody>
      </p:sp>
      <p:cxnSp>
        <p:nvCxnSpPr>
          <p:cNvPr id="754" name="Shape 754"/>
          <p:cNvCxnSpPr>
            <a:stCxn id="750" idx="4"/>
            <a:endCxn id="749" idx="7"/>
          </p:cNvCxnSpPr>
          <p:nvPr/>
        </p:nvCxnSpPr>
        <p:spPr>
          <a:xfrm flipH="1">
            <a:off x="7979424" y="2327459"/>
            <a:ext cx="272400" cy="39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Shape 755"/>
          <p:cNvCxnSpPr>
            <a:stCxn id="750" idx="2"/>
            <a:endCxn id="746" idx="6"/>
          </p:cNvCxnSpPr>
          <p:nvPr/>
        </p:nvCxnSpPr>
        <p:spPr>
          <a:xfrm flipH="1">
            <a:off x="6422711" y="2098859"/>
            <a:ext cx="1360800" cy="174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6" name="Shape 756"/>
          <p:cNvCxnSpPr>
            <a:endCxn id="753" idx="7"/>
          </p:cNvCxnSpPr>
          <p:nvPr/>
        </p:nvCxnSpPr>
        <p:spPr>
          <a:xfrm flipH="1">
            <a:off x="5031178" y="2372219"/>
            <a:ext cx="454800" cy="6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Shape 757"/>
          <p:cNvCxnSpPr>
            <a:stCxn id="753" idx="3"/>
            <a:endCxn id="744" idx="6"/>
          </p:cNvCxnSpPr>
          <p:nvPr/>
        </p:nvCxnSpPr>
        <p:spPr>
          <a:xfrm flipH="1">
            <a:off x="1785884" y="2762408"/>
            <a:ext cx="2583000" cy="79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Shape 758"/>
          <p:cNvCxnSpPr>
            <a:stCxn id="748" idx="4"/>
            <a:endCxn id="747" idx="7"/>
          </p:cNvCxnSpPr>
          <p:nvPr/>
        </p:nvCxnSpPr>
        <p:spPr>
          <a:xfrm flipH="1">
            <a:off x="7377846" y="3788778"/>
            <a:ext cx="268500" cy="30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Shape 759"/>
          <p:cNvCxnSpPr>
            <a:stCxn id="749" idx="4"/>
            <a:endCxn id="748" idx="0"/>
          </p:cNvCxnSpPr>
          <p:nvPr/>
        </p:nvCxnSpPr>
        <p:spPr>
          <a:xfrm flipH="1">
            <a:off x="7646423" y="3115123"/>
            <a:ext cx="1800" cy="21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Shape 760"/>
          <p:cNvCxnSpPr>
            <a:stCxn id="749" idx="2"/>
            <a:endCxn id="753" idx="6"/>
          </p:cNvCxnSpPr>
          <p:nvPr/>
        </p:nvCxnSpPr>
        <p:spPr>
          <a:xfrm rot="10800000">
            <a:off x="5168410" y="2600623"/>
            <a:ext cx="2011500" cy="28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Shape 761"/>
          <p:cNvCxnSpPr>
            <a:stCxn id="748" idx="2"/>
            <a:endCxn id="752" idx="6"/>
          </p:cNvCxnSpPr>
          <p:nvPr/>
        </p:nvCxnSpPr>
        <p:spPr>
          <a:xfrm flipH="1">
            <a:off x="4663434" y="3560178"/>
            <a:ext cx="2514600" cy="478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Shape 762"/>
          <p:cNvCxnSpPr>
            <a:stCxn id="752" idx="2"/>
            <a:endCxn id="744" idx="5"/>
          </p:cNvCxnSpPr>
          <p:nvPr/>
        </p:nvCxnSpPr>
        <p:spPr>
          <a:xfrm rot="10800000">
            <a:off x="1648792" y="3721800"/>
            <a:ext cx="2078100" cy="31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Shape 763"/>
          <p:cNvCxnSpPr/>
          <p:nvPr/>
        </p:nvCxnSpPr>
        <p:spPr>
          <a:xfrm rot="10800000">
            <a:off x="1497012" y="3810752"/>
            <a:ext cx="1318869" cy="93606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Shape 764"/>
          <p:cNvCxnSpPr>
            <a:endCxn id="744" idx="4"/>
          </p:cNvCxnSpPr>
          <p:nvPr/>
        </p:nvCxnSpPr>
        <p:spPr>
          <a:xfrm rot="10800000" flipH="1">
            <a:off x="1051224" y="3788778"/>
            <a:ext cx="266400" cy="99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Shape 765"/>
          <p:cNvCxnSpPr>
            <a:stCxn id="743" idx="2"/>
          </p:cNvCxnSpPr>
          <p:nvPr/>
        </p:nvCxnSpPr>
        <p:spPr>
          <a:xfrm rot="10800000">
            <a:off x="3377321" y="4975412"/>
            <a:ext cx="2270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Shape 766"/>
          <p:cNvCxnSpPr>
            <a:stCxn id="743" idx="1"/>
            <a:endCxn id="752" idx="4"/>
          </p:cNvCxnSpPr>
          <p:nvPr/>
        </p:nvCxnSpPr>
        <p:spPr>
          <a:xfrm rot="10800000">
            <a:off x="4195186" y="4267167"/>
            <a:ext cx="1589400" cy="54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Shape 767"/>
          <p:cNvCxnSpPr>
            <a:stCxn id="747" idx="2"/>
            <a:endCxn id="752" idx="5"/>
          </p:cNvCxnSpPr>
          <p:nvPr/>
        </p:nvCxnSpPr>
        <p:spPr>
          <a:xfrm rot="10800000">
            <a:off x="4526325" y="4200335"/>
            <a:ext cx="2052000" cy="57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Shape 768"/>
          <p:cNvCxnSpPr/>
          <p:nvPr/>
        </p:nvCxnSpPr>
        <p:spPr>
          <a:xfrm flipH="1">
            <a:off x="6533605" y="4486835"/>
            <a:ext cx="324394" cy="37983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Shape 769"/>
          <p:cNvCxnSpPr/>
          <p:nvPr/>
        </p:nvCxnSpPr>
        <p:spPr>
          <a:xfrm rot="10800000">
            <a:off x="1497012" y="5017828"/>
            <a:ext cx="93475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Shape 770"/>
          <p:cNvCxnSpPr>
            <a:stCxn id="752" idx="0"/>
            <a:endCxn id="753" idx="4"/>
          </p:cNvCxnSpPr>
          <p:nvPr/>
        </p:nvCxnSpPr>
        <p:spPr>
          <a:xfrm rot="10800000" flipH="1">
            <a:off x="4195204" y="2829300"/>
            <a:ext cx="504900" cy="98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1" name="Shape 771"/>
          <p:cNvSpPr txBox="1"/>
          <p:nvPr/>
        </p:nvSpPr>
        <p:spPr>
          <a:xfrm>
            <a:off x="6844338" y="165754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4888671" y="1999550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3093533" y="27018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2854053" y="355656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2243127" y="408566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612006" y="4138976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1827971" y="499782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4231719" y="502679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6763038" y="463293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7783511" y="307653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7510056" y="3874955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5647421" y="344586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6330435" y="2468661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5867401" y="388527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785" name="Shape 785"/>
          <p:cNvSpPr txBox="1"/>
          <p:nvPr/>
        </p:nvSpPr>
        <p:spPr>
          <a:xfrm>
            <a:off x="5248092" y="4300651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8099363" y="24732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8031564" y="1442391"/>
            <a:ext cx="9366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989148" y="29304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3928728" y="313807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 Possible Path</a:t>
            </a:r>
          </a:p>
        </p:txBody>
      </p:sp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5647421" y="4746812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</a:t>
            </a:r>
          </a:p>
        </p:txBody>
      </p:sp>
      <p:sp>
        <p:nvSpPr>
          <p:cNvPr id="798" name="Shape 798"/>
          <p:cNvSpPr/>
          <p:nvPr/>
        </p:nvSpPr>
        <p:spPr>
          <a:xfrm>
            <a:off x="849312" y="3331578"/>
            <a:ext cx="936624" cy="457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</a:t>
            </a:r>
          </a:p>
        </p:txBody>
      </p:sp>
      <p:sp>
        <p:nvSpPr>
          <p:cNvPr id="799" name="Shape 799"/>
          <p:cNvSpPr/>
          <p:nvPr/>
        </p:nvSpPr>
        <p:spPr>
          <a:xfrm>
            <a:off x="560387" y="4769223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</a:p>
        </p:txBody>
      </p:sp>
      <p:sp>
        <p:nvSpPr>
          <p:cNvPr id="800" name="Shape 800"/>
          <p:cNvSpPr/>
          <p:nvPr/>
        </p:nvSpPr>
        <p:spPr>
          <a:xfrm>
            <a:off x="5485953" y="2045034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</a:t>
            </a:r>
          </a:p>
        </p:txBody>
      </p:sp>
      <p:sp>
        <p:nvSpPr>
          <p:cNvPr id="801" name="Shape 801"/>
          <p:cNvSpPr/>
          <p:nvPr/>
        </p:nvSpPr>
        <p:spPr>
          <a:xfrm>
            <a:off x="6578325" y="4029635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</a:t>
            </a:r>
          </a:p>
        </p:txBody>
      </p:sp>
      <p:sp>
        <p:nvSpPr>
          <p:cNvPr id="802" name="Shape 802"/>
          <p:cNvSpPr/>
          <p:nvPr/>
        </p:nvSpPr>
        <p:spPr>
          <a:xfrm>
            <a:off x="7178034" y="3331578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PHL</a:t>
            </a:r>
          </a:p>
        </p:txBody>
      </p:sp>
      <p:sp>
        <p:nvSpPr>
          <p:cNvPr id="803" name="Shape 803"/>
          <p:cNvSpPr/>
          <p:nvPr/>
        </p:nvSpPr>
        <p:spPr>
          <a:xfrm>
            <a:off x="7179910" y="2657923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NYC</a:t>
            </a:r>
          </a:p>
        </p:txBody>
      </p:sp>
      <p:sp>
        <p:nvSpPr>
          <p:cNvPr id="804" name="Shape 804"/>
          <p:cNvSpPr/>
          <p:nvPr/>
        </p:nvSpPr>
        <p:spPr>
          <a:xfrm>
            <a:off x="7783511" y="1870259"/>
            <a:ext cx="936624" cy="4572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PVD</a:t>
            </a:r>
          </a:p>
        </p:txBody>
      </p:sp>
      <p:sp>
        <p:nvSpPr>
          <p:cNvPr id="805" name="Shape 805"/>
          <p:cNvSpPr/>
          <p:nvPr/>
        </p:nvSpPr>
        <p:spPr>
          <a:xfrm>
            <a:off x="2431767" y="4746812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PHX</a:t>
            </a:r>
          </a:p>
        </p:txBody>
      </p:sp>
      <p:sp>
        <p:nvSpPr>
          <p:cNvPr id="806" name="Shape 806"/>
          <p:cNvSpPr/>
          <p:nvPr/>
        </p:nvSpPr>
        <p:spPr>
          <a:xfrm>
            <a:off x="3733800" y="3810000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STL</a:t>
            </a:r>
          </a:p>
        </p:txBody>
      </p:sp>
      <p:sp>
        <p:nvSpPr>
          <p:cNvPr id="807" name="Shape 807"/>
          <p:cNvSpPr/>
          <p:nvPr/>
        </p:nvSpPr>
        <p:spPr>
          <a:xfrm>
            <a:off x="4231719" y="2372164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</a:t>
            </a:r>
          </a:p>
        </p:txBody>
      </p:sp>
      <p:cxnSp>
        <p:nvCxnSpPr>
          <p:cNvPr id="808" name="Shape 808"/>
          <p:cNvCxnSpPr>
            <a:stCxn id="804" idx="4"/>
            <a:endCxn id="803" idx="7"/>
          </p:cNvCxnSpPr>
          <p:nvPr/>
        </p:nvCxnSpPr>
        <p:spPr>
          <a:xfrm flipH="1">
            <a:off x="7979424" y="2327459"/>
            <a:ext cx="272400" cy="3975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Shape 809"/>
          <p:cNvCxnSpPr>
            <a:stCxn id="804" idx="2"/>
            <a:endCxn id="800" idx="6"/>
          </p:cNvCxnSpPr>
          <p:nvPr/>
        </p:nvCxnSpPr>
        <p:spPr>
          <a:xfrm flipH="1">
            <a:off x="6422711" y="2098859"/>
            <a:ext cx="1360800" cy="174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Shape 810"/>
          <p:cNvCxnSpPr>
            <a:endCxn id="807" idx="7"/>
          </p:cNvCxnSpPr>
          <p:nvPr/>
        </p:nvCxnSpPr>
        <p:spPr>
          <a:xfrm flipH="1">
            <a:off x="5031178" y="2372219"/>
            <a:ext cx="454800" cy="66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Shape 811"/>
          <p:cNvCxnSpPr>
            <a:stCxn id="807" idx="3"/>
            <a:endCxn id="798" idx="6"/>
          </p:cNvCxnSpPr>
          <p:nvPr/>
        </p:nvCxnSpPr>
        <p:spPr>
          <a:xfrm flipH="1">
            <a:off x="1785884" y="2762408"/>
            <a:ext cx="2583000" cy="7977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Shape 812"/>
          <p:cNvCxnSpPr>
            <a:stCxn id="802" idx="4"/>
            <a:endCxn id="801" idx="7"/>
          </p:cNvCxnSpPr>
          <p:nvPr/>
        </p:nvCxnSpPr>
        <p:spPr>
          <a:xfrm flipH="1">
            <a:off x="7377846" y="3788778"/>
            <a:ext cx="268500" cy="3078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Shape 813"/>
          <p:cNvCxnSpPr>
            <a:stCxn id="803" idx="4"/>
            <a:endCxn id="802" idx="0"/>
          </p:cNvCxnSpPr>
          <p:nvPr/>
        </p:nvCxnSpPr>
        <p:spPr>
          <a:xfrm flipH="1">
            <a:off x="7646423" y="3115123"/>
            <a:ext cx="1800" cy="2166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Shape 814"/>
          <p:cNvCxnSpPr>
            <a:stCxn id="803" idx="2"/>
            <a:endCxn id="807" idx="6"/>
          </p:cNvCxnSpPr>
          <p:nvPr/>
        </p:nvCxnSpPr>
        <p:spPr>
          <a:xfrm rot="10800000">
            <a:off x="5168410" y="2600623"/>
            <a:ext cx="2011500" cy="2859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Shape 815"/>
          <p:cNvCxnSpPr>
            <a:stCxn id="802" idx="2"/>
            <a:endCxn id="806" idx="6"/>
          </p:cNvCxnSpPr>
          <p:nvPr/>
        </p:nvCxnSpPr>
        <p:spPr>
          <a:xfrm flipH="1">
            <a:off x="4670334" y="3560178"/>
            <a:ext cx="2507700" cy="4785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Shape 816"/>
          <p:cNvCxnSpPr>
            <a:stCxn id="806" idx="2"/>
            <a:endCxn id="798" idx="5"/>
          </p:cNvCxnSpPr>
          <p:nvPr/>
        </p:nvCxnSpPr>
        <p:spPr>
          <a:xfrm rot="10800000">
            <a:off x="1648800" y="3721800"/>
            <a:ext cx="2085000" cy="3168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Shape 817"/>
          <p:cNvCxnSpPr/>
          <p:nvPr/>
        </p:nvCxnSpPr>
        <p:spPr>
          <a:xfrm rot="10800000">
            <a:off x="1497012" y="3810752"/>
            <a:ext cx="1318869" cy="93606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Shape 818"/>
          <p:cNvCxnSpPr>
            <a:endCxn id="798" idx="4"/>
          </p:cNvCxnSpPr>
          <p:nvPr/>
        </p:nvCxnSpPr>
        <p:spPr>
          <a:xfrm rot="10800000" flipH="1">
            <a:off x="1051224" y="3788778"/>
            <a:ext cx="266400" cy="9984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Shape 819"/>
          <p:cNvCxnSpPr>
            <a:stCxn id="797" idx="2"/>
          </p:cNvCxnSpPr>
          <p:nvPr/>
        </p:nvCxnSpPr>
        <p:spPr>
          <a:xfrm rot="10800000">
            <a:off x="3377321" y="4975412"/>
            <a:ext cx="2270100" cy="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Shape 820"/>
          <p:cNvCxnSpPr>
            <a:stCxn id="797" idx="1"/>
            <a:endCxn id="806" idx="4"/>
          </p:cNvCxnSpPr>
          <p:nvPr/>
        </p:nvCxnSpPr>
        <p:spPr>
          <a:xfrm rot="10800000">
            <a:off x="4202086" y="4267167"/>
            <a:ext cx="1582500" cy="5466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Shape 821"/>
          <p:cNvCxnSpPr>
            <a:stCxn id="801" idx="2"/>
            <a:endCxn id="806" idx="5"/>
          </p:cNvCxnSpPr>
          <p:nvPr/>
        </p:nvCxnSpPr>
        <p:spPr>
          <a:xfrm rot="10800000">
            <a:off x="4533225" y="4200335"/>
            <a:ext cx="2045100" cy="579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Shape 822"/>
          <p:cNvCxnSpPr/>
          <p:nvPr/>
        </p:nvCxnSpPr>
        <p:spPr>
          <a:xfrm flipH="1">
            <a:off x="6533605" y="4486835"/>
            <a:ext cx="324394" cy="379832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Shape 823"/>
          <p:cNvCxnSpPr/>
          <p:nvPr/>
        </p:nvCxnSpPr>
        <p:spPr>
          <a:xfrm rot="10800000">
            <a:off x="1497012" y="5017828"/>
            <a:ext cx="934755" cy="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Shape 824"/>
          <p:cNvCxnSpPr>
            <a:stCxn id="806" idx="0"/>
            <a:endCxn id="807" idx="4"/>
          </p:cNvCxnSpPr>
          <p:nvPr/>
        </p:nvCxnSpPr>
        <p:spPr>
          <a:xfrm rot="10800000" flipH="1">
            <a:off x="4202112" y="2829300"/>
            <a:ext cx="498000" cy="9807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5" name="Shape 825"/>
          <p:cNvSpPr txBox="1"/>
          <p:nvPr/>
        </p:nvSpPr>
        <p:spPr>
          <a:xfrm>
            <a:off x="6844338" y="165754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4888671" y="1999550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3093533" y="27018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x="2854053" y="355656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2243127" y="408566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612006" y="4138976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827971" y="499782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4231719" y="502679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6763038" y="463293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7783511" y="307653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7510056" y="3874955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5647421" y="344586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6330435" y="2468661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5867401" y="388527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5248092" y="4300651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8099363" y="24732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8031564" y="1442391"/>
            <a:ext cx="9366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842" name="Shape 842"/>
          <p:cNvSpPr txBox="1"/>
          <p:nvPr/>
        </p:nvSpPr>
        <p:spPr>
          <a:xfrm>
            <a:off x="989148" y="29304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1648771" y="5715000"/>
            <a:ext cx="551132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cost of this path?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3928728" y="313807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 Possible Path</a:t>
            </a:r>
          </a:p>
        </p:txBody>
      </p:sp>
      <p:sp>
        <p:nvSpPr>
          <p:cNvPr id="851" name="Shape 851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5647421" y="4746812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</a:t>
            </a:r>
          </a:p>
        </p:txBody>
      </p:sp>
      <p:sp>
        <p:nvSpPr>
          <p:cNvPr id="853" name="Shape 853"/>
          <p:cNvSpPr/>
          <p:nvPr/>
        </p:nvSpPr>
        <p:spPr>
          <a:xfrm>
            <a:off x="849312" y="3331578"/>
            <a:ext cx="936624" cy="457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</a:t>
            </a:r>
          </a:p>
        </p:txBody>
      </p:sp>
      <p:sp>
        <p:nvSpPr>
          <p:cNvPr id="854" name="Shape 854"/>
          <p:cNvSpPr/>
          <p:nvPr/>
        </p:nvSpPr>
        <p:spPr>
          <a:xfrm>
            <a:off x="560387" y="4769223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</a:p>
        </p:txBody>
      </p:sp>
      <p:sp>
        <p:nvSpPr>
          <p:cNvPr id="855" name="Shape 855"/>
          <p:cNvSpPr/>
          <p:nvPr/>
        </p:nvSpPr>
        <p:spPr>
          <a:xfrm>
            <a:off x="5485953" y="2045034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</a:t>
            </a:r>
          </a:p>
        </p:txBody>
      </p:sp>
      <p:sp>
        <p:nvSpPr>
          <p:cNvPr id="856" name="Shape 856"/>
          <p:cNvSpPr/>
          <p:nvPr/>
        </p:nvSpPr>
        <p:spPr>
          <a:xfrm>
            <a:off x="6578325" y="4029635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</a:t>
            </a:r>
          </a:p>
        </p:txBody>
      </p:sp>
      <p:sp>
        <p:nvSpPr>
          <p:cNvPr id="857" name="Shape 857"/>
          <p:cNvSpPr/>
          <p:nvPr/>
        </p:nvSpPr>
        <p:spPr>
          <a:xfrm>
            <a:off x="7178034" y="3331578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PHL</a:t>
            </a:r>
          </a:p>
        </p:txBody>
      </p:sp>
      <p:sp>
        <p:nvSpPr>
          <p:cNvPr id="858" name="Shape 858"/>
          <p:cNvSpPr/>
          <p:nvPr/>
        </p:nvSpPr>
        <p:spPr>
          <a:xfrm>
            <a:off x="7179910" y="2657923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NYC</a:t>
            </a:r>
          </a:p>
        </p:txBody>
      </p:sp>
      <p:sp>
        <p:nvSpPr>
          <p:cNvPr id="859" name="Shape 859"/>
          <p:cNvSpPr/>
          <p:nvPr/>
        </p:nvSpPr>
        <p:spPr>
          <a:xfrm>
            <a:off x="7783511" y="1870259"/>
            <a:ext cx="936624" cy="4572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PVD</a:t>
            </a:r>
          </a:p>
        </p:txBody>
      </p:sp>
      <p:sp>
        <p:nvSpPr>
          <p:cNvPr id="860" name="Shape 860"/>
          <p:cNvSpPr/>
          <p:nvPr/>
        </p:nvSpPr>
        <p:spPr>
          <a:xfrm>
            <a:off x="2431767" y="4746812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PHX</a:t>
            </a:r>
          </a:p>
        </p:txBody>
      </p:sp>
      <p:sp>
        <p:nvSpPr>
          <p:cNvPr id="861" name="Shape 861"/>
          <p:cNvSpPr/>
          <p:nvPr/>
        </p:nvSpPr>
        <p:spPr>
          <a:xfrm>
            <a:off x="3750485" y="3790108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STL</a:t>
            </a:r>
          </a:p>
        </p:txBody>
      </p:sp>
      <p:sp>
        <p:nvSpPr>
          <p:cNvPr id="862" name="Shape 862"/>
          <p:cNvSpPr/>
          <p:nvPr/>
        </p:nvSpPr>
        <p:spPr>
          <a:xfrm>
            <a:off x="4231719" y="2372164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</a:t>
            </a:r>
          </a:p>
        </p:txBody>
      </p:sp>
      <p:cxnSp>
        <p:nvCxnSpPr>
          <p:cNvPr id="863" name="Shape 863"/>
          <p:cNvCxnSpPr>
            <a:stCxn id="859" idx="4"/>
            <a:endCxn id="858" idx="7"/>
          </p:cNvCxnSpPr>
          <p:nvPr/>
        </p:nvCxnSpPr>
        <p:spPr>
          <a:xfrm flipH="1">
            <a:off x="7979424" y="2327459"/>
            <a:ext cx="272400" cy="3975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Shape 864"/>
          <p:cNvCxnSpPr>
            <a:stCxn id="859" idx="2"/>
            <a:endCxn id="855" idx="6"/>
          </p:cNvCxnSpPr>
          <p:nvPr/>
        </p:nvCxnSpPr>
        <p:spPr>
          <a:xfrm flipH="1">
            <a:off x="6422711" y="2098859"/>
            <a:ext cx="1360800" cy="174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Shape 865"/>
          <p:cNvCxnSpPr>
            <a:endCxn id="862" idx="7"/>
          </p:cNvCxnSpPr>
          <p:nvPr/>
        </p:nvCxnSpPr>
        <p:spPr>
          <a:xfrm flipH="1">
            <a:off x="5031178" y="2372219"/>
            <a:ext cx="454800" cy="66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Shape 866"/>
          <p:cNvCxnSpPr>
            <a:stCxn id="862" idx="3"/>
            <a:endCxn id="853" idx="6"/>
          </p:cNvCxnSpPr>
          <p:nvPr/>
        </p:nvCxnSpPr>
        <p:spPr>
          <a:xfrm flipH="1">
            <a:off x="1785884" y="2762408"/>
            <a:ext cx="2583000" cy="7977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Shape 867"/>
          <p:cNvCxnSpPr>
            <a:stCxn id="857" idx="4"/>
            <a:endCxn id="856" idx="7"/>
          </p:cNvCxnSpPr>
          <p:nvPr/>
        </p:nvCxnSpPr>
        <p:spPr>
          <a:xfrm flipH="1">
            <a:off x="7377846" y="3788778"/>
            <a:ext cx="268500" cy="3078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Shape 868"/>
          <p:cNvCxnSpPr>
            <a:stCxn id="858" idx="4"/>
            <a:endCxn id="857" idx="0"/>
          </p:cNvCxnSpPr>
          <p:nvPr/>
        </p:nvCxnSpPr>
        <p:spPr>
          <a:xfrm flipH="1">
            <a:off x="7646423" y="3115123"/>
            <a:ext cx="1800" cy="2166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Shape 869"/>
          <p:cNvCxnSpPr>
            <a:stCxn id="858" idx="2"/>
            <a:endCxn id="862" idx="6"/>
          </p:cNvCxnSpPr>
          <p:nvPr/>
        </p:nvCxnSpPr>
        <p:spPr>
          <a:xfrm rot="10800000">
            <a:off x="5168410" y="2600623"/>
            <a:ext cx="2011500" cy="2859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Shape 870"/>
          <p:cNvCxnSpPr>
            <a:stCxn id="857" idx="2"/>
            <a:endCxn id="861" idx="6"/>
          </p:cNvCxnSpPr>
          <p:nvPr/>
        </p:nvCxnSpPr>
        <p:spPr>
          <a:xfrm flipH="1">
            <a:off x="4687134" y="3560178"/>
            <a:ext cx="2490900" cy="4584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Shape 871"/>
          <p:cNvCxnSpPr>
            <a:stCxn id="861" idx="2"/>
            <a:endCxn id="853" idx="5"/>
          </p:cNvCxnSpPr>
          <p:nvPr/>
        </p:nvCxnSpPr>
        <p:spPr>
          <a:xfrm rot="10800000">
            <a:off x="1648685" y="3721708"/>
            <a:ext cx="2101800" cy="2970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2" name="Shape 872"/>
          <p:cNvCxnSpPr/>
          <p:nvPr/>
        </p:nvCxnSpPr>
        <p:spPr>
          <a:xfrm rot="10800000">
            <a:off x="1497012" y="3810752"/>
            <a:ext cx="1318869" cy="93606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Shape 873"/>
          <p:cNvCxnSpPr>
            <a:endCxn id="853" idx="4"/>
          </p:cNvCxnSpPr>
          <p:nvPr/>
        </p:nvCxnSpPr>
        <p:spPr>
          <a:xfrm rot="10800000" flipH="1">
            <a:off x="1051224" y="3788778"/>
            <a:ext cx="266400" cy="9984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Shape 874"/>
          <p:cNvCxnSpPr>
            <a:stCxn id="852" idx="2"/>
          </p:cNvCxnSpPr>
          <p:nvPr/>
        </p:nvCxnSpPr>
        <p:spPr>
          <a:xfrm rot="10800000">
            <a:off x="3377321" y="4975412"/>
            <a:ext cx="2270100" cy="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Shape 875"/>
          <p:cNvCxnSpPr>
            <a:stCxn id="852" idx="1"/>
            <a:endCxn id="861" idx="4"/>
          </p:cNvCxnSpPr>
          <p:nvPr/>
        </p:nvCxnSpPr>
        <p:spPr>
          <a:xfrm rot="10800000">
            <a:off x="4218886" y="4247367"/>
            <a:ext cx="1565700" cy="5664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Shape 876"/>
          <p:cNvCxnSpPr>
            <a:stCxn id="856" idx="2"/>
            <a:endCxn id="861" idx="5"/>
          </p:cNvCxnSpPr>
          <p:nvPr/>
        </p:nvCxnSpPr>
        <p:spPr>
          <a:xfrm rot="10800000">
            <a:off x="4550025" y="4180235"/>
            <a:ext cx="2028300" cy="780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Shape 877"/>
          <p:cNvCxnSpPr/>
          <p:nvPr/>
        </p:nvCxnSpPr>
        <p:spPr>
          <a:xfrm flipH="1">
            <a:off x="6533605" y="4486835"/>
            <a:ext cx="324394" cy="379832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Shape 878"/>
          <p:cNvCxnSpPr/>
          <p:nvPr/>
        </p:nvCxnSpPr>
        <p:spPr>
          <a:xfrm rot="10800000">
            <a:off x="1497012" y="5017828"/>
            <a:ext cx="934755" cy="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Shape 879"/>
          <p:cNvCxnSpPr>
            <a:stCxn id="861" idx="0"/>
            <a:endCxn id="862" idx="4"/>
          </p:cNvCxnSpPr>
          <p:nvPr/>
        </p:nvCxnSpPr>
        <p:spPr>
          <a:xfrm rot="10800000" flipH="1">
            <a:off x="4218797" y="2829508"/>
            <a:ext cx="481200" cy="9606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0" name="Shape 880"/>
          <p:cNvSpPr txBox="1"/>
          <p:nvPr/>
        </p:nvSpPr>
        <p:spPr>
          <a:xfrm>
            <a:off x="6844338" y="165754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4888671" y="1999550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3093533" y="27018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2854053" y="355656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884" name="Shape 884"/>
          <p:cNvSpPr txBox="1"/>
          <p:nvPr/>
        </p:nvSpPr>
        <p:spPr>
          <a:xfrm>
            <a:off x="2243127" y="408566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x="612006" y="4138976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1827971" y="499782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87" name="Shape 887"/>
          <p:cNvSpPr txBox="1"/>
          <p:nvPr/>
        </p:nvSpPr>
        <p:spPr>
          <a:xfrm>
            <a:off x="4231719" y="502679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6763038" y="463293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7783511" y="307653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90" name="Shape 890"/>
          <p:cNvSpPr txBox="1"/>
          <p:nvPr/>
        </p:nvSpPr>
        <p:spPr>
          <a:xfrm>
            <a:off x="7510056" y="3874955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91" name="Shape 891"/>
          <p:cNvSpPr txBox="1"/>
          <p:nvPr/>
        </p:nvSpPr>
        <p:spPr>
          <a:xfrm>
            <a:off x="5647421" y="344586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6330435" y="2468661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5867401" y="388527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5248092" y="4300651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8099363" y="24732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8031564" y="1442391"/>
            <a:ext cx="9366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989148" y="29304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3928728" y="313807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1648771" y="5715000"/>
            <a:ext cx="685110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cost of this path? 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… is there a shorter path?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arenR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Paths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arenR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 First Search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arenR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Dijkstra’s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lang="en-US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Shortest Path</a:t>
            </a:r>
          </a:p>
        </p:txBody>
      </p:sp>
      <p:sp>
        <p:nvSpPr>
          <p:cNvPr id="906" name="Shape 906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5647421" y="4746812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</a:t>
            </a:r>
          </a:p>
        </p:txBody>
      </p:sp>
      <p:sp>
        <p:nvSpPr>
          <p:cNvPr id="908" name="Shape 908"/>
          <p:cNvSpPr/>
          <p:nvPr/>
        </p:nvSpPr>
        <p:spPr>
          <a:xfrm>
            <a:off x="849312" y="3331578"/>
            <a:ext cx="936624" cy="4572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</a:t>
            </a:r>
          </a:p>
        </p:txBody>
      </p:sp>
      <p:sp>
        <p:nvSpPr>
          <p:cNvPr id="909" name="Shape 909"/>
          <p:cNvSpPr/>
          <p:nvPr/>
        </p:nvSpPr>
        <p:spPr>
          <a:xfrm>
            <a:off x="560387" y="4769223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</a:p>
        </p:txBody>
      </p:sp>
      <p:sp>
        <p:nvSpPr>
          <p:cNvPr id="910" name="Shape 910"/>
          <p:cNvSpPr/>
          <p:nvPr/>
        </p:nvSpPr>
        <p:spPr>
          <a:xfrm>
            <a:off x="5485953" y="2045034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</a:t>
            </a:r>
          </a:p>
        </p:txBody>
      </p:sp>
      <p:sp>
        <p:nvSpPr>
          <p:cNvPr id="911" name="Shape 911"/>
          <p:cNvSpPr/>
          <p:nvPr/>
        </p:nvSpPr>
        <p:spPr>
          <a:xfrm>
            <a:off x="6578325" y="4029635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</a:t>
            </a:r>
          </a:p>
        </p:txBody>
      </p:sp>
      <p:sp>
        <p:nvSpPr>
          <p:cNvPr id="912" name="Shape 912"/>
          <p:cNvSpPr/>
          <p:nvPr/>
        </p:nvSpPr>
        <p:spPr>
          <a:xfrm>
            <a:off x="7189932" y="3331578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PHL</a:t>
            </a:r>
          </a:p>
        </p:txBody>
      </p:sp>
      <p:sp>
        <p:nvSpPr>
          <p:cNvPr id="913" name="Shape 913"/>
          <p:cNvSpPr/>
          <p:nvPr/>
        </p:nvSpPr>
        <p:spPr>
          <a:xfrm>
            <a:off x="7179910" y="2657923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NYC</a:t>
            </a:r>
          </a:p>
        </p:txBody>
      </p:sp>
      <p:sp>
        <p:nvSpPr>
          <p:cNvPr id="914" name="Shape 914"/>
          <p:cNvSpPr/>
          <p:nvPr/>
        </p:nvSpPr>
        <p:spPr>
          <a:xfrm>
            <a:off x="7783511" y="1870259"/>
            <a:ext cx="936624" cy="4572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PVD</a:t>
            </a:r>
          </a:p>
        </p:txBody>
      </p:sp>
      <p:sp>
        <p:nvSpPr>
          <p:cNvPr id="915" name="Shape 915"/>
          <p:cNvSpPr/>
          <p:nvPr/>
        </p:nvSpPr>
        <p:spPr>
          <a:xfrm>
            <a:off x="2431767" y="4746812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PHX</a:t>
            </a:r>
          </a:p>
        </p:txBody>
      </p:sp>
      <p:sp>
        <p:nvSpPr>
          <p:cNvPr id="916" name="Shape 916"/>
          <p:cNvSpPr/>
          <p:nvPr/>
        </p:nvSpPr>
        <p:spPr>
          <a:xfrm>
            <a:off x="3750485" y="3790108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STL</a:t>
            </a:r>
          </a:p>
        </p:txBody>
      </p:sp>
      <p:sp>
        <p:nvSpPr>
          <p:cNvPr id="917" name="Shape 917"/>
          <p:cNvSpPr/>
          <p:nvPr/>
        </p:nvSpPr>
        <p:spPr>
          <a:xfrm>
            <a:off x="4231719" y="2372164"/>
            <a:ext cx="936624" cy="4572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</a:t>
            </a:r>
          </a:p>
        </p:txBody>
      </p:sp>
      <p:cxnSp>
        <p:nvCxnSpPr>
          <p:cNvPr id="918" name="Shape 918"/>
          <p:cNvCxnSpPr>
            <a:stCxn id="914" idx="4"/>
            <a:endCxn id="913" idx="7"/>
          </p:cNvCxnSpPr>
          <p:nvPr/>
        </p:nvCxnSpPr>
        <p:spPr>
          <a:xfrm flipH="1">
            <a:off x="7979424" y="2327459"/>
            <a:ext cx="272400" cy="3975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9" name="Shape 919"/>
          <p:cNvCxnSpPr>
            <a:stCxn id="914" idx="2"/>
            <a:endCxn id="910" idx="6"/>
          </p:cNvCxnSpPr>
          <p:nvPr/>
        </p:nvCxnSpPr>
        <p:spPr>
          <a:xfrm flipH="1">
            <a:off x="6422711" y="2098859"/>
            <a:ext cx="1360800" cy="1749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Shape 920"/>
          <p:cNvCxnSpPr>
            <a:endCxn id="917" idx="7"/>
          </p:cNvCxnSpPr>
          <p:nvPr/>
        </p:nvCxnSpPr>
        <p:spPr>
          <a:xfrm flipH="1">
            <a:off x="5031178" y="2372219"/>
            <a:ext cx="454800" cy="669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Shape 921"/>
          <p:cNvCxnSpPr>
            <a:stCxn id="917" idx="3"/>
            <a:endCxn id="908" idx="6"/>
          </p:cNvCxnSpPr>
          <p:nvPr/>
        </p:nvCxnSpPr>
        <p:spPr>
          <a:xfrm flipH="1">
            <a:off x="1785884" y="2762408"/>
            <a:ext cx="2583000" cy="7977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Shape 922"/>
          <p:cNvCxnSpPr>
            <a:stCxn id="912" idx="4"/>
          </p:cNvCxnSpPr>
          <p:nvPr/>
        </p:nvCxnSpPr>
        <p:spPr>
          <a:xfrm flipH="1">
            <a:off x="7418244" y="3788778"/>
            <a:ext cx="240000" cy="3168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Shape 923"/>
          <p:cNvCxnSpPr>
            <a:stCxn id="913" idx="4"/>
            <a:endCxn id="912" idx="0"/>
          </p:cNvCxnSpPr>
          <p:nvPr/>
        </p:nvCxnSpPr>
        <p:spPr>
          <a:xfrm>
            <a:off x="7648223" y="3115123"/>
            <a:ext cx="9900" cy="216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Shape 924"/>
          <p:cNvCxnSpPr>
            <a:stCxn id="913" idx="2"/>
            <a:endCxn id="917" idx="6"/>
          </p:cNvCxnSpPr>
          <p:nvPr/>
        </p:nvCxnSpPr>
        <p:spPr>
          <a:xfrm rot="10800000">
            <a:off x="5168410" y="2600623"/>
            <a:ext cx="2011500" cy="2859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Shape 925"/>
          <p:cNvCxnSpPr>
            <a:stCxn id="912" idx="2"/>
            <a:endCxn id="916" idx="6"/>
          </p:cNvCxnSpPr>
          <p:nvPr/>
        </p:nvCxnSpPr>
        <p:spPr>
          <a:xfrm flipH="1">
            <a:off x="4687032" y="3560178"/>
            <a:ext cx="2502900" cy="4584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Shape 926"/>
          <p:cNvCxnSpPr>
            <a:stCxn id="916" idx="2"/>
            <a:endCxn id="908" idx="5"/>
          </p:cNvCxnSpPr>
          <p:nvPr/>
        </p:nvCxnSpPr>
        <p:spPr>
          <a:xfrm rot="10800000">
            <a:off x="1648685" y="3721708"/>
            <a:ext cx="2101800" cy="297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Shape 927"/>
          <p:cNvCxnSpPr/>
          <p:nvPr/>
        </p:nvCxnSpPr>
        <p:spPr>
          <a:xfrm rot="10800000">
            <a:off x="1497012" y="3810752"/>
            <a:ext cx="1318869" cy="93606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Shape 928"/>
          <p:cNvCxnSpPr>
            <a:endCxn id="908" idx="4"/>
          </p:cNvCxnSpPr>
          <p:nvPr/>
        </p:nvCxnSpPr>
        <p:spPr>
          <a:xfrm rot="10800000" flipH="1">
            <a:off x="1051224" y="3788778"/>
            <a:ext cx="266400" cy="9984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9" name="Shape 929"/>
          <p:cNvCxnSpPr>
            <a:stCxn id="907" idx="2"/>
          </p:cNvCxnSpPr>
          <p:nvPr/>
        </p:nvCxnSpPr>
        <p:spPr>
          <a:xfrm rot="10800000">
            <a:off x="3377321" y="4975412"/>
            <a:ext cx="2270100" cy="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Shape 930"/>
          <p:cNvCxnSpPr>
            <a:stCxn id="907" idx="1"/>
            <a:endCxn id="916" idx="4"/>
          </p:cNvCxnSpPr>
          <p:nvPr/>
        </p:nvCxnSpPr>
        <p:spPr>
          <a:xfrm rot="10800000">
            <a:off x="4218886" y="4247367"/>
            <a:ext cx="1565700" cy="5664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Shape 931"/>
          <p:cNvCxnSpPr>
            <a:stCxn id="911" idx="2"/>
            <a:endCxn id="916" idx="5"/>
          </p:cNvCxnSpPr>
          <p:nvPr/>
        </p:nvCxnSpPr>
        <p:spPr>
          <a:xfrm rot="10800000">
            <a:off x="4550025" y="4180235"/>
            <a:ext cx="2028300" cy="780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Shape 932"/>
          <p:cNvCxnSpPr/>
          <p:nvPr/>
        </p:nvCxnSpPr>
        <p:spPr>
          <a:xfrm flipH="1">
            <a:off x="6533605" y="4486835"/>
            <a:ext cx="324394" cy="379832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Shape 933"/>
          <p:cNvCxnSpPr/>
          <p:nvPr/>
        </p:nvCxnSpPr>
        <p:spPr>
          <a:xfrm rot="10800000">
            <a:off x="1497012" y="5017828"/>
            <a:ext cx="934755" cy="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" name="Shape 934"/>
          <p:cNvCxnSpPr>
            <a:stCxn id="916" idx="0"/>
            <a:endCxn id="917" idx="4"/>
          </p:cNvCxnSpPr>
          <p:nvPr/>
        </p:nvCxnSpPr>
        <p:spPr>
          <a:xfrm rot="10800000" flipH="1">
            <a:off x="4218797" y="2829508"/>
            <a:ext cx="481200" cy="960600"/>
          </a:xfrm>
          <a:prstGeom prst="straightConnector1">
            <a:avLst/>
          </a:prstGeom>
          <a:noFill/>
          <a:ln w="28575" cap="flat" cmpd="sng">
            <a:solidFill>
              <a:srgbClr val="9F9F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5" name="Shape 935"/>
          <p:cNvSpPr txBox="1"/>
          <p:nvPr/>
        </p:nvSpPr>
        <p:spPr>
          <a:xfrm>
            <a:off x="6844338" y="165754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4888671" y="1999550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937" name="Shape 937"/>
          <p:cNvSpPr txBox="1"/>
          <p:nvPr/>
        </p:nvSpPr>
        <p:spPr>
          <a:xfrm>
            <a:off x="3093533" y="27018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2854053" y="355656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2243127" y="408566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612006" y="4138976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1827971" y="499782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4231719" y="502679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943" name="Shape 943"/>
          <p:cNvSpPr txBox="1"/>
          <p:nvPr/>
        </p:nvSpPr>
        <p:spPr>
          <a:xfrm>
            <a:off x="6763038" y="463293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944" name="Shape 944"/>
          <p:cNvSpPr txBox="1"/>
          <p:nvPr/>
        </p:nvSpPr>
        <p:spPr>
          <a:xfrm>
            <a:off x="5647421" y="344586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6330435" y="2468661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5867401" y="388527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5248092" y="4300651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8099363" y="24732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8031564" y="1442391"/>
            <a:ext cx="9366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989148" y="2930457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3928728" y="3138074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952" name="Shape 952"/>
          <p:cNvSpPr txBox="1"/>
          <p:nvPr/>
        </p:nvSpPr>
        <p:spPr>
          <a:xfrm>
            <a:off x="1648771" y="5867400"/>
            <a:ext cx="511426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Shorter path: 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7783511" y="3076533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7510056" y="3874955"/>
            <a:ext cx="65695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the Shortest Path</a:t>
            </a:r>
          </a:p>
        </p:txBody>
      </p:sp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BFS work when all edges have the same weight?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are visited in order of their total distance from the start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a way to visit nodes in order of their distance from the start node even when the edges have distinct weights!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we do this?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once again, we’ll use a data structure we’ve already introduced!</a:t>
            </a:r>
          </a:p>
        </p:txBody>
      </p:sp>
      <p:sp>
        <p:nvSpPr>
          <p:cNvPr id="962" name="Shape 962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the Shortest Path (2)</a:t>
            </a:r>
          </a:p>
        </p:txBody>
      </p:sp>
      <p:sp>
        <p:nvSpPr>
          <p:cNvPr id="969" name="Shape 9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 queue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priorities stored are the total distances from the start to the node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visiting nodes in the order returned by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removeMin()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visit the nodes in order of how far they are from the start!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you don’t explore a node until all of the ones closer to the start have already been explored, you ensure that you have found the shortest path to that node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Shape 971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</a:t>
            </a:r>
          </a:p>
        </p:txBody>
      </p:sp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is as follows:</a:t>
            </a:r>
          </a:p>
          <a:p>
            <a:pPr marL="457200" marR="0" lvl="1" indent="-1905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Decorate all nodes with distance ∞ except for the start node, which has distance 0</a:t>
            </a:r>
          </a:p>
          <a:p>
            <a:pPr marL="457200" marR="0" lvl="1" indent="-1905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all nodes to a priority queue, with their distance decorations as the priority</a:t>
            </a:r>
          </a:p>
          <a:p>
            <a:pPr marL="457200" marR="0" lvl="1" indent="-1905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priority queue isn’t empty:</a:t>
            </a:r>
          </a:p>
          <a:p>
            <a:pPr marL="731520" marR="0" lvl="2" indent="-1854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the node from the queue with minimal priority.</a:t>
            </a:r>
          </a:p>
          <a:p>
            <a:pPr marL="731520" marR="0" lvl="2" indent="-18541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the distances to the removed node’s neighbors if the distances have decreased </a:t>
            </a:r>
          </a:p>
          <a:p>
            <a:pPr marL="182880" marR="0" lvl="0" indent="-18288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algorithm terminates, every node has been decorated with the minimal cost to the node from the start</a:t>
            </a:r>
          </a:p>
        </p:txBody>
      </p:sp>
      <p:sp>
        <p:nvSpPr>
          <p:cNvPr id="980" name="Shape 980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 Example</a:t>
            </a:r>
          </a:p>
        </p:txBody>
      </p:sp>
      <p:sp>
        <p:nvSpPr>
          <p:cNvPr id="986" name="Shape 986"/>
          <p:cNvSpPr txBox="1"/>
          <p:nvPr/>
        </p:nvSpPr>
        <p:spPr>
          <a:xfrm>
            <a:off x="4737100" y="1721583"/>
            <a:ext cx="3949700" cy="1631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the starting vertex with distance zero and the other vertices with distance infinity. Add all the nodes to the priority queue.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4737100" y="4114800"/>
            <a:ext cx="39497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from the priority queue the node with minimal priority (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example). Calculate the distance from the start to the removed vertex’s neighbors by adding the adjacent edge weights to S’s distance decoration.</a:t>
            </a:r>
          </a:p>
        </p:txBody>
      </p:sp>
      <p:sp>
        <p:nvSpPr>
          <p:cNvPr id="989" name="Shape 989"/>
          <p:cNvSpPr txBox="1">
            <a:spLocks noGrp="1"/>
          </p:cNvSpPr>
          <p:nvPr>
            <p:ph type="sldNum" idx="12"/>
          </p:nvPr>
        </p:nvSpPr>
        <p:spPr>
          <a:xfrm>
            <a:off x="8001000" y="0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0" name="Shape 990"/>
          <p:cNvGrpSpPr/>
          <p:nvPr/>
        </p:nvGrpSpPr>
        <p:grpSpPr>
          <a:xfrm>
            <a:off x="422544" y="1154504"/>
            <a:ext cx="3593468" cy="2792585"/>
            <a:chOff x="423562" y="1132083"/>
            <a:chExt cx="3734147" cy="3145472"/>
          </a:xfrm>
        </p:grpSpPr>
        <p:grpSp>
          <p:nvGrpSpPr>
            <p:cNvPr id="991" name="Shape 991"/>
            <p:cNvGrpSpPr/>
            <p:nvPr/>
          </p:nvGrpSpPr>
          <p:grpSpPr>
            <a:xfrm>
              <a:off x="704567" y="1391765"/>
              <a:ext cx="3453142" cy="2704098"/>
              <a:chOff x="1817460" y="1844756"/>
              <a:chExt cx="4432443" cy="2960736"/>
            </a:xfrm>
          </p:grpSpPr>
          <p:sp>
            <p:nvSpPr>
              <p:cNvPr id="992" name="Shape 992"/>
              <p:cNvSpPr/>
              <p:nvPr/>
            </p:nvSpPr>
            <p:spPr>
              <a:xfrm>
                <a:off x="1817460" y="3160333"/>
                <a:ext cx="609072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3369607" y="1983803"/>
                <a:ext cx="635117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3338183" y="4143385"/>
                <a:ext cx="666539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470794" y="4138846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cxnSp>
            <p:nvCxnSpPr>
              <p:cNvPr id="997" name="Shape 997"/>
              <p:cNvCxnSpPr>
                <a:stCxn id="992" idx="7"/>
              </p:cNvCxnSpPr>
              <p:nvPr/>
            </p:nvCxnSpPr>
            <p:spPr>
              <a:xfrm rot="10800000" flipH="1">
                <a:off x="2337337" y="2375924"/>
                <a:ext cx="1032299" cy="856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998" name="Shape 998"/>
              <p:cNvCxnSpPr/>
              <p:nvPr/>
            </p:nvCxnSpPr>
            <p:spPr>
              <a:xfrm>
                <a:off x="2167668" y="3645041"/>
                <a:ext cx="1170512" cy="68469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999" name="Shape 999"/>
              <p:cNvCxnSpPr/>
              <p:nvPr/>
            </p:nvCxnSpPr>
            <p:spPr>
              <a:xfrm>
                <a:off x="4044425" y="2214088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00" name="Shape 1000"/>
              <p:cNvCxnSpPr/>
              <p:nvPr/>
            </p:nvCxnSpPr>
            <p:spPr>
              <a:xfrm>
                <a:off x="4044425" y="4373669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01" name="Shape 1001"/>
              <p:cNvCxnSpPr>
                <a:stCxn id="994" idx="7"/>
                <a:endCxn id="996" idx="3"/>
              </p:cNvCxnSpPr>
              <p:nvPr/>
            </p:nvCxnSpPr>
            <p:spPr>
              <a:xfrm rot="10800000" flipH="1">
                <a:off x="3907111" y="2401076"/>
                <a:ext cx="1663800" cy="18147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02" name="Shape 1002"/>
              <p:cNvCxnSpPr/>
              <p:nvPr/>
            </p:nvCxnSpPr>
            <p:spPr>
              <a:xfrm rot="10800000" flipH="1">
                <a:off x="5936998" y="2449477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03" name="Shape 1003"/>
              <p:cNvCxnSpPr/>
              <p:nvPr/>
            </p:nvCxnSpPr>
            <p:spPr>
              <a:xfrm rot="10800000" flipH="1">
                <a:off x="3540355" y="2479804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04" name="Shape 1004"/>
              <p:cNvCxnSpPr/>
              <p:nvPr/>
            </p:nvCxnSpPr>
            <p:spPr>
              <a:xfrm>
                <a:off x="3854096" y="2451160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005" name="Shape 1005"/>
              <p:cNvSpPr txBox="1"/>
              <p:nvPr/>
            </p:nvSpPr>
            <p:spPr>
              <a:xfrm>
                <a:off x="2426533" y="249045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006" name="Shape 1006"/>
              <p:cNvSpPr txBox="1"/>
              <p:nvPr/>
            </p:nvSpPr>
            <p:spPr>
              <a:xfrm>
                <a:off x="4668939" y="2745884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</a:p>
            </p:txBody>
          </p:sp>
          <p:sp>
            <p:nvSpPr>
              <p:cNvPr id="1007" name="Shape 1007"/>
              <p:cNvSpPr txBox="1"/>
              <p:nvPr/>
            </p:nvSpPr>
            <p:spPr>
              <a:xfrm>
                <a:off x="2440019" y="3960405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008" name="Shape 1008"/>
              <p:cNvSpPr txBox="1"/>
              <p:nvPr/>
            </p:nvSpPr>
            <p:spPr>
              <a:xfrm>
                <a:off x="3213152" y="3048058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09" name="Shape 1009"/>
              <p:cNvSpPr txBox="1"/>
              <p:nvPr/>
            </p:nvSpPr>
            <p:spPr>
              <a:xfrm>
                <a:off x="3938973" y="312777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010" name="Shape 1010"/>
              <p:cNvSpPr txBox="1"/>
              <p:nvPr/>
            </p:nvSpPr>
            <p:spPr>
              <a:xfrm>
                <a:off x="4801703" y="1844756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1011" name="Shape 1011"/>
              <p:cNvSpPr txBox="1"/>
              <p:nvPr/>
            </p:nvSpPr>
            <p:spPr>
              <a:xfrm>
                <a:off x="4786055" y="443616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sp>
            <p:nvSpPr>
              <p:cNvPr id="1012" name="Shape 1012"/>
              <p:cNvSpPr txBox="1"/>
              <p:nvPr/>
            </p:nvSpPr>
            <p:spPr>
              <a:xfrm>
                <a:off x="5936998" y="3152469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cxnSp>
            <p:nvCxnSpPr>
              <p:cNvPr id="1013" name="Shape 1013"/>
              <p:cNvCxnSpPr/>
              <p:nvPr/>
            </p:nvCxnSpPr>
            <p:spPr>
              <a:xfrm>
                <a:off x="5701057" y="2490452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014" name="Shape 1014"/>
              <p:cNvSpPr txBox="1"/>
              <p:nvPr/>
            </p:nvSpPr>
            <p:spPr>
              <a:xfrm>
                <a:off x="5310419" y="315535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015" name="Shape 1015"/>
            <p:cNvSpPr txBox="1"/>
            <p:nvPr/>
          </p:nvSpPr>
          <p:spPr>
            <a:xfrm>
              <a:off x="423562" y="2393252"/>
              <a:ext cx="281358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016" name="Shape 1016"/>
            <p:cNvSpPr txBox="1"/>
            <p:nvPr/>
          </p:nvSpPr>
          <p:spPr>
            <a:xfrm>
              <a:off x="1409820" y="1177180"/>
              <a:ext cx="410876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</a:p>
          </p:txBody>
        </p:sp>
        <p:sp>
          <p:nvSpPr>
            <p:cNvPr id="1017" name="Shape 1017"/>
            <p:cNvSpPr txBox="1"/>
            <p:nvPr/>
          </p:nvSpPr>
          <p:spPr>
            <a:xfrm>
              <a:off x="1576528" y="3692780"/>
              <a:ext cx="410876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</a:p>
          </p:txBody>
        </p:sp>
        <p:sp>
          <p:nvSpPr>
            <p:cNvPr id="1018" name="Shape 1018"/>
            <p:cNvSpPr txBox="1"/>
            <p:nvPr/>
          </p:nvSpPr>
          <p:spPr>
            <a:xfrm>
              <a:off x="3333676" y="1132083"/>
              <a:ext cx="410876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</a:p>
          </p:txBody>
        </p:sp>
        <p:sp>
          <p:nvSpPr>
            <p:cNvPr id="1019" name="Shape 1019"/>
            <p:cNvSpPr txBox="1"/>
            <p:nvPr/>
          </p:nvSpPr>
          <p:spPr>
            <a:xfrm>
              <a:off x="3305303" y="3692778"/>
              <a:ext cx="410876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</a:p>
          </p:txBody>
        </p:sp>
      </p:grpSp>
      <p:grpSp>
        <p:nvGrpSpPr>
          <p:cNvPr id="1020" name="Shape 1020"/>
          <p:cNvGrpSpPr/>
          <p:nvPr/>
        </p:nvGrpSpPr>
        <p:grpSpPr>
          <a:xfrm>
            <a:off x="486749" y="3843468"/>
            <a:ext cx="3593468" cy="2792583"/>
            <a:chOff x="423562" y="1132083"/>
            <a:chExt cx="3734147" cy="3145470"/>
          </a:xfrm>
        </p:grpSpPr>
        <p:grpSp>
          <p:nvGrpSpPr>
            <p:cNvPr id="1021" name="Shape 1021"/>
            <p:cNvGrpSpPr/>
            <p:nvPr/>
          </p:nvGrpSpPr>
          <p:grpSpPr>
            <a:xfrm>
              <a:off x="704567" y="1391765"/>
              <a:ext cx="3453142" cy="2704098"/>
              <a:chOff x="1817460" y="1844756"/>
              <a:chExt cx="4432443" cy="2960736"/>
            </a:xfrm>
          </p:grpSpPr>
          <p:sp>
            <p:nvSpPr>
              <p:cNvPr id="1022" name="Shape 1022"/>
              <p:cNvSpPr/>
              <p:nvPr/>
            </p:nvSpPr>
            <p:spPr>
              <a:xfrm>
                <a:off x="1817460" y="3160333"/>
                <a:ext cx="609072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3369607" y="1983803"/>
                <a:ext cx="635117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3338183" y="4143385"/>
                <a:ext cx="666539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470794" y="4138846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sp>
            <p:nvSpPr>
              <p:cNvPr id="1026" name="Shape 1026"/>
              <p:cNvSpPr/>
              <p:nvPr/>
            </p:nvSpPr>
            <p:spPr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cxnSp>
            <p:nvCxnSpPr>
              <p:cNvPr id="1027" name="Shape 1027"/>
              <p:cNvCxnSpPr>
                <a:stCxn id="1022" idx="7"/>
              </p:cNvCxnSpPr>
              <p:nvPr/>
            </p:nvCxnSpPr>
            <p:spPr>
              <a:xfrm rot="10800000" flipH="1">
                <a:off x="2337337" y="2375924"/>
                <a:ext cx="1032299" cy="856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28" name="Shape 1028"/>
              <p:cNvCxnSpPr/>
              <p:nvPr/>
            </p:nvCxnSpPr>
            <p:spPr>
              <a:xfrm>
                <a:off x="2167668" y="3645041"/>
                <a:ext cx="1170512" cy="68469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29" name="Shape 1029"/>
              <p:cNvCxnSpPr/>
              <p:nvPr/>
            </p:nvCxnSpPr>
            <p:spPr>
              <a:xfrm>
                <a:off x="4044425" y="2214088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30" name="Shape 1030"/>
              <p:cNvCxnSpPr/>
              <p:nvPr/>
            </p:nvCxnSpPr>
            <p:spPr>
              <a:xfrm>
                <a:off x="4044425" y="4373669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31" name="Shape 1031"/>
              <p:cNvCxnSpPr>
                <a:stCxn id="1024" idx="7"/>
                <a:endCxn id="1026" idx="3"/>
              </p:cNvCxnSpPr>
              <p:nvPr/>
            </p:nvCxnSpPr>
            <p:spPr>
              <a:xfrm rot="10800000" flipH="1">
                <a:off x="3907111" y="2401076"/>
                <a:ext cx="1663800" cy="18147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32" name="Shape 1032"/>
              <p:cNvCxnSpPr/>
              <p:nvPr/>
            </p:nvCxnSpPr>
            <p:spPr>
              <a:xfrm rot="10800000" flipH="1">
                <a:off x="5936998" y="2449477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33" name="Shape 1033"/>
              <p:cNvCxnSpPr/>
              <p:nvPr/>
            </p:nvCxnSpPr>
            <p:spPr>
              <a:xfrm rot="10800000" flipH="1">
                <a:off x="3540355" y="2479804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34" name="Shape 1034"/>
              <p:cNvCxnSpPr/>
              <p:nvPr/>
            </p:nvCxnSpPr>
            <p:spPr>
              <a:xfrm>
                <a:off x="3854096" y="2451160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035" name="Shape 1035"/>
              <p:cNvSpPr txBox="1"/>
              <p:nvPr/>
            </p:nvSpPr>
            <p:spPr>
              <a:xfrm>
                <a:off x="2426533" y="249045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036" name="Shape 1036"/>
              <p:cNvSpPr txBox="1"/>
              <p:nvPr/>
            </p:nvSpPr>
            <p:spPr>
              <a:xfrm>
                <a:off x="4668939" y="2745884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</a:p>
            </p:txBody>
          </p:sp>
          <p:sp>
            <p:nvSpPr>
              <p:cNvPr id="1037" name="Shape 1037"/>
              <p:cNvSpPr txBox="1"/>
              <p:nvPr/>
            </p:nvSpPr>
            <p:spPr>
              <a:xfrm>
                <a:off x="2440019" y="3960405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038" name="Shape 1038"/>
              <p:cNvSpPr txBox="1"/>
              <p:nvPr/>
            </p:nvSpPr>
            <p:spPr>
              <a:xfrm>
                <a:off x="3213152" y="3048058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39" name="Shape 1039"/>
              <p:cNvSpPr txBox="1"/>
              <p:nvPr/>
            </p:nvSpPr>
            <p:spPr>
              <a:xfrm>
                <a:off x="3938973" y="312777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040" name="Shape 1040"/>
              <p:cNvSpPr txBox="1"/>
              <p:nvPr/>
            </p:nvSpPr>
            <p:spPr>
              <a:xfrm>
                <a:off x="4801703" y="1844756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1041" name="Shape 1041"/>
              <p:cNvSpPr txBox="1"/>
              <p:nvPr/>
            </p:nvSpPr>
            <p:spPr>
              <a:xfrm>
                <a:off x="4786055" y="443616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sp>
            <p:nvSpPr>
              <p:cNvPr id="1042" name="Shape 1042"/>
              <p:cNvSpPr txBox="1"/>
              <p:nvPr/>
            </p:nvSpPr>
            <p:spPr>
              <a:xfrm>
                <a:off x="5936998" y="3152469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cxnSp>
            <p:nvCxnSpPr>
              <p:cNvPr id="1043" name="Shape 1043"/>
              <p:cNvCxnSpPr/>
              <p:nvPr/>
            </p:nvCxnSpPr>
            <p:spPr>
              <a:xfrm>
                <a:off x="5701057" y="2490452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044" name="Shape 1044"/>
              <p:cNvSpPr txBox="1"/>
              <p:nvPr/>
            </p:nvSpPr>
            <p:spPr>
              <a:xfrm>
                <a:off x="5310419" y="315535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045" name="Shape 1045"/>
            <p:cNvSpPr txBox="1"/>
            <p:nvPr/>
          </p:nvSpPr>
          <p:spPr>
            <a:xfrm>
              <a:off x="423562" y="2393252"/>
              <a:ext cx="281358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1594905" y="1387029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1576528" y="3692780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048" name="Shape 1048"/>
            <p:cNvSpPr txBox="1"/>
            <p:nvPr/>
          </p:nvSpPr>
          <p:spPr>
            <a:xfrm>
              <a:off x="3333676" y="1132083"/>
              <a:ext cx="410876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</a:p>
          </p:txBody>
        </p:sp>
        <p:sp>
          <p:nvSpPr>
            <p:cNvPr id="1049" name="Shape 1049"/>
            <p:cNvSpPr txBox="1"/>
            <p:nvPr/>
          </p:nvSpPr>
          <p:spPr>
            <a:xfrm>
              <a:off x="3305303" y="3692778"/>
              <a:ext cx="410876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 Example</a:t>
            </a:r>
          </a:p>
        </p:txBody>
      </p:sp>
      <p:sp>
        <p:nvSpPr>
          <p:cNvPr id="1055" name="Shape 1055"/>
          <p:cNvSpPr txBox="1"/>
          <p:nvPr/>
        </p:nvSpPr>
        <p:spPr>
          <a:xfrm>
            <a:off x="4737100" y="1663700"/>
            <a:ext cx="39497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 previous step, while the priority queue isn’t empty, removing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time. The priorities of nodes in the priority queue may have to be updated, like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priority in this example.</a:t>
            </a:r>
          </a:p>
        </p:txBody>
      </p:sp>
      <p:sp>
        <p:nvSpPr>
          <p:cNvPr id="1056" name="Shape 1056"/>
          <p:cNvSpPr txBox="1"/>
          <p:nvPr/>
        </p:nvSpPr>
        <p:spPr>
          <a:xfrm>
            <a:off x="4737100" y="4540983"/>
            <a:ext cx="4102100" cy="1631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again by removing vertex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As always, update any distances that are shorter using this path than before (for example,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now has a distance of 6, not 10).</a:t>
            </a:r>
          </a:p>
        </p:txBody>
      </p:sp>
      <p:sp>
        <p:nvSpPr>
          <p:cNvPr id="1058" name="Shape 1058"/>
          <p:cNvSpPr txBox="1">
            <a:spLocks noGrp="1"/>
          </p:cNvSpPr>
          <p:nvPr>
            <p:ph type="sldNum" idx="12"/>
          </p:nvPr>
        </p:nvSpPr>
        <p:spPr>
          <a:xfrm>
            <a:off x="8001000" y="0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9" name="Shape 1059"/>
          <p:cNvGrpSpPr/>
          <p:nvPr/>
        </p:nvGrpSpPr>
        <p:grpSpPr>
          <a:xfrm>
            <a:off x="457199" y="1247211"/>
            <a:ext cx="3593468" cy="2638988"/>
            <a:chOff x="423562" y="1236748"/>
            <a:chExt cx="3734147" cy="2972466"/>
          </a:xfrm>
        </p:grpSpPr>
        <p:grpSp>
          <p:nvGrpSpPr>
            <p:cNvPr id="1060" name="Shape 1060"/>
            <p:cNvGrpSpPr/>
            <p:nvPr/>
          </p:nvGrpSpPr>
          <p:grpSpPr>
            <a:xfrm>
              <a:off x="704567" y="1350099"/>
              <a:ext cx="3453142" cy="2745764"/>
              <a:chOff x="1817460" y="1799136"/>
              <a:chExt cx="4432443" cy="3006356"/>
            </a:xfrm>
          </p:grpSpPr>
          <p:sp>
            <p:nvSpPr>
              <p:cNvPr id="1061" name="Shape 1061"/>
              <p:cNvSpPr/>
              <p:nvPr/>
            </p:nvSpPr>
            <p:spPr>
              <a:xfrm>
                <a:off x="1817460" y="3160333"/>
                <a:ext cx="609072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3369607" y="1983803"/>
                <a:ext cx="635117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3338183" y="4143385"/>
                <a:ext cx="666539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5470794" y="4138846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cxnSp>
            <p:nvCxnSpPr>
              <p:cNvPr id="1066" name="Shape 1066"/>
              <p:cNvCxnSpPr>
                <a:stCxn id="1061" idx="7"/>
              </p:cNvCxnSpPr>
              <p:nvPr/>
            </p:nvCxnSpPr>
            <p:spPr>
              <a:xfrm rot="10800000" flipH="1">
                <a:off x="2337337" y="2375924"/>
                <a:ext cx="1032299" cy="856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67" name="Shape 1067"/>
              <p:cNvCxnSpPr/>
              <p:nvPr/>
            </p:nvCxnSpPr>
            <p:spPr>
              <a:xfrm>
                <a:off x="2167668" y="3645041"/>
                <a:ext cx="1170512" cy="68469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68" name="Shape 1068"/>
              <p:cNvCxnSpPr/>
              <p:nvPr/>
            </p:nvCxnSpPr>
            <p:spPr>
              <a:xfrm>
                <a:off x="4044425" y="2214088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69" name="Shape 1069"/>
              <p:cNvCxnSpPr/>
              <p:nvPr/>
            </p:nvCxnSpPr>
            <p:spPr>
              <a:xfrm>
                <a:off x="4044425" y="4373669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70" name="Shape 1070"/>
              <p:cNvCxnSpPr>
                <a:stCxn id="1063" idx="7"/>
                <a:endCxn id="1065" idx="3"/>
              </p:cNvCxnSpPr>
              <p:nvPr/>
            </p:nvCxnSpPr>
            <p:spPr>
              <a:xfrm rot="10800000" flipH="1">
                <a:off x="3907111" y="2401076"/>
                <a:ext cx="1663800" cy="18147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71" name="Shape 1071"/>
              <p:cNvCxnSpPr/>
              <p:nvPr/>
            </p:nvCxnSpPr>
            <p:spPr>
              <a:xfrm rot="10800000" flipH="1">
                <a:off x="5936998" y="2449477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72" name="Shape 1072"/>
              <p:cNvCxnSpPr/>
              <p:nvPr/>
            </p:nvCxnSpPr>
            <p:spPr>
              <a:xfrm rot="10800000" flipH="1">
                <a:off x="3540355" y="2479804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73" name="Shape 1073"/>
              <p:cNvCxnSpPr/>
              <p:nvPr/>
            </p:nvCxnSpPr>
            <p:spPr>
              <a:xfrm>
                <a:off x="3854096" y="2451160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074" name="Shape 1074"/>
              <p:cNvSpPr txBox="1"/>
              <p:nvPr/>
            </p:nvSpPr>
            <p:spPr>
              <a:xfrm>
                <a:off x="2426533" y="249045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075" name="Shape 1075"/>
              <p:cNvSpPr txBox="1"/>
              <p:nvPr/>
            </p:nvSpPr>
            <p:spPr>
              <a:xfrm>
                <a:off x="4668939" y="2745884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</a:p>
            </p:txBody>
          </p:sp>
          <p:sp>
            <p:nvSpPr>
              <p:cNvPr id="1076" name="Shape 1076"/>
              <p:cNvSpPr txBox="1"/>
              <p:nvPr/>
            </p:nvSpPr>
            <p:spPr>
              <a:xfrm>
                <a:off x="2440019" y="3960405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077" name="Shape 1077"/>
              <p:cNvSpPr txBox="1"/>
              <p:nvPr/>
            </p:nvSpPr>
            <p:spPr>
              <a:xfrm>
                <a:off x="3213152" y="3048058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078" name="Shape 1078"/>
              <p:cNvSpPr txBox="1"/>
              <p:nvPr/>
            </p:nvSpPr>
            <p:spPr>
              <a:xfrm>
                <a:off x="3938973" y="312777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079" name="Shape 1079"/>
              <p:cNvSpPr txBox="1"/>
              <p:nvPr/>
            </p:nvSpPr>
            <p:spPr>
              <a:xfrm>
                <a:off x="4659162" y="1799136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1080" name="Shape 1080"/>
              <p:cNvSpPr txBox="1"/>
              <p:nvPr/>
            </p:nvSpPr>
            <p:spPr>
              <a:xfrm>
                <a:off x="4786055" y="443616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sp>
            <p:nvSpPr>
              <p:cNvPr id="1081" name="Shape 1081"/>
              <p:cNvSpPr txBox="1"/>
              <p:nvPr/>
            </p:nvSpPr>
            <p:spPr>
              <a:xfrm>
                <a:off x="5936998" y="3152469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cxnSp>
            <p:nvCxnSpPr>
              <p:cNvPr id="1082" name="Shape 1082"/>
              <p:cNvCxnSpPr/>
              <p:nvPr/>
            </p:nvCxnSpPr>
            <p:spPr>
              <a:xfrm>
                <a:off x="5701057" y="2490452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083" name="Shape 1083"/>
              <p:cNvSpPr txBox="1"/>
              <p:nvPr/>
            </p:nvSpPr>
            <p:spPr>
              <a:xfrm>
                <a:off x="5310419" y="315535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084" name="Shape 1084"/>
            <p:cNvSpPr txBox="1"/>
            <p:nvPr/>
          </p:nvSpPr>
          <p:spPr>
            <a:xfrm>
              <a:off x="423562" y="2393252"/>
              <a:ext cx="281358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085" name="Shape 1085"/>
            <p:cNvSpPr txBox="1"/>
            <p:nvPr/>
          </p:nvSpPr>
          <p:spPr>
            <a:xfrm>
              <a:off x="1594905" y="1236748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086" name="Shape 1086"/>
            <p:cNvSpPr txBox="1"/>
            <p:nvPr/>
          </p:nvSpPr>
          <p:spPr>
            <a:xfrm>
              <a:off x="1576528" y="3692780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087" name="Shape 1087"/>
            <p:cNvSpPr txBox="1"/>
            <p:nvPr/>
          </p:nvSpPr>
          <p:spPr>
            <a:xfrm>
              <a:off x="3160144" y="1236748"/>
              <a:ext cx="605382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</a:p>
          </p:txBody>
        </p:sp>
        <p:sp>
          <p:nvSpPr>
            <p:cNvPr id="1088" name="Shape 1088"/>
            <p:cNvSpPr txBox="1"/>
            <p:nvPr/>
          </p:nvSpPr>
          <p:spPr>
            <a:xfrm>
              <a:off x="3305303" y="3758544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id="1089" name="Shape 1089"/>
          <p:cNvGrpSpPr/>
          <p:nvPr/>
        </p:nvGrpSpPr>
        <p:grpSpPr>
          <a:xfrm>
            <a:off x="458419" y="3967948"/>
            <a:ext cx="3593468" cy="2607376"/>
            <a:chOff x="423562" y="1272354"/>
            <a:chExt cx="3734147" cy="2936859"/>
          </a:xfrm>
        </p:grpSpPr>
        <p:grpSp>
          <p:nvGrpSpPr>
            <p:cNvPr id="1090" name="Shape 1090"/>
            <p:cNvGrpSpPr/>
            <p:nvPr/>
          </p:nvGrpSpPr>
          <p:grpSpPr>
            <a:xfrm>
              <a:off x="704567" y="1350099"/>
              <a:ext cx="3453142" cy="2745764"/>
              <a:chOff x="1817460" y="1799136"/>
              <a:chExt cx="4432443" cy="3006356"/>
            </a:xfrm>
          </p:grpSpPr>
          <p:sp>
            <p:nvSpPr>
              <p:cNvPr id="1091" name="Shape 1091"/>
              <p:cNvSpPr/>
              <p:nvPr/>
            </p:nvSpPr>
            <p:spPr>
              <a:xfrm>
                <a:off x="1817460" y="3160333"/>
                <a:ext cx="609072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3369607" y="1983803"/>
                <a:ext cx="635117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3338183" y="4143385"/>
                <a:ext cx="666539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470794" y="4138846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cxnSp>
            <p:nvCxnSpPr>
              <p:cNvPr id="1096" name="Shape 1096"/>
              <p:cNvCxnSpPr>
                <a:stCxn id="1091" idx="7"/>
              </p:cNvCxnSpPr>
              <p:nvPr/>
            </p:nvCxnSpPr>
            <p:spPr>
              <a:xfrm rot="10800000" flipH="1">
                <a:off x="2337337" y="2375924"/>
                <a:ext cx="1032299" cy="856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97" name="Shape 1097"/>
              <p:cNvCxnSpPr/>
              <p:nvPr/>
            </p:nvCxnSpPr>
            <p:spPr>
              <a:xfrm>
                <a:off x="2167668" y="3645041"/>
                <a:ext cx="1170512" cy="68469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98" name="Shape 1098"/>
              <p:cNvCxnSpPr/>
              <p:nvPr/>
            </p:nvCxnSpPr>
            <p:spPr>
              <a:xfrm>
                <a:off x="4044425" y="2214088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099" name="Shape 1099"/>
              <p:cNvCxnSpPr/>
              <p:nvPr/>
            </p:nvCxnSpPr>
            <p:spPr>
              <a:xfrm>
                <a:off x="4044425" y="4373669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00" name="Shape 1100"/>
              <p:cNvCxnSpPr>
                <a:stCxn id="1093" idx="7"/>
                <a:endCxn id="1095" idx="3"/>
              </p:cNvCxnSpPr>
              <p:nvPr/>
            </p:nvCxnSpPr>
            <p:spPr>
              <a:xfrm rot="10800000" flipH="1">
                <a:off x="3907111" y="2401076"/>
                <a:ext cx="1663800" cy="18147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01" name="Shape 1101"/>
              <p:cNvCxnSpPr/>
              <p:nvPr/>
            </p:nvCxnSpPr>
            <p:spPr>
              <a:xfrm rot="10800000" flipH="1">
                <a:off x="5936998" y="2449477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02" name="Shape 1102"/>
              <p:cNvCxnSpPr/>
              <p:nvPr/>
            </p:nvCxnSpPr>
            <p:spPr>
              <a:xfrm rot="10800000" flipH="1">
                <a:off x="3540355" y="2479804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03" name="Shape 1103"/>
              <p:cNvCxnSpPr/>
              <p:nvPr/>
            </p:nvCxnSpPr>
            <p:spPr>
              <a:xfrm>
                <a:off x="3854096" y="2451160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104" name="Shape 1104"/>
              <p:cNvSpPr txBox="1"/>
              <p:nvPr/>
            </p:nvSpPr>
            <p:spPr>
              <a:xfrm>
                <a:off x="2426533" y="249045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105" name="Shape 1105"/>
              <p:cNvSpPr txBox="1"/>
              <p:nvPr/>
            </p:nvSpPr>
            <p:spPr>
              <a:xfrm>
                <a:off x="4668939" y="2745884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</a:p>
            </p:txBody>
          </p:sp>
          <p:sp>
            <p:nvSpPr>
              <p:cNvPr id="1106" name="Shape 1106"/>
              <p:cNvSpPr txBox="1"/>
              <p:nvPr/>
            </p:nvSpPr>
            <p:spPr>
              <a:xfrm>
                <a:off x="2440019" y="3960405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107" name="Shape 1107"/>
              <p:cNvSpPr txBox="1"/>
              <p:nvPr/>
            </p:nvSpPr>
            <p:spPr>
              <a:xfrm>
                <a:off x="3213152" y="3048058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108" name="Shape 1108"/>
              <p:cNvSpPr txBox="1"/>
              <p:nvPr/>
            </p:nvSpPr>
            <p:spPr>
              <a:xfrm>
                <a:off x="3938973" y="312777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109" name="Shape 1109"/>
              <p:cNvSpPr txBox="1"/>
              <p:nvPr/>
            </p:nvSpPr>
            <p:spPr>
              <a:xfrm>
                <a:off x="4659162" y="1799136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1110" name="Shape 1110"/>
              <p:cNvSpPr txBox="1"/>
              <p:nvPr/>
            </p:nvSpPr>
            <p:spPr>
              <a:xfrm>
                <a:off x="4786055" y="443616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sp>
            <p:nvSpPr>
              <p:cNvPr id="1111" name="Shape 1111"/>
              <p:cNvSpPr txBox="1"/>
              <p:nvPr/>
            </p:nvSpPr>
            <p:spPr>
              <a:xfrm>
                <a:off x="5936998" y="3152469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cxnSp>
            <p:nvCxnSpPr>
              <p:cNvPr id="1112" name="Shape 1112"/>
              <p:cNvCxnSpPr/>
              <p:nvPr/>
            </p:nvCxnSpPr>
            <p:spPr>
              <a:xfrm>
                <a:off x="5701057" y="2490452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113" name="Shape 1113"/>
              <p:cNvSpPr txBox="1"/>
              <p:nvPr/>
            </p:nvSpPr>
            <p:spPr>
              <a:xfrm>
                <a:off x="5310419" y="315535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114" name="Shape 1114"/>
            <p:cNvSpPr txBox="1"/>
            <p:nvPr/>
          </p:nvSpPr>
          <p:spPr>
            <a:xfrm>
              <a:off x="423562" y="2393252"/>
              <a:ext cx="281358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115" name="Shape 1115"/>
            <p:cNvSpPr txBox="1"/>
            <p:nvPr/>
          </p:nvSpPr>
          <p:spPr>
            <a:xfrm>
              <a:off x="1594905" y="1426590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116" name="Shape 1116"/>
            <p:cNvSpPr txBox="1"/>
            <p:nvPr/>
          </p:nvSpPr>
          <p:spPr>
            <a:xfrm>
              <a:off x="1576528" y="3692780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117" name="Shape 1117"/>
            <p:cNvSpPr txBox="1"/>
            <p:nvPr/>
          </p:nvSpPr>
          <p:spPr>
            <a:xfrm>
              <a:off x="3354810" y="1272354"/>
              <a:ext cx="349553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118" name="Shape 1118"/>
            <p:cNvSpPr txBox="1"/>
            <p:nvPr/>
          </p:nvSpPr>
          <p:spPr>
            <a:xfrm>
              <a:off x="3305303" y="3758544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 Example</a:t>
            </a:r>
          </a:p>
        </p:txBody>
      </p:sp>
      <p:sp>
        <p:nvSpPr>
          <p:cNvPr id="1124" name="Shape 1124"/>
          <p:cNvSpPr txBox="1"/>
          <p:nvPr/>
        </p:nvSpPr>
        <p:spPr>
          <a:xfrm>
            <a:off x="4737100" y="1663700"/>
            <a:ext cx="39497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Repeat, this time removing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125" name="Shape 1125"/>
          <p:cNvSpPr txBox="1"/>
          <p:nvPr/>
        </p:nvSpPr>
        <p:spPr>
          <a:xfrm>
            <a:off x="4737100" y="4191257"/>
            <a:ext cx="3949700" cy="1631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removing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every node has been visited and thus every node has been decorated with the shortest distance to the node from the start.</a:t>
            </a:r>
          </a:p>
        </p:txBody>
      </p:sp>
      <p:sp>
        <p:nvSpPr>
          <p:cNvPr id="1127" name="Shape 1127"/>
          <p:cNvSpPr txBox="1">
            <a:spLocks noGrp="1"/>
          </p:cNvSpPr>
          <p:nvPr>
            <p:ph type="sldNum" idx="12"/>
          </p:nvPr>
        </p:nvSpPr>
        <p:spPr>
          <a:xfrm>
            <a:off x="8001000" y="0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8" name="Shape 1128"/>
          <p:cNvGrpSpPr/>
          <p:nvPr/>
        </p:nvGrpSpPr>
        <p:grpSpPr>
          <a:xfrm>
            <a:off x="509069" y="1252101"/>
            <a:ext cx="3593468" cy="2607376"/>
            <a:chOff x="423562" y="1272354"/>
            <a:chExt cx="3734147" cy="2936859"/>
          </a:xfrm>
        </p:grpSpPr>
        <p:grpSp>
          <p:nvGrpSpPr>
            <p:cNvPr id="1129" name="Shape 1129"/>
            <p:cNvGrpSpPr/>
            <p:nvPr/>
          </p:nvGrpSpPr>
          <p:grpSpPr>
            <a:xfrm>
              <a:off x="704567" y="1350099"/>
              <a:ext cx="3453142" cy="2745764"/>
              <a:chOff x="1817460" y="1799136"/>
              <a:chExt cx="4432443" cy="3006356"/>
            </a:xfrm>
          </p:grpSpPr>
          <p:sp>
            <p:nvSpPr>
              <p:cNvPr id="1130" name="Shape 1130"/>
              <p:cNvSpPr/>
              <p:nvPr/>
            </p:nvSpPr>
            <p:spPr>
              <a:xfrm>
                <a:off x="1817460" y="3160333"/>
                <a:ext cx="609072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3369607" y="1983803"/>
                <a:ext cx="635117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3338183" y="4143385"/>
                <a:ext cx="666539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5470794" y="4138846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cxnSp>
            <p:nvCxnSpPr>
              <p:cNvPr id="1135" name="Shape 1135"/>
              <p:cNvCxnSpPr>
                <a:stCxn id="1130" idx="7"/>
              </p:cNvCxnSpPr>
              <p:nvPr/>
            </p:nvCxnSpPr>
            <p:spPr>
              <a:xfrm rot="10800000" flipH="1">
                <a:off x="2337337" y="2375924"/>
                <a:ext cx="1032299" cy="856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36" name="Shape 1136"/>
              <p:cNvCxnSpPr/>
              <p:nvPr/>
            </p:nvCxnSpPr>
            <p:spPr>
              <a:xfrm>
                <a:off x="2167668" y="3645041"/>
                <a:ext cx="1170512" cy="68469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37" name="Shape 1137"/>
              <p:cNvCxnSpPr/>
              <p:nvPr/>
            </p:nvCxnSpPr>
            <p:spPr>
              <a:xfrm>
                <a:off x="4044425" y="2214088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38" name="Shape 1138"/>
              <p:cNvCxnSpPr/>
              <p:nvPr/>
            </p:nvCxnSpPr>
            <p:spPr>
              <a:xfrm>
                <a:off x="4044425" y="4373669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39" name="Shape 1139"/>
              <p:cNvCxnSpPr>
                <a:stCxn id="1132" idx="7"/>
                <a:endCxn id="1134" idx="3"/>
              </p:cNvCxnSpPr>
              <p:nvPr/>
            </p:nvCxnSpPr>
            <p:spPr>
              <a:xfrm rot="10800000" flipH="1">
                <a:off x="3907111" y="2401076"/>
                <a:ext cx="1663800" cy="18147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40" name="Shape 1140"/>
              <p:cNvCxnSpPr/>
              <p:nvPr/>
            </p:nvCxnSpPr>
            <p:spPr>
              <a:xfrm rot="10800000" flipH="1">
                <a:off x="5936998" y="2449477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41" name="Shape 1141"/>
              <p:cNvCxnSpPr/>
              <p:nvPr/>
            </p:nvCxnSpPr>
            <p:spPr>
              <a:xfrm rot="10800000" flipH="1">
                <a:off x="3540355" y="2479804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42" name="Shape 1142"/>
              <p:cNvCxnSpPr/>
              <p:nvPr/>
            </p:nvCxnSpPr>
            <p:spPr>
              <a:xfrm>
                <a:off x="3854096" y="2451160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143" name="Shape 1143"/>
              <p:cNvSpPr txBox="1"/>
              <p:nvPr/>
            </p:nvSpPr>
            <p:spPr>
              <a:xfrm>
                <a:off x="2426533" y="249045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144" name="Shape 1144"/>
              <p:cNvSpPr txBox="1"/>
              <p:nvPr/>
            </p:nvSpPr>
            <p:spPr>
              <a:xfrm>
                <a:off x="4668939" y="2745884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</a:p>
            </p:txBody>
          </p:sp>
          <p:sp>
            <p:nvSpPr>
              <p:cNvPr id="1145" name="Shape 1145"/>
              <p:cNvSpPr txBox="1"/>
              <p:nvPr/>
            </p:nvSpPr>
            <p:spPr>
              <a:xfrm>
                <a:off x="2440019" y="3960405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146" name="Shape 1146"/>
              <p:cNvSpPr txBox="1"/>
              <p:nvPr/>
            </p:nvSpPr>
            <p:spPr>
              <a:xfrm>
                <a:off x="3213152" y="3048058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147" name="Shape 1147"/>
              <p:cNvSpPr txBox="1"/>
              <p:nvPr/>
            </p:nvSpPr>
            <p:spPr>
              <a:xfrm>
                <a:off x="3938973" y="312777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148" name="Shape 1148"/>
              <p:cNvSpPr txBox="1"/>
              <p:nvPr/>
            </p:nvSpPr>
            <p:spPr>
              <a:xfrm>
                <a:off x="4659162" y="1799136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1149" name="Shape 1149"/>
              <p:cNvSpPr txBox="1"/>
              <p:nvPr/>
            </p:nvSpPr>
            <p:spPr>
              <a:xfrm>
                <a:off x="4786055" y="443616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sp>
            <p:nvSpPr>
              <p:cNvPr id="1150" name="Shape 1150"/>
              <p:cNvSpPr txBox="1"/>
              <p:nvPr/>
            </p:nvSpPr>
            <p:spPr>
              <a:xfrm>
                <a:off x="5936998" y="3152469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cxnSp>
            <p:nvCxnSpPr>
              <p:cNvPr id="1151" name="Shape 1151"/>
              <p:cNvCxnSpPr/>
              <p:nvPr/>
            </p:nvCxnSpPr>
            <p:spPr>
              <a:xfrm>
                <a:off x="5701057" y="2490452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152" name="Shape 1152"/>
              <p:cNvSpPr txBox="1"/>
              <p:nvPr/>
            </p:nvSpPr>
            <p:spPr>
              <a:xfrm>
                <a:off x="5310419" y="315535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153" name="Shape 1153"/>
            <p:cNvSpPr txBox="1"/>
            <p:nvPr/>
          </p:nvSpPr>
          <p:spPr>
            <a:xfrm>
              <a:off x="423562" y="2393252"/>
              <a:ext cx="281358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154" name="Shape 1154"/>
            <p:cNvSpPr txBox="1"/>
            <p:nvPr/>
          </p:nvSpPr>
          <p:spPr>
            <a:xfrm>
              <a:off x="1594905" y="1426590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155" name="Shape 1155"/>
            <p:cNvSpPr txBox="1"/>
            <p:nvPr/>
          </p:nvSpPr>
          <p:spPr>
            <a:xfrm>
              <a:off x="1576528" y="3692780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156" name="Shape 1156"/>
            <p:cNvSpPr txBox="1"/>
            <p:nvPr/>
          </p:nvSpPr>
          <p:spPr>
            <a:xfrm>
              <a:off x="3354810" y="1272354"/>
              <a:ext cx="349553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157" name="Shape 1157"/>
            <p:cNvSpPr txBox="1"/>
            <p:nvPr/>
          </p:nvSpPr>
          <p:spPr>
            <a:xfrm>
              <a:off x="3305303" y="3758544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id="1158" name="Shape 1158"/>
          <p:cNvGrpSpPr/>
          <p:nvPr/>
        </p:nvGrpSpPr>
        <p:grpSpPr>
          <a:xfrm>
            <a:off x="509069" y="3997865"/>
            <a:ext cx="3593468" cy="2607376"/>
            <a:chOff x="423562" y="1272354"/>
            <a:chExt cx="3734147" cy="2936859"/>
          </a:xfrm>
        </p:grpSpPr>
        <p:grpSp>
          <p:nvGrpSpPr>
            <p:cNvPr id="1159" name="Shape 1159"/>
            <p:cNvGrpSpPr/>
            <p:nvPr/>
          </p:nvGrpSpPr>
          <p:grpSpPr>
            <a:xfrm>
              <a:off x="704567" y="1350099"/>
              <a:ext cx="3453142" cy="2745764"/>
              <a:chOff x="1817460" y="1799136"/>
              <a:chExt cx="4432443" cy="3006356"/>
            </a:xfrm>
          </p:grpSpPr>
          <p:sp>
            <p:nvSpPr>
              <p:cNvPr id="1160" name="Shape 1160"/>
              <p:cNvSpPr/>
              <p:nvPr/>
            </p:nvSpPr>
            <p:spPr>
              <a:xfrm>
                <a:off x="1817460" y="3160333"/>
                <a:ext cx="609072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3369607" y="1983803"/>
                <a:ext cx="635117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3338183" y="4143385"/>
                <a:ext cx="666539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5470794" y="4138846"/>
                <a:ext cx="683218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  <p:cxnSp>
            <p:nvCxnSpPr>
              <p:cNvPr id="1165" name="Shape 1165"/>
              <p:cNvCxnSpPr>
                <a:stCxn id="1160" idx="7"/>
              </p:cNvCxnSpPr>
              <p:nvPr/>
            </p:nvCxnSpPr>
            <p:spPr>
              <a:xfrm rot="10800000" flipH="1">
                <a:off x="2337337" y="2375924"/>
                <a:ext cx="1032299" cy="856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66" name="Shape 1166"/>
              <p:cNvCxnSpPr/>
              <p:nvPr/>
            </p:nvCxnSpPr>
            <p:spPr>
              <a:xfrm>
                <a:off x="2167668" y="3645041"/>
                <a:ext cx="1170512" cy="68469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67" name="Shape 1167"/>
              <p:cNvCxnSpPr/>
              <p:nvPr/>
            </p:nvCxnSpPr>
            <p:spPr>
              <a:xfrm>
                <a:off x="4044425" y="2214088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68" name="Shape 1168"/>
              <p:cNvCxnSpPr/>
              <p:nvPr/>
            </p:nvCxnSpPr>
            <p:spPr>
              <a:xfrm>
                <a:off x="4044425" y="4373669"/>
                <a:ext cx="1400851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69" name="Shape 1169"/>
              <p:cNvCxnSpPr>
                <a:stCxn id="1162" idx="7"/>
                <a:endCxn id="1164" idx="3"/>
              </p:cNvCxnSpPr>
              <p:nvPr/>
            </p:nvCxnSpPr>
            <p:spPr>
              <a:xfrm rot="10800000" flipH="1">
                <a:off x="3907111" y="2401076"/>
                <a:ext cx="1663800" cy="18147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70" name="Shape 1170"/>
              <p:cNvCxnSpPr/>
              <p:nvPr/>
            </p:nvCxnSpPr>
            <p:spPr>
              <a:xfrm rot="10800000" flipH="1">
                <a:off x="5936998" y="2449477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71" name="Shape 1171"/>
              <p:cNvCxnSpPr/>
              <p:nvPr/>
            </p:nvCxnSpPr>
            <p:spPr>
              <a:xfrm rot="10800000" flipH="1">
                <a:off x="3540355" y="2479804"/>
                <a:ext cx="0" cy="166526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1172" name="Shape 1172"/>
              <p:cNvCxnSpPr/>
              <p:nvPr/>
            </p:nvCxnSpPr>
            <p:spPr>
              <a:xfrm>
                <a:off x="3854096" y="2451160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173" name="Shape 1173"/>
              <p:cNvSpPr txBox="1"/>
              <p:nvPr/>
            </p:nvSpPr>
            <p:spPr>
              <a:xfrm>
                <a:off x="2426533" y="249045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</a:p>
            </p:txBody>
          </p:sp>
          <p:sp>
            <p:nvSpPr>
              <p:cNvPr id="1174" name="Shape 1174"/>
              <p:cNvSpPr txBox="1"/>
              <p:nvPr/>
            </p:nvSpPr>
            <p:spPr>
              <a:xfrm>
                <a:off x="4668939" y="2745884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</a:p>
            </p:txBody>
          </p:sp>
          <p:sp>
            <p:nvSpPr>
              <p:cNvPr id="1175" name="Shape 1175"/>
              <p:cNvSpPr txBox="1"/>
              <p:nvPr/>
            </p:nvSpPr>
            <p:spPr>
              <a:xfrm>
                <a:off x="2440019" y="3960405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176" name="Shape 1176"/>
              <p:cNvSpPr txBox="1"/>
              <p:nvPr/>
            </p:nvSpPr>
            <p:spPr>
              <a:xfrm>
                <a:off x="3213152" y="3048058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  <p:sp>
            <p:nvSpPr>
              <p:cNvPr id="1177" name="Shape 1177"/>
              <p:cNvSpPr txBox="1"/>
              <p:nvPr/>
            </p:nvSpPr>
            <p:spPr>
              <a:xfrm>
                <a:off x="3938973" y="3127772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1178" name="Shape 1178"/>
              <p:cNvSpPr txBox="1"/>
              <p:nvPr/>
            </p:nvSpPr>
            <p:spPr>
              <a:xfrm>
                <a:off x="4659162" y="1799136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1179" name="Shape 1179"/>
              <p:cNvSpPr txBox="1"/>
              <p:nvPr/>
            </p:nvSpPr>
            <p:spPr>
              <a:xfrm>
                <a:off x="4786055" y="443616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sp>
            <p:nvSpPr>
              <p:cNvPr id="1180" name="Shape 1180"/>
              <p:cNvSpPr txBox="1"/>
              <p:nvPr/>
            </p:nvSpPr>
            <p:spPr>
              <a:xfrm>
                <a:off x="5936998" y="3152469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  <p:cxnSp>
            <p:nvCxnSpPr>
              <p:cNvPr id="1181" name="Shape 1181"/>
              <p:cNvCxnSpPr/>
              <p:nvPr/>
            </p:nvCxnSpPr>
            <p:spPr>
              <a:xfrm>
                <a:off x="5701057" y="2490452"/>
                <a:ext cx="0" cy="166358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1182" name="Shape 1182"/>
              <p:cNvSpPr txBox="1"/>
              <p:nvPr/>
            </p:nvSpPr>
            <p:spPr>
              <a:xfrm>
                <a:off x="5310419" y="3155350"/>
                <a:ext cx="3129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183" name="Shape 1183"/>
            <p:cNvSpPr txBox="1"/>
            <p:nvPr/>
          </p:nvSpPr>
          <p:spPr>
            <a:xfrm>
              <a:off x="423562" y="2393252"/>
              <a:ext cx="281358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184" name="Shape 1184"/>
            <p:cNvSpPr txBox="1"/>
            <p:nvPr/>
          </p:nvSpPr>
          <p:spPr>
            <a:xfrm>
              <a:off x="1594905" y="1426590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185" name="Shape 1185"/>
            <p:cNvSpPr txBox="1"/>
            <p:nvPr/>
          </p:nvSpPr>
          <p:spPr>
            <a:xfrm>
              <a:off x="1576528" y="3692780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186" name="Shape 1186"/>
            <p:cNvSpPr txBox="1"/>
            <p:nvPr/>
          </p:nvSpPr>
          <p:spPr>
            <a:xfrm>
              <a:off x="3354810" y="1272354"/>
              <a:ext cx="349553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  <p:sp>
          <p:nvSpPr>
            <p:cNvPr id="1187" name="Shape 1187"/>
            <p:cNvSpPr txBox="1"/>
            <p:nvPr/>
          </p:nvSpPr>
          <p:spPr>
            <a:xfrm>
              <a:off x="3305303" y="3758544"/>
              <a:ext cx="410876" cy="45066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0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Shape 119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</a:t>
            </a:r>
          </a:p>
        </p:txBody>
      </p:sp>
      <p:sp>
        <p:nvSpPr>
          <p:cNvPr id="1193" name="Shape 1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 previous example just decorated each node with its shortest distance but did not create paths</a:t>
            </a:r>
          </a:p>
          <a:p>
            <a:pPr marL="457200" marR="0" lvl="1" indent="-190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could you enhance the algorithm to return the shortest path to a particular node? Previous pointers!</a:t>
            </a:r>
          </a:p>
          <a:p>
            <a:pPr marL="182880" marR="0" lvl="0" indent="-182880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do another example, but this time without explanation – try to explain what the algorithm is doing at each step</a:t>
            </a:r>
          </a:p>
        </p:txBody>
      </p:sp>
      <p:sp>
        <p:nvSpPr>
          <p:cNvPr id="1195" name="Shape 1195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Example</a:t>
            </a:r>
          </a:p>
        </p:txBody>
      </p:sp>
      <p:sp>
        <p:nvSpPr>
          <p:cNvPr id="1203" name="Shape 1203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4" name="Shape 1204"/>
          <p:cNvGraphicFramePr/>
          <p:nvPr/>
        </p:nvGraphicFramePr>
        <p:xfrm>
          <a:off x="2286000" y="5410200"/>
          <a:ext cx="4572000" cy="79250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/>
                        <a:t>∞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/>
                        <a:t>∞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∞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/>
                        <a:t>∞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205" name="Shape 1205"/>
          <p:cNvGrpSpPr/>
          <p:nvPr/>
        </p:nvGrpSpPr>
        <p:grpSpPr>
          <a:xfrm>
            <a:off x="1068923" y="1455192"/>
            <a:ext cx="6770702" cy="3810000"/>
            <a:chOff x="1143000" y="1828800"/>
            <a:chExt cx="6857999" cy="3810000"/>
          </a:xfrm>
        </p:grpSpPr>
        <p:grpSp>
          <p:nvGrpSpPr>
            <p:cNvPr id="1206" name="Shape 1206"/>
            <p:cNvGrpSpPr/>
            <p:nvPr/>
          </p:nvGrpSpPr>
          <p:grpSpPr>
            <a:xfrm>
              <a:off x="1143000" y="3200400"/>
              <a:ext cx="990599" cy="990599"/>
              <a:chOff x="1143000" y="3200400"/>
              <a:chExt cx="990599" cy="990599"/>
            </a:xfrm>
          </p:grpSpPr>
          <p:sp>
            <p:nvSpPr>
              <p:cNvPr id="1207" name="Shape 1207"/>
              <p:cNvSpPr/>
              <p:nvPr/>
            </p:nvSpPr>
            <p:spPr>
              <a:xfrm>
                <a:off x="1143000" y="32004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Shape 1208"/>
              <p:cNvSpPr txBox="1"/>
              <p:nvPr/>
            </p:nvSpPr>
            <p:spPr>
              <a:xfrm>
                <a:off x="1317132" y="3372533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  <p:grpSp>
          <p:nvGrpSpPr>
            <p:cNvPr id="1209" name="Shape 1209"/>
            <p:cNvGrpSpPr/>
            <p:nvPr/>
          </p:nvGrpSpPr>
          <p:grpSpPr>
            <a:xfrm>
              <a:off x="3733800" y="1828800"/>
              <a:ext cx="990599" cy="990599"/>
              <a:chOff x="3733800" y="1828800"/>
              <a:chExt cx="990599" cy="990599"/>
            </a:xfrm>
          </p:grpSpPr>
          <p:sp>
            <p:nvSpPr>
              <p:cNvPr id="1210" name="Shape 1210"/>
              <p:cNvSpPr/>
              <p:nvPr/>
            </p:nvSpPr>
            <p:spPr>
              <a:xfrm>
                <a:off x="3733800" y="18288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Shape 1211"/>
              <p:cNvSpPr txBox="1"/>
              <p:nvPr/>
            </p:nvSpPr>
            <p:spPr>
              <a:xfrm>
                <a:off x="3907932" y="1985484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grpSp>
          <p:nvGrpSpPr>
            <p:cNvPr id="1212" name="Shape 1212"/>
            <p:cNvGrpSpPr/>
            <p:nvPr/>
          </p:nvGrpSpPr>
          <p:grpSpPr>
            <a:xfrm>
              <a:off x="3733800" y="4648200"/>
              <a:ext cx="990599" cy="990599"/>
              <a:chOff x="3733800" y="4648200"/>
              <a:chExt cx="990599" cy="990599"/>
            </a:xfrm>
          </p:grpSpPr>
          <p:sp>
            <p:nvSpPr>
              <p:cNvPr id="1213" name="Shape 1213"/>
              <p:cNvSpPr/>
              <p:nvPr/>
            </p:nvSpPr>
            <p:spPr>
              <a:xfrm>
                <a:off x="3733800" y="46482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Shape 1214"/>
              <p:cNvSpPr txBox="1"/>
              <p:nvPr/>
            </p:nvSpPr>
            <p:spPr>
              <a:xfrm>
                <a:off x="3907930" y="4840907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</p:grpSp>
        <p:grpSp>
          <p:nvGrpSpPr>
            <p:cNvPr id="1215" name="Shape 1215"/>
            <p:cNvGrpSpPr/>
            <p:nvPr/>
          </p:nvGrpSpPr>
          <p:grpSpPr>
            <a:xfrm>
              <a:off x="6984303" y="1828800"/>
              <a:ext cx="990599" cy="990599"/>
              <a:chOff x="6984303" y="1828800"/>
              <a:chExt cx="990599" cy="990599"/>
            </a:xfrm>
          </p:grpSpPr>
          <p:sp>
            <p:nvSpPr>
              <p:cNvPr id="1216" name="Shape 1216"/>
              <p:cNvSpPr/>
              <p:nvPr/>
            </p:nvSpPr>
            <p:spPr>
              <a:xfrm>
                <a:off x="6984303" y="18288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Shape 1217"/>
              <p:cNvSpPr txBox="1"/>
              <p:nvPr/>
            </p:nvSpPr>
            <p:spPr>
              <a:xfrm>
                <a:off x="7129374" y="1985483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</p:grpSp>
        <p:grpSp>
          <p:nvGrpSpPr>
            <p:cNvPr id="1218" name="Shape 1218"/>
            <p:cNvGrpSpPr/>
            <p:nvPr/>
          </p:nvGrpSpPr>
          <p:grpSpPr>
            <a:xfrm>
              <a:off x="7010400" y="4648200"/>
              <a:ext cx="990599" cy="990599"/>
              <a:chOff x="7010400" y="4648200"/>
              <a:chExt cx="990599" cy="990599"/>
            </a:xfrm>
          </p:grpSpPr>
          <p:sp>
            <p:nvSpPr>
              <p:cNvPr id="1219" name="Shape 1219"/>
              <p:cNvSpPr/>
              <p:nvPr/>
            </p:nvSpPr>
            <p:spPr>
              <a:xfrm>
                <a:off x="7010400" y="46482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Shape 1220"/>
              <p:cNvSpPr txBox="1"/>
              <p:nvPr/>
            </p:nvSpPr>
            <p:spPr>
              <a:xfrm>
                <a:off x="7171484" y="4828028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</a:p>
            </p:txBody>
          </p:sp>
        </p:grpSp>
        <p:grpSp>
          <p:nvGrpSpPr>
            <p:cNvPr id="1221" name="Shape 1221"/>
            <p:cNvGrpSpPr/>
            <p:nvPr/>
          </p:nvGrpSpPr>
          <p:grpSpPr>
            <a:xfrm>
              <a:off x="1988529" y="2323970"/>
              <a:ext cx="1745399" cy="1021500"/>
              <a:chOff x="1988529" y="2323970"/>
              <a:chExt cx="1745399" cy="1021500"/>
            </a:xfrm>
          </p:grpSpPr>
          <p:cxnSp>
            <p:nvCxnSpPr>
              <p:cNvPr id="1222" name="Shape 1222"/>
              <p:cNvCxnSpPr>
                <a:stCxn id="1207" idx="7"/>
                <a:endCxn id="1210" idx="2"/>
              </p:cNvCxnSpPr>
              <p:nvPr/>
            </p:nvCxnSpPr>
            <p:spPr>
              <a:xfrm rot="10800000" flipH="1">
                <a:off x="1988529" y="2323970"/>
                <a:ext cx="1745399" cy="102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223" name="Shape 1223"/>
              <p:cNvSpPr txBox="1"/>
              <p:nvPr/>
            </p:nvSpPr>
            <p:spPr>
              <a:xfrm>
                <a:off x="2556365" y="2426653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grpSp>
          <p:nvGrpSpPr>
            <p:cNvPr id="1224" name="Shape 1224"/>
            <p:cNvGrpSpPr/>
            <p:nvPr/>
          </p:nvGrpSpPr>
          <p:grpSpPr>
            <a:xfrm>
              <a:off x="1988529" y="4045929"/>
              <a:ext cx="1745399" cy="1097700"/>
              <a:chOff x="1988529" y="4045929"/>
              <a:chExt cx="1745399" cy="1097700"/>
            </a:xfrm>
          </p:grpSpPr>
          <p:cxnSp>
            <p:nvCxnSpPr>
              <p:cNvPr id="1225" name="Shape 1225"/>
              <p:cNvCxnSpPr>
                <a:stCxn id="1207" idx="5"/>
                <a:endCxn id="1213" idx="2"/>
              </p:cNvCxnSpPr>
              <p:nvPr/>
            </p:nvCxnSpPr>
            <p:spPr>
              <a:xfrm>
                <a:off x="1988529" y="4045929"/>
                <a:ext cx="1745399" cy="1097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226" name="Shape 1226"/>
              <p:cNvSpPr txBox="1"/>
              <p:nvPr/>
            </p:nvSpPr>
            <p:spPr>
              <a:xfrm>
                <a:off x="2556365" y="4590239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227" name="Shape 1227"/>
            <p:cNvGrpSpPr/>
            <p:nvPr/>
          </p:nvGrpSpPr>
          <p:grpSpPr>
            <a:xfrm>
              <a:off x="3704373" y="2788408"/>
              <a:ext cx="341381" cy="1921775"/>
              <a:chOff x="3704373" y="2788408"/>
              <a:chExt cx="341381" cy="1921775"/>
            </a:xfrm>
          </p:grpSpPr>
          <p:cxnSp>
            <p:nvCxnSpPr>
              <p:cNvPr id="1228" name="Shape 1228"/>
              <p:cNvCxnSpPr/>
              <p:nvPr/>
            </p:nvCxnSpPr>
            <p:spPr>
              <a:xfrm>
                <a:off x="4045755" y="2788408"/>
                <a:ext cx="0" cy="192177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229" name="Shape 1229"/>
              <p:cNvSpPr txBox="1"/>
              <p:nvPr/>
            </p:nvSpPr>
            <p:spPr>
              <a:xfrm>
                <a:off x="3704373" y="3518462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4348498" y="2788407"/>
              <a:ext cx="304799" cy="1859792"/>
              <a:chOff x="4348498" y="2788407"/>
              <a:chExt cx="304799" cy="1859792"/>
            </a:xfrm>
          </p:grpSpPr>
          <p:cxnSp>
            <p:nvCxnSpPr>
              <p:cNvPr id="1231" name="Shape 1231"/>
              <p:cNvCxnSpPr/>
              <p:nvPr/>
            </p:nvCxnSpPr>
            <p:spPr>
              <a:xfrm rot="10800000">
                <a:off x="4357351" y="2788407"/>
                <a:ext cx="0" cy="18597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232" name="Shape 1232"/>
              <p:cNvSpPr txBox="1"/>
              <p:nvPr/>
            </p:nvSpPr>
            <p:spPr>
              <a:xfrm>
                <a:off x="4348498" y="3518462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233" name="Shape 1233"/>
            <p:cNvGrpSpPr/>
            <p:nvPr/>
          </p:nvGrpSpPr>
          <p:grpSpPr>
            <a:xfrm>
              <a:off x="4724399" y="1876022"/>
              <a:ext cx="2259900" cy="461664"/>
              <a:chOff x="4724399" y="1876022"/>
              <a:chExt cx="2259900" cy="461664"/>
            </a:xfrm>
          </p:grpSpPr>
          <p:cxnSp>
            <p:nvCxnSpPr>
              <p:cNvPr id="1234" name="Shape 1234"/>
              <p:cNvCxnSpPr>
                <a:stCxn id="1210" idx="6"/>
                <a:endCxn id="1216" idx="2"/>
              </p:cNvCxnSpPr>
              <p:nvPr/>
            </p:nvCxnSpPr>
            <p:spPr>
              <a:xfrm>
                <a:off x="4724399" y="2324099"/>
                <a:ext cx="2259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235" name="Shape 1235"/>
              <p:cNvSpPr txBox="1"/>
              <p:nvPr/>
            </p:nvSpPr>
            <p:spPr>
              <a:xfrm>
                <a:off x="5715000" y="1876022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236" name="Shape 1236"/>
            <p:cNvGrpSpPr/>
            <p:nvPr/>
          </p:nvGrpSpPr>
          <p:grpSpPr>
            <a:xfrm>
              <a:off x="4579329" y="2674329"/>
              <a:ext cx="2576099" cy="2118899"/>
              <a:chOff x="4579329" y="2674329"/>
              <a:chExt cx="2576099" cy="2118899"/>
            </a:xfrm>
          </p:grpSpPr>
          <p:cxnSp>
            <p:nvCxnSpPr>
              <p:cNvPr id="1237" name="Shape 1237"/>
              <p:cNvCxnSpPr>
                <a:stCxn id="1210" idx="5"/>
                <a:endCxn id="1219" idx="1"/>
              </p:cNvCxnSpPr>
              <p:nvPr/>
            </p:nvCxnSpPr>
            <p:spPr>
              <a:xfrm>
                <a:off x="4579329" y="2674329"/>
                <a:ext cx="2576099" cy="2118899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238" name="Shape 1238"/>
              <p:cNvSpPr txBox="1"/>
              <p:nvPr/>
            </p:nvSpPr>
            <p:spPr>
              <a:xfrm>
                <a:off x="6284889" y="4248517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239" name="Shape 1239"/>
            <p:cNvGrpSpPr/>
            <p:nvPr/>
          </p:nvGrpSpPr>
          <p:grpSpPr>
            <a:xfrm>
              <a:off x="7479599" y="2819400"/>
              <a:ext cx="349153" cy="1828800"/>
              <a:chOff x="7479599" y="2819400"/>
              <a:chExt cx="349153" cy="1828800"/>
            </a:xfrm>
          </p:grpSpPr>
          <p:cxnSp>
            <p:nvCxnSpPr>
              <p:cNvPr id="1240" name="Shape 1240"/>
              <p:cNvCxnSpPr>
                <a:stCxn id="1219" idx="0"/>
                <a:endCxn id="1216" idx="4"/>
              </p:cNvCxnSpPr>
              <p:nvPr/>
            </p:nvCxnSpPr>
            <p:spPr>
              <a:xfrm rot="10800000">
                <a:off x="7479599" y="2819400"/>
                <a:ext cx="26100" cy="1828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241" name="Shape 1241"/>
              <p:cNvSpPr txBox="1"/>
              <p:nvPr/>
            </p:nvSpPr>
            <p:spPr>
              <a:xfrm>
                <a:off x="7523953" y="3502967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242" name="Shape 1242"/>
            <p:cNvGrpSpPr/>
            <p:nvPr/>
          </p:nvGrpSpPr>
          <p:grpSpPr>
            <a:xfrm>
              <a:off x="4724399" y="5143499"/>
              <a:ext cx="2286000" cy="495300"/>
              <a:chOff x="4724399" y="5143499"/>
              <a:chExt cx="2286000" cy="495300"/>
            </a:xfrm>
          </p:grpSpPr>
          <p:cxnSp>
            <p:nvCxnSpPr>
              <p:cNvPr id="1243" name="Shape 1243"/>
              <p:cNvCxnSpPr>
                <a:stCxn id="1213" idx="6"/>
                <a:endCxn id="1219" idx="2"/>
              </p:cNvCxnSpPr>
              <p:nvPr/>
            </p:nvCxnSpPr>
            <p:spPr>
              <a:xfrm>
                <a:off x="4724399" y="5143499"/>
                <a:ext cx="2286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244" name="Shape 1244"/>
              <p:cNvSpPr txBox="1"/>
              <p:nvPr/>
            </p:nvSpPr>
            <p:spPr>
              <a:xfrm>
                <a:off x="5715000" y="5177135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</p:grpSp>
        <p:grpSp>
          <p:nvGrpSpPr>
            <p:cNvPr id="1245" name="Shape 1245"/>
            <p:cNvGrpSpPr/>
            <p:nvPr/>
          </p:nvGrpSpPr>
          <p:grpSpPr>
            <a:xfrm>
              <a:off x="4579329" y="2674370"/>
              <a:ext cx="2549999" cy="2118900"/>
              <a:chOff x="4579329" y="2674370"/>
              <a:chExt cx="2549999" cy="2118900"/>
            </a:xfrm>
          </p:grpSpPr>
          <p:cxnSp>
            <p:nvCxnSpPr>
              <p:cNvPr id="1246" name="Shape 1246"/>
              <p:cNvCxnSpPr>
                <a:stCxn id="1213" idx="7"/>
                <a:endCxn id="1216" idx="3"/>
              </p:cNvCxnSpPr>
              <p:nvPr/>
            </p:nvCxnSpPr>
            <p:spPr>
              <a:xfrm rot="10800000" flipH="1">
                <a:off x="4579329" y="2674370"/>
                <a:ext cx="2549999" cy="211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247" name="Shape 1247"/>
              <p:cNvSpPr txBox="1"/>
              <p:nvPr/>
            </p:nvSpPr>
            <p:spPr>
              <a:xfrm>
                <a:off x="6284889" y="2738734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hape 125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Example</a:t>
            </a:r>
          </a:p>
        </p:txBody>
      </p:sp>
      <p:sp>
        <p:nvSpPr>
          <p:cNvPr id="1254" name="Shape 1254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5" name="Shape 1255"/>
          <p:cNvGraphicFramePr/>
          <p:nvPr/>
        </p:nvGraphicFramePr>
        <p:xfrm>
          <a:off x="2286000" y="5410200"/>
          <a:ext cx="4572000" cy="79250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∞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/>
                        <a:t>∞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256" name="Shape 1256"/>
          <p:cNvGrpSpPr/>
          <p:nvPr/>
        </p:nvGrpSpPr>
        <p:grpSpPr>
          <a:xfrm>
            <a:off x="768002" y="1455192"/>
            <a:ext cx="7071621" cy="3810000"/>
            <a:chOff x="838200" y="1828800"/>
            <a:chExt cx="7162799" cy="3810000"/>
          </a:xfrm>
        </p:grpSpPr>
        <p:grpSp>
          <p:nvGrpSpPr>
            <p:cNvPr id="1257" name="Shape 1257"/>
            <p:cNvGrpSpPr/>
            <p:nvPr/>
          </p:nvGrpSpPr>
          <p:grpSpPr>
            <a:xfrm>
              <a:off x="1143000" y="1828800"/>
              <a:ext cx="6857999" cy="3810000"/>
              <a:chOff x="1143000" y="1828800"/>
              <a:chExt cx="6857999" cy="3810000"/>
            </a:xfrm>
          </p:grpSpPr>
          <p:grpSp>
            <p:nvGrpSpPr>
              <p:cNvPr id="1258" name="Shape 1258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1259" name="Shape 1259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Shape 1260"/>
                <p:cNvSpPr txBox="1"/>
                <p:nvPr/>
              </p:nvSpPr>
              <p:spPr>
                <a:xfrm>
                  <a:off x="1317132" y="337253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1261" name="Shape 1261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1262" name="Shape 1262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3" name="Shape 1263"/>
                <p:cNvSpPr txBox="1"/>
                <p:nvPr/>
              </p:nvSpPr>
              <p:spPr>
                <a:xfrm>
                  <a:off x="3907932" y="1985484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1264" name="Shape 1264"/>
              <p:cNvGrpSpPr/>
              <p:nvPr/>
            </p:nvGrpSpPr>
            <p:grpSpPr>
              <a:xfrm>
                <a:off x="3733800" y="4648200"/>
                <a:ext cx="990599" cy="990599"/>
                <a:chOff x="3733800" y="4648200"/>
                <a:chExt cx="990599" cy="990599"/>
              </a:xfrm>
            </p:grpSpPr>
            <p:sp>
              <p:nvSpPr>
                <p:cNvPr id="1265" name="Shape 1265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6" name="Shape 1266"/>
                <p:cNvSpPr txBox="1"/>
                <p:nvPr/>
              </p:nvSpPr>
              <p:spPr>
                <a:xfrm>
                  <a:off x="3907930" y="4840907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1267" name="Shape 1267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1268" name="Shape 1268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Shape 1269"/>
                <p:cNvSpPr txBox="1"/>
                <p:nvPr/>
              </p:nvSpPr>
              <p:spPr>
                <a:xfrm>
                  <a:off x="7129374" y="198548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1270" name="Shape 1270"/>
              <p:cNvGrpSpPr/>
              <p:nvPr/>
            </p:nvGrpSpPr>
            <p:grpSpPr>
              <a:xfrm>
                <a:off x="7010400" y="4648200"/>
                <a:ext cx="990599" cy="990599"/>
                <a:chOff x="7010400" y="4648200"/>
                <a:chExt cx="990599" cy="990599"/>
              </a:xfrm>
            </p:grpSpPr>
            <p:sp>
              <p:nvSpPr>
                <p:cNvPr id="1271" name="Shape 1271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2" name="Shape 1272"/>
                <p:cNvSpPr txBox="1"/>
                <p:nvPr/>
              </p:nvSpPr>
              <p:spPr>
                <a:xfrm>
                  <a:off x="7171484" y="4828028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1273" name="Shape 1273"/>
              <p:cNvGrpSpPr/>
              <p:nvPr/>
            </p:nvGrpSpPr>
            <p:grpSpPr>
              <a:xfrm>
                <a:off x="1988529" y="2323970"/>
                <a:ext cx="1745399" cy="1021500"/>
                <a:chOff x="1988529" y="2323970"/>
                <a:chExt cx="1745399" cy="1021500"/>
              </a:xfrm>
            </p:grpSpPr>
            <p:cxnSp>
              <p:nvCxnSpPr>
                <p:cNvPr id="1274" name="Shape 1274"/>
                <p:cNvCxnSpPr>
                  <a:stCxn id="1259" idx="7"/>
                  <a:endCxn id="1262" idx="2"/>
                </p:cNvCxnSpPr>
                <p:nvPr/>
              </p:nvCxnSpPr>
              <p:spPr>
                <a:xfrm rot="10800000" flipH="1">
                  <a:off x="1988529" y="2323970"/>
                  <a:ext cx="1745399" cy="102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275" name="Shape 1275"/>
                <p:cNvSpPr txBox="1"/>
                <p:nvPr/>
              </p:nvSpPr>
              <p:spPr>
                <a:xfrm>
                  <a:off x="2556365" y="2426653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</a:p>
              </p:txBody>
            </p:sp>
          </p:grpSp>
          <p:grpSp>
            <p:nvGrpSpPr>
              <p:cNvPr id="1276" name="Shape 1276"/>
              <p:cNvGrpSpPr/>
              <p:nvPr/>
            </p:nvGrpSpPr>
            <p:grpSpPr>
              <a:xfrm>
                <a:off x="1988529" y="4045929"/>
                <a:ext cx="1745399" cy="1097700"/>
                <a:chOff x="1988529" y="4045929"/>
                <a:chExt cx="1745399" cy="1097700"/>
              </a:xfrm>
            </p:grpSpPr>
            <p:cxnSp>
              <p:nvCxnSpPr>
                <p:cNvPr id="1277" name="Shape 1277"/>
                <p:cNvCxnSpPr>
                  <a:stCxn id="1259" idx="5"/>
                  <a:endCxn id="1265" idx="2"/>
                </p:cNvCxnSpPr>
                <p:nvPr/>
              </p:nvCxnSpPr>
              <p:spPr>
                <a:xfrm>
                  <a:off x="1988529" y="4045929"/>
                  <a:ext cx="1745399" cy="1097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278" name="Shape 1278"/>
                <p:cNvSpPr txBox="1"/>
                <p:nvPr/>
              </p:nvSpPr>
              <p:spPr>
                <a:xfrm>
                  <a:off x="2556365" y="4590239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</a:p>
              </p:txBody>
            </p:sp>
          </p:grpSp>
          <p:grpSp>
            <p:nvGrpSpPr>
              <p:cNvPr id="1279" name="Shape 1279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1280" name="Shape 1280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281" name="Shape 1281"/>
                <p:cNvSpPr txBox="1"/>
                <p:nvPr/>
              </p:nvSpPr>
              <p:spPr>
                <a:xfrm>
                  <a:off x="3704373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</a:p>
              </p:txBody>
            </p:sp>
          </p:grpSp>
          <p:grpSp>
            <p:nvGrpSpPr>
              <p:cNvPr id="1282" name="Shape 1282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1283" name="Shape 1283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284" name="Shape 1284"/>
                <p:cNvSpPr txBox="1"/>
                <p:nvPr/>
              </p:nvSpPr>
              <p:spPr>
                <a:xfrm>
                  <a:off x="4348498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285" name="Shape 1285"/>
              <p:cNvGrpSpPr/>
              <p:nvPr/>
            </p:nvGrpSpPr>
            <p:grpSpPr>
              <a:xfrm>
                <a:off x="4724399" y="1876022"/>
                <a:ext cx="2259900" cy="461664"/>
                <a:chOff x="4724399" y="1876022"/>
                <a:chExt cx="2259900" cy="461664"/>
              </a:xfrm>
            </p:grpSpPr>
            <p:cxnSp>
              <p:nvCxnSpPr>
                <p:cNvPr id="1286" name="Shape 1286"/>
                <p:cNvCxnSpPr>
                  <a:stCxn id="1262" idx="6"/>
                  <a:endCxn id="1268" idx="2"/>
                </p:cNvCxnSpPr>
                <p:nvPr/>
              </p:nvCxnSpPr>
              <p:spPr>
                <a:xfrm>
                  <a:off x="4724399" y="2324099"/>
                  <a:ext cx="2259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287" name="Shape 1287"/>
                <p:cNvSpPr txBox="1"/>
                <p:nvPr/>
              </p:nvSpPr>
              <p:spPr>
                <a:xfrm>
                  <a:off x="5715000" y="187602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</a:p>
              </p:txBody>
            </p:sp>
          </p:grpSp>
          <p:grpSp>
            <p:nvGrpSpPr>
              <p:cNvPr id="1288" name="Shape 1288"/>
              <p:cNvGrpSpPr/>
              <p:nvPr/>
            </p:nvGrpSpPr>
            <p:grpSpPr>
              <a:xfrm>
                <a:off x="4579329" y="2674329"/>
                <a:ext cx="2576099" cy="2118899"/>
                <a:chOff x="4579329" y="2674329"/>
                <a:chExt cx="2576099" cy="2118899"/>
              </a:xfrm>
            </p:grpSpPr>
            <p:cxnSp>
              <p:nvCxnSpPr>
                <p:cNvPr id="1289" name="Shape 1289"/>
                <p:cNvCxnSpPr>
                  <a:stCxn id="1262" idx="5"/>
                  <a:endCxn id="1271" idx="1"/>
                </p:cNvCxnSpPr>
                <p:nvPr/>
              </p:nvCxnSpPr>
              <p:spPr>
                <a:xfrm>
                  <a:off x="4579329" y="2674329"/>
                  <a:ext cx="2576099" cy="21188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290" name="Shape 1290"/>
                <p:cNvSpPr txBox="1"/>
                <p:nvPr/>
              </p:nvSpPr>
              <p:spPr>
                <a:xfrm>
                  <a:off x="6284889" y="424851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</a:p>
              </p:txBody>
            </p:sp>
          </p:grpSp>
          <p:grpSp>
            <p:nvGrpSpPr>
              <p:cNvPr id="1291" name="Shape 1291"/>
              <p:cNvGrpSpPr/>
              <p:nvPr/>
            </p:nvGrpSpPr>
            <p:grpSpPr>
              <a:xfrm>
                <a:off x="7479599" y="2819400"/>
                <a:ext cx="349153" cy="1828800"/>
                <a:chOff x="7479599" y="2819400"/>
                <a:chExt cx="349153" cy="1828800"/>
              </a:xfrm>
            </p:grpSpPr>
            <p:cxnSp>
              <p:nvCxnSpPr>
                <p:cNvPr id="1292" name="Shape 1292"/>
                <p:cNvCxnSpPr>
                  <a:stCxn id="1271" idx="0"/>
                  <a:endCxn id="1268" idx="4"/>
                </p:cNvCxnSpPr>
                <p:nvPr/>
              </p:nvCxnSpPr>
              <p:spPr>
                <a:xfrm rot="10800000">
                  <a:off x="7479599" y="2819400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293" name="Shape 1293"/>
                <p:cNvSpPr txBox="1"/>
                <p:nvPr/>
              </p:nvSpPr>
              <p:spPr>
                <a:xfrm>
                  <a:off x="7523953" y="350296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294" name="Shape 1294"/>
              <p:cNvGrpSpPr/>
              <p:nvPr/>
            </p:nvGrpSpPr>
            <p:grpSpPr>
              <a:xfrm>
                <a:off x="4724399" y="5143499"/>
                <a:ext cx="2286000" cy="495300"/>
                <a:chOff x="4724399" y="5143499"/>
                <a:chExt cx="2286000" cy="495300"/>
              </a:xfrm>
            </p:grpSpPr>
            <p:cxnSp>
              <p:nvCxnSpPr>
                <p:cNvPr id="1295" name="Shape 1295"/>
                <p:cNvCxnSpPr>
                  <a:stCxn id="1265" idx="6"/>
                  <a:endCxn id="1271" idx="2"/>
                </p:cNvCxnSpPr>
                <p:nvPr/>
              </p:nvCxnSpPr>
              <p:spPr>
                <a:xfrm>
                  <a:off x="4724399" y="5143499"/>
                  <a:ext cx="2286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296" name="Shape 1296"/>
                <p:cNvSpPr txBox="1"/>
                <p:nvPr/>
              </p:nvSpPr>
              <p:spPr>
                <a:xfrm>
                  <a:off x="5715000" y="5177135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</a:p>
              </p:txBody>
            </p:sp>
          </p:grpSp>
          <p:grpSp>
            <p:nvGrpSpPr>
              <p:cNvPr id="1297" name="Shape 1297"/>
              <p:cNvGrpSpPr/>
              <p:nvPr/>
            </p:nvGrpSpPr>
            <p:grpSpPr>
              <a:xfrm>
                <a:off x="4579329" y="2674370"/>
                <a:ext cx="2549999" cy="2118900"/>
                <a:chOff x="4579329" y="2674370"/>
                <a:chExt cx="2549999" cy="2118900"/>
              </a:xfrm>
            </p:grpSpPr>
            <p:cxnSp>
              <p:nvCxnSpPr>
                <p:cNvPr id="1298" name="Shape 1298"/>
                <p:cNvCxnSpPr>
                  <a:stCxn id="1265" idx="7"/>
                  <a:endCxn id="1268" idx="3"/>
                </p:cNvCxnSpPr>
                <p:nvPr/>
              </p:nvCxnSpPr>
              <p:spPr>
                <a:xfrm rot="10800000" flipH="1">
                  <a:off x="4579329" y="2674370"/>
                  <a:ext cx="2549999" cy="2118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299" name="Shape 1299"/>
                <p:cNvSpPr txBox="1"/>
                <p:nvPr/>
              </p:nvSpPr>
              <p:spPr>
                <a:xfrm>
                  <a:off x="6284889" y="2738734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</a:p>
              </p:txBody>
            </p:sp>
          </p:grpSp>
        </p:grpSp>
        <p:sp>
          <p:nvSpPr>
            <p:cNvPr id="1300" name="Shape 1300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a shortest path?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graph of nodes and weighted edges, what is the shortest path from one node to another?</a:t>
            </a:r>
          </a:p>
          <a:p>
            <a:pPr marL="182880" marR="0" lvl="0" indent="-18288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might we want to do this?</a:t>
            </a:r>
          </a:p>
          <a:p>
            <a:pPr marL="457200" marR="0" lvl="1" indent="-190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problems can be represented by these sorts of graphs!</a:t>
            </a:r>
          </a:p>
          <a:p>
            <a:pPr marL="457200" marR="0" lvl="1" indent="-19049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can represent possible states, and the edges between them represent the cost to get from one state to another (distance, price, etc…)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Example (2)</a:t>
            </a:r>
          </a:p>
        </p:txBody>
      </p:sp>
      <p:sp>
        <p:nvSpPr>
          <p:cNvPr id="1307" name="Shape 1307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8" name="Shape 1308"/>
          <p:cNvGraphicFramePr/>
          <p:nvPr/>
        </p:nvGraphicFramePr>
        <p:xfrm>
          <a:off x="2286000" y="5410200"/>
          <a:ext cx="4572000" cy="79250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309" name="Shape 1309"/>
          <p:cNvGrpSpPr/>
          <p:nvPr/>
        </p:nvGrpSpPr>
        <p:grpSpPr>
          <a:xfrm>
            <a:off x="487981" y="1455192"/>
            <a:ext cx="7351642" cy="4467184"/>
            <a:chOff x="487981" y="1455192"/>
            <a:chExt cx="7351642" cy="4467184"/>
          </a:xfrm>
        </p:grpSpPr>
        <p:grpSp>
          <p:nvGrpSpPr>
            <p:cNvPr id="1310" name="Shape 1310"/>
            <p:cNvGrpSpPr/>
            <p:nvPr/>
          </p:nvGrpSpPr>
          <p:grpSpPr>
            <a:xfrm>
              <a:off x="1068922" y="1455192"/>
              <a:ext cx="6770702" cy="3810000"/>
              <a:chOff x="1143000" y="1828800"/>
              <a:chExt cx="6857999" cy="3810000"/>
            </a:xfrm>
          </p:grpSpPr>
          <p:grpSp>
            <p:nvGrpSpPr>
              <p:cNvPr id="1311" name="Shape 1311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1312" name="Shape 1312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Shape 1313"/>
                <p:cNvSpPr txBox="1"/>
                <p:nvPr/>
              </p:nvSpPr>
              <p:spPr>
                <a:xfrm>
                  <a:off x="1317132" y="337253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1314" name="Shape 1314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1315" name="Shape 1315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6" name="Shape 1316"/>
                <p:cNvSpPr txBox="1"/>
                <p:nvPr/>
              </p:nvSpPr>
              <p:spPr>
                <a:xfrm>
                  <a:off x="3907932" y="1985484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1317" name="Shape 1317"/>
              <p:cNvGrpSpPr/>
              <p:nvPr/>
            </p:nvGrpSpPr>
            <p:grpSpPr>
              <a:xfrm>
                <a:off x="3733800" y="4648200"/>
                <a:ext cx="990599" cy="990599"/>
                <a:chOff x="3733800" y="4648200"/>
                <a:chExt cx="990599" cy="990599"/>
              </a:xfrm>
            </p:grpSpPr>
            <p:sp>
              <p:nvSpPr>
                <p:cNvPr id="1318" name="Shape 1318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9" name="Shape 1319"/>
                <p:cNvSpPr txBox="1"/>
                <p:nvPr/>
              </p:nvSpPr>
              <p:spPr>
                <a:xfrm>
                  <a:off x="3907930" y="4840907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1320" name="Shape 1320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1321" name="Shape 1321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2" name="Shape 1322"/>
                <p:cNvSpPr txBox="1"/>
                <p:nvPr/>
              </p:nvSpPr>
              <p:spPr>
                <a:xfrm>
                  <a:off x="7129374" y="198548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1323" name="Shape 1323"/>
              <p:cNvGrpSpPr/>
              <p:nvPr/>
            </p:nvGrpSpPr>
            <p:grpSpPr>
              <a:xfrm>
                <a:off x="7010400" y="4648200"/>
                <a:ext cx="990599" cy="990599"/>
                <a:chOff x="7010400" y="4648200"/>
                <a:chExt cx="990599" cy="990599"/>
              </a:xfrm>
            </p:grpSpPr>
            <p:sp>
              <p:nvSpPr>
                <p:cNvPr id="1324" name="Shape 1324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5" name="Shape 1325"/>
                <p:cNvSpPr txBox="1"/>
                <p:nvPr/>
              </p:nvSpPr>
              <p:spPr>
                <a:xfrm>
                  <a:off x="7171484" y="4828028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1326" name="Shape 1326"/>
              <p:cNvGrpSpPr/>
              <p:nvPr/>
            </p:nvGrpSpPr>
            <p:grpSpPr>
              <a:xfrm>
                <a:off x="1988529" y="2323970"/>
                <a:ext cx="1745399" cy="1021500"/>
                <a:chOff x="1988529" y="2323970"/>
                <a:chExt cx="1745399" cy="1021500"/>
              </a:xfrm>
            </p:grpSpPr>
            <p:cxnSp>
              <p:nvCxnSpPr>
                <p:cNvPr id="1327" name="Shape 1327"/>
                <p:cNvCxnSpPr>
                  <a:stCxn id="1312" idx="7"/>
                  <a:endCxn id="1315" idx="2"/>
                </p:cNvCxnSpPr>
                <p:nvPr/>
              </p:nvCxnSpPr>
              <p:spPr>
                <a:xfrm rot="10800000" flipH="1">
                  <a:off x="1988529" y="2323970"/>
                  <a:ext cx="1745399" cy="102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328" name="Shape 1328"/>
                <p:cNvSpPr txBox="1"/>
                <p:nvPr/>
              </p:nvSpPr>
              <p:spPr>
                <a:xfrm>
                  <a:off x="2556365" y="2426653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</a:p>
              </p:txBody>
            </p:sp>
          </p:grpSp>
          <p:grpSp>
            <p:nvGrpSpPr>
              <p:cNvPr id="1329" name="Shape 1329"/>
              <p:cNvGrpSpPr/>
              <p:nvPr/>
            </p:nvGrpSpPr>
            <p:grpSpPr>
              <a:xfrm>
                <a:off x="1988529" y="4045929"/>
                <a:ext cx="1745399" cy="1097700"/>
                <a:chOff x="1988529" y="4045929"/>
                <a:chExt cx="1745399" cy="1097700"/>
              </a:xfrm>
            </p:grpSpPr>
            <p:cxnSp>
              <p:nvCxnSpPr>
                <p:cNvPr id="1330" name="Shape 1330"/>
                <p:cNvCxnSpPr>
                  <a:stCxn id="1312" idx="5"/>
                  <a:endCxn id="1318" idx="2"/>
                </p:cNvCxnSpPr>
                <p:nvPr/>
              </p:nvCxnSpPr>
              <p:spPr>
                <a:xfrm>
                  <a:off x="1988529" y="4045929"/>
                  <a:ext cx="1745399" cy="1097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331" name="Shape 1331"/>
                <p:cNvSpPr txBox="1"/>
                <p:nvPr/>
              </p:nvSpPr>
              <p:spPr>
                <a:xfrm>
                  <a:off x="2556365" y="4590239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</a:p>
              </p:txBody>
            </p:sp>
          </p:grpSp>
          <p:grpSp>
            <p:nvGrpSpPr>
              <p:cNvPr id="1332" name="Shape 1332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1333" name="Shape 1333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334" name="Shape 1334"/>
                <p:cNvSpPr txBox="1"/>
                <p:nvPr/>
              </p:nvSpPr>
              <p:spPr>
                <a:xfrm>
                  <a:off x="3704373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</a:p>
              </p:txBody>
            </p:sp>
          </p:grpSp>
          <p:grpSp>
            <p:nvGrpSpPr>
              <p:cNvPr id="1335" name="Shape 1335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1336" name="Shape 1336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337" name="Shape 1337"/>
                <p:cNvSpPr txBox="1"/>
                <p:nvPr/>
              </p:nvSpPr>
              <p:spPr>
                <a:xfrm>
                  <a:off x="4348498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338" name="Shape 1338"/>
              <p:cNvGrpSpPr/>
              <p:nvPr/>
            </p:nvGrpSpPr>
            <p:grpSpPr>
              <a:xfrm>
                <a:off x="4724399" y="1876022"/>
                <a:ext cx="2259900" cy="461664"/>
                <a:chOff x="4724399" y="1876022"/>
                <a:chExt cx="2259900" cy="461664"/>
              </a:xfrm>
            </p:grpSpPr>
            <p:cxnSp>
              <p:nvCxnSpPr>
                <p:cNvPr id="1339" name="Shape 1339"/>
                <p:cNvCxnSpPr>
                  <a:stCxn id="1315" idx="6"/>
                  <a:endCxn id="1321" idx="2"/>
                </p:cNvCxnSpPr>
                <p:nvPr/>
              </p:nvCxnSpPr>
              <p:spPr>
                <a:xfrm>
                  <a:off x="4724399" y="2324099"/>
                  <a:ext cx="2259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340" name="Shape 1340"/>
                <p:cNvSpPr txBox="1"/>
                <p:nvPr/>
              </p:nvSpPr>
              <p:spPr>
                <a:xfrm>
                  <a:off x="5715000" y="187602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</a:p>
              </p:txBody>
            </p:sp>
          </p:grpSp>
          <p:grpSp>
            <p:nvGrpSpPr>
              <p:cNvPr id="1341" name="Shape 1341"/>
              <p:cNvGrpSpPr/>
              <p:nvPr/>
            </p:nvGrpSpPr>
            <p:grpSpPr>
              <a:xfrm>
                <a:off x="4579329" y="2674329"/>
                <a:ext cx="2576099" cy="2118899"/>
                <a:chOff x="4579329" y="2674329"/>
                <a:chExt cx="2576099" cy="2118899"/>
              </a:xfrm>
            </p:grpSpPr>
            <p:cxnSp>
              <p:nvCxnSpPr>
                <p:cNvPr id="1342" name="Shape 1342"/>
                <p:cNvCxnSpPr>
                  <a:stCxn id="1315" idx="5"/>
                  <a:endCxn id="1324" idx="1"/>
                </p:cNvCxnSpPr>
                <p:nvPr/>
              </p:nvCxnSpPr>
              <p:spPr>
                <a:xfrm>
                  <a:off x="4579329" y="2674329"/>
                  <a:ext cx="2576099" cy="21188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343" name="Shape 1343"/>
                <p:cNvSpPr txBox="1"/>
                <p:nvPr/>
              </p:nvSpPr>
              <p:spPr>
                <a:xfrm>
                  <a:off x="6284889" y="424851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</a:p>
              </p:txBody>
            </p:sp>
          </p:grpSp>
          <p:grpSp>
            <p:nvGrpSpPr>
              <p:cNvPr id="1344" name="Shape 1344"/>
              <p:cNvGrpSpPr/>
              <p:nvPr/>
            </p:nvGrpSpPr>
            <p:grpSpPr>
              <a:xfrm>
                <a:off x="7479599" y="2819400"/>
                <a:ext cx="349153" cy="1828800"/>
                <a:chOff x="7479599" y="2819400"/>
                <a:chExt cx="349153" cy="1828800"/>
              </a:xfrm>
            </p:grpSpPr>
            <p:cxnSp>
              <p:nvCxnSpPr>
                <p:cNvPr id="1345" name="Shape 1345"/>
                <p:cNvCxnSpPr>
                  <a:stCxn id="1324" idx="0"/>
                  <a:endCxn id="1321" idx="4"/>
                </p:cNvCxnSpPr>
                <p:nvPr/>
              </p:nvCxnSpPr>
              <p:spPr>
                <a:xfrm rot="10800000">
                  <a:off x="7479599" y="2819400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346" name="Shape 1346"/>
                <p:cNvSpPr txBox="1"/>
                <p:nvPr/>
              </p:nvSpPr>
              <p:spPr>
                <a:xfrm>
                  <a:off x="7523953" y="350296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347" name="Shape 1347"/>
              <p:cNvGrpSpPr/>
              <p:nvPr/>
            </p:nvGrpSpPr>
            <p:grpSpPr>
              <a:xfrm>
                <a:off x="4724399" y="5143499"/>
                <a:ext cx="2286000" cy="495300"/>
                <a:chOff x="4724399" y="5143499"/>
                <a:chExt cx="2286000" cy="495300"/>
              </a:xfrm>
            </p:grpSpPr>
            <p:cxnSp>
              <p:nvCxnSpPr>
                <p:cNvPr id="1348" name="Shape 1348"/>
                <p:cNvCxnSpPr>
                  <a:stCxn id="1318" idx="6"/>
                  <a:endCxn id="1324" idx="2"/>
                </p:cNvCxnSpPr>
                <p:nvPr/>
              </p:nvCxnSpPr>
              <p:spPr>
                <a:xfrm>
                  <a:off x="4724399" y="5143499"/>
                  <a:ext cx="2286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349" name="Shape 1349"/>
                <p:cNvSpPr txBox="1"/>
                <p:nvPr/>
              </p:nvSpPr>
              <p:spPr>
                <a:xfrm>
                  <a:off x="5715000" y="5177135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</a:t>
                  </a:r>
                </a:p>
              </p:txBody>
            </p:sp>
          </p:grpSp>
          <p:grpSp>
            <p:nvGrpSpPr>
              <p:cNvPr id="1350" name="Shape 1350"/>
              <p:cNvGrpSpPr/>
              <p:nvPr/>
            </p:nvGrpSpPr>
            <p:grpSpPr>
              <a:xfrm>
                <a:off x="4579329" y="2674370"/>
                <a:ext cx="2549999" cy="2118900"/>
                <a:chOff x="4579329" y="2674370"/>
                <a:chExt cx="2549999" cy="2118900"/>
              </a:xfrm>
            </p:grpSpPr>
            <p:cxnSp>
              <p:nvCxnSpPr>
                <p:cNvPr id="1351" name="Shape 1351"/>
                <p:cNvCxnSpPr>
                  <a:stCxn id="1318" idx="7"/>
                  <a:endCxn id="1321" idx="3"/>
                </p:cNvCxnSpPr>
                <p:nvPr/>
              </p:nvCxnSpPr>
              <p:spPr>
                <a:xfrm rot="10800000" flipH="1">
                  <a:off x="4579329" y="2674370"/>
                  <a:ext cx="2549999" cy="2118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352" name="Shape 1352"/>
                <p:cNvSpPr txBox="1"/>
                <p:nvPr/>
              </p:nvSpPr>
              <p:spPr>
                <a:xfrm>
                  <a:off x="6284889" y="2738734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</a:p>
              </p:txBody>
            </p:sp>
          </p:grpSp>
        </p:grpSp>
        <p:sp>
          <p:nvSpPr>
            <p:cNvPr id="1353" name="Shape 1353"/>
            <p:cNvSpPr/>
            <p:nvPr/>
          </p:nvSpPr>
          <p:spPr>
            <a:xfrm rot="1844538">
              <a:off x="646355" y="3112718"/>
              <a:ext cx="4369424" cy="1820818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Example (3)</a:t>
            </a:r>
          </a:p>
        </p:txBody>
      </p:sp>
      <p:sp>
        <p:nvSpPr>
          <p:cNvPr id="1360" name="Shape 1360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1" name="Shape 1361"/>
          <p:cNvGraphicFramePr/>
          <p:nvPr/>
        </p:nvGraphicFramePr>
        <p:xfrm>
          <a:off x="2286000" y="5410200"/>
          <a:ext cx="4572000" cy="79250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362" name="Shape 1362"/>
          <p:cNvGrpSpPr/>
          <p:nvPr/>
        </p:nvGrpSpPr>
        <p:grpSpPr>
          <a:xfrm>
            <a:off x="1068922" y="1455192"/>
            <a:ext cx="6770702" cy="3810000"/>
            <a:chOff x="1143000" y="1828800"/>
            <a:chExt cx="6857999" cy="3810000"/>
          </a:xfrm>
        </p:grpSpPr>
        <p:grpSp>
          <p:nvGrpSpPr>
            <p:cNvPr id="1363" name="Shape 1363"/>
            <p:cNvGrpSpPr/>
            <p:nvPr/>
          </p:nvGrpSpPr>
          <p:grpSpPr>
            <a:xfrm>
              <a:off x="1143000" y="3200400"/>
              <a:ext cx="990599" cy="990599"/>
              <a:chOff x="1143000" y="3200400"/>
              <a:chExt cx="990599" cy="990599"/>
            </a:xfrm>
          </p:grpSpPr>
          <p:sp>
            <p:nvSpPr>
              <p:cNvPr id="1364" name="Shape 1364"/>
              <p:cNvSpPr/>
              <p:nvPr/>
            </p:nvSpPr>
            <p:spPr>
              <a:xfrm>
                <a:off x="1143000" y="32004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Shape 1365"/>
              <p:cNvSpPr txBox="1"/>
              <p:nvPr/>
            </p:nvSpPr>
            <p:spPr>
              <a:xfrm>
                <a:off x="1317132" y="3372533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  <p:grpSp>
          <p:nvGrpSpPr>
            <p:cNvPr id="1366" name="Shape 1366"/>
            <p:cNvGrpSpPr/>
            <p:nvPr/>
          </p:nvGrpSpPr>
          <p:grpSpPr>
            <a:xfrm>
              <a:off x="3733800" y="1828800"/>
              <a:ext cx="990599" cy="990599"/>
              <a:chOff x="3733800" y="1828800"/>
              <a:chExt cx="990599" cy="990599"/>
            </a:xfrm>
          </p:grpSpPr>
          <p:sp>
            <p:nvSpPr>
              <p:cNvPr id="1367" name="Shape 1367"/>
              <p:cNvSpPr/>
              <p:nvPr/>
            </p:nvSpPr>
            <p:spPr>
              <a:xfrm>
                <a:off x="3733800" y="18288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Shape 1368"/>
              <p:cNvSpPr txBox="1"/>
              <p:nvPr/>
            </p:nvSpPr>
            <p:spPr>
              <a:xfrm>
                <a:off x="3907932" y="1985484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grpSp>
          <p:nvGrpSpPr>
            <p:cNvPr id="1369" name="Shape 1369"/>
            <p:cNvGrpSpPr/>
            <p:nvPr/>
          </p:nvGrpSpPr>
          <p:grpSpPr>
            <a:xfrm>
              <a:off x="3733800" y="4648200"/>
              <a:ext cx="990599" cy="990599"/>
              <a:chOff x="3733800" y="4648200"/>
              <a:chExt cx="990599" cy="990599"/>
            </a:xfrm>
          </p:grpSpPr>
          <p:sp>
            <p:nvSpPr>
              <p:cNvPr id="1370" name="Shape 1370"/>
              <p:cNvSpPr/>
              <p:nvPr/>
            </p:nvSpPr>
            <p:spPr>
              <a:xfrm>
                <a:off x="3733800" y="46482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Shape 1371"/>
              <p:cNvSpPr txBox="1"/>
              <p:nvPr/>
            </p:nvSpPr>
            <p:spPr>
              <a:xfrm>
                <a:off x="3907930" y="4840907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</p:grpSp>
        <p:grpSp>
          <p:nvGrpSpPr>
            <p:cNvPr id="1372" name="Shape 1372"/>
            <p:cNvGrpSpPr/>
            <p:nvPr/>
          </p:nvGrpSpPr>
          <p:grpSpPr>
            <a:xfrm>
              <a:off x="6984303" y="1828800"/>
              <a:ext cx="990599" cy="990599"/>
              <a:chOff x="6984303" y="1828800"/>
              <a:chExt cx="990599" cy="990599"/>
            </a:xfrm>
          </p:grpSpPr>
          <p:sp>
            <p:nvSpPr>
              <p:cNvPr id="1373" name="Shape 1373"/>
              <p:cNvSpPr/>
              <p:nvPr/>
            </p:nvSpPr>
            <p:spPr>
              <a:xfrm>
                <a:off x="6984303" y="18288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Shape 1374"/>
              <p:cNvSpPr txBox="1"/>
              <p:nvPr/>
            </p:nvSpPr>
            <p:spPr>
              <a:xfrm>
                <a:off x="7129374" y="1985483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</p:grpSp>
        <p:grpSp>
          <p:nvGrpSpPr>
            <p:cNvPr id="1375" name="Shape 1375"/>
            <p:cNvGrpSpPr/>
            <p:nvPr/>
          </p:nvGrpSpPr>
          <p:grpSpPr>
            <a:xfrm>
              <a:off x="7010400" y="4648200"/>
              <a:ext cx="990599" cy="990599"/>
              <a:chOff x="7010400" y="4648200"/>
              <a:chExt cx="990599" cy="990599"/>
            </a:xfrm>
          </p:grpSpPr>
          <p:sp>
            <p:nvSpPr>
              <p:cNvPr id="1376" name="Shape 1376"/>
              <p:cNvSpPr/>
              <p:nvPr/>
            </p:nvSpPr>
            <p:spPr>
              <a:xfrm>
                <a:off x="7010400" y="46482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Shape 1377"/>
              <p:cNvSpPr txBox="1"/>
              <p:nvPr/>
            </p:nvSpPr>
            <p:spPr>
              <a:xfrm>
                <a:off x="7171484" y="4828028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</a:p>
            </p:txBody>
          </p:sp>
        </p:grpSp>
        <p:grpSp>
          <p:nvGrpSpPr>
            <p:cNvPr id="1378" name="Shape 1378"/>
            <p:cNvGrpSpPr/>
            <p:nvPr/>
          </p:nvGrpSpPr>
          <p:grpSpPr>
            <a:xfrm>
              <a:off x="1988529" y="2323970"/>
              <a:ext cx="1745399" cy="1021500"/>
              <a:chOff x="1988529" y="2323970"/>
              <a:chExt cx="1745399" cy="1021500"/>
            </a:xfrm>
          </p:grpSpPr>
          <p:cxnSp>
            <p:nvCxnSpPr>
              <p:cNvPr id="1379" name="Shape 1379"/>
              <p:cNvCxnSpPr>
                <a:stCxn id="1364" idx="7"/>
                <a:endCxn id="1367" idx="2"/>
              </p:cNvCxnSpPr>
              <p:nvPr/>
            </p:nvCxnSpPr>
            <p:spPr>
              <a:xfrm rot="10800000" flipH="1">
                <a:off x="1988529" y="2323970"/>
                <a:ext cx="1745399" cy="102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380" name="Shape 1380"/>
              <p:cNvSpPr txBox="1"/>
              <p:nvPr/>
            </p:nvSpPr>
            <p:spPr>
              <a:xfrm>
                <a:off x="2556365" y="2426653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grpSp>
          <p:nvGrpSpPr>
            <p:cNvPr id="1381" name="Shape 1381"/>
            <p:cNvGrpSpPr/>
            <p:nvPr/>
          </p:nvGrpSpPr>
          <p:grpSpPr>
            <a:xfrm>
              <a:off x="1988529" y="4045929"/>
              <a:ext cx="1745399" cy="1097700"/>
              <a:chOff x="1988529" y="4045929"/>
              <a:chExt cx="1745399" cy="1097700"/>
            </a:xfrm>
          </p:grpSpPr>
          <p:cxnSp>
            <p:nvCxnSpPr>
              <p:cNvPr id="1382" name="Shape 1382"/>
              <p:cNvCxnSpPr>
                <a:stCxn id="1364" idx="5"/>
                <a:endCxn id="1370" idx="2"/>
              </p:cNvCxnSpPr>
              <p:nvPr/>
            </p:nvCxnSpPr>
            <p:spPr>
              <a:xfrm>
                <a:off x="1988529" y="4045929"/>
                <a:ext cx="1745399" cy="1097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383" name="Shape 1383"/>
              <p:cNvSpPr txBox="1"/>
              <p:nvPr/>
            </p:nvSpPr>
            <p:spPr>
              <a:xfrm>
                <a:off x="2556365" y="4590239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384" name="Shape 1384"/>
            <p:cNvGrpSpPr/>
            <p:nvPr/>
          </p:nvGrpSpPr>
          <p:grpSpPr>
            <a:xfrm>
              <a:off x="3704373" y="2788408"/>
              <a:ext cx="341381" cy="1921775"/>
              <a:chOff x="3704373" y="2788408"/>
              <a:chExt cx="341381" cy="1921775"/>
            </a:xfrm>
          </p:grpSpPr>
          <p:cxnSp>
            <p:nvCxnSpPr>
              <p:cNvPr id="1385" name="Shape 1385"/>
              <p:cNvCxnSpPr/>
              <p:nvPr/>
            </p:nvCxnSpPr>
            <p:spPr>
              <a:xfrm>
                <a:off x="4045755" y="2788408"/>
                <a:ext cx="0" cy="192177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386" name="Shape 1386"/>
              <p:cNvSpPr txBox="1"/>
              <p:nvPr/>
            </p:nvSpPr>
            <p:spPr>
              <a:xfrm>
                <a:off x="3704373" y="3518462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387" name="Shape 1387"/>
            <p:cNvGrpSpPr/>
            <p:nvPr/>
          </p:nvGrpSpPr>
          <p:grpSpPr>
            <a:xfrm>
              <a:off x="4348498" y="2788407"/>
              <a:ext cx="304799" cy="1859792"/>
              <a:chOff x="4348498" y="2788407"/>
              <a:chExt cx="304799" cy="1859792"/>
            </a:xfrm>
          </p:grpSpPr>
          <p:cxnSp>
            <p:nvCxnSpPr>
              <p:cNvPr id="1388" name="Shape 1388"/>
              <p:cNvCxnSpPr/>
              <p:nvPr/>
            </p:nvCxnSpPr>
            <p:spPr>
              <a:xfrm rot="10800000">
                <a:off x="4357351" y="2788407"/>
                <a:ext cx="0" cy="18597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389" name="Shape 1389"/>
              <p:cNvSpPr txBox="1"/>
              <p:nvPr/>
            </p:nvSpPr>
            <p:spPr>
              <a:xfrm>
                <a:off x="4348498" y="3518462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390" name="Shape 1390"/>
            <p:cNvGrpSpPr/>
            <p:nvPr/>
          </p:nvGrpSpPr>
          <p:grpSpPr>
            <a:xfrm>
              <a:off x="4724399" y="1876022"/>
              <a:ext cx="2259900" cy="461664"/>
              <a:chOff x="4724399" y="1876022"/>
              <a:chExt cx="2259900" cy="461664"/>
            </a:xfrm>
          </p:grpSpPr>
          <p:cxnSp>
            <p:nvCxnSpPr>
              <p:cNvPr id="1391" name="Shape 1391"/>
              <p:cNvCxnSpPr>
                <a:stCxn id="1367" idx="6"/>
                <a:endCxn id="1373" idx="2"/>
              </p:cNvCxnSpPr>
              <p:nvPr/>
            </p:nvCxnSpPr>
            <p:spPr>
              <a:xfrm>
                <a:off x="4724399" y="2324099"/>
                <a:ext cx="2259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392" name="Shape 1392"/>
              <p:cNvSpPr txBox="1"/>
              <p:nvPr/>
            </p:nvSpPr>
            <p:spPr>
              <a:xfrm>
                <a:off x="5715000" y="1876022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393" name="Shape 1393"/>
            <p:cNvGrpSpPr/>
            <p:nvPr/>
          </p:nvGrpSpPr>
          <p:grpSpPr>
            <a:xfrm>
              <a:off x="4579329" y="2674329"/>
              <a:ext cx="2576099" cy="2118899"/>
              <a:chOff x="4579329" y="2674329"/>
              <a:chExt cx="2576099" cy="2118899"/>
            </a:xfrm>
          </p:grpSpPr>
          <p:cxnSp>
            <p:nvCxnSpPr>
              <p:cNvPr id="1394" name="Shape 1394"/>
              <p:cNvCxnSpPr>
                <a:stCxn id="1367" idx="5"/>
                <a:endCxn id="1376" idx="1"/>
              </p:cNvCxnSpPr>
              <p:nvPr/>
            </p:nvCxnSpPr>
            <p:spPr>
              <a:xfrm>
                <a:off x="4579329" y="2674329"/>
                <a:ext cx="2576099" cy="2118899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395" name="Shape 1395"/>
              <p:cNvSpPr txBox="1"/>
              <p:nvPr/>
            </p:nvSpPr>
            <p:spPr>
              <a:xfrm>
                <a:off x="6284889" y="4248517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396" name="Shape 1396"/>
            <p:cNvGrpSpPr/>
            <p:nvPr/>
          </p:nvGrpSpPr>
          <p:grpSpPr>
            <a:xfrm>
              <a:off x="7479599" y="2819400"/>
              <a:ext cx="349153" cy="1828800"/>
              <a:chOff x="7479599" y="2819400"/>
              <a:chExt cx="349153" cy="1828800"/>
            </a:xfrm>
          </p:grpSpPr>
          <p:cxnSp>
            <p:nvCxnSpPr>
              <p:cNvPr id="1397" name="Shape 1397"/>
              <p:cNvCxnSpPr>
                <a:stCxn id="1376" idx="0"/>
                <a:endCxn id="1373" idx="4"/>
              </p:cNvCxnSpPr>
              <p:nvPr/>
            </p:nvCxnSpPr>
            <p:spPr>
              <a:xfrm rot="10800000">
                <a:off x="7479599" y="2819400"/>
                <a:ext cx="26100" cy="1828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398" name="Shape 1398"/>
              <p:cNvSpPr txBox="1"/>
              <p:nvPr/>
            </p:nvSpPr>
            <p:spPr>
              <a:xfrm>
                <a:off x="7523953" y="3502967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399" name="Shape 1399"/>
            <p:cNvGrpSpPr/>
            <p:nvPr/>
          </p:nvGrpSpPr>
          <p:grpSpPr>
            <a:xfrm>
              <a:off x="4724399" y="5143499"/>
              <a:ext cx="2286000" cy="495300"/>
              <a:chOff x="4724399" y="5143499"/>
              <a:chExt cx="2286000" cy="495300"/>
            </a:xfrm>
          </p:grpSpPr>
          <p:cxnSp>
            <p:nvCxnSpPr>
              <p:cNvPr id="1400" name="Shape 1400"/>
              <p:cNvCxnSpPr>
                <a:stCxn id="1370" idx="6"/>
                <a:endCxn id="1376" idx="2"/>
              </p:cNvCxnSpPr>
              <p:nvPr/>
            </p:nvCxnSpPr>
            <p:spPr>
              <a:xfrm>
                <a:off x="4724399" y="5143499"/>
                <a:ext cx="2286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01" name="Shape 1401"/>
              <p:cNvSpPr txBox="1"/>
              <p:nvPr/>
            </p:nvSpPr>
            <p:spPr>
              <a:xfrm>
                <a:off x="5715000" y="5177135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</p:grpSp>
        <p:grpSp>
          <p:nvGrpSpPr>
            <p:cNvPr id="1402" name="Shape 1402"/>
            <p:cNvGrpSpPr/>
            <p:nvPr/>
          </p:nvGrpSpPr>
          <p:grpSpPr>
            <a:xfrm>
              <a:off x="4579329" y="2674370"/>
              <a:ext cx="2549999" cy="2118900"/>
              <a:chOff x="4579329" y="2674370"/>
              <a:chExt cx="2549999" cy="2118900"/>
            </a:xfrm>
          </p:grpSpPr>
          <p:cxnSp>
            <p:nvCxnSpPr>
              <p:cNvPr id="1403" name="Shape 1403"/>
              <p:cNvCxnSpPr>
                <a:stCxn id="1370" idx="7"/>
                <a:endCxn id="1373" idx="3"/>
              </p:cNvCxnSpPr>
              <p:nvPr/>
            </p:nvCxnSpPr>
            <p:spPr>
              <a:xfrm rot="10800000" flipH="1">
                <a:off x="4579329" y="2674370"/>
                <a:ext cx="2549999" cy="211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04" name="Shape 1404"/>
              <p:cNvSpPr txBox="1"/>
              <p:nvPr/>
            </p:nvSpPr>
            <p:spPr>
              <a:xfrm>
                <a:off x="6284889" y="2738734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</p:grpSp>
      <p:sp>
        <p:nvSpPr>
          <p:cNvPr id="1405" name="Shape 1405"/>
          <p:cNvSpPr/>
          <p:nvPr/>
        </p:nvSpPr>
        <p:spPr>
          <a:xfrm>
            <a:off x="859646" y="1278886"/>
            <a:ext cx="4077790" cy="4088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62" y="43897"/>
                </a:moveTo>
                <a:cubicBezTo>
                  <a:pt x="23824" y="30480"/>
                  <a:pt x="80021" y="4963"/>
                  <a:pt x="99952" y="0"/>
                </a:cubicBezTo>
                <a:cubicBezTo>
                  <a:pt x="110820" y="0"/>
                  <a:pt x="120000" y="10994"/>
                  <a:pt x="120000" y="21835"/>
                </a:cubicBezTo>
                <a:lnTo>
                  <a:pt x="120000" y="100352"/>
                </a:lnTo>
                <a:cubicBezTo>
                  <a:pt x="115675" y="116710"/>
                  <a:pt x="104870" y="119172"/>
                  <a:pt x="94054" y="119982"/>
                </a:cubicBezTo>
                <a:cubicBezTo>
                  <a:pt x="83238" y="120793"/>
                  <a:pt x="26712" y="93178"/>
                  <a:pt x="12580" y="80497"/>
                </a:cubicBezTo>
                <a:cubicBezTo>
                  <a:pt x="-1551" y="67816"/>
                  <a:pt x="-5299" y="57313"/>
                  <a:pt x="9262" y="43897"/>
                </a:cubicBezTo>
                <a:close/>
              </a:path>
            </a:pathLst>
          </a:custGeom>
          <a:noFill/>
          <a:ln w="264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Example (4)</a:t>
            </a:r>
          </a:p>
        </p:txBody>
      </p:sp>
      <p:sp>
        <p:nvSpPr>
          <p:cNvPr id="1412" name="Shape 1412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3" name="Shape 1413"/>
          <p:cNvGraphicFramePr/>
          <p:nvPr/>
        </p:nvGraphicFramePr>
        <p:xfrm>
          <a:off x="2286000" y="5410200"/>
          <a:ext cx="4572000" cy="79250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000"/>
                        <a:t>6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1414" name="Shape 1414"/>
          <p:cNvGrpSpPr/>
          <p:nvPr/>
        </p:nvGrpSpPr>
        <p:grpSpPr>
          <a:xfrm>
            <a:off x="1068922" y="1455192"/>
            <a:ext cx="6770702" cy="3810000"/>
            <a:chOff x="1143000" y="1828800"/>
            <a:chExt cx="6857999" cy="3810000"/>
          </a:xfrm>
        </p:grpSpPr>
        <p:grpSp>
          <p:nvGrpSpPr>
            <p:cNvPr id="1415" name="Shape 1415"/>
            <p:cNvGrpSpPr/>
            <p:nvPr/>
          </p:nvGrpSpPr>
          <p:grpSpPr>
            <a:xfrm>
              <a:off x="1143000" y="3200400"/>
              <a:ext cx="990599" cy="990599"/>
              <a:chOff x="1143000" y="3200400"/>
              <a:chExt cx="990599" cy="990599"/>
            </a:xfrm>
          </p:grpSpPr>
          <p:sp>
            <p:nvSpPr>
              <p:cNvPr id="1416" name="Shape 1416"/>
              <p:cNvSpPr/>
              <p:nvPr/>
            </p:nvSpPr>
            <p:spPr>
              <a:xfrm>
                <a:off x="1143000" y="32004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Shape 1417"/>
              <p:cNvSpPr txBox="1"/>
              <p:nvPr/>
            </p:nvSpPr>
            <p:spPr>
              <a:xfrm>
                <a:off x="1317132" y="3372533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</a:p>
            </p:txBody>
          </p:sp>
        </p:grpSp>
        <p:grpSp>
          <p:nvGrpSpPr>
            <p:cNvPr id="1418" name="Shape 1418"/>
            <p:cNvGrpSpPr/>
            <p:nvPr/>
          </p:nvGrpSpPr>
          <p:grpSpPr>
            <a:xfrm>
              <a:off x="3733800" y="1828800"/>
              <a:ext cx="990599" cy="990599"/>
              <a:chOff x="3733800" y="1828800"/>
              <a:chExt cx="990599" cy="990599"/>
            </a:xfrm>
          </p:grpSpPr>
          <p:sp>
            <p:nvSpPr>
              <p:cNvPr id="1419" name="Shape 1419"/>
              <p:cNvSpPr/>
              <p:nvPr/>
            </p:nvSpPr>
            <p:spPr>
              <a:xfrm>
                <a:off x="3733800" y="18288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Shape 1420"/>
              <p:cNvSpPr txBox="1"/>
              <p:nvPr/>
            </p:nvSpPr>
            <p:spPr>
              <a:xfrm>
                <a:off x="3907932" y="1985484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</a:p>
            </p:txBody>
          </p:sp>
        </p:grpSp>
        <p:grpSp>
          <p:nvGrpSpPr>
            <p:cNvPr id="1421" name="Shape 1421"/>
            <p:cNvGrpSpPr/>
            <p:nvPr/>
          </p:nvGrpSpPr>
          <p:grpSpPr>
            <a:xfrm>
              <a:off x="3733800" y="4648200"/>
              <a:ext cx="990599" cy="990599"/>
              <a:chOff x="3733800" y="4648200"/>
              <a:chExt cx="990599" cy="990599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3733800" y="46482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Shape 1423"/>
              <p:cNvSpPr txBox="1"/>
              <p:nvPr/>
            </p:nvSpPr>
            <p:spPr>
              <a:xfrm>
                <a:off x="3907930" y="4840907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</a:p>
            </p:txBody>
          </p:sp>
        </p:grpSp>
        <p:grpSp>
          <p:nvGrpSpPr>
            <p:cNvPr id="1424" name="Shape 1424"/>
            <p:cNvGrpSpPr/>
            <p:nvPr/>
          </p:nvGrpSpPr>
          <p:grpSpPr>
            <a:xfrm>
              <a:off x="6984303" y="1828800"/>
              <a:ext cx="990599" cy="990599"/>
              <a:chOff x="6984303" y="1828800"/>
              <a:chExt cx="990599" cy="990599"/>
            </a:xfrm>
          </p:grpSpPr>
          <p:sp>
            <p:nvSpPr>
              <p:cNvPr id="1425" name="Shape 1425"/>
              <p:cNvSpPr/>
              <p:nvPr/>
            </p:nvSpPr>
            <p:spPr>
              <a:xfrm>
                <a:off x="6984303" y="18288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Shape 1426"/>
              <p:cNvSpPr txBox="1"/>
              <p:nvPr/>
            </p:nvSpPr>
            <p:spPr>
              <a:xfrm>
                <a:off x="7129374" y="1985483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</p:grpSp>
        <p:grpSp>
          <p:nvGrpSpPr>
            <p:cNvPr id="1427" name="Shape 1427"/>
            <p:cNvGrpSpPr/>
            <p:nvPr/>
          </p:nvGrpSpPr>
          <p:grpSpPr>
            <a:xfrm>
              <a:off x="7010400" y="4648200"/>
              <a:ext cx="990599" cy="990599"/>
              <a:chOff x="7010400" y="4648200"/>
              <a:chExt cx="990599" cy="990599"/>
            </a:xfrm>
          </p:grpSpPr>
          <p:sp>
            <p:nvSpPr>
              <p:cNvPr id="1428" name="Shape 1428"/>
              <p:cNvSpPr/>
              <p:nvPr/>
            </p:nvSpPr>
            <p:spPr>
              <a:xfrm>
                <a:off x="7010400" y="4648200"/>
                <a:ext cx="990599" cy="990599"/>
              </a:xfrm>
              <a:prstGeom prst="ellipse">
                <a:avLst/>
              </a:prstGeom>
              <a:solidFill>
                <a:schemeClr val="accent1"/>
              </a:solidFill>
              <a:ln w="26425" cap="flat" cmpd="sng">
                <a:solidFill>
                  <a:srgbClr val="61961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Shape 1429"/>
              <p:cNvSpPr txBox="1"/>
              <p:nvPr/>
            </p:nvSpPr>
            <p:spPr>
              <a:xfrm>
                <a:off x="7171484" y="4828028"/>
                <a:ext cx="64233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</a:p>
            </p:txBody>
          </p:sp>
        </p:grpSp>
        <p:grpSp>
          <p:nvGrpSpPr>
            <p:cNvPr id="1430" name="Shape 1430"/>
            <p:cNvGrpSpPr/>
            <p:nvPr/>
          </p:nvGrpSpPr>
          <p:grpSpPr>
            <a:xfrm>
              <a:off x="1988529" y="2323970"/>
              <a:ext cx="1745399" cy="1021500"/>
              <a:chOff x="1988529" y="2323970"/>
              <a:chExt cx="1745399" cy="1021500"/>
            </a:xfrm>
          </p:grpSpPr>
          <p:cxnSp>
            <p:nvCxnSpPr>
              <p:cNvPr id="1431" name="Shape 1431"/>
              <p:cNvCxnSpPr>
                <a:stCxn id="1416" idx="7"/>
                <a:endCxn id="1419" idx="2"/>
              </p:cNvCxnSpPr>
              <p:nvPr/>
            </p:nvCxnSpPr>
            <p:spPr>
              <a:xfrm rot="10800000" flipH="1">
                <a:off x="1988529" y="2323970"/>
                <a:ext cx="1745399" cy="102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32" name="Shape 1432"/>
              <p:cNvSpPr txBox="1"/>
              <p:nvPr/>
            </p:nvSpPr>
            <p:spPr>
              <a:xfrm>
                <a:off x="2556365" y="2426653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grpSp>
          <p:nvGrpSpPr>
            <p:cNvPr id="1433" name="Shape 1433"/>
            <p:cNvGrpSpPr/>
            <p:nvPr/>
          </p:nvGrpSpPr>
          <p:grpSpPr>
            <a:xfrm>
              <a:off x="1988529" y="4045929"/>
              <a:ext cx="1745399" cy="1097700"/>
              <a:chOff x="1988529" y="4045929"/>
              <a:chExt cx="1745399" cy="1097700"/>
            </a:xfrm>
          </p:grpSpPr>
          <p:cxnSp>
            <p:nvCxnSpPr>
              <p:cNvPr id="1434" name="Shape 1434"/>
              <p:cNvCxnSpPr>
                <a:stCxn id="1416" idx="5"/>
                <a:endCxn id="1422" idx="2"/>
              </p:cNvCxnSpPr>
              <p:nvPr/>
            </p:nvCxnSpPr>
            <p:spPr>
              <a:xfrm>
                <a:off x="1988529" y="4045929"/>
                <a:ext cx="1745399" cy="1097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35" name="Shape 1435"/>
              <p:cNvSpPr txBox="1"/>
              <p:nvPr/>
            </p:nvSpPr>
            <p:spPr>
              <a:xfrm>
                <a:off x="2556365" y="4590239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436" name="Shape 1436"/>
            <p:cNvGrpSpPr/>
            <p:nvPr/>
          </p:nvGrpSpPr>
          <p:grpSpPr>
            <a:xfrm>
              <a:off x="3704373" y="2788408"/>
              <a:ext cx="341381" cy="1921775"/>
              <a:chOff x="3704373" y="2788408"/>
              <a:chExt cx="341381" cy="1921775"/>
            </a:xfrm>
          </p:grpSpPr>
          <p:cxnSp>
            <p:nvCxnSpPr>
              <p:cNvPr id="1437" name="Shape 1437"/>
              <p:cNvCxnSpPr/>
              <p:nvPr/>
            </p:nvCxnSpPr>
            <p:spPr>
              <a:xfrm>
                <a:off x="4045755" y="2788408"/>
                <a:ext cx="0" cy="192177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38" name="Shape 1438"/>
              <p:cNvSpPr txBox="1"/>
              <p:nvPr/>
            </p:nvSpPr>
            <p:spPr>
              <a:xfrm>
                <a:off x="3704373" y="3518462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439" name="Shape 1439"/>
            <p:cNvGrpSpPr/>
            <p:nvPr/>
          </p:nvGrpSpPr>
          <p:grpSpPr>
            <a:xfrm>
              <a:off x="4348498" y="2788407"/>
              <a:ext cx="304799" cy="1859792"/>
              <a:chOff x="4348498" y="2788407"/>
              <a:chExt cx="304799" cy="1859792"/>
            </a:xfrm>
          </p:grpSpPr>
          <p:cxnSp>
            <p:nvCxnSpPr>
              <p:cNvPr id="1440" name="Shape 1440"/>
              <p:cNvCxnSpPr/>
              <p:nvPr/>
            </p:nvCxnSpPr>
            <p:spPr>
              <a:xfrm rot="10800000">
                <a:off x="4357351" y="2788407"/>
                <a:ext cx="0" cy="185979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41" name="Shape 1441"/>
              <p:cNvSpPr txBox="1"/>
              <p:nvPr/>
            </p:nvSpPr>
            <p:spPr>
              <a:xfrm>
                <a:off x="4348498" y="3518462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442" name="Shape 1442"/>
            <p:cNvGrpSpPr/>
            <p:nvPr/>
          </p:nvGrpSpPr>
          <p:grpSpPr>
            <a:xfrm>
              <a:off x="4724399" y="1876022"/>
              <a:ext cx="2259900" cy="461664"/>
              <a:chOff x="4724399" y="1876022"/>
              <a:chExt cx="2259900" cy="461664"/>
            </a:xfrm>
          </p:grpSpPr>
          <p:cxnSp>
            <p:nvCxnSpPr>
              <p:cNvPr id="1443" name="Shape 1443"/>
              <p:cNvCxnSpPr>
                <a:stCxn id="1419" idx="6"/>
                <a:endCxn id="1425" idx="2"/>
              </p:cNvCxnSpPr>
              <p:nvPr/>
            </p:nvCxnSpPr>
            <p:spPr>
              <a:xfrm>
                <a:off x="4724399" y="2324099"/>
                <a:ext cx="2259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44" name="Shape 1444"/>
              <p:cNvSpPr txBox="1"/>
              <p:nvPr/>
            </p:nvSpPr>
            <p:spPr>
              <a:xfrm>
                <a:off x="5715000" y="1876022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445" name="Shape 1445"/>
            <p:cNvGrpSpPr/>
            <p:nvPr/>
          </p:nvGrpSpPr>
          <p:grpSpPr>
            <a:xfrm>
              <a:off x="4579329" y="2674329"/>
              <a:ext cx="2576099" cy="2118899"/>
              <a:chOff x="4579329" y="2674329"/>
              <a:chExt cx="2576099" cy="2118899"/>
            </a:xfrm>
          </p:grpSpPr>
          <p:cxnSp>
            <p:nvCxnSpPr>
              <p:cNvPr id="1446" name="Shape 1446"/>
              <p:cNvCxnSpPr>
                <a:stCxn id="1419" idx="5"/>
                <a:endCxn id="1428" idx="1"/>
              </p:cNvCxnSpPr>
              <p:nvPr/>
            </p:nvCxnSpPr>
            <p:spPr>
              <a:xfrm>
                <a:off x="4579329" y="2674329"/>
                <a:ext cx="2576099" cy="2118899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47" name="Shape 1447"/>
              <p:cNvSpPr txBox="1"/>
              <p:nvPr/>
            </p:nvSpPr>
            <p:spPr>
              <a:xfrm>
                <a:off x="6284889" y="4248517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448" name="Shape 1448"/>
            <p:cNvGrpSpPr/>
            <p:nvPr/>
          </p:nvGrpSpPr>
          <p:grpSpPr>
            <a:xfrm>
              <a:off x="7479599" y="2819400"/>
              <a:ext cx="349153" cy="1828800"/>
              <a:chOff x="7479599" y="2819400"/>
              <a:chExt cx="349153" cy="1828800"/>
            </a:xfrm>
          </p:grpSpPr>
          <p:cxnSp>
            <p:nvCxnSpPr>
              <p:cNvPr id="1449" name="Shape 1449"/>
              <p:cNvCxnSpPr>
                <a:stCxn id="1428" idx="0"/>
                <a:endCxn id="1425" idx="4"/>
              </p:cNvCxnSpPr>
              <p:nvPr/>
            </p:nvCxnSpPr>
            <p:spPr>
              <a:xfrm rot="10800000">
                <a:off x="7479599" y="2819400"/>
                <a:ext cx="26100" cy="1828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50" name="Shape 1450"/>
              <p:cNvSpPr txBox="1"/>
              <p:nvPr/>
            </p:nvSpPr>
            <p:spPr>
              <a:xfrm>
                <a:off x="7523953" y="3502967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451" name="Shape 1451"/>
            <p:cNvGrpSpPr/>
            <p:nvPr/>
          </p:nvGrpSpPr>
          <p:grpSpPr>
            <a:xfrm>
              <a:off x="4724399" y="5143499"/>
              <a:ext cx="2286000" cy="495300"/>
              <a:chOff x="4724399" y="5143499"/>
              <a:chExt cx="2286000" cy="495300"/>
            </a:xfrm>
          </p:grpSpPr>
          <p:cxnSp>
            <p:nvCxnSpPr>
              <p:cNvPr id="1452" name="Shape 1452"/>
              <p:cNvCxnSpPr>
                <a:stCxn id="1422" idx="6"/>
                <a:endCxn id="1428" idx="2"/>
              </p:cNvCxnSpPr>
              <p:nvPr/>
            </p:nvCxnSpPr>
            <p:spPr>
              <a:xfrm>
                <a:off x="4724399" y="5143499"/>
                <a:ext cx="2286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53" name="Shape 1453"/>
              <p:cNvSpPr txBox="1"/>
              <p:nvPr/>
            </p:nvSpPr>
            <p:spPr>
              <a:xfrm>
                <a:off x="5715000" y="5177135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</a:p>
            </p:txBody>
          </p:sp>
        </p:grpSp>
        <p:grpSp>
          <p:nvGrpSpPr>
            <p:cNvPr id="1454" name="Shape 1454"/>
            <p:cNvGrpSpPr/>
            <p:nvPr/>
          </p:nvGrpSpPr>
          <p:grpSpPr>
            <a:xfrm>
              <a:off x="4579329" y="2674370"/>
              <a:ext cx="2549999" cy="2118900"/>
              <a:chOff x="4579329" y="2674370"/>
              <a:chExt cx="2549999" cy="2118900"/>
            </a:xfrm>
          </p:grpSpPr>
          <p:cxnSp>
            <p:nvCxnSpPr>
              <p:cNvPr id="1455" name="Shape 1455"/>
              <p:cNvCxnSpPr>
                <a:stCxn id="1422" idx="7"/>
                <a:endCxn id="1425" idx="3"/>
              </p:cNvCxnSpPr>
              <p:nvPr/>
            </p:nvCxnSpPr>
            <p:spPr>
              <a:xfrm rot="10800000" flipH="1">
                <a:off x="4579329" y="2674370"/>
                <a:ext cx="2549999" cy="211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sp>
            <p:nvSpPr>
              <p:cNvPr id="1456" name="Shape 1456"/>
              <p:cNvSpPr txBox="1"/>
              <p:nvPr/>
            </p:nvSpPr>
            <p:spPr>
              <a:xfrm>
                <a:off x="6284889" y="2738734"/>
                <a:ext cx="304799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</p:grpSp>
      <p:sp>
        <p:nvSpPr>
          <p:cNvPr id="1457" name="Shape 1457"/>
          <p:cNvSpPr/>
          <p:nvPr/>
        </p:nvSpPr>
        <p:spPr>
          <a:xfrm>
            <a:off x="1001687" y="1333575"/>
            <a:ext cx="7160234" cy="40448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" y="58171"/>
                </a:moveTo>
                <a:cubicBezTo>
                  <a:pt x="566" y="36343"/>
                  <a:pt x="10264" y="18625"/>
                  <a:pt x="27540" y="8932"/>
                </a:cubicBezTo>
                <a:cubicBezTo>
                  <a:pt x="49484" y="-730"/>
                  <a:pt x="81294" y="13"/>
                  <a:pt x="103658" y="13"/>
                </a:cubicBezTo>
                <a:cubicBezTo>
                  <a:pt x="115548" y="229"/>
                  <a:pt x="125143" y="3270"/>
                  <a:pt x="116935" y="23239"/>
                </a:cubicBezTo>
                <a:cubicBezTo>
                  <a:pt x="108727" y="43208"/>
                  <a:pt x="74665" y="112848"/>
                  <a:pt x="54410" y="119828"/>
                </a:cubicBezTo>
                <a:cubicBezTo>
                  <a:pt x="34502" y="123049"/>
                  <a:pt x="-553" y="79998"/>
                  <a:pt x="6" y="58171"/>
                </a:cubicBezTo>
                <a:close/>
              </a:path>
            </a:pathLst>
          </a:custGeom>
          <a:noFill/>
          <a:ln w="264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</a:t>
            </a:r>
          </a:p>
        </p:txBody>
      </p:sp>
      <p:sp>
        <p:nvSpPr>
          <p:cNvPr id="1464" name="Shape 14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Dijkstra’s algorithm is an example of a particular class of algorithms we touched on earlier in the semester</a:t>
            </a:r>
          </a:p>
          <a:p>
            <a:pPr marL="182880" marR="0" lvl="0" indent="-18288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algorithm uses a priority queue, at each step of iteration, we consider the next closest node given the information we have </a:t>
            </a:r>
          </a:p>
          <a:p>
            <a:pPr marL="182880" marR="0" lvl="0" indent="-182880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algorithm paradigm does this fall under?</a:t>
            </a:r>
          </a:p>
        </p:txBody>
      </p:sp>
      <p:sp>
        <p:nvSpPr>
          <p:cNvPr id="1466" name="Shape 1466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Shape 147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 Pseudocode</a:t>
            </a:r>
          </a:p>
        </p:txBody>
      </p:sp>
      <p:sp>
        <p:nvSpPr>
          <p:cNvPr id="1474" name="Shape 1474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Shape 1475"/>
          <p:cNvSpPr txBox="1"/>
          <p:nvPr/>
        </p:nvSpPr>
        <p:spPr>
          <a:xfrm>
            <a:off x="381000" y="1523286"/>
            <a:ext cx="9601200" cy="5078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dijkstra(G, s):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Input: A graph G with vertices V, and a start vertex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// Output: Nothing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// Purpose: Decorate nodes with shortest distance from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v in V: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v.dist = infinity 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Initialize distance decorations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v.prev = null     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Initialize previous pointers to null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s.dist = 0            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Set distance to start to 0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PQ = PriorityQueue(V)   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Use v.dist as priorities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 PQ not empty: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u = PQ.removeMin()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all edges (u, v):	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//each edge coming out of u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v.dist &gt; u.dist + cost(u, v):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cost() is weight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v.dist = u.dist + cost(u,v)  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Replace as necessary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v.prev = u 		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Maintain pointers for path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PQ.replaceKey(v, v.dist)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 Runtime</a:t>
            </a:r>
          </a:p>
        </p:txBody>
      </p:sp>
      <p:sp>
        <p:nvSpPr>
          <p:cNvPr id="1483" name="Shape 1483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Shape 1484"/>
          <p:cNvSpPr txBox="1"/>
          <p:nvPr/>
        </p:nvSpPr>
        <p:spPr>
          <a:xfrm>
            <a:off x="381000" y="1523286"/>
            <a:ext cx="9601200" cy="5078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dijkstra(G, s):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Input: A graph G with vertices V, and a start vertex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// Output: Nothing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// Purpose: Decorate nodes with shortest distance from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v in V:              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O(|V|)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v.dist = infinity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v.prev = null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s.dist = 0           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PQ = PriorityQueue(V)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 PQ not empty:      </a:t>
            </a:r>
            <a:r>
              <a:rPr lang="en-US" sz="1800">
                <a:solidFill>
                  <a:srgbClr val="FF5840"/>
                </a:solidFill>
                <a:latin typeface="Consolas"/>
                <a:ea typeface="Consolas"/>
                <a:cs typeface="Consolas"/>
                <a:sym typeface="Consolas"/>
              </a:rPr>
              <a:t>// O(|V|)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u = PQ.removeMin()</a:t>
            </a:r>
            <a:r>
              <a:rPr lang="en-US" sz="1800">
                <a:solidFill>
                  <a:srgbClr val="FF5840"/>
                </a:solidFill>
                <a:latin typeface="Consolas"/>
                <a:ea typeface="Consolas"/>
                <a:cs typeface="Consolas"/>
                <a:sym typeface="Consolas"/>
              </a:rPr>
              <a:t>    // Depends on PQ implementation!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all edges (u, v): </a:t>
            </a:r>
            <a:r>
              <a:rPr lang="en-US" sz="1800">
                <a:solidFill>
                  <a:srgbClr val="FF5840"/>
                </a:solidFill>
                <a:latin typeface="Consolas"/>
                <a:ea typeface="Consolas"/>
                <a:cs typeface="Consolas"/>
                <a:sym typeface="Consolas"/>
              </a:rPr>
              <a:t>// O(|E|)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v.dist &gt; u.dist + cost(u, v):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v.dist = u.dist + cost(u,v)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v.prev = u 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PQ.replaceKey(v, v.dist) </a:t>
            </a:r>
            <a:r>
              <a:rPr lang="en-US" sz="1800">
                <a:solidFill>
                  <a:srgbClr val="FF5840"/>
                </a:solidFill>
                <a:latin typeface="Consolas"/>
                <a:ea typeface="Consolas"/>
                <a:cs typeface="Consolas"/>
                <a:sym typeface="Consolas"/>
              </a:rPr>
              <a:t>// Depends on PQ implementation!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Runtime Analysis</a:t>
            </a:r>
          </a:p>
        </p:txBody>
      </p:sp>
      <p:sp>
        <p:nvSpPr>
          <p:cNvPr id="1491" name="Shape 1491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32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the Priority Queue’s implementation!</a:t>
            </a:r>
          </a:p>
          <a:p>
            <a:pPr marL="457200" marR="0" lvl="1" indent="-1905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ct val="83840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ct val="8432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or Linked List</a:t>
            </a:r>
          </a:p>
          <a:p>
            <a:pPr marL="457200" marR="0" lvl="1" indent="-1905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ct val="83840"/>
              <a:buFont typeface="Arial"/>
              <a:buChar char="•"/>
            </a:pPr>
            <a:r>
              <a:rPr lang="en-US" sz="217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removeMin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takes </a:t>
            </a:r>
            <a:r>
              <a:rPr lang="en-US" sz="217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O(|V|) </a:t>
            </a:r>
            <a:r>
              <a:rPr lang="en-US" sz="217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you have to iterate through to find the minimum element</a:t>
            </a:r>
          </a:p>
          <a:p>
            <a:pPr marL="457200" marR="0" lvl="1" indent="-1905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ct val="83840"/>
              <a:buFont typeface="Arial"/>
              <a:buChar char="•"/>
            </a:pPr>
            <a:r>
              <a:rPr lang="en-US" sz="217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replaceKey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170" b="0" i="1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(1)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you already have the node when you change its key</a:t>
            </a:r>
          </a:p>
          <a:p>
            <a:pPr marL="457200" marR="0" lvl="1" indent="-1905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ct val="83840"/>
              <a:buFont typeface="Arial"/>
              <a:buChar char="•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Runtime here is 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𝑂(|𝑉|</a:t>
            </a:r>
            <a:r>
              <a:rPr lang="en-US" sz="2170" b="0" i="0" u="none" strike="noStrike" cap="none" baseline="30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 |𝐸|) =  </a:t>
            </a:r>
            <a:r>
              <a:rPr lang="en-US" sz="2170" b="1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𝑂(|𝑉|</a:t>
            </a:r>
            <a:r>
              <a:rPr lang="en-US" sz="2170" b="1" i="0" u="none" strike="noStrike" cap="none" baseline="300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lang="en-US" sz="2170" b="1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), </a:t>
            </a:r>
            <a:r>
              <a:rPr lang="en-US" sz="21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en-US" sz="217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17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|E| &lt;= |V|</a:t>
            </a:r>
            <a:r>
              <a:rPr lang="en-US" sz="2170" b="0" i="0" u="none" strike="noStrike" cap="none" baseline="300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</a:p>
          <a:p>
            <a:pPr marL="457200" marR="0" lvl="1" indent="-1905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ct val="83840"/>
              <a:buFont typeface="Arial"/>
              <a:buNone/>
            </a:pPr>
            <a:endParaRPr sz="2170" b="1" i="0" u="none" strike="noStrike" cap="none" baseline="30000" dirty="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ct val="8432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Heap </a:t>
            </a:r>
          </a:p>
          <a:p>
            <a:pPr marL="457200" marR="0" lvl="1" indent="-1905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ct val="83840"/>
              <a:buFont typeface="Arial"/>
              <a:buChar char="•"/>
            </a:pPr>
            <a:r>
              <a:rPr lang="en-US" sz="217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removeMin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takes 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𝑂(𝑙𝑜𝑔|𝑉|)</a:t>
            </a:r>
          </a:p>
          <a:p>
            <a:pPr marL="457200" marR="0" lvl="1" indent="-1905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ct val="83840"/>
              <a:buFont typeface="Arial"/>
              <a:buChar char="•"/>
            </a:pPr>
            <a:r>
              <a:rPr lang="en-US" sz="217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replaceKey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𝑂(𝑙𝑜𝑔|𝑉|), </a:t>
            </a:r>
            <a:r>
              <a:rPr lang="en-US" sz="21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you may need to </a:t>
            </a:r>
            <a:r>
              <a:rPr lang="en-US" sz="217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downheap</a:t>
            </a:r>
            <a:endParaRPr lang="en-US" sz="217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ct val="83840"/>
              <a:buFont typeface="Arial"/>
              <a:buChar char="•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runtime is </a:t>
            </a:r>
            <a:r>
              <a:rPr lang="en-US" sz="2170" b="1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𝑂( |V| 𝑙𝑜𝑔 |𝑉| + |E| 𝑙𝑜𝑔 |𝑉|)</a:t>
            </a:r>
          </a:p>
          <a:p>
            <a:pPr marL="548640" marR="0" lvl="2" indent="-2540" algn="l" rtl="0">
              <a:lnSpc>
                <a:spcPct val="80000"/>
              </a:lnSpc>
              <a:spcBef>
                <a:spcPts val="372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60" b="1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= 𝑂( (|𝑉|+|𝐸|) 𝑙𝑜𝑔 |𝑉| )</a:t>
            </a:r>
          </a:p>
        </p:txBody>
      </p:sp>
      <p:sp>
        <p:nvSpPr>
          <p:cNvPr id="1493" name="Shape 1493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Runtime – Array/Linked List</a:t>
            </a:r>
          </a:p>
        </p:txBody>
      </p:sp>
      <p:sp>
        <p:nvSpPr>
          <p:cNvPr id="1501" name="Shape 1501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Shape 1502"/>
          <p:cNvSpPr txBox="1"/>
          <p:nvPr/>
        </p:nvSpPr>
        <p:spPr>
          <a:xfrm>
            <a:off x="381000" y="1523286"/>
            <a:ext cx="9601200" cy="5078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dijkstra(G, s):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Input: A graph G with vertices V, and a start vertex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// Output: Nothing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// Purpose: Decorate nodes with shortest distance from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v in V:              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O(|V|)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v.dist = infinity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v.prev = null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s.dist = 0           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PQ = PriorityQueue(V)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 PQ not empty:      </a:t>
            </a:r>
            <a:r>
              <a:rPr lang="en-US" sz="1800">
                <a:solidFill>
                  <a:srgbClr val="FF5840"/>
                </a:solidFill>
                <a:latin typeface="Consolas"/>
                <a:ea typeface="Consolas"/>
                <a:cs typeface="Consolas"/>
                <a:sym typeface="Consolas"/>
              </a:rPr>
              <a:t>// O(|V|)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u = PQ.removeMin()</a:t>
            </a:r>
            <a:r>
              <a:rPr lang="en-US" sz="1800">
                <a:solidFill>
                  <a:srgbClr val="FF5840"/>
                </a:solidFill>
                <a:latin typeface="Consolas"/>
                <a:ea typeface="Consolas"/>
                <a:cs typeface="Consolas"/>
                <a:sym typeface="Consolas"/>
              </a:rPr>
              <a:t>    // O(|V|)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all edges (u, v): </a:t>
            </a:r>
            <a:r>
              <a:rPr lang="en-US" sz="1800">
                <a:solidFill>
                  <a:srgbClr val="FF5840"/>
                </a:solidFill>
                <a:latin typeface="Consolas"/>
                <a:ea typeface="Consolas"/>
                <a:cs typeface="Consolas"/>
                <a:sym typeface="Consolas"/>
              </a:rPr>
              <a:t>// O(|E|)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v.dist &gt; u.dist + cost(u, v):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v.dist = u.dist + cost(u,v)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v.prev = u 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PQ.replaceKey(v, v.dist) </a:t>
            </a:r>
            <a:r>
              <a:rPr lang="en-US" sz="1800">
                <a:solidFill>
                  <a:srgbClr val="FF5840"/>
                </a:solidFill>
                <a:latin typeface="Consolas"/>
                <a:ea typeface="Consolas"/>
                <a:cs typeface="Consolas"/>
                <a:sym typeface="Consolas"/>
              </a:rPr>
              <a:t>// O(1)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Runtime – Heap</a:t>
            </a:r>
          </a:p>
        </p:txBody>
      </p:sp>
      <p:sp>
        <p:nvSpPr>
          <p:cNvPr id="1510" name="Shape 1510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Shape 1511"/>
          <p:cNvSpPr txBox="1"/>
          <p:nvPr/>
        </p:nvSpPr>
        <p:spPr>
          <a:xfrm>
            <a:off x="381000" y="1523286"/>
            <a:ext cx="9601200" cy="5078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dijkstra(G, s):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Input: A graph G with vertices V, and a start vertex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// Output: Nothing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  // Purpose: Decorate nodes with shortest distance from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v in V:               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O(|V|)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v.dist = infinity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v.prev = null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s.dist = 0           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PQ = PriorityQueue(V)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 PQ not empty:     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// O(|V|)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u = PQ.removeMin()</a:t>
            </a:r>
            <a:r>
              <a:rPr lang="en-US" sz="1800">
                <a:solidFill>
                  <a:srgbClr val="FF584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86CE24"/>
                </a:solidFill>
                <a:latin typeface="Consolas"/>
                <a:ea typeface="Consolas"/>
                <a:cs typeface="Consolas"/>
                <a:sym typeface="Consolas"/>
              </a:rPr>
              <a:t>// O(log(|V|))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all edges (u, v): </a:t>
            </a:r>
            <a:r>
              <a:rPr lang="en-US" sz="1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// O(|E|)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v.dist &gt; u.dist + cost(u, v):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v.dist = u.dist + cost(u,v)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v.prev = u 	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PQ.replaceKey(v, v.dist) </a:t>
            </a:r>
            <a:r>
              <a:rPr lang="en-US" sz="1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// O(log(|V|))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Runtime - Heap</a:t>
            </a:r>
          </a:p>
        </p:txBody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runtime?</a:t>
            </a:r>
          </a:p>
          <a:p>
            <a:pPr marL="182880" marR="0" lvl="0" indent="-18288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6600"/>
                </a:solidFill>
                <a:latin typeface="Cambria"/>
                <a:ea typeface="Cambria"/>
                <a:cs typeface="Cambria"/>
                <a:sym typeface="Cambria"/>
              </a:rPr>
              <a:t>O(|V|)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O(|V|)*O(log|V|)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-US" sz="3200" b="0" i="0" u="none" strike="noStrike" cap="none">
                <a:solidFill>
                  <a:srgbClr val="3366FF"/>
                </a:solidFill>
                <a:latin typeface="Cambria"/>
                <a:ea typeface="Cambria"/>
                <a:cs typeface="Cambria"/>
                <a:sym typeface="Cambria"/>
              </a:rPr>
              <a:t>O(|E|)*O(log|V|)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→ 𝑂( (|𝑉|+|𝐸|) 𝑙𝑜𝑔 |𝑉| 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though the </a:t>
            </a:r>
            <a:r>
              <a:rPr lang="en-US" sz="2400" b="0" i="0" u="none" strike="noStrike" cap="none">
                <a:solidFill>
                  <a:srgbClr val="3366FF"/>
                </a:solidFill>
                <a:latin typeface="Cambria"/>
                <a:ea typeface="Cambria"/>
                <a:cs typeface="Cambria"/>
                <a:sym typeface="Cambria"/>
              </a:rPr>
              <a:t>O(|E|)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 is nested in the 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O(|V|)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loop, we visit each edge at most twice rather than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|V|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times. This is why the runtime of the second half of the algorithm is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O((V * log|V|)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(E * log|V|))</a:t>
            </a:r>
          </a:p>
        </p:txBody>
      </p:sp>
      <p:sp>
        <p:nvSpPr>
          <p:cNvPr id="1519" name="Shape 1519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shortest path algorithms quite frequently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Walking from one physical address to another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something on the web with the fewest number of clicks (navigating to a virtual address)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paths are calculated for us, too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phone call or network packets from your device to the recipient’s device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Maps and other GPS applications</a:t>
            </a:r>
          </a:p>
          <a:p>
            <a:pPr marL="457200" marR="0" lvl="1" indent="-190499" algn="l" rtl="0">
              <a:lnSpc>
                <a:spcPct val="90000"/>
              </a:lnSpc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 ain’t perfect!</a:t>
            </a:r>
          </a:p>
        </p:txBody>
      </p:sp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59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𝑂( (|𝑉|+|𝐸|) 𝑙𝑜𝑔 |𝑉| ) </a:t>
            </a: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259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can now find the shortest path between any two nodes in a graph no matter the edge weights! </a:t>
            </a:r>
          </a:p>
          <a:p>
            <a:pPr marL="457200" marR="0" lvl="2" indent="-1905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90818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or can we?</a:t>
            </a:r>
          </a:p>
          <a:p>
            <a:pPr marL="182880" marR="0" lvl="1" indent="-18288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fails with negative edge weights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marR="0" lvl="2" indent="-185419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7631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SzPct val="85177"/>
              <a:buFont typeface="Arial"/>
              <a:buChar char="•"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Dijkstra’s returns the path [A, C, D] (why?) when the correct path is [A, B, C, D]!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86487"/>
              <a:buFont typeface="Arial"/>
              <a:buChar char="•"/>
            </a:pPr>
            <a:r>
              <a:rPr lang="en-US" sz="20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try to fix this next…</a:t>
            </a:r>
          </a:p>
          <a:p>
            <a:pPr marL="274320" marR="0" lvl="1" indent="-762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ct val="84673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518"/>
              </a:spcBef>
              <a:buClr>
                <a:schemeClr val="accent1"/>
              </a:buClr>
              <a:buSzPct val="84673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Shape 1528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9" name="Shape 1529"/>
          <p:cNvGrpSpPr/>
          <p:nvPr/>
        </p:nvGrpSpPr>
        <p:grpSpPr>
          <a:xfrm>
            <a:off x="1436688" y="3581400"/>
            <a:ext cx="6270624" cy="1516139"/>
            <a:chOff x="981232" y="3200400"/>
            <a:chExt cx="6270624" cy="1516139"/>
          </a:xfrm>
        </p:grpSpPr>
        <p:sp>
          <p:nvSpPr>
            <p:cNvPr id="1530" name="Shape 1530"/>
            <p:cNvSpPr/>
            <p:nvPr/>
          </p:nvSpPr>
          <p:spPr>
            <a:xfrm>
              <a:off x="6315232" y="3830212"/>
              <a:ext cx="936624" cy="4572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601944" y="3331578"/>
              <a:ext cx="936624" cy="457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601944" y="4252828"/>
              <a:ext cx="936624" cy="4572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96396" y="3857685"/>
              <a:ext cx="936624" cy="4572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cxnSp>
          <p:nvCxnSpPr>
            <p:cNvPr id="1534" name="Shape 1534"/>
            <p:cNvCxnSpPr>
              <a:stCxn id="1533" idx="1"/>
              <a:endCxn id="1531" idx="5"/>
            </p:cNvCxnSpPr>
            <p:nvPr/>
          </p:nvCxnSpPr>
          <p:spPr>
            <a:xfrm rot="10800000">
              <a:off x="2401462" y="3721840"/>
              <a:ext cx="1532100" cy="202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5" name="Shape 1535"/>
            <p:cNvCxnSpPr>
              <a:stCxn id="1532" idx="0"/>
              <a:endCxn id="1531" idx="4"/>
            </p:cNvCxnSpPr>
            <p:nvPr/>
          </p:nvCxnSpPr>
          <p:spPr>
            <a:xfrm rot="10800000">
              <a:off x="2070256" y="3788728"/>
              <a:ext cx="0" cy="464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Shape 1536"/>
            <p:cNvCxnSpPr>
              <a:stCxn id="1530" idx="2"/>
              <a:endCxn id="1533" idx="6"/>
            </p:cNvCxnSpPr>
            <p:nvPr/>
          </p:nvCxnSpPr>
          <p:spPr>
            <a:xfrm flipH="1">
              <a:off x="4733032" y="4058812"/>
              <a:ext cx="1582200" cy="27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Shape 1537"/>
            <p:cNvCxnSpPr>
              <a:stCxn id="1533" idx="2"/>
              <a:endCxn id="1532" idx="6"/>
            </p:cNvCxnSpPr>
            <p:nvPr/>
          </p:nvCxnSpPr>
          <p:spPr>
            <a:xfrm flipH="1">
              <a:off x="2538496" y="4086285"/>
              <a:ext cx="1257900" cy="395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8" name="Shape 1538"/>
            <p:cNvSpPr txBox="1"/>
            <p:nvPr/>
          </p:nvSpPr>
          <p:spPr>
            <a:xfrm>
              <a:off x="3122986" y="3352492"/>
              <a:ext cx="3129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539" name="Shape 1539"/>
            <p:cNvSpPr txBox="1"/>
            <p:nvPr/>
          </p:nvSpPr>
          <p:spPr>
            <a:xfrm>
              <a:off x="3164810" y="4347207"/>
              <a:ext cx="453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- 7</a:t>
              </a:r>
            </a:p>
          </p:txBody>
        </p:sp>
        <p:sp>
          <p:nvSpPr>
            <p:cNvPr id="1540" name="Shape 1540"/>
            <p:cNvSpPr txBox="1"/>
            <p:nvPr/>
          </p:nvSpPr>
          <p:spPr>
            <a:xfrm>
              <a:off x="5265080" y="3560178"/>
              <a:ext cx="3129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541" name="Shape 1541"/>
            <p:cNvSpPr txBox="1"/>
            <p:nvPr/>
          </p:nvSpPr>
          <p:spPr>
            <a:xfrm>
              <a:off x="1342898" y="3823232"/>
              <a:ext cx="3129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  <p:sp>
          <p:nvSpPr>
            <p:cNvPr id="1542" name="Shape 1542"/>
            <p:cNvSpPr txBox="1"/>
            <p:nvPr/>
          </p:nvSpPr>
          <p:spPr>
            <a:xfrm>
              <a:off x="981232" y="3200400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</a:p>
          </p:txBody>
        </p:sp>
        <p:sp>
          <p:nvSpPr>
            <p:cNvPr id="1543" name="Shape 1543"/>
            <p:cNvSpPr txBox="1"/>
            <p:nvPr/>
          </p:nvSpPr>
          <p:spPr>
            <a:xfrm>
              <a:off x="6656821" y="3432366"/>
              <a:ext cx="5950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Negative Edge Weights</a:t>
            </a:r>
          </a:p>
        </p:txBody>
      </p:sp>
      <p:sp>
        <p:nvSpPr>
          <p:cNvPr id="1549" name="Shape 15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edge weights present a problem for Dijkstra’s algorithm</a:t>
            </a:r>
          </a:p>
          <a:p>
            <a:pPr marL="182880" marR="0" lvl="0" indent="-182880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even bigger problem is negative </a:t>
            </a:r>
            <a:r>
              <a:rPr lang="en-US"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cycles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like the one below, since this means there doesn’t exist a true shortest path!</a:t>
            </a:r>
          </a:p>
        </p:txBody>
      </p:sp>
      <p:sp>
        <p:nvSpPr>
          <p:cNvPr id="1551" name="Shape 1551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2" name="Shape 1552"/>
          <p:cNvGrpSpPr/>
          <p:nvPr/>
        </p:nvGrpSpPr>
        <p:grpSpPr>
          <a:xfrm>
            <a:off x="1447800" y="4579859"/>
            <a:ext cx="6270624" cy="1516139"/>
            <a:chOff x="981232" y="3200400"/>
            <a:chExt cx="6270624" cy="1516139"/>
          </a:xfrm>
        </p:grpSpPr>
        <p:sp>
          <p:nvSpPr>
            <p:cNvPr id="1553" name="Shape 1553"/>
            <p:cNvSpPr/>
            <p:nvPr/>
          </p:nvSpPr>
          <p:spPr>
            <a:xfrm>
              <a:off x="6315232" y="3830212"/>
              <a:ext cx="936624" cy="4572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601944" y="3331578"/>
              <a:ext cx="936624" cy="457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1601944" y="4252828"/>
              <a:ext cx="936624" cy="4572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96396" y="3857685"/>
              <a:ext cx="936624" cy="4572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cxnSp>
          <p:nvCxnSpPr>
            <p:cNvPr id="1557" name="Shape 1557"/>
            <p:cNvCxnSpPr>
              <a:stCxn id="1556" idx="1"/>
              <a:endCxn id="1554" idx="5"/>
            </p:cNvCxnSpPr>
            <p:nvPr/>
          </p:nvCxnSpPr>
          <p:spPr>
            <a:xfrm rot="10800000">
              <a:off x="2401462" y="3721840"/>
              <a:ext cx="1532100" cy="202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" name="Shape 1558"/>
            <p:cNvCxnSpPr>
              <a:stCxn id="1555" idx="0"/>
              <a:endCxn id="1554" idx="4"/>
            </p:cNvCxnSpPr>
            <p:nvPr/>
          </p:nvCxnSpPr>
          <p:spPr>
            <a:xfrm rot="10800000">
              <a:off x="2070256" y="3788728"/>
              <a:ext cx="0" cy="464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9" name="Shape 1559"/>
            <p:cNvCxnSpPr>
              <a:stCxn id="1553" idx="2"/>
              <a:endCxn id="1556" idx="6"/>
            </p:cNvCxnSpPr>
            <p:nvPr/>
          </p:nvCxnSpPr>
          <p:spPr>
            <a:xfrm flipH="1">
              <a:off x="4733032" y="4058812"/>
              <a:ext cx="1582200" cy="27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Shape 1560"/>
            <p:cNvCxnSpPr>
              <a:stCxn id="1556" idx="2"/>
              <a:endCxn id="1555" idx="6"/>
            </p:cNvCxnSpPr>
            <p:nvPr/>
          </p:nvCxnSpPr>
          <p:spPr>
            <a:xfrm flipH="1">
              <a:off x="2538496" y="4086285"/>
              <a:ext cx="1257900" cy="395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1" name="Shape 1561"/>
            <p:cNvSpPr txBox="1"/>
            <p:nvPr/>
          </p:nvSpPr>
          <p:spPr>
            <a:xfrm>
              <a:off x="3122986" y="3352492"/>
              <a:ext cx="5180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-10</a:t>
              </a:r>
            </a:p>
          </p:txBody>
        </p:sp>
        <p:sp>
          <p:nvSpPr>
            <p:cNvPr id="1562" name="Shape 1562"/>
            <p:cNvSpPr txBox="1"/>
            <p:nvPr/>
          </p:nvSpPr>
          <p:spPr>
            <a:xfrm>
              <a:off x="3164810" y="4347207"/>
              <a:ext cx="3129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  <p:sp>
          <p:nvSpPr>
            <p:cNvPr id="1563" name="Shape 1563"/>
            <p:cNvSpPr txBox="1"/>
            <p:nvPr/>
          </p:nvSpPr>
          <p:spPr>
            <a:xfrm>
              <a:off x="5265080" y="3560178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</a:p>
          </p:txBody>
        </p:sp>
        <p:sp>
          <p:nvSpPr>
            <p:cNvPr id="1564" name="Shape 1564"/>
            <p:cNvSpPr txBox="1"/>
            <p:nvPr/>
          </p:nvSpPr>
          <p:spPr>
            <a:xfrm>
              <a:off x="1342898" y="3823232"/>
              <a:ext cx="3129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565" name="Shape 1565"/>
            <p:cNvSpPr txBox="1"/>
            <p:nvPr/>
          </p:nvSpPr>
          <p:spPr>
            <a:xfrm>
              <a:off x="981232" y="3200400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</a:p>
          </p:txBody>
        </p:sp>
        <p:sp>
          <p:nvSpPr>
            <p:cNvPr id="1566" name="Shape 1566"/>
            <p:cNvSpPr txBox="1"/>
            <p:nvPr/>
          </p:nvSpPr>
          <p:spPr>
            <a:xfrm>
              <a:off x="6656821" y="3432366"/>
              <a:ext cx="5950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Simpler Problem: Unit Edges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start with a simpler problem </a:t>
            </a:r>
          </a:p>
          <a:p>
            <a:pPr marL="182880" marR="0" lvl="0" indent="-1828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graph with unit edge weights means every edge has a weight or cost of 1, and therefore every edge is equal</a:t>
            </a:r>
          </a:p>
          <a:p>
            <a:pPr marL="182880" marR="0" lvl="0" indent="-18288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1542281" y="3352800"/>
            <a:ext cx="6059436" cy="3294219"/>
            <a:chOff x="838200" y="1828800"/>
            <a:chExt cx="7162799" cy="3894064"/>
          </a:xfrm>
        </p:grpSpPr>
        <p:grpSp>
          <p:nvGrpSpPr>
            <p:cNvPr id="134" name="Shape 134"/>
            <p:cNvGrpSpPr/>
            <p:nvPr/>
          </p:nvGrpSpPr>
          <p:grpSpPr>
            <a:xfrm>
              <a:off x="1143000" y="1828800"/>
              <a:ext cx="6857999" cy="3894064"/>
              <a:chOff x="1143000" y="1828800"/>
              <a:chExt cx="6857999" cy="3894064"/>
            </a:xfrm>
          </p:grpSpPr>
          <p:grpSp>
            <p:nvGrpSpPr>
              <p:cNvPr id="135" name="Shape 135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Shape 137"/>
                <p:cNvSpPr txBox="1"/>
                <p:nvPr/>
              </p:nvSpPr>
              <p:spPr>
                <a:xfrm>
                  <a:off x="1317132" y="337253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138" name="Shape 138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139" name="Shape 139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Shape 140"/>
                <p:cNvSpPr txBox="1"/>
                <p:nvPr/>
              </p:nvSpPr>
              <p:spPr>
                <a:xfrm>
                  <a:off x="3907932" y="1985484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141" name="Shape 141"/>
              <p:cNvGrpSpPr/>
              <p:nvPr/>
            </p:nvGrpSpPr>
            <p:grpSpPr>
              <a:xfrm>
                <a:off x="3733800" y="4648200"/>
                <a:ext cx="990599" cy="990599"/>
                <a:chOff x="3733800" y="4648200"/>
                <a:chExt cx="990599" cy="990599"/>
              </a:xfrm>
            </p:grpSpPr>
            <p:sp>
              <p:nvSpPr>
                <p:cNvPr id="142" name="Shape 142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Shape 143"/>
                <p:cNvSpPr txBox="1"/>
                <p:nvPr/>
              </p:nvSpPr>
              <p:spPr>
                <a:xfrm>
                  <a:off x="3907930" y="4840907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144" name="Shape 144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145" name="Shape 145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Shape 146"/>
                <p:cNvSpPr txBox="1"/>
                <p:nvPr/>
              </p:nvSpPr>
              <p:spPr>
                <a:xfrm>
                  <a:off x="7129374" y="198548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147" name="Shape 147"/>
              <p:cNvGrpSpPr/>
              <p:nvPr/>
            </p:nvGrpSpPr>
            <p:grpSpPr>
              <a:xfrm>
                <a:off x="7010400" y="4648200"/>
                <a:ext cx="990599" cy="990599"/>
                <a:chOff x="7010400" y="4648200"/>
                <a:chExt cx="990599" cy="990599"/>
              </a:xfrm>
            </p:grpSpPr>
            <p:sp>
              <p:nvSpPr>
                <p:cNvPr id="148" name="Shape 148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Shape 149"/>
                <p:cNvSpPr txBox="1"/>
                <p:nvPr/>
              </p:nvSpPr>
              <p:spPr>
                <a:xfrm>
                  <a:off x="7171484" y="4828028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150" name="Shape 150"/>
              <p:cNvGrpSpPr/>
              <p:nvPr/>
            </p:nvGrpSpPr>
            <p:grpSpPr>
              <a:xfrm>
                <a:off x="1988529" y="2324270"/>
                <a:ext cx="1745099" cy="1021200"/>
                <a:chOff x="1988529" y="2324270"/>
                <a:chExt cx="1745099" cy="1021200"/>
              </a:xfrm>
            </p:grpSpPr>
            <p:cxnSp>
              <p:nvCxnSpPr>
                <p:cNvPr id="151" name="Shape 151"/>
                <p:cNvCxnSpPr>
                  <a:stCxn id="136" idx="7"/>
                  <a:endCxn id="139" idx="2"/>
                </p:cNvCxnSpPr>
                <p:nvPr/>
              </p:nvCxnSpPr>
              <p:spPr>
                <a:xfrm rot="10800000" flipH="1">
                  <a:off x="1988529" y="2324270"/>
                  <a:ext cx="1745099" cy="1021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52" name="Shape 152"/>
                <p:cNvSpPr txBox="1"/>
                <p:nvPr/>
              </p:nvSpPr>
              <p:spPr>
                <a:xfrm>
                  <a:off x="2556365" y="2426652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53" name="Shape 153"/>
              <p:cNvGrpSpPr/>
              <p:nvPr/>
            </p:nvGrpSpPr>
            <p:grpSpPr>
              <a:xfrm>
                <a:off x="1988529" y="4045929"/>
                <a:ext cx="1745099" cy="1097700"/>
                <a:chOff x="1988529" y="4045929"/>
                <a:chExt cx="1745099" cy="1097700"/>
              </a:xfrm>
            </p:grpSpPr>
            <p:cxnSp>
              <p:nvCxnSpPr>
                <p:cNvPr id="154" name="Shape 154"/>
                <p:cNvCxnSpPr>
                  <a:stCxn id="136" idx="5"/>
                  <a:endCxn id="142" idx="2"/>
                </p:cNvCxnSpPr>
                <p:nvPr/>
              </p:nvCxnSpPr>
              <p:spPr>
                <a:xfrm>
                  <a:off x="1988529" y="4045929"/>
                  <a:ext cx="1745099" cy="1097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55" name="Shape 155"/>
                <p:cNvSpPr txBox="1"/>
                <p:nvPr/>
              </p:nvSpPr>
              <p:spPr>
                <a:xfrm>
                  <a:off x="2556365" y="4590239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56" name="Shape 156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157" name="Shape 157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58" name="Shape 158"/>
                <p:cNvSpPr txBox="1"/>
                <p:nvPr/>
              </p:nvSpPr>
              <p:spPr>
                <a:xfrm>
                  <a:off x="3704373" y="3518462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59" name="Shape 159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160" name="Shape 160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61" name="Shape 161"/>
                <p:cNvSpPr txBox="1"/>
                <p:nvPr/>
              </p:nvSpPr>
              <p:spPr>
                <a:xfrm>
                  <a:off x="4348498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62" name="Shape 162"/>
              <p:cNvGrpSpPr/>
              <p:nvPr/>
            </p:nvGrpSpPr>
            <p:grpSpPr>
              <a:xfrm>
                <a:off x="4724399" y="1876022"/>
                <a:ext cx="2259900" cy="448077"/>
                <a:chOff x="4724399" y="1876022"/>
                <a:chExt cx="2259900" cy="448077"/>
              </a:xfrm>
            </p:grpSpPr>
            <p:cxnSp>
              <p:nvCxnSpPr>
                <p:cNvPr id="163" name="Shape 163"/>
                <p:cNvCxnSpPr>
                  <a:stCxn id="139" idx="6"/>
                  <a:endCxn id="145" idx="2"/>
                </p:cNvCxnSpPr>
                <p:nvPr/>
              </p:nvCxnSpPr>
              <p:spPr>
                <a:xfrm>
                  <a:off x="4724399" y="2324099"/>
                  <a:ext cx="2259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64" name="Shape 164"/>
                <p:cNvSpPr txBox="1"/>
                <p:nvPr/>
              </p:nvSpPr>
              <p:spPr>
                <a:xfrm>
                  <a:off x="5715000" y="1876022"/>
                  <a:ext cx="304799" cy="436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65" name="Shape 165"/>
              <p:cNvGrpSpPr/>
              <p:nvPr/>
            </p:nvGrpSpPr>
            <p:grpSpPr>
              <a:xfrm>
                <a:off x="4579329" y="2674329"/>
                <a:ext cx="2576099" cy="2119917"/>
                <a:chOff x="4579329" y="2674329"/>
                <a:chExt cx="2576099" cy="2119917"/>
              </a:xfrm>
            </p:grpSpPr>
            <p:cxnSp>
              <p:nvCxnSpPr>
                <p:cNvPr id="166" name="Shape 166"/>
                <p:cNvCxnSpPr>
                  <a:stCxn id="139" idx="5"/>
                  <a:endCxn id="148" idx="1"/>
                </p:cNvCxnSpPr>
                <p:nvPr/>
              </p:nvCxnSpPr>
              <p:spPr>
                <a:xfrm>
                  <a:off x="4579329" y="2674329"/>
                  <a:ext cx="2576099" cy="21188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67" name="Shape 167"/>
                <p:cNvSpPr txBox="1"/>
                <p:nvPr/>
              </p:nvSpPr>
              <p:spPr>
                <a:xfrm>
                  <a:off x="6284889" y="4248517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68" name="Shape 168"/>
              <p:cNvGrpSpPr/>
              <p:nvPr/>
            </p:nvGrpSpPr>
            <p:grpSpPr>
              <a:xfrm>
                <a:off x="7479599" y="2819400"/>
                <a:ext cx="349153" cy="1828800"/>
                <a:chOff x="7479599" y="2819400"/>
                <a:chExt cx="349153" cy="1828800"/>
              </a:xfrm>
            </p:grpSpPr>
            <p:cxnSp>
              <p:nvCxnSpPr>
                <p:cNvPr id="169" name="Shape 169"/>
                <p:cNvCxnSpPr>
                  <a:stCxn id="148" idx="0"/>
                  <a:endCxn id="145" idx="4"/>
                </p:cNvCxnSpPr>
                <p:nvPr/>
              </p:nvCxnSpPr>
              <p:spPr>
                <a:xfrm rot="10800000">
                  <a:off x="7479599" y="2819400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70" name="Shape 170"/>
                <p:cNvSpPr txBox="1"/>
                <p:nvPr/>
              </p:nvSpPr>
              <p:spPr>
                <a:xfrm>
                  <a:off x="7523953" y="350296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71" name="Shape 171"/>
              <p:cNvGrpSpPr/>
              <p:nvPr/>
            </p:nvGrpSpPr>
            <p:grpSpPr>
              <a:xfrm>
                <a:off x="4724399" y="5143499"/>
                <a:ext cx="2286000" cy="579364"/>
                <a:chOff x="4724399" y="5143499"/>
                <a:chExt cx="2286000" cy="579364"/>
              </a:xfrm>
            </p:grpSpPr>
            <p:cxnSp>
              <p:nvCxnSpPr>
                <p:cNvPr id="172" name="Shape 172"/>
                <p:cNvCxnSpPr>
                  <a:stCxn id="142" idx="6"/>
                  <a:endCxn id="148" idx="2"/>
                </p:cNvCxnSpPr>
                <p:nvPr/>
              </p:nvCxnSpPr>
              <p:spPr>
                <a:xfrm>
                  <a:off x="4724399" y="5143499"/>
                  <a:ext cx="2286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73" name="Shape 173"/>
                <p:cNvSpPr txBox="1"/>
                <p:nvPr/>
              </p:nvSpPr>
              <p:spPr>
                <a:xfrm>
                  <a:off x="5715000" y="5177135"/>
                  <a:ext cx="304799" cy="5457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174" name="Shape 174"/>
              <p:cNvGrpSpPr/>
              <p:nvPr/>
            </p:nvGrpSpPr>
            <p:grpSpPr>
              <a:xfrm>
                <a:off x="4579329" y="2674370"/>
                <a:ext cx="2549999" cy="2118900"/>
                <a:chOff x="4579329" y="2674370"/>
                <a:chExt cx="2549999" cy="2118900"/>
              </a:xfrm>
            </p:grpSpPr>
            <p:cxnSp>
              <p:nvCxnSpPr>
                <p:cNvPr id="175" name="Shape 175"/>
                <p:cNvCxnSpPr>
                  <a:stCxn id="142" idx="7"/>
                  <a:endCxn id="145" idx="3"/>
                </p:cNvCxnSpPr>
                <p:nvPr/>
              </p:nvCxnSpPr>
              <p:spPr>
                <a:xfrm rot="10800000" flipH="1">
                  <a:off x="4579329" y="2674370"/>
                  <a:ext cx="2549999" cy="2118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176" name="Shape 176"/>
                <p:cNvSpPr txBox="1"/>
                <p:nvPr/>
              </p:nvSpPr>
              <p:spPr>
                <a:xfrm>
                  <a:off x="6284889" y="2738734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177" name="Shape 177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Simpler Problem: Unit Edges (2)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at A, what’s the shortest path to each node?</a:t>
            </a:r>
          </a:p>
          <a:p>
            <a:pPr marL="274320" marR="0" lvl="1" indent="-762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B: 	[A, B]		D: 	[A, B, D] or [A, C, D]</a:t>
            </a:r>
          </a:p>
          <a:p>
            <a:pPr marL="274320" marR="0" lvl="1" indent="-762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C: 	[A, C]		E: 	[A, B, E] or [A, C, E]</a:t>
            </a:r>
          </a:p>
          <a:p>
            <a:pPr marL="182880" marR="0" lvl="0" indent="-182880" algn="l" rtl="0">
              <a:spcBef>
                <a:spcPts val="52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Shape 186"/>
          <p:cNvGrpSpPr/>
          <p:nvPr/>
        </p:nvGrpSpPr>
        <p:grpSpPr>
          <a:xfrm>
            <a:off x="1542281" y="3352800"/>
            <a:ext cx="6059436" cy="3294219"/>
            <a:chOff x="838200" y="1828800"/>
            <a:chExt cx="7162799" cy="3894064"/>
          </a:xfrm>
        </p:grpSpPr>
        <p:grpSp>
          <p:nvGrpSpPr>
            <p:cNvPr id="187" name="Shape 187"/>
            <p:cNvGrpSpPr/>
            <p:nvPr/>
          </p:nvGrpSpPr>
          <p:grpSpPr>
            <a:xfrm>
              <a:off x="1143000" y="1828800"/>
              <a:ext cx="6857999" cy="3894064"/>
              <a:chOff x="1143000" y="1828800"/>
              <a:chExt cx="6857999" cy="3894064"/>
            </a:xfrm>
          </p:grpSpPr>
          <p:grpSp>
            <p:nvGrpSpPr>
              <p:cNvPr id="188" name="Shape 188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189" name="Shape 189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Shape 190"/>
                <p:cNvSpPr txBox="1"/>
                <p:nvPr/>
              </p:nvSpPr>
              <p:spPr>
                <a:xfrm>
                  <a:off x="1317132" y="337253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191" name="Shape 191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192" name="Shape 192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Shape 193"/>
                <p:cNvSpPr txBox="1"/>
                <p:nvPr/>
              </p:nvSpPr>
              <p:spPr>
                <a:xfrm>
                  <a:off x="3907932" y="1985484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194" name="Shape 194"/>
              <p:cNvGrpSpPr/>
              <p:nvPr/>
            </p:nvGrpSpPr>
            <p:grpSpPr>
              <a:xfrm>
                <a:off x="3733800" y="4648200"/>
                <a:ext cx="990599" cy="990599"/>
                <a:chOff x="3733800" y="4648200"/>
                <a:chExt cx="990599" cy="990599"/>
              </a:xfrm>
            </p:grpSpPr>
            <p:sp>
              <p:nvSpPr>
                <p:cNvPr id="195" name="Shape 195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Shape 196"/>
                <p:cNvSpPr txBox="1"/>
                <p:nvPr/>
              </p:nvSpPr>
              <p:spPr>
                <a:xfrm>
                  <a:off x="3907930" y="4840907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197" name="Shape 197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198" name="Shape 198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Shape 199"/>
                <p:cNvSpPr txBox="1"/>
                <p:nvPr/>
              </p:nvSpPr>
              <p:spPr>
                <a:xfrm>
                  <a:off x="7129374" y="198548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200" name="Shape 200"/>
              <p:cNvGrpSpPr/>
              <p:nvPr/>
            </p:nvGrpSpPr>
            <p:grpSpPr>
              <a:xfrm>
                <a:off x="7010400" y="4648200"/>
                <a:ext cx="990599" cy="990599"/>
                <a:chOff x="7010400" y="4648200"/>
                <a:chExt cx="990599" cy="990599"/>
              </a:xfrm>
            </p:grpSpPr>
            <p:sp>
              <p:nvSpPr>
                <p:cNvPr id="201" name="Shape 201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Shape 202"/>
                <p:cNvSpPr txBox="1"/>
                <p:nvPr/>
              </p:nvSpPr>
              <p:spPr>
                <a:xfrm>
                  <a:off x="7171484" y="4828028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203" name="Shape 203"/>
              <p:cNvGrpSpPr/>
              <p:nvPr/>
            </p:nvGrpSpPr>
            <p:grpSpPr>
              <a:xfrm>
                <a:off x="1988529" y="2324270"/>
                <a:ext cx="1745099" cy="1021200"/>
                <a:chOff x="1988529" y="2324270"/>
                <a:chExt cx="1745099" cy="1021200"/>
              </a:xfrm>
            </p:grpSpPr>
            <p:cxnSp>
              <p:nvCxnSpPr>
                <p:cNvPr id="204" name="Shape 204"/>
                <p:cNvCxnSpPr>
                  <a:stCxn id="189" idx="7"/>
                  <a:endCxn id="192" idx="2"/>
                </p:cNvCxnSpPr>
                <p:nvPr/>
              </p:nvCxnSpPr>
              <p:spPr>
                <a:xfrm rot="10800000" flipH="1">
                  <a:off x="1988529" y="2324270"/>
                  <a:ext cx="1745099" cy="1021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05" name="Shape 205"/>
                <p:cNvSpPr txBox="1"/>
                <p:nvPr/>
              </p:nvSpPr>
              <p:spPr>
                <a:xfrm>
                  <a:off x="2556365" y="2426652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06" name="Shape 206"/>
              <p:cNvGrpSpPr/>
              <p:nvPr/>
            </p:nvGrpSpPr>
            <p:grpSpPr>
              <a:xfrm>
                <a:off x="1988529" y="4045929"/>
                <a:ext cx="1745099" cy="1097700"/>
                <a:chOff x="1988529" y="4045929"/>
                <a:chExt cx="1745099" cy="1097700"/>
              </a:xfrm>
            </p:grpSpPr>
            <p:cxnSp>
              <p:nvCxnSpPr>
                <p:cNvPr id="207" name="Shape 207"/>
                <p:cNvCxnSpPr>
                  <a:stCxn id="189" idx="5"/>
                  <a:endCxn id="195" idx="2"/>
                </p:cNvCxnSpPr>
                <p:nvPr/>
              </p:nvCxnSpPr>
              <p:spPr>
                <a:xfrm>
                  <a:off x="1988529" y="4045929"/>
                  <a:ext cx="1745099" cy="1097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08" name="Shape 208"/>
                <p:cNvSpPr txBox="1"/>
                <p:nvPr/>
              </p:nvSpPr>
              <p:spPr>
                <a:xfrm>
                  <a:off x="2556365" y="4590239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09" name="Shape 209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210" name="Shape 210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11" name="Shape 211"/>
                <p:cNvSpPr txBox="1"/>
                <p:nvPr/>
              </p:nvSpPr>
              <p:spPr>
                <a:xfrm>
                  <a:off x="3704373" y="3518462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12" name="Shape 212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213" name="Shape 213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14" name="Shape 214"/>
                <p:cNvSpPr txBox="1"/>
                <p:nvPr/>
              </p:nvSpPr>
              <p:spPr>
                <a:xfrm>
                  <a:off x="4348498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15" name="Shape 215"/>
              <p:cNvGrpSpPr/>
              <p:nvPr/>
            </p:nvGrpSpPr>
            <p:grpSpPr>
              <a:xfrm>
                <a:off x="4724399" y="1876022"/>
                <a:ext cx="2259900" cy="448077"/>
                <a:chOff x="4724399" y="1876022"/>
                <a:chExt cx="2259900" cy="448077"/>
              </a:xfrm>
            </p:grpSpPr>
            <p:cxnSp>
              <p:nvCxnSpPr>
                <p:cNvPr id="216" name="Shape 216"/>
                <p:cNvCxnSpPr>
                  <a:stCxn id="192" idx="6"/>
                  <a:endCxn id="198" idx="2"/>
                </p:cNvCxnSpPr>
                <p:nvPr/>
              </p:nvCxnSpPr>
              <p:spPr>
                <a:xfrm>
                  <a:off x="4724399" y="2324099"/>
                  <a:ext cx="2259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17" name="Shape 217"/>
                <p:cNvSpPr txBox="1"/>
                <p:nvPr/>
              </p:nvSpPr>
              <p:spPr>
                <a:xfrm>
                  <a:off x="5715000" y="1876022"/>
                  <a:ext cx="304799" cy="436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18" name="Shape 218"/>
              <p:cNvGrpSpPr/>
              <p:nvPr/>
            </p:nvGrpSpPr>
            <p:grpSpPr>
              <a:xfrm>
                <a:off x="4579329" y="2674329"/>
                <a:ext cx="2576099" cy="2119917"/>
                <a:chOff x="4579329" y="2674329"/>
                <a:chExt cx="2576099" cy="2119917"/>
              </a:xfrm>
            </p:grpSpPr>
            <p:cxnSp>
              <p:nvCxnSpPr>
                <p:cNvPr id="219" name="Shape 219"/>
                <p:cNvCxnSpPr>
                  <a:stCxn id="192" idx="5"/>
                  <a:endCxn id="201" idx="1"/>
                </p:cNvCxnSpPr>
                <p:nvPr/>
              </p:nvCxnSpPr>
              <p:spPr>
                <a:xfrm>
                  <a:off x="4579329" y="2674329"/>
                  <a:ext cx="2576099" cy="21188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20" name="Shape 220"/>
                <p:cNvSpPr txBox="1"/>
                <p:nvPr/>
              </p:nvSpPr>
              <p:spPr>
                <a:xfrm>
                  <a:off x="6284889" y="4248517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21" name="Shape 221"/>
              <p:cNvGrpSpPr/>
              <p:nvPr/>
            </p:nvGrpSpPr>
            <p:grpSpPr>
              <a:xfrm>
                <a:off x="7479599" y="2819400"/>
                <a:ext cx="349153" cy="1828800"/>
                <a:chOff x="7479599" y="2819400"/>
                <a:chExt cx="349153" cy="1828800"/>
              </a:xfrm>
            </p:grpSpPr>
            <p:cxnSp>
              <p:nvCxnSpPr>
                <p:cNvPr id="222" name="Shape 222"/>
                <p:cNvCxnSpPr>
                  <a:stCxn id="201" idx="0"/>
                  <a:endCxn id="198" idx="4"/>
                </p:cNvCxnSpPr>
                <p:nvPr/>
              </p:nvCxnSpPr>
              <p:spPr>
                <a:xfrm rot="10800000">
                  <a:off x="7479599" y="2819400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23" name="Shape 223"/>
                <p:cNvSpPr txBox="1"/>
                <p:nvPr/>
              </p:nvSpPr>
              <p:spPr>
                <a:xfrm>
                  <a:off x="7523953" y="350296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24" name="Shape 224"/>
              <p:cNvGrpSpPr/>
              <p:nvPr/>
            </p:nvGrpSpPr>
            <p:grpSpPr>
              <a:xfrm>
                <a:off x="4724399" y="5143499"/>
                <a:ext cx="2286000" cy="579364"/>
                <a:chOff x="4724399" y="5143499"/>
                <a:chExt cx="2286000" cy="579364"/>
              </a:xfrm>
            </p:grpSpPr>
            <p:cxnSp>
              <p:nvCxnSpPr>
                <p:cNvPr id="225" name="Shape 225"/>
                <p:cNvCxnSpPr>
                  <a:stCxn id="195" idx="6"/>
                  <a:endCxn id="201" idx="2"/>
                </p:cNvCxnSpPr>
                <p:nvPr/>
              </p:nvCxnSpPr>
              <p:spPr>
                <a:xfrm>
                  <a:off x="4724399" y="5143499"/>
                  <a:ext cx="2286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26" name="Shape 226"/>
                <p:cNvSpPr txBox="1"/>
                <p:nvPr/>
              </p:nvSpPr>
              <p:spPr>
                <a:xfrm>
                  <a:off x="5715000" y="5177135"/>
                  <a:ext cx="304799" cy="5457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27" name="Shape 227"/>
              <p:cNvGrpSpPr/>
              <p:nvPr/>
            </p:nvGrpSpPr>
            <p:grpSpPr>
              <a:xfrm>
                <a:off x="4579329" y="2674370"/>
                <a:ext cx="2549999" cy="2118900"/>
                <a:chOff x="4579329" y="2674370"/>
                <a:chExt cx="2549999" cy="2118900"/>
              </a:xfrm>
            </p:grpSpPr>
            <p:cxnSp>
              <p:nvCxnSpPr>
                <p:cNvPr id="228" name="Shape 228"/>
                <p:cNvCxnSpPr>
                  <a:stCxn id="195" idx="7"/>
                  <a:endCxn id="198" idx="3"/>
                </p:cNvCxnSpPr>
                <p:nvPr/>
              </p:nvCxnSpPr>
              <p:spPr>
                <a:xfrm rot="10800000" flipH="1">
                  <a:off x="4579329" y="2674370"/>
                  <a:ext cx="2549999" cy="2118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29" name="Shape 229"/>
                <p:cNvSpPr txBox="1"/>
                <p:nvPr/>
              </p:nvSpPr>
              <p:spPr>
                <a:xfrm>
                  <a:off x="6284889" y="2738734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230" name="Shape 230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Simpler Problem: Unit Edges (3)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an algorithm we’ve already learned to solve this problem? Hint: yes!</a:t>
            </a:r>
          </a:p>
          <a:p>
            <a:pPr marL="182880" marR="0" lvl="0" indent="-182880" algn="l" rtl="0">
              <a:spcBef>
                <a:spcPts val="52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graph traversals have we learned?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Shape 239"/>
          <p:cNvGrpSpPr/>
          <p:nvPr/>
        </p:nvGrpSpPr>
        <p:grpSpPr>
          <a:xfrm>
            <a:off x="1542281" y="3352800"/>
            <a:ext cx="6059436" cy="3294219"/>
            <a:chOff x="838200" y="1828800"/>
            <a:chExt cx="7162799" cy="3894064"/>
          </a:xfrm>
        </p:grpSpPr>
        <p:grpSp>
          <p:nvGrpSpPr>
            <p:cNvPr id="240" name="Shape 240"/>
            <p:cNvGrpSpPr/>
            <p:nvPr/>
          </p:nvGrpSpPr>
          <p:grpSpPr>
            <a:xfrm>
              <a:off x="1143000" y="1828800"/>
              <a:ext cx="6857999" cy="3894064"/>
              <a:chOff x="1143000" y="1828800"/>
              <a:chExt cx="6857999" cy="3894064"/>
            </a:xfrm>
          </p:grpSpPr>
          <p:grpSp>
            <p:nvGrpSpPr>
              <p:cNvPr id="241" name="Shape 241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242" name="Shape 242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Shape 243"/>
                <p:cNvSpPr txBox="1"/>
                <p:nvPr/>
              </p:nvSpPr>
              <p:spPr>
                <a:xfrm>
                  <a:off x="1317132" y="337253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244" name="Shape 244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245" name="Shape 245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Shape 246"/>
                <p:cNvSpPr txBox="1"/>
                <p:nvPr/>
              </p:nvSpPr>
              <p:spPr>
                <a:xfrm>
                  <a:off x="3907932" y="1985484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247" name="Shape 247"/>
              <p:cNvGrpSpPr/>
              <p:nvPr/>
            </p:nvGrpSpPr>
            <p:grpSpPr>
              <a:xfrm>
                <a:off x="3733800" y="4648200"/>
                <a:ext cx="990599" cy="990599"/>
                <a:chOff x="3733800" y="4648200"/>
                <a:chExt cx="990599" cy="990599"/>
              </a:xfrm>
            </p:grpSpPr>
            <p:sp>
              <p:nvSpPr>
                <p:cNvPr id="248" name="Shape 248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Shape 249"/>
                <p:cNvSpPr txBox="1"/>
                <p:nvPr/>
              </p:nvSpPr>
              <p:spPr>
                <a:xfrm>
                  <a:off x="3907930" y="4840907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250" name="Shape 250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251" name="Shape 251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Shape 252"/>
                <p:cNvSpPr txBox="1"/>
                <p:nvPr/>
              </p:nvSpPr>
              <p:spPr>
                <a:xfrm>
                  <a:off x="7129374" y="198548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253" name="Shape 253"/>
              <p:cNvGrpSpPr/>
              <p:nvPr/>
            </p:nvGrpSpPr>
            <p:grpSpPr>
              <a:xfrm>
                <a:off x="7010400" y="4648200"/>
                <a:ext cx="990599" cy="990599"/>
                <a:chOff x="7010400" y="4648200"/>
                <a:chExt cx="990599" cy="990599"/>
              </a:xfrm>
            </p:grpSpPr>
            <p:sp>
              <p:nvSpPr>
                <p:cNvPr id="254" name="Shape 254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Shape 255"/>
                <p:cNvSpPr txBox="1"/>
                <p:nvPr/>
              </p:nvSpPr>
              <p:spPr>
                <a:xfrm>
                  <a:off x="7171484" y="4828028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256" name="Shape 256"/>
              <p:cNvGrpSpPr/>
              <p:nvPr/>
            </p:nvGrpSpPr>
            <p:grpSpPr>
              <a:xfrm>
                <a:off x="1988529" y="2324270"/>
                <a:ext cx="1745099" cy="1021200"/>
                <a:chOff x="1988529" y="2324270"/>
                <a:chExt cx="1745099" cy="1021200"/>
              </a:xfrm>
            </p:grpSpPr>
            <p:cxnSp>
              <p:nvCxnSpPr>
                <p:cNvPr id="257" name="Shape 257"/>
                <p:cNvCxnSpPr>
                  <a:stCxn id="242" idx="7"/>
                  <a:endCxn id="245" idx="2"/>
                </p:cNvCxnSpPr>
                <p:nvPr/>
              </p:nvCxnSpPr>
              <p:spPr>
                <a:xfrm rot="10800000" flipH="1">
                  <a:off x="1988529" y="2324270"/>
                  <a:ext cx="1745099" cy="1021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58" name="Shape 258"/>
                <p:cNvSpPr txBox="1"/>
                <p:nvPr/>
              </p:nvSpPr>
              <p:spPr>
                <a:xfrm>
                  <a:off x="2556365" y="2426652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59" name="Shape 259"/>
              <p:cNvGrpSpPr/>
              <p:nvPr/>
            </p:nvGrpSpPr>
            <p:grpSpPr>
              <a:xfrm>
                <a:off x="1988529" y="4045929"/>
                <a:ext cx="1745099" cy="1097700"/>
                <a:chOff x="1988529" y="4045929"/>
                <a:chExt cx="1745099" cy="1097700"/>
              </a:xfrm>
            </p:grpSpPr>
            <p:cxnSp>
              <p:nvCxnSpPr>
                <p:cNvPr id="260" name="Shape 260"/>
                <p:cNvCxnSpPr>
                  <a:stCxn id="242" idx="5"/>
                  <a:endCxn id="248" idx="2"/>
                </p:cNvCxnSpPr>
                <p:nvPr/>
              </p:nvCxnSpPr>
              <p:spPr>
                <a:xfrm>
                  <a:off x="1988529" y="4045929"/>
                  <a:ext cx="1745099" cy="1097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61" name="Shape 261"/>
                <p:cNvSpPr txBox="1"/>
                <p:nvPr/>
              </p:nvSpPr>
              <p:spPr>
                <a:xfrm>
                  <a:off x="2556365" y="4590239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62" name="Shape 262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263" name="Shape 263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64" name="Shape 264"/>
                <p:cNvSpPr txBox="1"/>
                <p:nvPr/>
              </p:nvSpPr>
              <p:spPr>
                <a:xfrm>
                  <a:off x="3704373" y="3518462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65" name="Shape 265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266" name="Shape 266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67" name="Shape 267"/>
                <p:cNvSpPr txBox="1"/>
                <p:nvPr/>
              </p:nvSpPr>
              <p:spPr>
                <a:xfrm>
                  <a:off x="4348498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68" name="Shape 268"/>
              <p:cNvGrpSpPr/>
              <p:nvPr/>
            </p:nvGrpSpPr>
            <p:grpSpPr>
              <a:xfrm>
                <a:off x="4724399" y="1876022"/>
                <a:ext cx="2259900" cy="448077"/>
                <a:chOff x="4724399" y="1876022"/>
                <a:chExt cx="2259900" cy="448077"/>
              </a:xfrm>
            </p:grpSpPr>
            <p:cxnSp>
              <p:nvCxnSpPr>
                <p:cNvPr id="269" name="Shape 269"/>
                <p:cNvCxnSpPr>
                  <a:stCxn id="245" idx="6"/>
                  <a:endCxn id="251" idx="2"/>
                </p:cNvCxnSpPr>
                <p:nvPr/>
              </p:nvCxnSpPr>
              <p:spPr>
                <a:xfrm>
                  <a:off x="4724399" y="2324099"/>
                  <a:ext cx="2259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70" name="Shape 270"/>
                <p:cNvSpPr txBox="1"/>
                <p:nvPr/>
              </p:nvSpPr>
              <p:spPr>
                <a:xfrm>
                  <a:off x="5715000" y="1876022"/>
                  <a:ext cx="304799" cy="436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71" name="Shape 271"/>
              <p:cNvGrpSpPr/>
              <p:nvPr/>
            </p:nvGrpSpPr>
            <p:grpSpPr>
              <a:xfrm>
                <a:off x="4579329" y="2674329"/>
                <a:ext cx="2576099" cy="2119917"/>
                <a:chOff x="4579329" y="2674329"/>
                <a:chExt cx="2576099" cy="2119917"/>
              </a:xfrm>
            </p:grpSpPr>
            <p:cxnSp>
              <p:nvCxnSpPr>
                <p:cNvPr id="272" name="Shape 272"/>
                <p:cNvCxnSpPr>
                  <a:stCxn id="245" idx="5"/>
                  <a:endCxn id="254" idx="1"/>
                </p:cNvCxnSpPr>
                <p:nvPr/>
              </p:nvCxnSpPr>
              <p:spPr>
                <a:xfrm>
                  <a:off x="4579329" y="2674329"/>
                  <a:ext cx="2576099" cy="21188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73" name="Shape 273"/>
                <p:cNvSpPr txBox="1"/>
                <p:nvPr/>
              </p:nvSpPr>
              <p:spPr>
                <a:xfrm>
                  <a:off x="6284889" y="4248517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74" name="Shape 274"/>
              <p:cNvGrpSpPr/>
              <p:nvPr/>
            </p:nvGrpSpPr>
            <p:grpSpPr>
              <a:xfrm>
                <a:off x="7479599" y="2819400"/>
                <a:ext cx="349153" cy="1828800"/>
                <a:chOff x="7479599" y="2819400"/>
                <a:chExt cx="349153" cy="1828800"/>
              </a:xfrm>
            </p:grpSpPr>
            <p:cxnSp>
              <p:nvCxnSpPr>
                <p:cNvPr id="275" name="Shape 275"/>
                <p:cNvCxnSpPr>
                  <a:stCxn id="254" idx="0"/>
                  <a:endCxn id="251" idx="4"/>
                </p:cNvCxnSpPr>
                <p:nvPr/>
              </p:nvCxnSpPr>
              <p:spPr>
                <a:xfrm rot="10800000">
                  <a:off x="7479599" y="2819400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76" name="Shape 276"/>
                <p:cNvSpPr txBox="1"/>
                <p:nvPr/>
              </p:nvSpPr>
              <p:spPr>
                <a:xfrm>
                  <a:off x="7523953" y="350296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77" name="Shape 277"/>
              <p:cNvGrpSpPr/>
              <p:nvPr/>
            </p:nvGrpSpPr>
            <p:grpSpPr>
              <a:xfrm>
                <a:off x="4724399" y="5143499"/>
                <a:ext cx="2286000" cy="579364"/>
                <a:chOff x="4724399" y="5143499"/>
                <a:chExt cx="2286000" cy="579364"/>
              </a:xfrm>
            </p:grpSpPr>
            <p:cxnSp>
              <p:nvCxnSpPr>
                <p:cNvPr id="278" name="Shape 278"/>
                <p:cNvCxnSpPr>
                  <a:stCxn id="248" idx="6"/>
                  <a:endCxn id="254" idx="2"/>
                </p:cNvCxnSpPr>
                <p:nvPr/>
              </p:nvCxnSpPr>
              <p:spPr>
                <a:xfrm>
                  <a:off x="4724399" y="5143499"/>
                  <a:ext cx="2286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79" name="Shape 279"/>
                <p:cNvSpPr txBox="1"/>
                <p:nvPr/>
              </p:nvSpPr>
              <p:spPr>
                <a:xfrm>
                  <a:off x="5715000" y="5177135"/>
                  <a:ext cx="304799" cy="5457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280" name="Shape 280"/>
              <p:cNvGrpSpPr/>
              <p:nvPr/>
            </p:nvGrpSpPr>
            <p:grpSpPr>
              <a:xfrm>
                <a:off x="4579329" y="2674370"/>
                <a:ext cx="2549999" cy="2118900"/>
                <a:chOff x="4579329" y="2674370"/>
                <a:chExt cx="2549999" cy="2118900"/>
              </a:xfrm>
            </p:grpSpPr>
            <p:cxnSp>
              <p:nvCxnSpPr>
                <p:cNvPr id="281" name="Shape 281"/>
                <p:cNvCxnSpPr>
                  <a:stCxn id="248" idx="7"/>
                  <a:endCxn id="251" idx="3"/>
                </p:cNvCxnSpPr>
                <p:nvPr/>
              </p:nvCxnSpPr>
              <p:spPr>
                <a:xfrm rot="10800000" flipH="1">
                  <a:off x="4579329" y="2674370"/>
                  <a:ext cx="2549999" cy="2118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282" name="Shape 282"/>
                <p:cNvSpPr txBox="1"/>
                <p:nvPr/>
              </p:nvSpPr>
              <p:spPr>
                <a:xfrm>
                  <a:off x="6284889" y="2738734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283" name="Shape 283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 First Search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 first search always reaches the goal node in the fewest number of steps!</a:t>
            </a:r>
          </a:p>
          <a:p>
            <a:pPr marL="182880" marR="0" lvl="0" indent="-182880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look at the path from A to E…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Shape 292"/>
          <p:cNvGrpSpPr/>
          <p:nvPr/>
        </p:nvGrpSpPr>
        <p:grpSpPr>
          <a:xfrm>
            <a:off x="1542281" y="3352800"/>
            <a:ext cx="6059436" cy="3294219"/>
            <a:chOff x="838200" y="1828800"/>
            <a:chExt cx="7162799" cy="3894064"/>
          </a:xfrm>
        </p:grpSpPr>
        <p:grpSp>
          <p:nvGrpSpPr>
            <p:cNvPr id="293" name="Shape 293"/>
            <p:cNvGrpSpPr/>
            <p:nvPr/>
          </p:nvGrpSpPr>
          <p:grpSpPr>
            <a:xfrm>
              <a:off x="1143000" y="1828800"/>
              <a:ext cx="6857999" cy="3894064"/>
              <a:chOff x="1143000" y="1828800"/>
              <a:chExt cx="6857999" cy="3894064"/>
            </a:xfrm>
          </p:grpSpPr>
          <p:grpSp>
            <p:nvGrpSpPr>
              <p:cNvPr id="294" name="Shape 294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295" name="Shape 295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Shape 296"/>
                <p:cNvSpPr txBox="1"/>
                <p:nvPr/>
              </p:nvSpPr>
              <p:spPr>
                <a:xfrm>
                  <a:off x="1317132" y="337253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297" name="Shape 297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298" name="Shape 298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Shape 299"/>
                <p:cNvSpPr txBox="1"/>
                <p:nvPr/>
              </p:nvSpPr>
              <p:spPr>
                <a:xfrm>
                  <a:off x="3907932" y="1985484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300" name="Shape 300"/>
              <p:cNvGrpSpPr/>
              <p:nvPr/>
            </p:nvGrpSpPr>
            <p:grpSpPr>
              <a:xfrm>
                <a:off x="3733800" y="4648200"/>
                <a:ext cx="990599" cy="990599"/>
                <a:chOff x="3733800" y="4648200"/>
                <a:chExt cx="990599" cy="990599"/>
              </a:xfrm>
            </p:grpSpPr>
            <p:sp>
              <p:nvSpPr>
                <p:cNvPr id="301" name="Shape 301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Shape 302"/>
                <p:cNvSpPr txBox="1"/>
                <p:nvPr/>
              </p:nvSpPr>
              <p:spPr>
                <a:xfrm>
                  <a:off x="3907930" y="4840907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303" name="Shape 303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304" name="Shape 304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Shape 305"/>
                <p:cNvSpPr txBox="1"/>
                <p:nvPr/>
              </p:nvSpPr>
              <p:spPr>
                <a:xfrm>
                  <a:off x="7129374" y="1985483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306" name="Shape 306"/>
              <p:cNvGrpSpPr/>
              <p:nvPr/>
            </p:nvGrpSpPr>
            <p:grpSpPr>
              <a:xfrm>
                <a:off x="7010400" y="4648200"/>
                <a:ext cx="990599" cy="990599"/>
                <a:chOff x="7010400" y="4648200"/>
                <a:chExt cx="990599" cy="990599"/>
              </a:xfrm>
            </p:grpSpPr>
            <p:sp>
              <p:nvSpPr>
                <p:cNvPr id="307" name="Shape 307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7171484" y="4828028"/>
                  <a:ext cx="64233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3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309" name="Shape 309"/>
              <p:cNvGrpSpPr/>
              <p:nvPr/>
            </p:nvGrpSpPr>
            <p:grpSpPr>
              <a:xfrm>
                <a:off x="1988529" y="2324270"/>
                <a:ext cx="1745099" cy="1021200"/>
                <a:chOff x="1988529" y="2324270"/>
                <a:chExt cx="1745099" cy="1021200"/>
              </a:xfrm>
            </p:grpSpPr>
            <p:cxnSp>
              <p:nvCxnSpPr>
                <p:cNvPr id="310" name="Shape 310"/>
                <p:cNvCxnSpPr>
                  <a:stCxn id="295" idx="7"/>
                  <a:endCxn id="298" idx="2"/>
                </p:cNvCxnSpPr>
                <p:nvPr/>
              </p:nvCxnSpPr>
              <p:spPr>
                <a:xfrm rot="10800000" flipH="1">
                  <a:off x="1988529" y="2324270"/>
                  <a:ext cx="1745099" cy="1021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11" name="Shape 311"/>
                <p:cNvSpPr txBox="1"/>
                <p:nvPr/>
              </p:nvSpPr>
              <p:spPr>
                <a:xfrm>
                  <a:off x="2556365" y="2426652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12" name="Shape 312"/>
              <p:cNvGrpSpPr/>
              <p:nvPr/>
            </p:nvGrpSpPr>
            <p:grpSpPr>
              <a:xfrm>
                <a:off x="1988529" y="4045929"/>
                <a:ext cx="1745099" cy="1097700"/>
                <a:chOff x="1988529" y="4045929"/>
                <a:chExt cx="1745099" cy="1097700"/>
              </a:xfrm>
            </p:grpSpPr>
            <p:cxnSp>
              <p:nvCxnSpPr>
                <p:cNvPr id="313" name="Shape 313"/>
                <p:cNvCxnSpPr>
                  <a:stCxn id="295" idx="5"/>
                  <a:endCxn id="301" idx="2"/>
                </p:cNvCxnSpPr>
                <p:nvPr/>
              </p:nvCxnSpPr>
              <p:spPr>
                <a:xfrm>
                  <a:off x="1988529" y="4045929"/>
                  <a:ext cx="1745099" cy="1097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14" name="Shape 314"/>
                <p:cNvSpPr txBox="1"/>
                <p:nvPr/>
              </p:nvSpPr>
              <p:spPr>
                <a:xfrm>
                  <a:off x="2556365" y="4590239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15" name="Shape 315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316" name="Shape 316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17" name="Shape 317"/>
                <p:cNvSpPr txBox="1"/>
                <p:nvPr/>
              </p:nvSpPr>
              <p:spPr>
                <a:xfrm>
                  <a:off x="3704373" y="3518462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18" name="Shape 318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319" name="Shape 319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20" name="Shape 320"/>
                <p:cNvSpPr txBox="1"/>
                <p:nvPr/>
              </p:nvSpPr>
              <p:spPr>
                <a:xfrm>
                  <a:off x="4348498" y="3518462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21" name="Shape 321"/>
              <p:cNvGrpSpPr/>
              <p:nvPr/>
            </p:nvGrpSpPr>
            <p:grpSpPr>
              <a:xfrm>
                <a:off x="4724399" y="1876022"/>
                <a:ext cx="2259900" cy="448077"/>
                <a:chOff x="4724399" y="1876022"/>
                <a:chExt cx="2259900" cy="448077"/>
              </a:xfrm>
            </p:grpSpPr>
            <p:cxnSp>
              <p:nvCxnSpPr>
                <p:cNvPr id="322" name="Shape 322"/>
                <p:cNvCxnSpPr>
                  <a:stCxn id="298" idx="6"/>
                  <a:endCxn id="304" idx="2"/>
                </p:cNvCxnSpPr>
                <p:nvPr/>
              </p:nvCxnSpPr>
              <p:spPr>
                <a:xfrm>
                  <a:off x="4724399" y="2324099"/>
                  <a:ext cx="2259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23" name="Shape 323"/>
                <p:cNvSpPr txBox="1"/>
                <p:nvPr/>
              </p:nvSpPr>
              <p:spPr>
                <a:xfrm>
                  <a:off x="5715000" y="1876022"/>
                  <a:ext cx="304799" cy="436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24" name="Shape 324"/>
              <p:cNvGrpSpPr/>
              <p:nvPr/>
            </p:nvGrpSpPr>
            <p:grpSpPr>
              <a:xfrm>
                <a:off x="4579329" y="2674329"/>
                <a:ext cx="2576099" cy="2119917"/>
                <a:chOff x="4579329" y="2674329"/>
                <a:chExt cx="2576099" cy="2119917"/>
              </a:xfrm>
            </p:grpSpPr>
            <p:cxnSp>
              <p:nvCxnSpPr>
                <p:cNvPr id="325" name="Shape 325"/>
                <p:cNvCxnSpPr>
                  <a:stCxn id="298" idx="5"/>
                  <a:endCxn id="307" idx="1"/>
                </p:cNvCxnSpPr>
                <p:nvPr/>
              </p:nvCxnSpPr>
              <p:spPr>
                <a:xfrm>
                  <a:off x="4579329" y="2674329"/>
                  <a:ext cx="2576099" cy="21188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26" name="Shape 326"/>
                <p:cNvSpPr txBox="1"/>
                <p:nvPr/>
              </p:nvSpPr>
              <p:spPr>
                <a:xfrm>
                  <a:off x="6284889" y="4248517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>
                <a:off x="7479599" y="2819400"/>
                <a:ext cx="349153" cy="1828800"/>
                <a:chOff x="7479599" y="2819400"/>
                <a:chExt cx="349153" cy="1828800"/>
              </a:xfrm>
            </p:grpSpPr>
            <p:cxnSp>
              <p:nvCxnSpPr>
                <p:cNvPr id="328" name="Shape 328"/>
                <p:cNvCxnSpPr>
                  <a:stCxn id="307" idx="0"/>
                  <a:endCxn id="304" idx="4"/>
                </p:cNvCxnSpPr>
                <p:nvPr/>
              </p:nvCxnSpPr>
              <p:spPr>
                <a:xfrm rot="10800000">
                  <a:off x="7479599" y="2819400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29" name="Shape 329"/>
                <p:cNvSpPr txBox="1"/>
                <p:nvPr/>
              </p:nvSpPr>
              <p:spPr>
                <a:xfrm>
                  <a:off x="7523953" y="3502967"/>
                  <a:ext cx="304799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30" name="Shape 330"/>
              <p:cNvGrpSpPr/>
              <p:nvPr/>
            </p:nvGrpSpPr>
            <p:grpSpPr>
              <a:xfrm>
                <a:off x="4724399" y="5143499"/>
                <a:ext cx="2286000" cy="579364"/>
                <a:chOff x="4724399" y="5143499"/>
                <a:chExt cx="2286000" cy="579364"/>
              </a:xfrm>
            </p:grpSpPr>
            <p:cxnSp>
              <p:nvCxnSpPr>
                <p:cNvPr id="331" name="Shape 331"/>
                <p:cNvCxnSpPr>
                  <a:stCxn id="301" idx="6"/>
                  <a:endCxn id="307" idx="2"/>
                </p:cNvCxnSpPr>
                <p:nvPr/>
              </p:nvCxnSpPr>
              <p:spPr>
                <a:xfrm>
                  <a:off x="4724399" y="5143499"/>
                  <a:ext cx="2286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32" name="Shape 332"/>
                <p:cNvSpPr txBox="1"/>
                <p:nvPr/>
              </p:nvSpPr>
              <p:spPr>
                <a:xfrm>
                  <a:off x="5715000" y="5177135"/>
                  <a:ext cx="304799" cy="5457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33" name="Shape 333"/>
              <p:cNvGrpSpPr/>
              <p:nvPr/>
            </p:nvGrpSpPr>
            <p:grpSpPr>
              <a:xfrm>
                <a:off x="4579329" y="2674370"/>
                <a:ext cx="2549999" cy="2118900"/>
                <a:chOff x="4579329" y="2674370"/>
                <a:chExt cx="2549999" cy="2118900"/>
              </a:xfrm>
            </p:grpSpPr>
            <p:cxnSp>
              <p:nvCxnSpPr>
                <p:cNvPr id="334" name="Shape 334"/>
                <p:cNvCxnSpPr>
                  <a:stCxn id="301" idx="7"/>
                  <a:endCxn id="304" idx="3"/>
                </p:cNvCxnSpPr>
                <p:nvPr/>
              </p:nvCxnSpPr>
              <p:spPr>
                <a:xfrm rot="10800000" flipH="1">
                  <a:off x="4579329" y="2674370"/>
                  <a:ext cx="2549999" cy="2118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35" name="Shape 335"/>
                <p:cNvSpPr txBox="1"/>
                <p:nvPr/>
              </p:nvSpPr>
              <p:spPr>
                <a:xfrm>
                  <a:off x="6284889" y="2738734"/>
                  <a:ext cx="304799" cy="545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336" name="Shape 336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 First Search Simulation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breadth first search utilizes a queue of nodes to visit</a:t>
            </a:r>
          </a:p>
          <a:p>
            <a:pPr marL="182880" marR="0" lvl="0" indent="-18288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by enqueuing the start node, and decorate nodes with previous pointers to keep track of the path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001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Shape 345"/>
          <p:cNvGrpSpPr/>
          <p:nvPr/>
        </p:nvGrpSpPr>
        <p:grpSpPr>
          <a:xfrm>
            <a:off x="4194632" y="3831401"/>
            <a:ext cx="4612923" cy="2525696"/>
            <a:chOff x="838200" y="1828800"/>
            <a:chExt cx="7162799" cy="3921819"/>
          </a:xfrm>
        </p:grpSpPr>
        <p:grpSp>
          <p:nvGrpSpPr>
            <p:cNvPr id="346" name="Shape 346"/>
            <p:cNvGrpSpPr/>
            <p:nvPr/>
          </p:nvGrpSpPr>
          <p:grpSpPr>
            <a:xfrm>
              <a:off x="1143000" y="1828800"/>
              <a:ext cx="6857999" cy="3921819"/>
              <a:chOff x="1143000" y="1828800"/>
              <a:chExt cx="6857999" cy="3921819"/>
            </a:xfrm>
          </p:grpSpPr>
          <p:grpSp>
            <p:nvGrpSpPr>
              <p:cNvPr id="347" name="Shape 347"/>
              <p:cNvGrpSpPr/>
              <p:nvPr/>
            </p:nvGrpSpPr>
            <p:grpSpPr>
              <a:xfrm>
                <a:off x="1143000" y="3200400"/>
                <a:ext cx="990599" cy="990599"/>
                <a:chOff x="1143000" y="3200400"/>
                <a:chExt cx="990599" cy="990599"/>
              </a:xfrm>
            </p:grpSpPr>
            <p:sp>
              <p:nvSpPr>
                <p:cNvPr id="348" name="Shape 348"/>
                <p:cNvSpPr/>
                <p:nvPr/>
              </p:nvSpPr>
              <p:spPr>
                <a:xfrm>
                  <a:off x="1143000" y="32004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Shape 349"/>
                <p:cNvSpPr txBox="1"/>
                <p:nvPr/>
              </p:nvSpPr>
              <p:spPr>
                <a:xfrm>
                  <a:off x="1317132" y="337253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</a:p>
              </p:txBody>
            </p:sp>
          </p:grpSp>
          <p:grpSp>
            <p:nvGrpSpPr>
              <p:cNvPr id="350" name="Shape 350"/>
              <p:cNvGrpSpPr/>
              <p:nvPr/>
            </p:nvGrpSpPr>
            <p:grpSpPr>
              <a:xfrm>
                <a:off x="3733800" y="1828800"/>
                <a:ext cx="990599" cy="990599"/>
                <a:chOff x="3733800" y="1828800"/>
                <a:chExt cx="990599" cy="990599"/>
              </a:xfrm>
            </p:grpSpPr>
            <p:sp>
              <p:nvSpPr>
                <p:cNvPr id="351" name="Shape 351"/>
                <p:cNvSpPr/>
                <p:nvPr/>
              </p:nvSpPr>
              <p:spPr>
                <a:xfrm>
                  <a:off x="3733800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Shape 352"/>
                <p:cNvSpPr txBox="1"/>
                <p:nvPr/>
              </p:nvSpPr>
              <p:spPr>
                <a:xfrm>
                  <a:off x="3907932" y="1985484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</a:p>
              </p:txBody>
            </p:sp>
          </p:grpSp>
          <p:grpSp>
            <p:nvGrpSpPr>
              <p:cNvPr id="353" name="Shape 353"/>
              <p:cNvGrpSpPr/>
              <p:nvPr/>
            </p:nvGrpSpPr>
            <p:grpSpPr>
              <a:xfrm>
                <a:off x="3733800" y="4648200"/>
                <a:ext cx="990599" cy="1005146"/>
                <a:chOff x="3733800" y="4648200"/>
                <a:chExt cx="990599" cy="1005146"/>
              </a:xfrm>
            </p:grpSpPr>
            <p:sp>
              <p:nvSpPr>
                <p:cNvPr id="354" name="Shape 354"/>
                <p:cNvSpPr/>
                <p:nvPr/>
              </p:nvSpPr>
              <p:spPr>
                <a:xfrm>
                  <a:off x="37338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Shape 355"/>
                <p:cNvSpPr txBox="1"/>
                <p:nvPr/>
              </p:nvSpPr>
              <p:spPr>
                <a:xfrm>
                  <a:off x="3907930" y="4840907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</a:p>
              </p:txBody>
            </p:sp>
          </p:grpSp>
          <p:grpSp>
            <p:nvGrpSpPr>
              <p:cNvPr id="356" name="Shape 356"/>
              <p:cNvGrpSpPr/>
              <p:nvPr/>
            </p:nvGrpSpPr>
            <p:grpSpPr>
              <a:xfrm>
                <a:off x="6984303" y="1828800"/>
                <a:ext cx="990599" cy="990599"/>
                <a:chOff x="6984303" y="1828800"/>
                <a:chExt cx="990599" cy="990599"/>
              </a:xfrm>
            </p:grpSpPr>
            <p:sp>
              <p:nvSpPr>
                <p:cNvPr id="357" name="Shape 357"/>
                <p:cNvSpPr/>
                <p:nvPr/>
              </p:nvSpPr>
              <p:spPr>
                <a:xfrm>
                  <a:off x="6984303" y="18288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Shape 358"/>
                <p:cNvSpPr txBox="1"/>
                <p:nvPr/>
              </p:nvSpPr>
              <p:spPr>
                <a:xfrm>
                  <a:off x="7129374" y="1985483"/>
                  <a:ext cx="642335" cy="8124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</a:p>
              </p:txBody>
            </p:sp>
          </p:grpSp>
          <p:grpSp>
            <p:nvGrpSpPr>
              <p:cNvPr id="359" name="Shape 359"/>
              <p:cNvGrpSpPr/>
              <p:nvPr/>
            </p:nvGrpSpPr>
            <p:grpSpPr>
              <a:xfrm>
                <a:off x="7010400" y="4648200"/>
                <a:ext cx="990599" cy="992268"/>
                <a:chOff x="7010400" y="4648200"/>
                <a:chExt cx="990599" cy="992268"/>
              </a:xfrm>
            </p:grpSpPr>
            <p:sp>
              <p:nvSpPr>
                <p:cNvPr id="360" name="Shape 360"/>
                <p:cNvSpPr/>
                <p:nvPr/>
              </p:nvSpPr>
              <p:spPr>
                <a:xfrm>
                  <a:off x="7010400" y="4648200"/>
                  <a:ext cx="990599" cy="990599"/>
                </a:xfrm>
                <a:prstGeom prst="ellipse">
                  <a:avLst/>
                </a:prstGeom>
                <a:solidFill>
                  <a:schemeClr val="accent1"/>
                </a:solidFill>
                <a:ln w="26425" cap="flat" cmpd="sng">
                  <a:solidFill>
                    <a:srgbClr val="61961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Shape 361"/>
                <p:cNvSpPr txBox="1"/>
                <p:nvPr/>
              </p:nvSpPr>
              <p:spPr>
                <a:xfrm>
                  <a:off x="7171484" y="4828028"/>
                  <a:ext cx="642335" cy="81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2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</a:p>
              </p:txBody>
            </p:sp>
          </p:grpSp>
          <p:grpSp>
            <p:nvGrpSpPr>
              <p:cNvPr id="362" name="Shape 362"/>
              <p:cNvGrpSpPr/>
              <p:nvPr/>
            </p:nvGrpSpPr>
            <p:grpSpPr>
              <a:xfrm>
                <a:off x="1988529" y="2323970"/>
                <a:ext cx="1745399" cy="1021500"/>
                <a:chOff x="1988529" y="2323970"/>
                <a:chExt cx="1745399" cy="1021500"/>
              </a:xfrm>
            </p:grpSpPr>
            <p:cxnSp>
              <p:nvCxnSpPr>
                <p:cNvPr id="363" name="Shape 363"/>
                <p:cNvCxnSpPr>
                  <a:stCxn id="348" idx="7"/>
                  <a:endCxn id="351" idx="2"/>
                </p:cNvCxnSpPr>
                <p:nvPr/>
              </p:nvCxnSpPr>
              <p:spPr>
                <a:xfrm rot="10800000" flipH="1">
                  <a:off x="1988529" y="2323970"/>
                  <a:ext cx="1745399" cy="102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64" name="Shape 364"/>
                <p:cNvSpPr txBox="1"/>
                <p:nvPr/>
              </p:nvSpPr>
              <p:spPr>
                <a:xfrm>
                  <a:off x="2556365" y="2426652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65" name="Shape 365"/>
              <p:cNvGrpSpPr/>
              <p:nvPr/>
            </p:nvGrpSpPr>
            <p:grpSpPr>
              <a:xfrm>
                <a:off x="1988529" y="4045929"/>
                <a:ext cx="1745399" cy="1117796"/>
                <a:chOff x="1988529" y="4045929"/>
                <a:chExt cx="1745399" cy="1117796"/>
              </a:xfrm>
            </p:grpSpPr>
            <p:cxnSp>
              <p:nvCxnSpPr>
                <p:cNvPr id="366" name="Shape 366"/>
                <p:cNvCxnSpPr>
                  <a:stCxn id="348" idx="5"/>
                  <a:endCxn id="354" idx="2"/>
                </p:cNvCxnSpPr>
                <p:nvPr/>
              </p:nvCxnSpPr>
              <p:spPr>
                <a:xfrm>
                  <a:off x="1988529" y="4045929"/>
                  <a:ext cx="1745399" cy="10974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67" name="Shape 367"/>
                <p:cNvSpPr txBox="1"/>
                <p:nvPr/>
              </p:nvSpPr>
              <p:spPr>
                <a:xfrm>
                  <a:off x="2556365" y="4590239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68" name="Shape 368"/>
              <p:cNvGrpSpPr/>
              <p:nvPr/>
            </p:nvGrpSpPr>
            <p:grpSpPr>
              <a:xfrm>
                <a:off x="3704373" y="2788408"/>
                <a:ext cx="341381" cy="1921775"/>
                <a:chOff x="3704373" y="2788408"/>
                <a:chExt cx="341381" cy="1921775"/>
              </a:xfrm>
            </p:grpSpPr>
            <p:cxnSp>
              <p:nvCxnSpPr>
                <p:cNvPr id="369" name="Shape 369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70" name="Shape 370"/>
                <p:cNvSpPr txBox="1"/>
                <p:nvPr/>
              </p:nvSpPr>
              <p:spPr>
                <a:xfrm>
                  <a:off x="3704373" y="3518462"/>
                  <a:ext cx="304798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71" name="Shape 371"/>
              <p:cNvGrpSpPr/>
              <p:nvPr/>
            </p:nvGrpSpPr>
            <p:grpSpPr>
              <a:xfrm>
                <a:off x="4348498" y="2788407"/>
                <a:ext cx="304799" cy="1859792"/>
                <a:chOff x="4348498" y="2788407"/>
                <a:chExt cx="304799" cy="1859792"/>
              </a:xfrm>
            </p:grpSpPr>
            <p:cxnSp>
              <p:nvCxnSpPr>
                <p:cNvPr id="372" name="Shape 372"/>
                <p:cNvCxnSpPr/>
                <p:nvPr/>
              </p:nvCxnSpPr>
              <p:spPr>
                <a:xfrm rot="10800000">
                  <a:off x="4357351" y="2788407"/>
                  <a:ext cx="0" cy="185979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73" name="Shape 373"/>
                <p:cNvSpPr txBox="1"/>
                <p:nvPr/>
              </p:nvSpPr>
              <p:spPr>
                <a:xfrm>
                  <a:off x="4348498" y="3518462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74" name="Shape 374"/>
              <p:cNvGrpSpPr/>
              <p:nvPr/>
            </p:nvGrpSpPr>
            <p:grpSpPr>
              <a:xfrm>
                <a:off x="4724399" y="1876022"/>
                <a:ext cx="2259600" cy="477905"/>
                <a:chOff x="4724399" y="1876022"/>
                <a:chExt cx="2259600" cy="477905"/>
              </a:xfrm>
            </p:grpSpPr>
            <p:cxnSp>
              <p:nvCxnSpPr>
                <p:cNvPr id="375" name="Shape 375"/>
                <p:cNvCxnSpPr>
                  <a:stCxn id="351" idx="6"/>
                  <a:endCxn id="357" idx="2"/>
                </p:cNvCxnSpPr>
                <p:nvPr/>
              </p:nvCxnSpPr>
              <p:spPr>
                <a:xfrm>
                  <a:off x="4724399" y="2324099"/>
                  <a:ext cx="22596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76" name="Shape 376"/>
                <p:cNvSpPr txBox="1"/>
                <p:nvPr/>
              </p:nvSpPr>
              <p:spPr>
                <a:xfrm>
                  <a:off x="5715000" y="1876022"/>
                  <a:ext cx="304799" cy="4779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77" name="Shape 377"/>
              <p:cNvGrpSpPr/>
              <p:nvPr/>
            </p:nvGrpSpPr>
            <p:grpSpPr>
              <a:xfrm>
                <a:off x="4579329" y="2674329"/>
                <a:ext cx="2576099" cy="2147675"/>
                <a:chOff x="4579329" y="2674329"/>
                <a:chExt cx="2576099" cy="2147675"/>
              </a:xfrm>
            </p:grpSpPr>
            <p:cxnSp>
              <p:nvCxnSpPr>
                <p:cNvPr id="378" name="Shape 378"/>
                <p:cNvCxnSpPr>
                  <a:stCxn id="351" idx="5"/>
                  <a:endCxn id="360" idx="1"/>
                </p:cNvCxnSpPr>
                <p:nvPr/>
              </p:nvCxnSpPr>
              <p:spPr>
                <a:xfrm>
                  <a:off x="4579329" y="2674329"/>
                  <a:ext cx="2576099" cy="21191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79" name="Shape 379"/>
                <p:cNvSpPr txBox="1"/>
                <p:nvPr/>
              </p:nvSpPr>
              <p:spPr>
                <a:xfrm>
                  <a:off x="6284889" y="4248517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80" name="Shape 380"/>
              <p:cNvGrpSpPr/>
              <p:nvPr/>
            </p:nvGrpSpPr>
            <p:grpSpPr>
              <a:xfrm>
                <a:off x="7479599" y="2819399"/>
                <a:ext cx="349153" cy="1828800"/>
                <a:chOff x="7479599" y="2819399"/>
                <a:chExt cx="349153" cy="1828800"/>
              </a:xfrm>
            </p:grpSpPr>
            <p:cxnSp>
              <p:nvCxnSpPr>
                <p:cNvPr id="381" name="Shape 381"/>
                <p:cNvCxnSpPr>
                  <a:stCxn id="360" idx="0"/>
                  <a:endCxn id="357" idx="4"/>
                </p:cNvCxnSpPr>
                <p:nvPr/>
              </p:nvCxnSpPr>
              <p:spPr>
                <a:xfrm rot="10800000">
                  <a:off x="7479599" y="2819399"/>
                  <a:ext cx="26100" cy="182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82" name="Shape 382"/>
                <p:cNvSpPr txBox="1"/>
                <p:nvPr/>
              </p:nvSpPr>
              <p:spPr>
                <a:xfrm>
                  <a:off x="7523953" y="3502967"/>
                  <a:ext cx="304799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83" name="Shape 383"/>
              <p:cNvGrpSpPr/>
              <p:nvPr/>
            </p:nvGrpSpPr>
            <p:grpSpPr>
              <a:xfrm>
                <a:off x="4724399" y="5143499"/>
                <a:ext cx="2285700" cy="607120"/>
                <a:chOff x="4724399" y="5143499"/>
                <a:chExt cx="2285700" cy="607120"/>
              </a:xfrm>
            </p:grpSpPr>
            <p:cxnSp>
              <p:nvCxnSpPr>
                <p:cNvPr id="384" name="Shape 384"/>
                <p:cNvCxnSpPr>
                  <a:stCxn id="354" idx="6"/>
                  <a:endCxn id="360" idx="2"/>
                </p:cNvCxnSpPr>
                <p:nvPr/>
              </p:nvCxnSpPr>
              <p:spPr>
                <a:xfrm>
                  <a:off x="4724399" y="5143499"/>
                  <a:ext cx="2285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85" name="Shape 385"/>
                <p:cNvSpPr txBox="1"/>
                <p:nvPr/>
              </p:nvSpPr>
              <p:spPr>
                <a:xfrm>
                  <a:off x="5715001" y="5177133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  <p:grpSp>
            <p:nvGrpSpPr>
              <p:cNvPr id="386" name="Shape 386"/>
              <p:cNvGrpSpPr/>
              <p:nvPr/>
            </p:nvGrpSpPr>
            <p:grpSpPr>
              <a:xfrm>
                <a:off x="4579329" y="2674070"/>
                <a:ext cx="2549999" cy="2119200"/>
                <a:chOff x="4579329" y="2674070"/>
                <a:chExt cx="2549999" cy="2119200"/>
              </a:xfrm>
            </p:grpSpPr>
            <p:cxnSp>
              <p:nvCxnSpPr>
                <p:cNvPr id="387" name="Shape 387"/>
                <p:cNvCxnSpPr>
                  <a:stCxn id="354" idx="7"/>
                  <a:endCxn id="357" idx="3"/>
                </p:cNvCxnSpPr>
                <p:nvPr/>
              </p:nvCxnSpPr>
              <p:spPr>
                <a:xfrm rot="10800000" flipH="1">
                  <a:off x="4579329" y="2674070"/>
                  <a:ext cx="2549999" cy="2119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stealth" w="lg" len="lg"/>
                </a:ln>
              </p:spPr>
            </p:cxnSp>
            <p:sp>
              <p:nvSpPr>
                <p:cNvPr id="388" name="Shape 388"/>
                <p:cNvSpPr txBox="1"/>
                <p:nvPr/>
              </p:nvSpPr>
              <p:spPr>
                <a:xfrm>
                  <a:off x="6284889" y="2738735"/>
                  <a:ext cx="304801" cy="5734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</a:p>
              </p:txBody>
            </p:sp>
          </p:grpSp>
        </p:grpSp>
        <p:sp>
          <p:nvSpPr>
            <p:cNvPr id="389" name="Shape 389"/>
            <p:cNvSpPr/>
            <p:nvPr/>
          </p:nvSpPr>
          <p:spPr>
            <a:xfrm>
              <a:off x="838200" y="2888318"/>
              <a:ext cx="1600199" cy="1591030"/>
            </a:xfrm>
            <a:prstGeom prst="ellipse">
              <a:avLst/>
            </a:prstGeom>
            <a:noFill/>
            <a:ln w="264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90" name="Shape 390"/>
          <p:cNvGraphicFramePr/>
          <p:nvPr/>
        </p:nvGraphicFramePr>
        <p:xfrm>
          <a:off x="914400" y="4674785"/>
          <a:ext cx="1752600" cy="1727200"/>
        </p:xfrm>
        <a:graphic>
          <a:graphicData uri="http://schemas.openxmlformats.org/drawingml/2006/table">
            <a:tbl>
              <a:tblPr firstRow="1" bandRow="1">
                <a:noFill/>
                <a:tableStyleId>{E349411E-646E-412F-A457-9CF54BB8FB5E}</a:tableStyleId>
              </a:tblPr>
              <a:tblGrid>
                <a:gridCol w="1752600"/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Queue</a:t>
                      </a:r>
                    </a:p>
                  </a:txBody>
                  <a:tcPr marL="91450" marR="91450" marT="45725" marB="45725" anchor="ctr"/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b="1" u="none" strike="noStrike" cap="none"/>
                        <a:t>A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ty">
  <a:themeElements>
    <a:clrScheme name="Custom 3">
      <a:dk1>
        <a:srgbClr val="000000"/>
      </a:dk1>
      <a:lt1>
        <a:srgbClr val="FFFFFF"/>
      </a:lt1>
      <a:dk2>
        <a:srgbClr val="FF5840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2318</Words>
  <Application>Microsoft Office PowerPoint</Application>
  <PresentationFormat>On-screen Show (4:3)</PresentationFormat>
  <Paragraphs>834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Clarity</vt:lpstr>
      <vt:lpstr>SHORTEST PATHS IN GRAPHS</vt:lpstr>
      <vt:lpstr>Outline</vt:lpstr>
      <vt:lpstr>What is a shortest path?</vt:lpstr>
      <vt:lpstr>Applications</vt:lpstr>
      <vt:lpstr>Simpler Problem: Unit Edges</vt:lpstr>
      <vt:lpstr>Simpler Problem: Unit Edges (2)</vt:lpstr>
      <vt:lpstr>Simpler Problem: Unit Edges (3)</vt:lpstr>
      <vt:lpstr>Breadth First Search</vt:lpstr>
      <vt:lpstr>Breadth First Search Simulation</vt:lpstr>
      <vt:lpstr>Breadth First Search Simulation</vt:lpstr>
      <vt:lpstr>Breadth First Search Simulation</vt:lpstr>
      <vt:lpstr>Breadth First Search Simulation</vt:lpstr>
      <vt:lpstr>Breadth First Search Simulation</vt:lpstr>
      <vt:lpstr>Non-unit Edge Weights</vt:lpstr>
      <vt:lpstr>Non-unit Edge Weights (2)</vt:lpstr>
      <vt:lpstr>Shortest Path Application – Road Trip!</vt:lpstr>
      <vt:lpstr>Our Graph</vt:lpstr>
      <vt:lpstr>One Possible Path</vt:lpstr>
      <vt:lpstr>One Possible Path</vt:lpstr>
      <vt:lpstr>The Shortest Path</vt:lpstr>
      <vt:lpstr>Finding the Shortest Path</vt:lpstr>
      <vt:lpstr>Finding the Shortest Path (2)</vt:lpstr>
      <vt:lpstr>Dijkstra’s Algorithm</vt:lpstr>
      <vt:lpstr>Dijkstra’s Algorithm Example</vt:lpstr>
      <vt:lpstr>Dijkstra’s Algorithm Example</vt:lpstr>
      <vt:lpstr>Dijkstra’s Algorithm Example</vt:lpstr>
      <vt:lpstr>Dijkstra’s Algorithm</vt:lpstr>
      <vt:lpstr>Dijkstra’s Example</vt:lpstr>
      <vt:lpstr>Dijkstra’s Example</vt:lpstr>
      <vt:lpstr>Dijkstra’s Example (2)</vt:lpstr>
      <vt:lpstr>Dijkstra’s Example (3)</vt:lpstr>
      <vt:lpstr>Dijkstra’s Example (4)</vt:lpstr>
      <vt:lpstr>Dijkstra’s Algorithm</vt:lpstr>
      <vt:lpstr>Dijkstra’s Algorithm Pseudocode</vt:lpstr>
      <vt:lpstr>Dijkstra’s Algorithm Runtime</vt:lpstr>
      <vt:lpstr>Dijkstra’s Runtime Analysis</vt:lpstr>
      <vt:lpstr>Dijkstra’s Runtime – Array/Linked List</vt:lpstr>
      <vt:lpstr>Dijkstra’s Runtime – Heap</vt:lpstr>
      <vt:lpstr>Dijkstra’s Runtime - Heap</vt:lpstr>
      <vt:lpstr>Dijkstra ain’t perfect!</vt:lpstr>
      <vt:lpstr>Negative Edge Weights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PATHS IN GRAPHS</dc:title>
  <dc:creator>Tahir Qasim Syed</dc:creator>
  <cp:lastModifiedBy>myym9211@yahoo.com</cp:lastModifiedBy>
  <cp:revision>13</cp:revision>
  <cp:lastPrinted>2016-04-09T16:22:45Z</cp:lastPrinted>
  <dcterms:modified xsi:type="dcterms:W3CDTF">2016-12-06T05:03:03Z</dcterms:modified>
</cp:coreProperties>
</file>