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256" r:id="rId2"/>
    <p:sldId id="257" r:id="rId3"/>
    <p:sldId id="258" r:id="rId4"/>
    <p:sldId id="262" r:id="rId5"/>
    <p:sldId id="261" r:id="rId6"/>
    <p:sldId id="264" r:id="rId7"/>
    <p:sldId id="265" r:id="rId8"/>
    <p:sldId id="296" r:id="rId9"/>
    <p:sldId id="269" r:id="rId10"/>
    <p:sldId id="291"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2" r:id="rId28"/>
    <p:sldId id="286" r:id="rId29"/>
    <p:sldId id="287" r:id="rId30"/>
    <p:sldId id="288" r:id="rId31"/>
    <p:sldId id="289" r:id="rId32"/>
    <p:sldId id="297" r:id="rId33"/>
    <p:sldId id="295" r:id="rId34"/>
    <p:sldId id="294"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421" autoAdjust="0"/>
  </p:normalViewPr>
  <p:slideViewPr>
    <p:cSldViewPr>
      <p:cViewPr>
        <p:scale>
          <a:sx n="77" d="100"/>
          <a:sy n="77" d="100"/>
        </p:scale>
        <p:origin x="-1098" y="-42"/>
      </p:cViewPr>
      <p:guideLst>
        <p:guide orient="horz" pos="2160"/>
        <p:guide pos="2880"/>
      </p:guideLst>
    </p:cSldViewPr>
  </p:slideViewPr>
  <p:outlineViewPr>
    <p:cViewPr>
      <p:scale>
        <a:sx n="33" d="100"/>
        <a:sy n="33" d="100"/>
      </p:scale>
      <p:origin x="0" y="-99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AE69B-2FCA-BD4F-9448-767AE11C6F82}" type="datetimeFigureOut">
              <a:rPr lang="en-US" smtClean="0"/>
              <a:t>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DB3BF-18A8-6146-89D5-91B842A4835E}" type="slidenum">
              <a:rPr lang="en-US" smtClean="0"/>
              <a:t>‹#›</a:t>
            </a:fld>
            <a:endParaRPr lang="en-US"/>
          </a:p>
        </p:txBody>
      </p:sp>
    </p:spTree>
    <p:extLst>
      <p:ext uri="{BB962C8B-B14F-4D97-AF65-F5344CB8AC3E}">
        <p14:creationId xmlns:p14="http://schemas.microsoft.com/office/powerpoint/2010/main" val="30232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CDD3FC-65B1-48D6-B0BD-BF4F6C09E779}" type="datetimeFigureOut">
              <a:rPr lang="en-US" smtClean="0"/>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A6AB6-5BBF-46A3-830D-CC31A12677B3}" type="slidenum">
              <a:rPr lang="en-US" smtClean="0"/>
              <a:t>‹#›</a:t>
            </a:fld>
            <a:endParaRPr lang="en-US"/>
          </a:p>
        </p:txBody>
      </p:sp>
    </p:spTree>
    <p:extLst>
      <p:ext uri="{BB962C8B-B14F-4D97-AF65-F5344CB8AC3E}">
        <p14:creationId xmlns:p14="http://schemas.microsoft.com/office/powerpoint/2010/main" val="39231622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5A6AB6-5BBF-46A3-830D-CC31A12677B3}" type="slidenum">
              <a:rPr lang="en-US" smtClean="0"/>
              <a:t>1</a:t>
            </a:fld>
            <a:endParaRPr lang="en-US"/>
          </a:p>
        </p:txBody>
      </p:sp>
    </p:spTree>
    <p:extLst>
      <p:ext uri="{BB962C8B-B14F-4D97-AF65-F5344CB8AC3E}">
        <p14:creationId xmlns:p14="http://schemas.microsoft.com/office/powerpoint/2010/main" val="255973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here is a directed acyclic graph</a:t>
            </a:r>
          </a:p>
          <a:p>
            <a:r>
              <a:rPr lang="en-US" baseline="0" dirty="0" smtClean="0"/>
              <a:t>	directed</a:t>
            </a:r>
          </a:p>
          <a:p>
            <a:r>
              <a:rPr lang="en-US" baseline="0" dirty="0" smtClean="0"/>
              <a:t>	but no cycles</a:t>
            </a:r>
          </a:p>
          <a:p>
            <a:r>
              <a:rPr lang="en-US" baseline="0" dirty="0" smtClean="0"/>
              <a:t>	</a:t>
            </a:r>
          </a:p>
          <a:p>
            <a:r>
              <a:rPr lang="en-US" baseline="0" dirty="0" smtClean="0"/>
              <a:t>Each node is a task (or </a:t>
            </a:r>
            <a:r>
              <a:rPr lang="en-US" baseline="0" dirty="0" err="1" smtClean="0"/>
              <a:t>cs</a:t>
            </a:r>
            <a:r>
              <a:rPr lang="en-US" baseline="0" dirty="0" smtClean="0"/>
              <a:t> course)</a:t>
            </a:r>
          </a:p>
          <a:p>
            <a:r>
              <a:rPr lang="en-US" baseline="0" dirty="0" smtClean="0"/>
              <a:t>Each edge is an ordering (15 must come before 16)</a:t>
            </a:r>
          </a:p>
          <a:p>
            <a:endParaRPr lang="en-US" baseline="0" dirty="0" smtClean="0"/>
          </a:p>
          <a:p>
            <a:r>
              <a:rPr lang="en-US" baseline="0" dirty="0" smtClean="0"/>
              <a:t>Topological ordering of the vertices is a list of all the vertices where the order implied by all the edges is preserved</a:t>
            </a:r>
          </a:p>
          <a:p>
            <a:endParaRPr lang="en-US" baseline="0" dirty="0" smtClean="0"/>
          </a:p>
          <a:p>
            <a:r>
              <a:rPr lang="en-US" baseline="0" dirty="0" smtClean="0"/>
              <a:t>Everyone figure one out now</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(copy graph to board in the meantime)</a:t>
            </a:r>
          </a:p>
          <a:p>
            <a:r>
              <a:rPr lang="en-US" baseline="0" dirty="0" smtClean="0"/>
              <a:t>	15 17 18 16 19 125 22 128 32 141 123 242 224</a:t>
            </a:r>
          </a:p>
          <a:p>
            <a:r>
              <a:rPr lang="en-US" baseline="0" dirty="0" smtClean="0"/>
              <a:t>		 (left to right works because arrows all point that way)</a:t>
            </a:r>
          </a:p>
          <a:p>
            <a:endParaRPr lang="en-US" baseline="0" dirty="0" smtClean="0"/>
          </a:p>
          <a:p>
            <a:r>
              <a:rPr lang="en-US" baseline="0" dirty="0" smtClean="0"/>
              <a:t>Raise your hand when you are done</a:t>
            </a:r>
          </a:p>
          <a:p>
            <a:r>
              <a:rPr lang="en-US" baseline="0" dirty="0" smtClean="0"/>
              <a:t>	let’s write down a few</a:t>
            </a:r>
          </a:p>
          <a:p>
            <a:r>
              <a:rPr lang="en-US" baseline="0" dirty="0" smtClean="0"/>
              <a:t>	check that they are correct</a:t>
            </a:r>
          </a:p>
          <a:p>
            <a:endParaRPr lang="en-US" baseline="0" dirty="0" smtClean="0"/>
          </a:p>
        </p:txBody>
      </p:sp>
      <p:sp>
        <p:nvSpPr>
          <p:cNvPr id="4" name="Slide Number Placeholder 3"/>
          <p:cNvSpPr>
            <a:spLocks noGrp="1"/>
          </p:cNvSpPr>
          <p:nvPr>
            <p:ph type="sldNum" sz="quarter" idx="10"/>
          </p:nvPr>
        </p:nvSpPr>
        <p:spPr/>
        <p:txBody>
          <a:bodyPr/>
          <a:lstStyle/>
          <a:p>
            <a:fld id="{9A56A9F6-7178-5A46-A55C-60A3FECE5583}" type="slidenum">
              <a:rPr lang="en-US" smtClean="0"/>
              <a:t>5</a:t>
            </a:fld>
            <a:endParaRPr lang="en-US"/>
          </a:p>
        </p:txBody>
      </p:sp>
    </p:spTree>
    <p:extLst>
      <p:ext uri="{BB962C8B-B14F-4D97-AF65-F5344CB8AC3E}">
        <p14:creationId xmlns:p14="http://schemas.microsoft.com/office/powerpoint/2010/main" val="414209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part</a:t>
            </a:r>
            <a:r>
              <a:rPr lang="en-US" baseline="0" dirty="0" smtClean="0"/>
              <a:t> is O(V) – loop through the vertices to find sources</a:t>
            </a:r>
            <a:endParaRPr lang="en-US" dirty="0" smtClean="0"/>
          </a:p>
          <a:p>
            <a:r>
              <a:rPr lang="en-US" dirty="0" smtClean="0"/>
              <a:t>Explain why second</a:t>
            </a:r>
            <a:r>
              <a:rPr lang="en-US" baseline="0" dirty="0" smtClean="0"/>
              <a:t> part is O(V+E) and not O(V*E) – only visit the edges that emanate from that vertex</a:t>
            </a:r>
          </a:p>
          <a:p>
            <a:r>
              <a:rPr lang="en-US" baseline="0" dirty="0" smtClean="0"/>
              <a:t>Overall – O(V+E)</a:t>
            </a:r>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27</a:t>
            </a:fld>
            <a:endParaRPr lang="en-US"/>
          </a:p>
        </p:txBody>
      </p:sp>
    </p:spTree>
    <p:extLst>
      <p:ext uri="{BB962C8B-B14F-4D97-AF65-F5344CB8AC3E}">
        <p14:creationId xmlns:p14="http://schemas.microsoft.com/office/powerpoint/2010/main" val="372297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28</a:t>
            </a:fld>
            <a:endParaRPr lang="en-US"/>
          </a:p>
        </p:txBody>
      </p:sp>
    </p:spTree>
    <p:extLst>
      <p:ext uri="{BB962C8B-B14F-4D97-AF65-F5344CB8AC3E}">
        <p14:creationId xmlns:p14="http://schemas.microsoft.com/office/powerpoint/2010/main" val="1151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part</a:t>
            </a:r>
            <a:r>
              <a:rPr lang="en-US" baseline="0" dirty="0" smtClean="0"/>
              <a:t> is O(V) – loop through the vertices to find sources</a:t>
            </a:r>
            <a:endParaRPr lang="en-US" dirty="0" smtClean="0"/>
          </a:p>
          <a:p>
            <a:r>
              <a:rPr lang="en-US" dirty="0" smtClean="0"/>
              <a:t>Explain why second</a:t>
            </a:r>
            <a:r>
              <a:rPr lang="en-US" baseline="0" dirty="0" smtClean="0"/>
              <a:t> part is O(V+E) and not O(V*E) – only visit the edges that emanate from that vertex</a:t>
            </a:r>
          </a:p>
          <a:p>
            <a:r>
              <a:rPr lang="en-US" baseline="0" dirty="0" smtClean="0"/>
              <a:t>Overall – O(V+E)</a:t>
            </a:r>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32</a:t>
            </a:fld>
            <a:endParaRPr lang="en-US"/>
          </a:p>
        </p:txBody>
      </p:sp>
    </p:spTree>
    <p:extLst>
      <p:ext uri="{BB962C8B-B14F-4D97-AF65-F5344CB8AC3E}">
        <p14:creationId xmlns:p14="http://schemas.microsoft.com/office/powerpoint/2010/main" val="372297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ctr">
              <a:defRPr sz="3200" b="1"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78486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01000" y="0"/>
            <a:ext cx="1066800" cy="329184"/>
          </a:xfrm>
        </p:spPr>
        <p:txBody>
          <a:bodyPr/>
          <a:lstStyle>
            <a:lvl1pPr algn="r">
              <a:defRPr/>
            </a:lvl1pPr>
          </a:lstStyle>
          <a:p>
            <a:fld id="{4377865E-31DE-4A5F-9469-B57C815FF9F6}"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0"/>
            <a:ext cx="2895600" cy="329184"/>
          </a:xfrm>
          <a:prstGeom prst="rect">
            <a:avLst/>
          </a:prstGeom>
          <a:solidFill>
            <a:schemeClr val="tx1"/>
          </a:solidFill>
        </p:spPr>
        <p:txBody>
          <a:bodyPr/>
          <a:lstStyle/>
          <a:p>
            <a:r>
              <a:rPr lang="en-US" smtClean="0"/>
              <a:t>Tuesday, March 10,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r">
              <a:defRPr/>
            </a:lvl1pPr>
          </a:lstStyle>
          <a:p>
            <a:fld id="{4377865E-31DE-4A5F-9469-B57C815FF9F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0" y="0"/>
            <a:ext cx="2895600" cy="329184"/>
          </a:xfrm>
          <a:prstGeom prst="rect">
            <a:avLst/>
          </a:prstGeom>
          <a:solidFill>
            <a:schemeClr val="tx1"/>
          </a:solidFill>
        </p:spPr>
        <p:txBody>
          <a:bodyPr/>
          <a:lstStyle/>
          <a:p>
            <a:r>
              <a:rPr lang="en-US" smtClean="0"/>
              <a:t>Tuesday, March 10,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865E-31DE-4A5F-9469-B57C815FF9F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0"/>
            <a:ext cx="2895600" cy="329184"/>
          </a:xfrm>
          <a:prstGeom prst="rect">
            <a:avLst/>
          </a:prstGeom>
          <a:solidFill>
            <a:schemeClr val="tx1"/>
          </a:solidFill>
        </p:spPr>
        <p:txBody>
          <a:bodyPr/>
          <a:lstStyle/>
          <a:p>
            <a:r>
              <a:rPr lang="en-US" smtClean="0"/>
              <a:t>Tuesday, March 10,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7865E-31DE-4A5F-9469-B57C815FF9F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865E-31DE-4A5F-9469-B57C815FF9F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0"/>
            <a:ext cx="2895600" cy="329184"/>
          </a:xfrm>
          <a:prstGeom prst="rect">
            <a:avLst/>
          </a:prstGeom>
        </p:spPr>
        <p:txBody>
          <a:bodyPr/>
          <a:lstStyle/>
          <a:p>
            <a:r>
              <a:rPr lang="en-US" smtClean="0"/>
              <a:t>Tuesday, March 10,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865E-31DE-4A5F-9469-B57C815FF9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001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4377865E-31DE-4A5F-9469-B57C815FF9F6}"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spcBef>
          <a:spcPct val="0"/>
        </a:spcBef>
        <a:buNone/>
        <a:defRPr sz="4000" b="1" kern="1200" spc="-1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Directed Acyclic Graphs and Topological Sort</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t>1</a:t>
            </a:fld>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1766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(2)</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10</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9" name="Straight Arrow Connector 8"/>
            <p:cNvCxnSpPr>
              <a:stCxn id="8" idx="6"/>
              <a:endCxn id="7"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22</a:t>
              </a:r>
              <a:endParaRPr lang="en-US" dirty="0"/>
            </a:p>
          </p:txBody>
        </p:sp>
        <p:cxnSp>
          <p:nvCxnSpPr>
            <p:cNvPr id="21" name="Straight Arrow Connector 20"/>
            <p:cNvCxnSpPr>
              <a:stCxn id="20" idx="5"/>
            </p:cNvCxnSpPr>
            <p:nvPr/>
          </p:nvCxnSpPr>
          <p:spPr>
            <a:xfrm>
              <a:off x="5273034" y="1990445"/>
              <a:ext cx="518166" cy="7527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51620" y="1752600"/>
            <a:ext cx="3520378" cy="369332"/>
          </a:xfrm>
          <a:prstGeom prst="rect">
            <a:avLst/>
          </a:prstGeom>
          <a:noFill/>
        </p:spPr>
        <p:txBody>
          <a:bodyPr wrap="square" rtlCol="0">
            <a:spAutoFit/>
          </a:bodyPr>
          <a:lstStyle/>
          <a:p>
            <a:r>
              <a:rPr lang="en-US" dirty="0" smtClean="0"/>
              <a:t>First: Populate Stack</a:t>
            </a:r>
            <a:endParaRPr lang="en-US" dirty="0"/>
          </a:p>
        </p:txBody>
      </p:sp>
      <p:sp>
        <p:nvSpPr>
          <p:cNvPr id="27" name="Oval 569"/>
          <p:cNvSpPr>
            <a:spLocks noChangeArrowheads="1"/>
          </p:cNvSpPr>
          <p:nvPr/>
        </p:nvSpPr>
        <p:spPr bwMode="auto">
          <a:xfrm>
            <a:off x="7665131" y="502920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sp>
        <p:nvSpPr>
          <p:cNvPr id="28" name="Oval 569"/>
          <p:cNvSpPr>
            <a:spLocks noChangeArrowheads="1"/>
          </p:cNvSpPr>
          <p:nvPr/>
        </p:nvSpPr>
        <p:spPr bwMode="auto">
          <a:xfrm>
            <a:off x="7665131" y="4459263"/>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22</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0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(3)</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11</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9" name="Straight Arrow Connector 8"/>
            <p:cNvCxnSpPr>
              <a:stCxn id="8" idx="6"/>
              <a:endCxn id="7"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22</a:t>
              </a:r>
              <a:endParaRPr lang="en-US" dirty="0"/>
            </a:p>
          </p:txBody>
        </p:sp>
        <p:cxnSp>
          <p:nvCxnSpPr>
            <p:cNvPr id="21" name="Straight Arrow Connector 20"/>
            <p:cNvCxnSpPr>
              <a:stCxn id="20" idx="5"/>
            </p:cNvCxnSpPr>
            <p:nvPr/>
          </p:nvCxnSpPr>
          <p:spPr>
            <a:xfrm>
              <a:off x="5273034" y="1990445"/>
              <a:ext cx="518166" cy="7527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80748" y="1719023"/>
            <a:ext cx="3520378" cy="646331"/>
          </a:xfrm>
          <a:prstGeom prst="rect">
            <a:avLst/>
          </a:prstGeom>
          <a:noFill/>
        </p:spPr>
        <p:txBody>
          <a:bodyPr wrap="square" rtlCol="0">
            <a:spAutoFit/>
          </a:bodyPr>
          <a:lstStyle/>
          <a:p>
            <a:r>
              <a:rPr lang="en-US" dirty="0" smtClean="0"/>
              <a:t>Next: Pop element from stack and add to list</a:t>
            </a:r>
            <a:endParaRPr lang="en-US" dirty="0"/>
          </a:p>
        </p:txBody>
      </p:sp>
      <p:sp>
        <p:nvSpPr>
          <p:cNvPr id="27" name="Oval 569"/>
          <p:cNvSpPr>
            <a:spLocks noChangeArrowheads="1"/>
          </p:cNvSpPr>
          <p:nvPr/>
        </p:nvSpPr>
        <p:spPr bwMode="auto">
          <a:xfrm>
            <a:off x="7665131" y="502920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7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(4)</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12</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9" name="Straight Arrow Connector 8"/>
            <p:cNvCxnSpPr>
              <a:stCxn id="8" idx="6"/>
              <a:endCxn id="7"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57676" y="1706900"/>
            <a:ext cx="3520378" cy="923330"/>
          </a:xfrm>
          <a:prstGeom prst="rect">
            <a:avLst/>
          </a:prstGeom>
          <a:noFill/>
        </p:spPr>
        <p:txBody>
          <a:bodyPr wrap="square" rtlCol="0">
            <a:spAutoFit/>
          </a:bodyPr>
          <a:lstStyle/>
          <a:p>
            <a:r>
              <a:rPr lang="en-US" dirty="0" smtClean="0"/>
              <a:t>Next: Remove outgoing edges and check the corresponding</a:t>
            </a:r>
          </a:p>
          <a:p>
            <a:r>
              <a:rPr lang="en-US" dirty="0" smtClean="0"/>
              <a:t>vertices</a:t>
            </a:r>
            <a:endParaRPr lang="en-US" dirty="0"/>
          </a:p>
        </p:txBody>
      </p:sp>
      <p:sp>
        <p:nvSpPr>
          <p:cNvPr id="27" name="Oval 569"/>
          <p:cNvSpPr>
            <a:spLocks noChangeArrowheads="1"/>
          </p:cNvSpPr>
          <p:nvPr/>
        </p:nvSpPr>
        <p:spPr bwMode="auto">
          <a:xfrm>
            <a:off x="7665131" y="502920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271998" y="3200400"/>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039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(5)</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13</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9" name="Straight Arrow Connector 8"/>
            <p:cNvCxnSpPr>
              <a:stCxn id="8" idx="6"/>
              <a:endCxn id="7"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04800" y="1700868"/>
            <a:ext cx="3520378" cy="923330"/>
          </a:xfrm>
          <a:prstGeom prst="rect">
            <a:avLst/>
          </a:prstGeom>
          <a:noFill/>
        </p:spPr>
        <p:txBody>
          <a:bodyPr wrap="square" rtlCol="0">
            <a:spAutoFit/>
          </a:bodyPr>
          <a:lstStyle/>
          <a:p>
            <a:r>
              <a:rPr lang="en-US" dirty="0" smtClean="0"/>
              <a:t>Next: Since 141 still has an incoming edge, move to next element on the stack</a:t>
            </a:r>
            <a:endParaRPr lang="en-US" dirty="0"/>
          </a:p>
        </p:txBody>
      </p:sp>
      <p:sp>
        <p:nvSpPr>
          <p:cNvPr id="27" name="Oval 569"/>
          <p:cNvSpPr>
            <a:spLocks noChangeArrowheads="1"/>
          </p:cNvSpPr>
          <p:nvPr/>
        </p:nvSpPr>
        <p:spPr bwMode="auto">
          <a:xfrm>
            <a:off x="7665131" y="502920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271998" y="3200400"/>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43069" y="3982162"/>
            <a:ext cx="1182760" cy="523220"/>
          </a:xfrm>
          <a:prstGeom prst="rect">
            <a:avLst/>
          </a:prstGeom>
          <a:noFill/>
        </p:spPr>
        <p:txBody>
          <a:bodyPr wrap="square" rtlCol="0">
            <a:spAutoFit/>
          </a:bodyPr>
          <a:lstStyle/>
          <a:p>
            <a:pPr algn="ctr"/>
            <a:r>
              <a:rPr lang="en-US" sz="1400" dirty="0" smtClean="0">
                <a:solidFill>
                  <a:schemeClr val="accent2"/>
                </a:solidFill>
              </a:rPr>
              <a:t># incident edges: 1</a:t>
            </a:r>
            <a:endParaRPr lang="en-US" sz="1400" dirty="0">
              <a:solidFill>
                <a:schemeClr val="accent2"/>
              </a:solidFill>
            </a:endParaRPr>
          </a:p>
        </p:txBody>
      </p:sp>
    </p:spTree>
    <p:extLst>
      <p:ext uri="{BB962C8B-B14F-4D97-AF65-F5344CB8AC3E}">
        <p14:creationId xmlns:p14="http://schemas.microsoft.com/office/powerpoint/2010/main" val="58996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(6)</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14</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9" name="Straight Arrow Connector 8"/>
            <p:cNvCxnSpPr>
              <a:stCxn id="8" idx="6"/>
              <a:endCxn id="7"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28600" y="1700868"/>
            <a:ext cx="3370708" cy="923330"/>
          </a:xfrm>
          <a:prstGeom prst="rect">
            <a:avLst/>
          </a:prstGeom>
          <a:noFill/>
        </p:spPr>
        <p:txBody>
          <a:bodyPr wrap="square" rtlCol="0">
            <a:spAutoFit/>
          </a:bodyPr>
          <a:lstStyle/>
          <a:p>
            <a:r>
              <a:rPr lang="en-US" dirty="0" smtClean="0"/>
              <a:t>Next: Pop the next element off the stack and repeat this process until the stack is empty</a:t>
            </a:r>
            <a:endParaRPr lang="en-US" dirty="0"/>
          </a:p>
        </p:txBody>
      </p:sp>
      <p:sp>
        <p:nvSpPr>
          <p:cNvPr id="27" name="Oval 569"/>
          <p:cNvSpPr>
            <a:spLocks noChangeArrowheads="1"/>
          </p:cNvSpPr>
          <p:nvPr/>
        </p:nvSpPr>
        <p:spPr bwMode="auto">
          <a:xfrm>
            <a:off x="7665131" y="502920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156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(7)</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15</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03"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061445" y="3292588"/>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24866" y="4081175"/>
            <a:ext cx="1182760" cy="523220"/>
          </a:xfrm>
          <a:prstGeom prst="rect">
            <a:avLst/>
          </a:prstGeom>
          <a:noFill/>
        </p:spPr>
        <p:txBody>
          <a:bodyPr wrap="square" rtlCol="0">
            <a:spAutoFit/>
          </a:bodyPr>
          <a:lstStyle/>
          <a:p>
            <a:pPr algn="ctr"/>
            <a:r>
              <a:rPr lang="en-US" sz="1400" dirty="0" smtClean="0">
                <a:solidFill>
                  <a:schemeClr val="accent2"/>
                </a:solidFill>
              </a:rPr>
              <a:t># incident edges: 0</a:t>
            </a:r>
            <a:endParaRPr lang="en-US" sz="1400" dirty="0">
              <a:solidFill>
                <a:schemeClr val="accent2"/>
              </a:solidFill>
            </a:endParaRPr>
          </a:p>
        </p:txBody>
      </p:sp>
      <p:sp>
        <p:nvSpPr>
          <p:cNvPr id="34" name="TextBox 33"/>
          <p:cNvSpPr txBox="1"/>
          <p:nvPr/>
        </p:nvSpPr>
        <p:spPr>
          <a:xfrm>
            <a:off x="388018" y="1900923"/>
            <a:ext cx="3010540" cy="923330"/>
          </a:xfrm>
          <a:prstGeom prst="rect">
            <a:avLst/>
          </a:prstGeom>
          <a:noFill/>
        </p:spPr>
        <p:txBody>
          <a:bodyPr wrap="square" rtlCol="0">
            <a:spAutoFit/>
          </a:bodyPr>
          <a:lstStyle/>
          <a:p>
            <a:r>
              <a:rPr lang="en-US" dirty="0" smtClean="0"/>
              <a:t>This time, since 16 has an </a:t>
            </a:r>
            <a:r>
              <a:rPr lang="en-US" dirty="0" err="1" smtClean="0"/>
              <a:t>inDegree</a:t>
            </a:r>
            <a:r>
              <a:rPr lang="en-US" dirty="0" smtClean="0"/>
              <a:t> of 0, push it on the stack </a:t>
            </a:r>
            <a:endParaRPr lang="en-US" dirty="0"/>
          </a:p>
        </p:txBody>
      </p:sp>
    </p:spTree>
    <p:extLst>
      <p:ext uri="{BB962C8B-B14F-4D97-AF65-F5344CB8AC3E}">
        <p14:creationId xmlns:p14="http://schemas.microsoft.com/office/powerpoint/2010/main" val="77433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(8)</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16</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cxnSp>
          <p:nvCxnSpPr>
            <p:cNvPr id="10" name="Straight Arrow Connector 9"/>
            <p:cNvCxnSpPr>
              <a:stCxn id="7" idx="5"/>
              <a:endCxn id="6"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26" name="Straight Arrow Connector 25"/>
          <p:cNvCxnSpPr>
            <a:endCxn id="1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88018" y="1900923"/>
            <a:ext cx="3010540" cy="369332"/>
          </a:xfrm>
          <a:prstGeom prst="rect">
            <a:avLst/>
          </a:prstGeom>
          <a:noFill/>
        </p:spPr>
        <p:txBody>
          <a:bodyPr wrap="square" rtlCol="0">
            <a:spAutoFit/>
          </a:bodyPr>
          <a:lstStyle/>
          <a:p>
            <a:r>
              <a:rPr lang="en-US" dirty="0" smtClean="0"/>
              <a:t>Rinse and repeat!</a:t>
            </a:r>
            <a:endParaRPr lang="en-US" dirty="0"/>
          </a:p>
        </p:txBody>
      </p:sp>
      <p:sp>
        <p:nvSpPr>
          <p:cNvPr id="28"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Tree>
    <p:extLst>
      <p:ext uri="{BB962C8B-B14F-4D97-AF65-F5344CB8AC3E}">
        <p14:creationId xmlns:p14="http://schemas.microsoft.com/office/powerpoint/2010/main" val="3572376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(9)</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17</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4252015" y="3223000"/>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115436" y="4011587"/>
            <a:ext cx="1182760" cy="523220"/>
          </a:xfrm>
          <a:prstGeom prst="rect">
            <a:avLst/>
          </a:prstGeom>
          <a:noFill/>
        </p:spPr>
        <p:txBody>
          <a:bodyPr wrap="square" rtlCol="0">
            <a:spAutoFit/>
          </a:bodyPr>
          <a:lstStyle/>
          <a:p>
            <a:pPr algn="ctr"/>
            <a:r>
              <a:rPr lang="en-US" sz="1400" dirty="0">
                <a:solidFill>
                  <a:schemeClr val="accent2"/>
                </a:solidFill>
              </a:rPr>
              <a:t># incident edges: </a:t>
            </a:r>
            <a:r>
              <a:rPr lang="en-US" sz="1400" dirty="0" smtClean="0">
                <a:solidFill>
                  <a:schemeClr val="accent2"/>
                </a:solidFill>
              </a:rPr>
              <a:t>0</a:t>
            </a:r>
            <a:endParaRPr lang="en-US" sz="1400" dirty="0">
              <a:solidFill>
                <a:schemeClr val="accent2"/>
              </a:solidFill>
            </a:endParaRPr>
          </a:p>
        </p:txBody>
      </p:sp>
      <p:sp>
        <p:nvSpPr>
          <p:cNvPr id="31" name="Rectangle 30"/>
          <p:cNvSpPr/>
          <p:nvPr/>
        </p:nvSpPr>
        <p:spPr>
          <a:xfrm>
            <a:off x="3817197" y="4581701"/>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680618" y="5370288"/>
            <a:ext cx="1182760" cy="523220"/>
          </a:xfrm>
          <a:prstGeom prst="rect">
            <a:avLst/>
          </a:prstGeom>
          <a:noFill/>
        </p:spPr>
        <p:txBody>
          <a:bodyPr wrap="square" rtlCol="0">
            <a:spAutoFit/>
          </a:bodyPr>
          <a:lstStyle/>
          <a:p>
            <a:pPr algn="ctr"/>
            <a:r>
              <a:rPr lang="en-US" sz="1400" dirty="0">
                <a:solidFill>
                  <a:schemeClr val="accent2"/>
                </a:solidFill>
              </a:rPr>
              <a:t># incident edges: </a:t>
            </a:r>
            <a:r>
              <a:rPr lang="en-US" sz="1400" dirty="0" smtClean="0">
                <a:solidFill>
                  <a:schemeClr val="accent2"/>
                </a:solidFill>
              </a:rPr>
              <a:t>0</a:t>
            </a:r>
            <a:endParaRPr lang="en-US" sz="1400" dirty="0">
              <a:solidFill>
                <a:schemeClr val="accent2"/>
              </a:solidFill>
            </a:endParaRPr>
          </a:p>
        </p:txBody>
      </p:sp>
      <p:sp>
        <p:nvSpPr>
          <p:cNvPr id="36"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Tree>
    <p:extLst>
      <p:ext uri="{BB962C8B-B14F-4D97-AF65-F5344CB8AC3E}">
        <p14:creationId xmlns:p14="http://schemas.microsoft.com/office/powerpoint/2010/main" val="1169462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 name="Title 1"/>
          <p:cNvSpPr>
            <a:spLocks noGrp="1"/>
          </p:cNvSpPr>
          <p:nvPr>
            <p:ph type="title"/>
          </p:nvPr>
        </p:nvSpPr>
        <p:spPr/>
        <p:txBody>
          <a:bodyPr/>
          <a:lstStyle/>
          <a:p>
            <a:r>
              <a:rPr lang="en-US" dirty="0" smtClean="0"/>
              <a:t>Topological Sort Run-Through (10)</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18</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5"/>
              <a:endCxn id="1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cxnSp>
        <p:nvCxnSpPr>
          <p:cNvPr id="35" name="Straight Connector 34"/>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37" name="Oval 567"/>
          <p:cNvSpPr>
            <a:spLocks noChangeArrowheads="1"/>
          </p:cNvSpPr>
          <p:nvPr/>
        </p:nvSpPr>
        <p:spPr bwMode="auto">
          <a:xfrm>
            <a:off x="7665131" y="4414935"/>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Tree>
    <p:extLst>
      <p:ext uri="{BB962C8B-B14F-4D97-AF65-F5344CB8AC3E}">
        <p14:creationId xmlns:p14="http://schemas.microsoft.com/office/powerpoint/2010/main" val="1246795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(12)</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19</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1"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8"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41" name="Rectangle 40"/>
          <p:cNvSpPr/>
          <p:nvPr/>
        </p:nvSpPr>
        <p:spPr>
          <a:xfrm>
            <a:off x="4862738" y="4975904"/>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726159" y="5764491"/>
            <a:ext cx="1182760" cy="523220"/>
          </a:xfrm>
          <a:prstGeom prst="rect">
            <a:avLst/>
          </a:prstGeom>
          <a:noFill/>
        </p:spPr>
        <p:txBody>
          <a:bodyPr wrap="square" rtlCol="0">
            <a:spAutoFit/>
          </a:bodyPr>
          <a:lstStyle/>
          <a:p>
            <a:pPr algn="ctr"/>
            <a:r>
              <a:rPr lang="en-US" sz="1400" dirty="0">
                <a:solidFill>
                  <a:schemeClr val="accent2"/>
                </a:solidFill>
              </a:rPr>
              <a:t># incident edges: </a:t>
            </a:r>
            <a:r>
              <a:rPr lang="en-US" sz="1400" dirty="0" smtClean="0">
                <a:solidFill>
                  <a:schemeClr val="accent2"/>
                </a:solidFill>
              </a:rPr>
              <a:t>0</a:t>
            </a:r>
            <a:endParaRPr lang="en-US" sz="1400" dirty="0">
              <a:solidFill>
                <a:schemeClr val="accent2"/>
              </a:solidFill>
            </a:endParaRPr>
          </a:p>
        </p:txBody>
      </p:sp>
    </p:spTree>
    <p:extLst>
      <p:ext uri="{BB962C8B-B14F-4D97-AF65-F5344CB8AC3E}">
        <p14:creationId xmlns:p14="http://schemas.microsoft.com/office/powerpoint/2010/main" val="1828771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pPr marL="514350" indent="-514350">
              <a:buFont typeface="+mj-lt"/>
              <a:buAutoNum type="arabicParenR"/>
            </a:pPr>
            <a:r>
              <a:rPr lang="en-US" dirty="0" smtClean="0"/>
              <a:t>Directed Acyclic Graphs</a:t>
            </a:r>
          </a:p>
          <a:p>
            <a:pPr marL="514350" indent="-514350">
              <a:buFont typeface="+mj-lt"/>
              <a:buAutoNum type="arabicParenR"/>
            </a:pPr>
            <a:r>
              <a:rPr lang="en-US" dirty="0" smtClean="0"/>
              <a:t>Topological sort</a:t>
            </a:r>
          </a:p>
          <a:p>
            <a:pPr marL="788670" lvl="1" indent="-514350">
              <a:buFont typeface="+mj-lt"/>
              <a:buAutoNum type="arabicParenR"/>
            </a:pPr>
            <a:r>
              <a:rPr lang="en-US" dirty="0" smtClean="0"/>
              <a:t>Run-Through</a:t>
            </a:r>
          </a:p>
          <a:p>
            <a:pPr marL="788670" lvl="1" indent="-514350">
              <a:buFont typeface="+mj-lt"/>
              <a:buAutoNum type="arabicParenR"/>
            </a:pPr>
            <a:r>
              <a:rPr lang="en-US" dirty="0" err="1" smtClean="0"/>
              <a:t>Pseudocode</a:t>
            </a:r>
            <a:endParaRPr lang="en-US" dirty="0" smtClean="0"/>
          </a:p>
          <a:p>
            <a:pPr marL="788670" lvl="1" indent="-514350">
              <a:buFont typeface="+mj-lt"/>
              <a:buAutoNum type="arabicParenR"/>
            </a:pPr>
            <a:r>
              <a:rPr lang="en-US" dirty="0" smtClean="0"/>
              <a:t>Runtime Analysis</a:t>
            </a:r>
          </a:p>
        </p:txBody>
      </p:sp>
      <p:sp>
        <p:nvSpPr>
          <p:cNvPr id="5" name="Slide Number Placeholder 4"/>
          <p:cNvSpPr>
            <a:spLocks noGrp="1"/>
          </p:cNvSpPr>
          <p:nvPr>
            <p:ph type="sldNum" sz="quarter" idx="12"/>
          </p:nvPr>
        </p:nvSpPr>
        <p:spPr/>
        <p:txBody>
          <a:bodyPr/>
          <a:lstStyle/>
          <a:p>
            <a:fld id="{4377865E-31DE-4A5F-9469-B57C815FF9F6}" type="slidenum">
              <a:rPr lang="en-US" smtClean="0"/>
              <a:t>2</a:t>
            </a:fld>
            <a:endParaRPr lang="en-US"/>
          </a:p>
        </p:txBody>
      </p:sp>
    </p:spTree>
    <p:extLst>
      <p:ext uri="{BB962C8B-B14F-4D97-AF65-F5344CB8AC3E}">
        <p14:creationId xmlns:p14="http://schemas.microsoft.com/office/powerpoint/2010/main" val="2813002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(13)</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20</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14" name="Straight Arrow Connector 13"/>
            <p:cNvCxnSpPr>
              <a:stCxn id="12" idx="6"/>
              <a:endCxn id="1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28"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6"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37" name="Oval 567"/>
          <p:cNvSpPr>
            <a:spLocks noChangeArrowheads="1"/>
          </p:cNvSpPr>
          <p:nvPr/>
        </p:nvSpPr>
        <p:spPr bwMode="auto">
          <a:xfrm>
            <a:off x="7665131" y="4399625"/>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123</a:t>
            </a:r>
            <a:endParaRPr lang="en-US" dirty="0"/>
          </a:p>
        </p:txBody>
      </p:sp>
    </p:spTree>
    <p:extLst>
      <p:ext uri="{BB962C8B-B14F-4D97-AF65-F5344CB8AC3E}">
        <p14:creationId xmlns:p14="http://schemas.microsoft.com/office/powerpoint/2010/main" val="3499237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(14)</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21</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1"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4"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sp>
        <p:nvSpPr>
          <p:cNvPr id="38"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39" name="Rectangle 38"/>
          <p:cNvSpPr/>
          <p:nvPr/>
        </p:nvSpPr>
        <p:spPr>
          <a:xfrm>
            <a:off x="5998893" y="4883172"/>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862314" y="5671759"/>
            <a:ext cx="1182760" cy="523220"/>
          </a:xfrm>
          <a:prstGeom prst="rect">
            <a:avLst/>
          </a:prstGeom>
          <a:noFill/>
        </p:spPr>
        <p:txBody>
          <a:bodyPr wrap="square" rtlCol="0">
            <a:spAutoFit/>
          </a:bodyPr>
          <a:lstStyle/>
          <a:p>
            <a:pPr algn="ctr"/>
            <a:r>
              <a:rPr lang="en-US" sz="1400" dirty="0">
                <a:solidFill>
                  <a:schemeClr val="accent2"/>
                </a:solidFill>
              </a:rPr>
              <a:t># incident edges: </a:t>
            </a:r>
            <a:r>
              <a:rPr lang="en-US" sz="1400" dirty="0" smtClean="0">
                <a:solidFill>
                  <a:schemeClr val="accent2"/>
                </a:solidFill>
              </a:rPr>
              <a:t>0</a:t>
            </a:r>
            <a:endParaRPr lang="en-US" sz="1400" dirty="0">
              <a:solidFill>
                <a:schemeClr val="accent2"/>
              </a:solidFill>
            </a:endParaRPr>
          </a:p>
        </p:txBody>
      </p:sp>
    </p:spTree>
    <p:extLst>
      <p:ext uri="{BB962C8B-B14F-4D97-AF65-F5344CB8AC3E}">
        <p14:creationId xmlns:p14="http://schemas.microsoft.com/office/powerpoint/2010/main" val="3559726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(15)</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22</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0"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1"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cxnSp>
        <p:nvCxnSpPr>
          <p:cNvPr id="37" name="Straight Connector 36"/>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39" name="Oval 567"/>
          <p:cNvSpPr>
            <a:spLocks noChangeArrowheads="1"/>
          </p:cNvSpPr>
          <p:nvPr/>
        </p:nvSpPr>
        <p:spPr bwMode="auto">
          <a:xfrm>
            <a:off x="7655560" y="4399625"/>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224</a:t>
            </a:r>
          </a:p>
        </p:txBody>
      </p:sp>
    </p:spTree>
    <p:extLst>
      <p:ext uri="{BB962C8B-B14F-4D97-AF65-F5344CB8AC3E}">
        <p14:creationId xmlns:p14="http://schemas.microsoft.com/office/powerpoint/2010/main" val="2628670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(16)</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23</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18" name="Straight Arrow Connector 17"/>
            <p:cNvCxnSpPr>
              <a:stCxn id="16" idx="6"/>
              <a:endCxn id="1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28"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0"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sp>
        <p:nvSpPr>
          <p:cNvPr id="31" name="Oval 568"/>
          <p:cNvSpPr>
            <a:spLocks noChangeArrowheads="1"/>
          </p:cNvSpPr>
          <p:nvPr/>
        </p:nvSpPr>
        <p:spPr bwMode="auto">
          <a:xfrm>
            <a:off x="5947645" y="5790669"/>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36" name="Oval 567"/>
          <p:cNvSpPr>
            <a:spLocks noChangeArrowheads="1"/>
          </p:cNvSpPr>
          <p:nvPr/>
        </p:nvSpPr>
        <p:spPr bwMode="auto">
          <a:xfrm>
            <a:off x="7665131" y="4990644"/>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Tree>
    <p:extLst>
      <p:ext uri="{BB962C8B-B14F-4D97-AF65-F5344CB8AC3E}">
        <p14:creationId xmlns:p14="http://schemas.microsoft.com/office/powerpoint/2010/main" val="3165469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(17)</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24</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241</a:t>
              </a:r>
              <a:endParaRPr lang="en-US" dirty="0"/>
            </a:p>
          </p:txBody>
        </p: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39141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43117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66829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66829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0"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1"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sp>
        <p:nvSpPr>
          <p:cNvPr id="34" name="Oval 568"/>
          <p:cNvSpPr>
            <a:spLocks noChangeArrowheads="1"/>
          </p:cNvSpPr>
          <p:nvPr/>
        </p:nvSpPr>
        <p:spPr bwMode="auto">
          <a:xfrm>
            <a:off x="5947645" y="5790669"/>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35" name="Oval 568"/>
          <p:cNvSpPr>
            <a:spLocks noChangeArrowheads="1"/>
          </p:cNvSpPr>
          <p:nvPr/>
        </p:nvSpPr>
        <p:spPr bwMode="auto">
          <a:xfrm>
            <a:off x="6834694" y="578984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141</a:t>
            </a:r>
            <a:endParaRPr lang="en-US" dirty="0"/>
          </a:p>
        </p:txBody>
      </p:sp>
      <p:sp>
        <p:nvSpPr>
          <p:cNvPr id="37" name="Rectangle 36"/>
          <p:cNvSpPr/>
          <p:nvPr/>
        </p:nvSpPr>
        <p:spPr>
          <a:xfrm>
            <a:off x="5651546" y="3292587"/>
            <a:ext cx="909602"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514967" y="4081174"/>
            <a:ext cx="1182760" cy="523220"/>
          </a:xfrm>
          <a:prstGeom prst="rect">
            <a:avLst/>
          </a:prstGeom>
          <a:noFill/>
        </p:spPr>
        <p:txBody>
          <a:bodyPr wrap="square" rtlCol="0">
            <a:spAutoFit/>
          </a:bodyPr>
          <a:lstStyle/>
          <a:p>
            <a:pPr algn="ctr"/>
            <a:r>
              <a:rPr lang="en-US" sz="1400" dirty="0">
                <a:solidFill>
                  <a:schemeClr val="accent2"/>
                </a:solidFill>
              </a:rPr>
              <a:t># incident edges: </a:t>
            </a:r>
            <a:r>
              <a:rPr lang="en-US" sz="1400" dirty="0" smtClean="0">
                <a:solidFill>
                  <a:schemeClr val="accent2"/>
                </a:solidFill>
              </a:rPr>
              <a:t>0</a:t>
            </a:r>
            <a:endParaRPr lang="en-US" sz="1400" dirty="0">
              <a:solidFill>
                <a:schemeClr val="accent2"/>
              </a:solidFill>
            </a:endParaRPr>
          </a:p>
        </p:txBody>
      </p:sp>
    </p:spTree>
    <p:extLst>
      <p:ext uri="{BB962C8B-B14F-4D97-AF65-F5344CB8AC3E}">
        <p14:creationId xmlns:p14="http://schemas.microsoft.com/office/powerpoint/2010/main" val="472344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 (18)</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25</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241</a:t>
              </a:r>
              <a:endParaRPr lang="en-US" dirty="0"/>
            </a:p>
          </p:txBody>
        </p: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391413"/>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43117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66829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66829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0"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1"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sp>
        <p:nvSpPr>
          <p:cNvPr id="34" name="Oval 568"/>
          <p:cNvSpPr>
            <a:spLocks noChangeArrowheads="1"/>
          </p:cNvSpPr>
          <p:nvPr/>
        </p:nvSpPr>
        <p:spPr bwMode="auto">
          <a:xfrm>
            <a:off x="5947645" y="5790669"/>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35" name="Oval 568"/>
          <p:cNvSpPr>
            <a:spLocks noChangeArrowheads="1"/>
          </p:cNvSpPr>
          <p:nvPr/>
        </p:nvSpPr>
        <p:spPr bwMode="auto">
          <a:xfrm>
            <a:off x="6834694" y="578984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141</a:t>
            </a:r>
            <a:endParaRPr lang="en-US" dirty="0"/>
          </a:p>
        </p:txBody>
      </p:sp>
      <p:sp>
        <p:nvSpPr>
          <p:cNvPr id="37" name="Oval 567"/>
          <p:cNvSpPr>
            <a:spLocks noChangeArrowheads="1"/>
          </p:cNvSpPr>
          <p:nvPr/>
        </p:nvSpPr>
        <p:spPr bwMode="auto">
          <a:xfrm>
            <a:off x="7665131" y="4852751"/>
            <a:ext cx="747938" cy="477175"/>
          </a:xfrm>
          <a:prstGeom prst="ellipse">
            <a:avLst/>
          </a:prstGeom>
          <a:solidFill>
            <a:schemeClr val="tx2"/>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241</a:t>
            </a:r>
            <a:endParaRPr lang="en-US" dirty="0"/>
          </a:p>
        </p:txBody>
      </p:sp>
    </p:spTree>
    <p:extLst>
      <p:ext uri="{BB962C8B-B14F-4D97-AF65-F5344CB8AC3E}">
        <p14:creationId xmlns:p14="http://schemas.microsoft.com/office/powerpoint/2010/main" val="830773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a:t>
            </a:r>
            <a:r>
              <a:rPr lang="en-US" smtClean="0"/>
              <a:t>Run-Through (19)</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26</a:t>
            </a:fld>
            <a:endParaRPr lang="en-US" dirty="0"/>
          </a:p>
        </p:txBody>
      </p:sp>
      <p:grpSp>
        <p:nvGrpSpPr>
          <p:cNvPr id="23" name="Group 22"/>
          <p:cNvGrpSpPr/>
          <p:nvPr/>
        </p:nvGrpSpPr>
        <p:grpSpPr>
          <a:xfrm>
            <a:off x="377651" y="2162533"/>
            <a:ext cx="6450012" cy="3419756"/>
            <a:chOff x="533400" y="1600200"/>
            <a:chExt cx="8077200" cy="3276600"/>
          </a:xfrm>
        </p:grpSpPr>
        <p:sp>
          <p:nvSpPr>
            <p:cNvPr id="6" name="Oval 568"/>
            <p:cNvSpPr>
              <a:spLocks noChangeArrowheads="1"/>
            </p:cNvSpPr>
            <p:nvPr/>
          </p:nvSpPr>
          <p:spPr bwMode="auto">
            <a:xfrm>
              <a:off x="4953000" y="4038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7" name="Oval 567"/>
            <p:cNvSpPr>
              <a:spLocks noChangeArrowheads="1"/>
            </p:cNvSpPr>
            <p:nvPr/>
          </p:nvSpPr>
          <p:spPr bwMode="auto">
            <a:xfrm>
              <a:off x="2743200" y="27813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8" name="Oval 569"/>
            <p:cNvSpPr>
              <a:spLocks noChangeArrowheads="1"/>
            </p:cNvSpPr>
            <p:nvPr/>
          </p:nvSpPr>
          <p:spPr bwMode="auto">
            <a:xfrm>
              <a:off x="533400" y="2981325"/>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15</a:t>
              </a:r>
              <a:endParaRPr lang="en-US" dirty="0"/>
            </a:p>
          </p:txBody>
        </p:sp>
        <p:sp>
          <p:nvSpPr>
            <p:cNvPr id="12" name="Oval 568"/>
            <p:cNvSpPr>
              <a:spLocks noChangeArrowheads="1"/>
            </p:cNvSpPr>
            <p:nvPr/>
          </p:nvSpPr>
          <p:spPr bwMode="auto">
            <a:xfrm>
              <a:off x="6226175" y="44196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13" name="Oval 568"/>
            <p:cNvSpPr>
              <a:spLocks noChangeArrowheads="1"/>
            </p:cNvSpPr>
            <p:nvPr/>
          </p:nvSpPr>
          <p:spPr bwMode="auto">
            <a:xfrm>
              <a:off x="7673975" y="43434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224</a:t>
              </a:r>
              <a:endParaRPr lang="en-US" dirty="0"/>
            </a:p>
          </p:txBody>
        </p:sp>
        <p:sp>
          <p:nvSpPr>
            <p:cNvPr id="16" name="Oval 568"/>
            <p:cNvSpPr>
              <a:spLocks noChangeArrowheads="1"/>
            </p:cNvSpPr>
            <p:nvPr/>
          </p:nvSpPr>
          <p:spPr bwMode="auto">
            <a:xfrm>
              <a:off x="5486400" y="2743200"/>
              <a:ext cx="936625" cy="457200"/>
            </a:xfrm>
            <a:prstGeom prst="ellipse">
              <a:avLst/>
            </a:prstGeom>
            <a:solidFill>
              <a:schemeClr val="accent6"/>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17" name="Oval 568"/>
            <p:cNvSpPr>
              <a:spLocks noChangeArrowheads="1"/>
            </p:cNvSpPr>
            <p:nvPr/>
          </p:nvSpPr>
          <p:spPr bwMode="auto">
            <a:xfrm>
              <a:off x="7239000" y="28194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241</a:t>
              </a:r>
              <a:endParaRPr lang="en-US" dirty="0"/>
            </a:p>
          </p:txBody>
        </p:sp>
        <p:sp>
          <p:nvSpPr>
            <p:cNvPr id="20" name="Oval 568"/>
            <p:cNvSpPr>
              <a:spLocks noChangeArrowheads="1"/>
            </p:cNvSpPr>
            <p:nvPr/>
          </p:nvSpPr>
          <p:spPr bwMode="auto">
            <a:xfrm>
              <a:off x="4473575" y="1600200"/>
              <a:ext cx="936625" cy="457200"/>
            </a:xfrm>
            <a:prstGeom prst="ellipse">
              <a:avLst/>
            </a:prstGeom>
            <a:solidFill>
              <a:schemeClr val="accent6"/>
            </a:solidFill>
            <a:ln w="19050">
              <a:solidFill>
                <a:schemeClr val="tx1"/>
              </a:solidFill>
              <a:round/>
              <a:headEnd/>
              <a:tailEnd/>
            </a:ln>
            <a:effectLst/>
            <a:extLst/>
          </p:spPr>
          <p:txBody>
            <a:bodyPr wrap="none" anchor="ctr"/>
            <a:lstStyle/>
            <a:p>
              <a:r>
                <a:rPr lang="en-US" dirty="0" smtClean="0"/>
                <a:t>22</a:t>
              </a:r>
              <a:endParaRPr lang="en-US" dirty="0"/>
            </a:p>
          </p:txBody>
        </p:sp>
      </p:grpSp>
      <p:sp>
        <p:nvSpPr>
          <p:cNvPr id="24" name="TextBox 23"/>
          <p:cNvSpPr txBox="1"/>
          <p:nvPr/>
        </p:nvSpPr>
        <p:spPr>
          <a:xfrm>
            <a:off x="7391400" y="5269468"/>
            <a:ext cx="1295400" cy="369332"/>
          </a:xfrm>
          <a:prstGeom prst="rect">
            <a:avLst/>
          </a:prstGeom>
          <a:noFill/>
        </p:spPr>
        <p:txBody>
          <a:bodyPr wrap="square" rtlCol="0">
            <a:spAutoFit/>
          </a:bodyPr>
          <a:lstStyle/>
          <a:p>
            <a:pPr algn="ctr"/>
            <a:r>
              <a:rPr lang="en-US" dirty="0" smtClean="0"/>
              <a:t>Stack</a:t>
            </a:r>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cxnSp>
        <p:nvCxnSpPr>
          <p:cNvPr id="19" name="Straight Connector 18"/>
          <p:cNvCxnSpPr/>
          <p:nvPr/>
        </p:nvCxnSpPr>
        <p:spPr>
          <a:xfrm>
            <a:off x="7543800" y="5309234"/>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543800" y="2546345"/>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15905" y="2546345"/>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27" y="5790128"/>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74" y="5790127"/>
            <a:ext cx="768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14400" y="2162533"/>
            <a:ext cx="1975815" cy="369332"/>
          </a:xfrm>
          <a:prstGeom prst="rect">
            <a:avLst/>
          </a:prstGeom>
          <a:noFill/>
        </p:spPr>
        <p:txBody>
          <a:bodyPr wrap="square" rtlCol="0">
            <a:spAutoFit/>
          </a:bodyPr>
          <a:lstStyle/>
          <a:p>
            <a:r>
              <a:rPr lang="en-US" dirty="0" smtClean="0"/>
              <a:t>All done!</a:t>
            </a:r>
            <a:endParaRPr lang="en-US" dirty="0"/>
          </a:p>
        </p:txBody>
      </p:sp>
      <p:sp>
        <p:nvSpPr>
          <p:cNvPr id="10" name="Rectangle 9"/>
          <p:cNvSpPr/>
          <p:nvPr/>
        </p:nvSpPr>
        <p:spPr>
          <a:xfrm>
            <a:off x="609600" y="5638800"/>
            <a:ext cx="7906305" cy="76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567"/>
          <p:cNvSpPr>
            <a:spLocks noChangeArrowheads="1"/>
          </p:cNvSpPr>
          <p:nvPr/>
        </p:nvSpPr>
        <p:spPr bwMode="auto">
          <a:xfrm>
            <a:off x="3225339" y="5790127"/>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16</a:t>
            </a:r>
            <a:endParaRPr lang="en-US" dirty="0"/>
          </a:p>
        </p:txBody>
      </p:sp>
      <p:sp>
        <p:nvSpPr>
          <p:cNvPr id="31" name="Oval 568"/>
          <p:cNvSpPr>
            <a:spLocks noChangeArrowheads="1"/>
          </p:cNvSpPr>
          <p:nvPr/>
        </p:nvSpPr>
        <p:spPr bwMode="auto">
          <a:xfrm>
            <a:off x="4114800" y="5790126"/>
            <a:ext cx="747938" cy="477175"/>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33</a:t>
            </a:r>
            <a:endParaRPr lang="en-US" dirty="0"/>
          </a:p>
        </p:txBody>
      </p:sp>
      <p:sp>
        <p:nvSpPr>
          <p:cNvPr id="34" name="Oval 568"/>
          <p:cNvSpPr>
            <a:spLocks noChangeArrowheads="1"/>
          </p:cNvSpPr>
          <p:nvPr/>
        </p:nvSpPr>
        <p:spPr bwMode="auto">
          <a:xfrm>
            <a:off x="5032612" y="5789841"/>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123</a:t>
            </a:r>
            <a:endParaRPr lang="en-US" dirty="0"/>
          </a:p>
        </p:txBody>
      </p:sp>
      <p:sp>
        <p:nvSpPr>
          <p:cNvPr id="35" name="Oval 568"/>
          <p:cNvSpPr>
            <a:spLocks noChangeArrowheads="1"/>
          </p:cNvSpPr>
          <p:nvPr/>
        </p:nvSpPr>
        <p:spPr bwMode="auto">
          <a:xfrm>
            <a:off x="5947645" y="5790669"/>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224</a:t>
            </a:r>
            <a:endParaRPr lang="en-US" dirty="0"/>
          </a:p>
        </p:txBody>
      </p:sp>
      <p:sp>
        <p:nvSpPr>
          <p:cNvPr id="36" name="Oval 568"/>
          <p:cNvSpPr>
            <a:spLocks noChangeArrowheads="1"/>
          </p:cNvSpPr>
          <p:nvPr/>
        </p:nvSpPr>
        <p:spPr bwMode="auto">
          <a:xfrm>
            <a:off x="6834694" y="5789840"/>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141</a:t>
            </a:r>
            <a:endParaRPr lang="en-US" dirty="0"/>
          </a:p>
        </p:txBody>
      </p:sp>
      <p:sp>
        <p:nvSpPr>
          <p:cNvPr id="37" name="Oval 568"/>
          <p:cNvSpPr>
            <a:spLocks noChangeArrowheads="1"/>
          </p:cNvSpPr>
          <p:nvPr/>
        </p:nvSpPr>
        <p:spPr bwMode="auto">
          <a:xfrm>
            <a:off x="7729867" y="5789839"/>
            <a:ext cx="747938" cy="477175"/>
          </a:xfrm>
          <a:prstGeom prst="ellipse">
            <a:avLst/>
          </a:prstGeom>
          <a:solidFill>
            <a:schemeClr val="tx2"/>
          </a:solidFill>
          <a:ln w="19050">
            <a:solidFill>
              <a:schemeClr val="tx1"/>
            </a:solidFill>
            <a:round/>
            <a:headEnd/>
            <a:tailEnd/>
          </a:ln>
          <a:effectLst/>
          <a:extLst/>
        </p:spPr>
        <p:txBody>
          <a:bodyPr wrap="none" anchor="ctr"/>
          <a:lstStyle/>
          <a:p>
            <a:r>
              <a:rPr lang="en-US" dirty="0" smtClean="0"/>
              <a:t>241</a:t>
            </a:r>
            <a:endParaRPr lang="en-US" dirty="0"/>
          </a:p>
        </p:txBody>
      </p:sp>
    </p:spTree>
    <p:extLst>
      <p:ext uri="{BB962C8B-B14F-4D97-AF65-F5344CB8AC3E}">
        <p14:creationId xmlns:p14="http://schemas.microsoft.com/office/powerpoint/2010/main" val="3185909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Sort </a:t>
            </a:r>
            <a:r>
              <a:rPr lang="en-US" dirty="0" err="1"/>
              <a:t>P</a:t>
            </a:r>
            <a:r>
              <a:rPr lang="en-US" dirty="0" err="1" smtClean="0"/>
              <a:t>seudocode</a:t>
            </a:r>
            <a:r>
              <a:rPr lang="en-US" dirty="0" smtClean="0"/>
              <a:t> </a:t>
            </a:r>
            <a:endParaRPr lang="en-US" i="1" dirty="0">
              <a:solidFill>
                <a:schemeClr val="accent2"/>
              </a:solidFill>
            </a:endParaRPr>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27</a:t>
            </a:fld>
            <a:endParaRPr lang="en-US" dirty="0"/>
          </a:p>
        </p:txBody>
      </p:sp>
      <p:sp>
        <p:nvSpPr>
          <p:cNvPr id="6" name="TextBox 5"/>
          <p:cNvSpPr txBox="1"/>
          <p:nvPr/>
        </p:nvSpPr>
        <p:spPr>
          <a:xfrm>
            <a:off x="2590800" y="6400800"/>
            <a:ext cx="3962400" cy="381000"/>
          </a:xfrm>
          <a:prstGeom prst="rect">
            <a:avLst/>
          </a:prstGeom>
          <a:noFill/>
        </p:spPr>
        <p:txBody>
          <a:bodyPr wrap="square" rtlCol="0">
            <a:spAutoFit/>
          </a:bodyPr>
          <a:lstStyle/>
          <a:p>
            <a:endParaRPr lang="en-US" dirty="0"/>
          </a:p>
        </p:txBody>
      </p:sp>
      <p:sp>
        <p:nvSpPr>
          <p:cNvPr id="10" name="Content Placeholder 2"/>
          <p:cNvSpPr>
            <a:spLocks noGrp="1"/>
          </p:cNvSpPr>
          <p:nvPr>
            <p:ph idx="1"/>
          </p:nvPr>
        </p:nvSpPr>
        <p:spPr>
          <a:xfrm>
            <a:off x="457200" y="1600200"/>
            <a:ext cx="8534400" cy="4991100"/>
          </a:xfrm>
        </p:spPr>
        <p:txBody>
          <a:bodyPr>
            <a:normAutofit fontScale="62500" lnSpcReduction="20000"/>
          </a:bodyPr>
          <a:lstStyle/>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b="1"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b="1" dirty="0">
                <a:latin typeface="Consolas" pitchFamily="49" charset="0"/>
                <a:cs typeface="Consolas" pitchFamily="49" charset="0"/>
              </a:rPr>
              <a:t>function </a:t>
            </a:r>
            <a:r>
              <a:rPr lang="en-GB" b="1" dirty="0" err="1">
                <a:latin typeface="Consolas" pitchFamily="49" charset="0"/>
                <a:cs typeface="Consolas" pitchFamily="49" charset="0"/>
              </a:rPr>
              <a:t>topological_sort</a:t>
            </a:r>
            <a:r>
              <a:rPr lang="en-GB" b="1" dirty="0">
                <a:latin typeface="Consolas" pitchFamily="49" charset="0"/>
                <a:cs typeface="Consolas" pitchFamily="49" charset="0"/>
              </a:rPr>
              <a:t>(G):</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chemeClr val="bg2">
                    <a:lumMod val="50000"/>
                  </a:schemeClr>
                </a:solidFill>
                <a:latin typeface="Consolas" pitchFamily="49" charset="0"/>
                <a:cs typeface="Consolas" pitchFamily="49" charset="0"/>
              </a:rPr>
              <a:t>//Input: A DAG </a:t>
            </a:r>
            <a:r>
              <a:rPr lang="en-GB" dirty="0" smtClean="0">
                <a:solidFill>
                  <a:schemeClr val="bg2">
                    <a:lumMod val="50000"/>
                  </a:schemeClr>
                </a:solidFill>
                <a:latin typeface="Consolas" pitchFamily="49" charset="0"/>
                <a:cs typeface="Consolas" pitchFamily="49" charset="0"/>
              </a:rPr>
              <a:t>G</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smtClean="0">
                <a:solidFill>
                  <a:schemeClr val="bg2">
                    <a:lumMod val="50000"/>
                  </a:schemeClr>
                </a:solidFill>
                <a:latin typeface="Consolas" pitchFamily="49" charset="0"/>
                <a:cs typeface="Consolas" pitchFamily="49" charset="0"/>
              </a:rPr>
              <a:t>/</a:t>
            </a:r>
            <a:r>
              <a:rPr lang="en-GB" dirty="0">
                <a:solidFill>
                  <a:schemeClr val="bg2">
                    <a:lumMod val="50000"/>
                  </a:schemeClr>
                </a:solidFill>
                <a:latin typeface="Consolas" pitchFamily="49" charset="0"/>
                <a:cs typeface="Consolas" pitchFamily="49" charset="0"/>
              </a:rPr>
              <a:t>/Output: A </a:t>
            </a:r>
            <a:r>
              <a:rPr lang="en-GB" dirty="0" smtClean="0">
                <a:solidFill>
                  <a:schemeClr val="bg2">
                    <a:lumMod val="50000"/>
                  </a:schemeClr>
                </a:solidFill>
                <a:latin typeface="Consolas" pitchFamily="49" charset="0"/>
                <a:cs typeface="Consolas" pitchFamily="49" charset="0"/>
              </a:rPr>
              <a:t>list of the vertices</a:t>
            </a:r>
            <a:r>
              <a:rPr lang="en-GB" baseline="-33000" dirty="0" smtClean="0">
                <a:solidFill>
                  <a:schemeClr val="bg2">
                    <a:lumMod val="50000"/>
                  </a:schemeClr>
                </a:solidFill>
                <a:latin typeface="Consolas" pitchFamily="49" charset="0"/>
                <a:cs typeface="Consolas" pitchFamily="49" charset="0"/>
              </a:rPr>
              <a:t> </a:t>
            </a:r>
            <a:r>
              <a:rPr lang="en-GB" dirty="0">
                <a:solidFill>
                  <a:schemeClr val="bg2">
                    <a:lumMod val="50000"/>
                  </a:schemeClr>
                </a:solidFill>
                <a:latin typeface="Consolas" pitchFamily="49" charset="0"/>
                <a:cs typeface="Consolas" pitchFamily="49" charset="0"/>
              </a:rPr>
              <a:t>of </a:t>
            </a:r>
            <a:r>
              <a:rPr lang="en-GB" dirty="0" smtClean="0">
                <a:solidFill>
                  <a:schemeClr val="bg2">
                    <a:lumMod val="50000"/>
                  </a:schemeClr>
                </a:solidFill>
                <a:latin typeface="Consolas" pitchFamily="49" charset="0"/>
                <a:cs typeface="Consolas" pitchFamily="49" charset="0"/>
              </a:rPr>
              <a:t>G in topological order</a:t>
            </a:r>
            <a:endParaRPr lang="en-GB" dirty="0">
              <a:solidFill>
                <a:schemeClr val="bg2">
                  <a:lumMod val="50000"/>
                </a:schemeClr>
              </a:solidFill>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smtClean="0">
                <a:latin typeface="Consolas" pitchFamily="49" charset="0"/>
                <a:cs typeface="Consolas" pitchFamily="49" charset="0"/>
              </a:rPr>
              <a:t>  S = Stack()</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smtClean="0">
                <a:latin typeface="Consolas" pitchFamily="49" charset="0"/>
                <a:cs typeface="Consolas" pitchFamily="49" charset="0"/>
              </a:rPr>
              <a:t>   L </a:t>
            </a:r>
            <a:r>
              <a:rPr lang="en-GB" sz="2900" dirty="0">
                <a:latin typeface="Consolas" pitchFamily="49" charset="0"/>
                <a:cs typeface="Consolas" pitchFamily="49" charset="0"/>
              </a:rPr>
              <a:t>=</a:t>
            </a:r>
            <a:r>
              <a:rPr lang="en-GB" sz="2900" dirty="0" smtClean="0">
                <a:latin typeface="Consolas" pitchFamily="49" charset="0"/>
                <a:cs typeface="Consolas" pitchFamily="49" charset="0"/>
              </a:rPr>
              <a:t> List()</a:t>
            </a:r>
            <a:endParaRPr lang="en-GB" sz="2900"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smtClean="0">
                <a:latin typeface="Consolas" pitchFamily="49" charset="0"/>
                <a:cs typeface="Consolas" pitchFamily="49" charset="0"/>
              </a:rPr>
              <a:t>  for </a:t>
            </a:r>
            <a:r>
              <a:rPr lang="en-GB" sz="2900" dirty="0">
                <a:latin typeface="Consolas" pitchFamily="49" charset="0"/>
                <a:cs typeface="Consolas" pitchFamily="49" charset="0"/>
              </a:rPr>
              <a:t>each </a:t>
            </a:r>
            <a:r>
              <a:rPr lang="en-GB" sz="2900" dirty="0" smtClean="0">
                <a:latin typeface="Consolas" pitchFamily="49" charset="0"/>
                <a:cs typeface="Consolas" pitchFamily="49" charset="0"/>
              </a:rPr>
              <a:t>vertex in G	:</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smtClean="0">
                <a:latin typeface="Consolas" pitchFamily="49" charset="0"/>
                <a:cs typeface="Consolas" pitchFamily="49" charset="0"/>
              </a:rPr>
              <a:t>      if </a:t>
            </a:r>
            <a:r>
              <a:rPr lang="en-GB" sz="2900" dirty="0">
                <a:latin typeface="Consolas" pitchFamily="49" charset="0"/>
                <a:cs typeface="Consolas" pitchFamily="49" charset="0"/>
              </a:rPr>
              <a:t>vertex has no incident edges:</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err="1">
                <a:latin typeface="Consolas" pitchFamily="49" charset="0"/>
                <a:cs typeface="Consolas" pitchFamily="49" charset="0"/>
              </a:rPr>
              <a:t>S.push</a:t>
            </a:r>
            <a:r>
              <a:rPr lang="en-GB" sz="2900" dirty="0">
                <a:latin typeface="Consolas" pitchFamily="49" charset="0"/>
                <a:cs typeface="Consolas" pitchFamily="49" charset="0"/>
              </a:rPr>
              <a:t>(vertex)</a:t>
            </a:r>
            <a:r>
              <a:rPr lang="en-GB" sz="2900" dirty="0" smtClean="0">
                <a:latin typeface="Consolas" pitchFamily="49" charset="0"/>
                <a:cs typeface="Consolas" pitchFamily="49" charset="0"/>
              </a:rPr>
              <a:t>					</a:t>
            </a:r>
            <a:r>
              <a:rPr lang="en-GB" sz="2900" i="1" dirty="0" smtClean="0">
                <a:solidFill>
                  <a:srgbClr val="FF0000"/>
                </a:solidFill>
                <a:cs typeface="Consolas" pitchFamily="49" charset="0"/>
              </a:rPr>
              <a:t> </a:t>
            </a:r>
            <a:endParaRPr lang="en-GB" sz="2900" dirty="0" smtClean="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while S is not empty:						</a:t>
            </a:r>
            <a:r>
              <a:rPr lang="en-GB" sz="2900" i="1" dirty="0">
                <a:solidFill>
                  <a:srgbClr val="FF0000"/>
                </a:solidFill>
                <a:cs typeface="Consolas" pitchFamily="49" charset="0"/>
              </a:rPr>
              <a:t> </a:t>
            </a:r>
            <a:endParaRPr lang="en-GB" sz="29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v = </a:t>
            </a:r>
            <a:r>
              <a:rPr lang="en-GB" sz="2900" dirty="0" err="1">
                <a:latin typeface="Consolas" pitchFamily="49" charset="0"/>
                <a:cs typeface="Consolas" pitchFamily="49" charset="0"/>
              </a:rPr>
              <a:t>S.pop</a:t>
            </a:r>
            <a:r>
              <a:rPr lang="en-GB" sz="2900" dirty="0">
                <a:latin typeface="Consolas" pitchFamily="49" charset="0"/>
                <a:cs typeface="Consolas" pitchFamily="49" charset="0"/>
              </a:rPr>
              <a:t>()</a:t>
            </a: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err="1" smtClean="0">
                <a:latin typeface="Consolas" pitchFamily="49" charset="0"/>
                <a:cs typeface="Consolas" pitchFamily="49" charset="0"/>
              </a:rPr>
              <a:t>L.append</a:t>
            </a:r>
            <a:r>
              <a:rPr lang="en-GB" sz="2900" dirty="0" smtClean="0">
                <a:latin typeface="Consolas" pitchFamily="49" charset="0"/>
                <a:cs typeface="Consolas" pitchFamily="49" charset="0"/>
              </a:rPr>
              <a:t>(v)</a:t>
            </a:r>
            <a:endParaRPr lang="en-GB" sz="29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for each outgoing edge </a:t>
            </a:r>
            <a:r>
              <a:rPr lang="en-GB" sz="2900" dirty="0" smtClean="0">
                <a:latin typeface="Consolas" pitchFamily="49" charset="0"/>
                <a:cs typeface="Consolas" pitchFamily="49" charset="0"/>
              </a:rPr>
              <a:t>e from v:</a:t>
            </a:r>
            <a:endParaRPr lang="en-GB" sz="29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smtClean="0">
                <a:latin typeface="Consolas" pitchFamily="49" charset="0"/>
                <a:cs typeface="Consolas" pitchFamily="49" charset="0"/>
              </a:rPr>
              <a:t>w = </a:t>
            </a:r>
            <a:r>
              <a:rPr lang="en-GB" sz="2900" dirty="0" err="1" smtClean="0">
                <a:latin typeface="Consolas" pitchFamily="49" charset="0"/>
                <a:cs typeface="Consolas" pitchFamily="49" charset="0"/>
              </a:rPr>
              <a:t>e.destination</a:t>
            </a:r>
            <a:endParaRPr lang="en-GB" sz="2900" dirty="0" smtClean="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smtClean="0">
                <a:latin typeface="Consolas" pitchFamily="49" charset="0"/>
                <a:cs typeface="Consolas" pitchFamily="49" charset="0"/>
              </a:rPr>
              <a:t>		delete e</a:t>
            </a:r>
            <a:endParaRPr lang="en-GB" sz="29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if w has </a:t>
            </a:r>
            <a:r>
              <a:rPr lang="en-GB" sz="2900" dirty="0" smtClean="0">
                <a:latin typeface="Consolas" pitchFamily="49" charset="0"/>
                <a:cs typeface="Consolas" pitchFamily="49" charset="0"/>
              </a:rPr>
              <a:t>no incident edges:</a:t>
            </a:r>
            <a:endParaRPr lang="en-GB" sz="29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latin typeface="Consolas" pitchFamily="49" charset="0"/>
                <a:cs typeface="Consolas" pitchFamily="49" charset="0"/>
              </a:rPr>
              <a:t>				</a:t>
            </a:r>
            <a:r>
              <a:rPr lang="en-GB" sz="2900" dirty="0" err="1" smtClean="0">
                <a:latin typeface="Consolas" pitchFamily="49" charset="0"/>
                <a:cs typeface="Consolas" pitchFamily="49" charset="0"/>
              </a:rPr>
              <a:t>S.push</a:t>
            </a:r>
            <a:r>
              <a:rPr lang="en-GB" sz="2900" dirty="0" smtClean="0">
                <a:latin typeface="Consolas" pitchFamily="49" charset="0"/>
                <a:cs typeface="Consolas" pitchFamily="49" charset="0"/>
              </a:rPr>
              <a:t>(w)</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latin typeface="Consolas" pitchFamily="49" charset="0"/>
                <a:cs typeface="Consolas" pitchFamily="49" charset="0"/>
              </a:rPr>
              <a:t>   return L</a:t>
            </a:r>
            <a:endParaRPr lang="en-US" sz="2600" dirty="0" smtClean="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2600" dirty="0">
              <a:latin typeface="Consolas" pitchFamily="49" charset="0"/>
              <a:cs typeface="Consolas" pitchFamily="49" charset="0"/>
            </a:endParaRPr>
          </a:p>
        </p:txBody>
      </p:sp>
    </p:spTree>
    <p:extLst>
      <p:ext uri="{BB962C8B-B14F-4D97-AF65-F5344CB8AC3E}">
        <p14:creationId xmlns:p14="http://schemas.microsoft.com/office/powerpoint/2010/main" val="2322192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Sort Runtime</a:t>
            </a:r>
            <a:endParaRPr lang="en-US" dirty="0"/>
          </a:p>
        </p:txBody>
      </p:sp>
      <p:sp>
        <p:nvSpPr>
          <p:cNvPr id="3" name="Content Placeholder 2"/>
          <p:cNvSpPr>
            <a:spLocks noGrp="1"/>
          </p:cNvSpPr>
          <p:nvPr>
            <p:ph idx="1"/>
          </p:nvPr>
        </p:nvSpPr>
        <p:spPr>
          <a:xfrm>
            <a:off x="457200" y="1447800"/>
            <a:ext cx="5410200" cy="4876800"/>
          </a:xfrm>
        </p:spPr>
        <p:txBody>
          <a:bodyPr>
            <a:normAutofit lnSpcReduction="10000"/>
          </a:bodyPr>
          <a:lstStyle/>
          <a:p>
            <a:r>
              <a:rPr lang="en-US" dirty="0" smtClean="0"/>
              <a:t>So, what’s the runtime?</a:t>
            </a:r>
          </a:p>
          <a:p>
            <a:r>
              <a:rPr lang="en-US" dirty="0" smtClean="0"/>
              <a:t>Let’s consider the major steps:</a:t>
            </a:r>
          </a:p>
          <a:p>
            <a:pPr marL="788670" lvl="1" indent="-514350">
              <a:buFont typeface="+mj-lt"/>
              <a:buAutoNum type="arabicPeriod"/>
            </a:pPr>
            <a:r>
              <a:rPr lang="en-US" dirty="0" smtClean="0"/>
              <a:t>Create a set of all sources.</a:t>
            </a:r>
          </a:p>
          <a:p>
            <a:pPr marL="788670" lvl="1" indent="-514350">
              <a:buFont typeface="+mj-lt"/>
              <a:buAutoNum type="arabicPeriod"/>
            </a:pPr>
            <a:r>
              <a:rPr lang="en-US" dirty="0" smtClean="0"/>
              <a:t>While the set isn’t empty,</a:t>
            </a:r>
          </a:p>
          <a:p>
            <a:pPr lvl="3"/>
            <a:r>
              <a:rPr lang="en-US" dirty="0" smtClean="0"/>
              <a:t>Remove a vertex from the set and add it to the sorted list</a:t>
            </a:r>
          </a:p>
          <a:p>
            <a:pPr lvl="3"/>
            <a:r>
              <a:rPr lang="en-US" dirty="0" smtClean="0"/>
              <a:t>For every edge from that vertex:</a:t>
            </a:r>
          </a:p>
          <a:p>
            <a:pPr lvl="4"/>
            <a:r>
              <a:rPr lang="en-US" dirty="0" smtClean="0"/>
              <a:t>Delete the edge from the graph</a:t>
            </a:r>
          </a:p>
          <a:p>
            <a:pPr lvl="4"/>
            <a:r>
              <a:rPr lang="en-US" dirty="0"/>
              <a:t>Check all of its destination vertices and add them to the set if they have no incoming edges</a:t>
            </a:r>
          </a:p>
          <a:p>
            <a:pPr lvl="4"/>
            <a:endParaRPr lang="en-US" dirty="0"/>
          </a:p>
          <a:p>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28</a:t>
            </a:fld>
            <a:endParaRPr lang="en-US" dirty="0"/>
          </a:p>
        </p:txBody>
      </p:sp>
    </p:spTree>
    <p:extLst>
      <p:ext uri="{BB962C8B-B14F-4D97-AF65-F5344CB8AC3E}">
        <p14:creationId xmlns:p14="http://schemas.microsoft.com/office/powerpoint/2010/main" val="1856069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33400"/>
            <a:ext cx="8229600" cy="990600"/>
          </a:xfrm>
        </p:spPr>
        <p:txBody>
          <a:bodyPr/>
          <a:lstStyle/>
          <a:p>
            <a:r>
              <a:rPr lang="en-US" dirty="0" smtClean="0"/>
              <a:t>Top Sort Runtime</a:t>
            </a:r>
            <a:endParaRPr lang="en-US" dirty="0"/>
          </a:p>
        </p:txBody>
      </p:sp>
      <p:sp>
        <p:nvSpPr>
          <p:cNvPr id="7" name="Content Placeholder 2"/>
          <p:cNvSpPr>
            <a:spLocks noGrp="1"/>
          </p:cNvSpPr>
          <p:nvPr>
            <p:ph idx="1"/>
          </p:nvPr>
        </p:nvSpPr>
        <p:spPr>
          <a:xfrm>
            <a:off x="457200" y="1447800"/>
            <a:ext cx="4953000" cy="4876800"/>
          </a:xfrm>
        </p:spPr>
        <p:txBody>
          <a:bodyPr>
            <a:normAutofit fontScale="92500" lnSpcReduction="10000"/>
          </a:bodyPr>
          <a:lstStyle/>
          <a:p>
            <a:r>
              <a:rPr lang="en-US" dirty="0" smtClean="0"/>
              <a:t>So, what’s the runtime?</a:t>
            </a:r>
          </a:p>
          <a:p>
            <a:r>
              <a:rPr lang="en-US" dirty="0" smtClean="0"/>
              <a:t>Let’s consider the major steps:</a:t>
            </a:r>
          </a:p>
          <a:p>
            <a:pPr marL="788670" lvl="1" indent="-514350">
              <a:buFont typeface="+mj-lt"/>
              <a:buAutoNum type="arabicPeriod"/>
            </a:pPr>
            <a:r>
              <a:rPr lang="en-US" dirty="0" smtClean="0"/>
              <a:t>Create a set of all sources.</a:t>
            </a:r>
          </a:p>
          <a:p>
            <a:pPr marL="788670" lvl="1" indent="-514350">
              <a:buFont typeface="+mj-lt"/>
              <a:buAutoNum type="arabicPeriod"/>
            </a:pPr>
            <a:r>
              <a:rPr lang="en-US" dirty="0" smtClean="0"/>
              <a:t>While the set isn’t empty,</a:t>
            </a:r>
          </a:p>
          <a:p>
            <a:pPr lvl="2"/>
            <a:r>
              <a:rPr lang="en-US" dirty="0" smtClean="0"/>
              <a:t>Remove a vertex from the set and add it to the sorted list</a:t>
            </a:r>
          </a:p>
          <a:p>
            <a:pPr lvl="2"/>
            <a:r>
              <a:rPr lang="en-US" dirty="0" smtClean="0"/>
              <a:t>For every edge from that vertex:</a:t>
            </a:r>
          </a:p>
          <a:p>
            <a:pPr lvl="3"/>
            <a:r>
              <a:rPr lang="en-US" dirty="0" smtClean="0"/>
              <a:t>Delete the edge from the graph</a:t>
            </a:r>
          </a:p>
          <a:p>
            <a:pPr lvl="3"/>
            <a:r>
              <a:rPr lang="en-US" dirty="0"/>
              <a:t>Check all of its destination vertices and add them to the set if they have no incoming edges</a:t>
            </a:r>
          </a:p>
          <a:p>
            <a:pPr lvl="3"/>
            <a:endParaRPr lang="en-US" dirty="0"/>
          </a:p>
          <a:p>
            <a:endParaRPr lang="en-US" dirty="0"/>
          </a:p>
        </p:txBody>
      </p:sp>
      <p:sp>
        <p:nvSpPr>
          <p:cNvPr id="8" name="Date Placeholder 3"/>
          <p:cNvSpPr>
            <a:spLocks noGrp="1"/>
          </p:cNvSpPr>
          <p:nvPr>
            <p:ph type="dt" sz="half" idx="10"/>
          </p:nvPr>
        </p:nvSpPr>
        <p:spPr>
          <a:xfrm>
            <a:off x="0" y="0"/>
            <a:ext cx="2895600" cy="329184"/>
          </a:xfrm>
        </p:spPr>
        <p:txBody>
          <a:bodyPr/>
          <a:lstStyle/>
          <a:p>
            <a:r>
              <a:rPr lang="en-US" smtClean="0"/>
              <a:t>Tuesday, March 10, 2015</a:t>
            </a:r>
            <a:endParaRPr lang="en-US"/>
          </a:p>
        </p:txBody>
      </p:sp>
      <p:sp>
        <p:nvSpPr>
          <p:cNvPr id="9" name="Slide Number Placeholder 4"/>
          <p:cNvSpPr>
            <a:spLocks noGrp="1"/>
          </p:cNvSpPr>
          <p:nvPr>
            <p:ph type="sldNum" sz="quarter" idx="12"/>
          </p:nvPr>
        </p:nvSpPr>
        <p:spPr>
          <a:xfrm>
            <a:off x="8001000" y="18288"/>
            <a:ext cx="1066800" cy="329184"/>
          </a:xfrm>
        </p:spPr>
        <p:txBody>
          <a:bodyPr/>
          <a:lstStyle/>
          <a:p>
            <a:fld id="{4377865E-31DE-4A5F-9469-B57C815FF9F6}" type="slidenum">
              <a:rPr lang="en-US" smtClean="0"/>
              <a:pPr/>
              <a:t>29</a:t>
            </a:fld>
            <a:endParaRPr lang="en-US" dirty="0"/>
          </a:p>
        </p:txBody>
      </p:sp>
      <p:sp>
        <p:nvSpPr>
          <p:cNvPr id="10" name="TextBox 9"/>
          <p:cNvSpPr txBox="1"/>
          <p:nvPr/>
        </p:nvSpPr>
        <p:spPr>
          <a:xfrm>
            <a:off x="5791200" y="1676400"/>
            <a:ext cx="3124200" cy="1600438"/>
          </a:xfrm>
          <a:prstGeom prst="rect">
            <a:avLst/>
          </a:prstGeom>
          <a:noFill/>
        </p:spPr>
        <p:txBody>
          <a:bodyPr wrap="square" rtlCol="0">
            <a:spAutoFit/>
          </a:bodyPr>
          <a:lstStyle/>
          <a:p>
            <a:r>
              <a:rPr lang="en-US" sz="2000" dirty="0" smtClean="0"/>
              <a:t>Step 1 requires looping through all of the vertices to find those with no incident edges – </a:t>
            </a:r>
            <a:r>
              <a:rPr lang="en-US" sz="2000" i="1" dirty="0" smtClean="0">
                <a:solidFill>
                  <a:schemeClr val="tx2"/>
                </a:solidFill>
              </a:rPr>
              <a:t>O(|V|)</a:t>
            </a:r>
            <a:endParaRPr lang="en-US" sz="2000" dirty="0" smtClean="0"/>
          </a:p>
          <a:p>
            <a:pPr marL="742950" lvl="1" indent="-285750">
              <a:buFont typeface="Arial" pitchFamily="34" charset="0"/>
              <a:buChar char="•"/>
            </a:pPr>
            <a:endParaRPr lang="en-US" dirty="0"/>
          </a:p>
        </p:txBody>
      </p:sp>
      <p:cxnSp>
        <p:nvCxnSpPr>
          <p:cNvPr id="11" name="Straight Arrow Connector 10"/>
          <p:cNvCxnSpPr/>
          <p:nvPr/>
        </p:nvCxnSpPr>
        <p:spPr>
          <a:xfrm flipV="1">
            <a:off x="5328920" y="2667000"/>
            <a:ext cx="462280"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flipV="1">
            <a:off x="756920" y="2819401"/>
            <a:ext cx="4572000" cy="45743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815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a:spLocks noGrp="1"/>
          </p:cNvSpPr>
          <p:nvPr>
            <p:ph type="title"/>
          </p:nvPr>
        </p:nvSpPr>
        <p:spPr>
          <a:xfrm>
            <a:off x="457200" y="533400"/>
            <a:ext cx="8229600" cy="990600"/>
          </a:xfrm>
        </p:spPr>
        <p:txBody>
          <a:bodyPr/>
          <a:lstStyle/>
          <a:p>
            <a:r>
              <a:rPr lang="en-US" dirty="0" smtClean="0"/>
              <a:t>Directed Acyclic Graphs (DAGs)</a:t>
            </a:r>
            <a:endParaRPr lang="en-US" dirty="0"/>
          </a:p>
        </p:txBody>
      </p:sp>
      <p:sp>
        <p:nvSpPr>
          <p:cNvPr id="120" name="Content Placeholder 2"/>
          <p:cNvSpPr>
            <a:spLocks noGrp="1"/>
          </p:cNvSpPr>
          <p:nvPr>
            <p:ph idx="1"/>
          </p:nvPr>
        </p:nvSpPr>
        <p:spPr>
          <a:xfrm>
            <a:off x="457200" y="1524000"/>
            <a:ext cx="8229600" cy="4876800"/>
          </a:xfrm>
        </p:spPr>
        <p:txBody>
          <a:bodyPr>
            <a:normAutofit/>
          </a:bodyPr>
          <a:lstStyle/>
          <a:p>
            <a:r>
              <a:rPr lang="en-US" sz="2600" dirty="0" smtClean="0"/>
              <a:t>A </a:t>
            </a:r>
            <a:r>
              <a:rPr lang="en-US" sz="2600" b="1" dirty="0" smtClean="0"/>
              <a:t>DAG</a:t>
            </a:r>
            <a:r>
              <a:rPr lang="en-US" sz="2600" dirty="0" smtClean="0"/>
              <a:t> is a graph that has two special properties:</a:t>
            </a:r>
          </a:p>
          <a:p>
            <a:pPr lvl="1"/>
            <a:r>
              <a:rPr lang="en-US" sz="2200" b="1" dirty="0" smtClean="0"/>
              <a:t>Directed</a:t>
            </a:r>
            <a:r>
              <a:rPr lang="en-US" sz="2200" dirty="0" smtClean="0"/>
              <a:t>: Each edge has an origin and a destination (visually represented by an arrow)</a:t>
            </a:r>
          </a:p>
          <a:p>
            <a:pPr marL="274320" lvl="1" indent="0">
              <a:buNone/>
            </a:pPr>
            <a:endParaRPr lang="en-US" sz="2400" dirty="0" smtClean="0"/>
          </a:p>
          <a:p>
            <a:pPr marL="274320" lvl="1" indent="0">
              <a:buNone/>
            </a:pPr>
            <a:endParaRPr lang="en-US" sz="2400" dirty="0" smtClean="0"/>
          </a:p>
          <a:p>
            <a:pPr marL="274320" lvl="1" indent="0">
              <a:buNone/>
            </a:pPr>
            <a:r>
              <a:rPr lang="en-US" sz="2200" dirty="0" smtClean="0"/>
              <a:t>            directed		</a:t>
            </a:r>
            <a:r>
              <a:rPr lang="en-US" sz="2200" dirty="0"/>
              <a:t> </a:t>
            </a:r>
            <a:r>
              <a:rPr lang="en-US" sz="2200" dirty="0" smtClean="0"/>
              <a:t>         not directed</a:t>
            </a:r>
          </a:p>
          <a:p>
            <a:pPr marL="274320" lvl="1" indent="0">
              <a:buNone/>
            </a:pPr>
            <a:endParaRPr lang="en-US" sz="1000" b="1" dirty="0"/>
          </a:p>
          <a:p>
            <a:pPr lvl="1"/>
            <a:r>
              <a:rPr lang="en-US" sz="2200" b="1" dirty="0" smtClean="0"/>
              <a:t>Acyclic</a:t>
            </a:r>
            <a:r>
              <a:rPr lang="en-US" sz="2200" dirty="0" smtClean="0"/>
              <a:t>: There is no way to start at a vertex and end up at the same vertex by traversing edges. There are no ‘cycles’</a:t>
            </a:r>
          </a:p>
          <a:p>
            <a:pPr lvl="1"/>
            <a:r>
              <a:rPr lang="en-US" sz="1600" dirty="0" smtClean="0"/>
              <a:t>Which of these have cycles?</a:t>
            </a:r>
          </a:p>
          <a:p>
            <a:pPr lvl="1"/>
            <a:endParaRPr lang="en-US" sz="2400" dirty="0"/>
          </a:p>
          <a:p>
            <a:pPr lvl="1"/>
            <a:endParaRPr lang="en-US" sz="2400" dirty="0" smtClean="0"/>
          </a:p>
          <a:p>
            <a:pPr lvl="1"/>
            <a:endParaRPr lang="en-US" dirty="0" smtClean="0"/>
          </a:p>
        </p:txBody>
      </p:sp>
      <p:sp>
        <p:nvSpPr>
          <p:cNvPr id="122" name="Slide Number Placeholder 4"/>
          <p:cNvSpPr>
            <a:spLocks noGrp="1"/>
          </p:cNvSpPr>
          <p:nvPr>
            <p:ph type="sldNum" sz="quarter" idx="12"/>
          </p:nvPr>
        </p:nvSpPr>
        <p:spPr>
          <a:xfrm>
            <a:off x="8001000" y="18288"/>
            <a:ext cx="1066800" cy="329184"/>
          </a:xfrm>
        </p:spPr>
        <p:txBody>
          <a:bodyPr/>
          <a:lstStyle/>
          <a:p>
            <a:fld id="{4377865E-31DE-4A5F-9469-B57C815FF9F6}" type="slidenum">
              <a:rPr lang="en-US" smtClean="0"/>
              <a:pPr/>
              <a:t>3</a:t>
            </a:fld>
            <a:endParaRPr lang="en-US" dirty="0"/>
          </a:p>
        </p:txBody>
      </p:sp>
      <p:grpSp>
        <p:nvGrpSpPr>
          <p:cNvPr id="123" name="Group 122"/>
          <p:cNvGrpSpPr/>
          <p:nvPr/>
        </p:nvGrpSpPr>
        <p:grpSpPr>
          <a:xfrm>
            <a:off x="1219200" y="3048000"/>
            <a:ext cx="2209800" cy="381000"/>
            <a:chOff x="1209992" y="2742882"/>
            <a:chExt cx="2209800" cy="381000"/>
          </a:xfrm>
        </p:grpSpPr>
        <p:sp>
          <p:nvSpPr>
            <p:cNvPr id="124" name="Oval 568"/>
            <p:cNvSpPr>
              <a:spLocks noChangeArrowheads="1"/>
            </p:cNvSpPr>
            <p:nvPr/>
          </p:nvSpPr>
          <p:spPr bwMode="auto">
            <a:xfrm>
              <a:off x="2763837" y="2742882"/>
              <a:ext cx="655955" cy="381000"/>
            </a:xfrm>
            <a:prstGeom prst="ellipse">
              <a:avLst/>
            </a:prstGeom>
            <a:noFill/>
            <a:ln w="19050">
              <a:solidFill>
                <a:schemeClr val="tx1"/>
              </a:solidFill>
              <a:round/>
              <a:headEnd/>
              <a:tailEnd/>
            </a:ln>
            <a:effectLst/>
            <a:extLst/>
          </p:spPr>
          <p:txBody>
            <a:bodyPr wrap="none" anchor="ctr"/>
            <a:lstStyle/>
            <a:p>
              <a:r>
                <a:rPr lang="en-US" dirty="0" smtClean="0"/>
                <a:t> B</a:t>
              </a:r>
              <a:endParaRPr lang="en-US" dirty="0"/>
            </a:p>
          </p:txBody>
        </p:sp>
        <p:sp>
          <p:nvSpPr>
            <p:cNvPr id="125" name="Oval 570"/>
            <p:cNvSpPr>
              <a:spLocks noChangeArrowheads="1"/>
            </p:cNvSpPr>
            <p:nvPr/>
          </p:nvSpPr>
          <p:spPr bwMode="auto">
            <a:xfrm>
              <a:off x="1209992" y="2742882"/>
              <a:ext cx="708025" cy="381000"/>
            </a:xfrm>
            <a:prstGeom prst="ellipse">
              <a:avLst/>
            </a:prstGeom>
            <a:noFill/>
            <a:ln w="19050">
              <a:solidFill>
                <a:schemeClr val="tx1"/>
              </a:solidFill>
              <a:round/>
              <a:headEnd/>
              <a:tailEnd/>
            </a:ln>
            <a:effectLst/>
            <a:extLst/>
          </p:spPr>
          <p:txBody>
            <a:bodyPr wrap="none" anchor="ctr"/>
            <a:lstStyle/>
            <a:p>
              <a:r>
                <a:rPr lang="en-US" dirty="0" smtClean="0"/>
                <a:t> A</a:t>
              </a:r>
              <a:endParaRPr lang="en-US" dirty="0"/>
            </a:p>
          </p:txBody>
        </p:sp>
        <p:cxnSp>
          <p:nvCxnSpPr>
            <p:cNvPr id="126" name="Straight Arrow Connector 125"/>
            <p:cNvCxnSpPr/>
            <p:nvPr/>
          </p:nvCxnSpPr>
          <p:spPr>
            <a:xfrm>
              <a:off x="1925637" y="2933700"/>
              <a:ext cx="8382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127" name="Straight Arrow Connector 126"/>
          <p:cNvCxnSpPr>
            <a:stCxn id="132" idx="6"/>
          </p:cNvCxnSpPr>
          <p:nvPr/>
        </p:nvCxnSpPr>
        <p:spPr>
          <a:xfrm>
            <a:off x="4787267" y="5553710"/>
            <a:ext cx="219708" cy="2832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4572000" y="3048000"/>
            <a:ext cx="2209800" cy="381000"/>
            <a:chOff x="4562792" y="2743200"/>
            <a:chExt cx="2209800" cy="381000"/>
          </a:xfrm>
        </p:grpSpPr>
        <p:cxnSp>
          <p:nvCxnSpPr>
            <p:cNvPr id="129" name="Straight Connector 128"/>
            <p:cNvCxnSpPr/>
            <p:nvPr/>
          </p:nvCxnSpPr>
          <p:spPr>
            <a:xfrm>
              <a:off x="5270817" y="2961322"/>
              <a:ext cx="8458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568"/>
            <p:cNvSpPr>
              <a:spLocks noChangeArrowheads="1"/>
            </p:cNvSpPr>
            <p:nvPr/>
          </p:nvSpPr>
          <p:spPr bwMode="auto">
            <a:xfrm>
              <a:off x="6116637" y="2743200"/>
              <a:ext cx="655955" cy="381000"/>
            </a:xfrm>
            <a:prstGeom prst="ellipse">
              <a:avLst/>
            </a:prstGeom>
            <a:noFill/>
            <a:ln w="19050">
              <a:solidFill>
                <a:schemeClr val="tx1"/>
              </a:solidFill>
              <a:round/>
              <a:headEnd/>
              <a:tailEnd/>
            </a:ln>
            <a:effectLst/>
            <a:extLst/>
          </p:spPr>
          <p:txBody>
            <a:bodyPr wrap="none" anchor="ctr"/>
            <a:lstStyle/>
            <a:p>
              <a:r>
                <a:rPr lang="en-US" dirty="0" smtClean="0"/>
                <a:t> B</a:t>
              </a:r>
              <a:endParaRPr lang="en-US" dirty="0"/>
            </a:p>
          </p:txBody>
        </p:sp>
        <p:sp>
          <p:nvSpPr>
            <p:cNvPr id="131" name="Oval 570"/>
            <p:cNvSpPr>
              <a:spLocks noChangeArrowheads="1"/>
            </p:cNvSpPr>
            <p:nvPr/>
          </p:nvSpPr>
          <p:spPr bwMode="auto">
            <a:xfrm>
              <a:off x="4562792" y="2743200"/>
              <a:ext cx="708025" cy="381000"/>
            </a:xfrm>
            <a:prstGeom prst="ellipse">
              <a:avLst/>
            </a:prstGeom>
            <a:noFill/>
            <a:ln w="19050">
              <a:solidFill>
                <a:schemeClr val="tx1"/>
              </a:solidFill>
              <a:round/>
              <a:headEnd/>
              <a:tailEnd/>
            </a:ln>
            <a:effectLst/>
            <a:extLst/>
          </p:spPr>
          <p:txBody>
            <a:bodyPr wrap="none" anchor="ctr"/>
            <a:lstStyle/>
            <a:p>
              <a:r>
                <a:rPr lang="en-US" dirty="0" smtClean="0"/>
                <a:t> A</a:t>
              </a:r>
              <a:endParaRPr lang="en-US" dirty="0"/>
            </a:p>
          </p:txBody>
        </p:sp>
      </p:grpSp>
      <p:sp>
        <p:nvSpPr>
          <p:cNvPr id="132" name="Oval 570"/>
          <p:cNvSpPr>
            <a:spLocks noChangeArrowheads="1"/>
          </p:cNvSpPr>
          <p:nvPr/>
        </p:nvSpPr>
        <p:spPr bwMode="auto">
          <a:xfrm>
            <a:off x="4079242" y="5363210"/>
            <a:ext cx="708025" cy="381000"/>
          </a:xfrm>
          <a:prstGeom prst="ellipse">
            <a:avLst/>
          </a:prstGeom>
          <a:noFill/>
          <a:ln w="19050">
            <a:solidFill>
              <a:schemeClr val="tx1"/>
            </a:solidFill>
            <a:round/>
            <a:headEnd/>
            <a:tailEnd/>
          </a:ln>
          <a:effectLst/>
          <a:extLst/>
        </p:spPr>
        <p:txBody>
          <a:bodyPr wrap="none" anchor="ctr"/>
          <a:lstStyle/>
          <a:p>
            <a:r>
              <a:rPr lang="en-US" dirty="0" smtClean="0"/>
              <a:t> A</a:t>
            </a:r>
            <a:endParaRPr lang="en-US" dirty="0"/>
          </a:p>
        </p:txBody>
      </p:sp>
      <p:sp>
        <p:nvSpPr>
          <p:cNvPr id="133" name="Oval 570"/>
          <p:cNvSpPr>
            <a:spLocks noChangeArrowheads="1"/>
          </p:cNvSpPr>
          <p:nvPr/>
        </p:nvSpPr>
        <p:spPr bwMode="auto">
          <a:xfrm>
            <a:off x="3817972" y="5971624"/>
            <a:ext cx="708025" cy="381000"/>
          </a:xfrm>
          <a:prstGeom prst="ellipse">
            <a:avLst/>
          </a:prstGeom>
          <a:noFill/>
          <a:ln w="19050">
            <a:solidFill>
              <a:schemeClr val="tx1"/>
            </a:solidFill>
            <a:round/>
            <a:headEnd/>
            <a:tailEnd/>
          </a:ln>
          <a:effectLst/>
          <a:extLst/>
        </p:spPr>
        <p:txBody>
          <a:bodyPr wrap="none" anchor="ctr"/>
          <a:lstStyle/>
          <a:p>
            <a:r>
              <a:rPr lang="en-US" dirty="0" smtClean="0"/>
              <a:t> C</a:t>
            </a:r>
            <a:endParaRPr lang="en-US" dirty="0"/>
          </a:p>
        </p:txBody>
      </p:sp>
      <p:sp>
        <p:nvSpPr>
          <p:cNvPr id="134" name="Oval 570"/>
          <p:cNvSpPr>
            <a:spLocks noChangeArrowheads="1"/>
          </p:cNvSpPr>
          <p:nvPr/>
        </p:nvSpPr>
        <p:spPr bwMode="auto">
          <a:xfrm>
            <a:off x="4761867" y="6400800"/>
            <a:ext cx="708025" cy="381000"/>
          </a:xfrm>
          <a:prstGeom prst="ellipse">
            <a:avLst/>
          </a:prstGeom>
          <a:noFill/>
          <a:ln w="19050">
            <a:solidFill>
              <a:schemeClr val="tx1"/>
            </a:solidFill>
            <a:round/>
            <a:headEnd/>
            <a:tailEnd/>
          </a:ln>
          <a:effectLst/>
          <a:extLst/>
        </p:spPr>
        <p:txBody>
          <a:bodyPr wrap="none" anchor="ctr"/>
          <a:lstStyle/>
          <a:p>
            <a:r>
              <a:rPr lang="en-US" dirty="0" smtClean="0"/>
              <a:t> D</a:t>
            </a:r>
            <a:endParaRPr lang="en-US" dirty="0"/>
          </a:p>
        </p:txBody>
      </p:sp>
      <p:sp>
        <p:nvSpPr>
          <p:cNvPr id="135" name="Oval 570"/>
          <p:cNvSpPr>
            <a:spLocks noChangeArrowheads="1"/>
          </p:cNvSpPr>
          <p:nvPr/>
        </p:nvSpPr>
        <p:spPr bwMode="auto">
          <a:xfrm>
            <a:off x="5006975" y="5646420"/>
            <a:ext cx="708025" cy="381000"/>
          </a:xfrm>
          <a:prstGeom prst="ellipse">
            <a:avLst/>
          </a:prstGeom>
          <a:noFill/>
          <a:ln w="19050">
            <a:solidFill>
              <a:schemeClr val="tx1"/>
            </a:solidFill>
            <a:round/>
            <a:headEnd/>
            <a:tailEnd/>
          </a:ln>
          <a:effectLst/>
          <a:extLst/>
        </p:spPr>
        <p:txBody>
          <a:bodyPr wrap="none" anchor="ctr"/>
          <a:lstStyle/>
          <a:p>
            <a:r>
              <a:rPr lang="en-US" dirty="0" smtClean="0"/>
              <a:t> B</a:t>
            </a:r>
            <a:endParaRPr lang="en-US" dirty="0"/>
          </a:p>
        </p:txBody>
      </p:sp>
      <p:cxnSp>
        <p:nvCxnSpPr>
          <p:cNvPr id="136" name="Straight Arrow Connector 135"/>
          <p:cNvCxnSpPr/>
          <p:nvPr/>
        </p:nvCxnSpPr>
        <p:spPr>
          <a:xfrm flipV="1">
            <a:off x="5116669" y="6027420"/>
            <a:ext cx="244319" cy="38227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35" idx="3"/>
            <a:endCxn id="133" idx="6"/>
          </p:cNvCxnSpPr>
          <p:nvPr/>
        </p:nvCxnSpPr>
        <p:spPr>
          <a:xfrm flipH="1">
            <a:off x="4525997" y="5971624"/>
            <a:ext cx="584666" cy="1905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4" idx="2"/>
            <a:endCxn id="133" idx="5"/>
          </p:cNvCxnSpPr>
          <p:nvPr/>
        </p:nvCxnSpPr>
        <p:spPr>
          <a:xfrm flipH="1" flipV="1">
            <a:off x="4422309" y="6296828"/>
            <a:ext cx="339558" cy="2944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40" idx="6"/>
          </p:cNvCxnSpPr>
          <p:nvPr/>
        </p:nvCxnSpPr>
        <p:spPr>
          <a:xfrm>
            <a:off x="1815467" y="5477510"/>
            <a:ext cx="219708" cy="2832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0" name="Oval 570"/>
          <p:cNvSpPr>
            <a:spLocks noChangeArrowheads="1"/>
          </p:cNvSpPr>
          <p:nvPr/>
        </p:nvSpPr>
        <p:spPr bwMode="auto">
          <a:xfrm>
            <a:off x="1107442" y="5287010"/>
            <a:ext cx="708025" cy="381000"/>
          </a:xfrm>
          <a:prstGeom prst="ellipse">
            <a:avLst/>
          </a:prstGeom>
          <a:noFill/>
          <a:ln w="19050">
            <a:solidFill>
              <a:schemeClr val="tx1"/>
            </a:solidFill>
            <a:round/>
            <a:headEnd/>
            <a:tailEnd/>
          </a:ln>
          <a:effectLst/>
          <a:extLst/>
        </p:spPr>
        <p:txBody>
          <a:bodyPr wrap="none" anchor="ctr"/>
          <a:lstStyle/>
          <a:p>
            <a:r>
              <a:rPr lang="en-US" dirty="0" smtClean="0"/>
              <a:t> A</a:t>
            </a:r>
            <a:endParaRPr lang="en-US" dirty="0"/>
          </a:p>
        </p:txBody>
      </p:sp>
      <p:sp>
        <p:nvSpPr>
          <p:cNvPr id="141" name="Oval 570"/>
          <p:cNvSpPr>
            <a:spLocks noChangeArrowheads="1"/>
          </p:cNvSpPr>
          <p:nvPr/>
        </p:nvSpPr>
        <p:spPr bwMode="auto">
          <a:xfrm>
            <a:off x="846172" y="5895424"/>
            <a:ext cx="708025" cy="381000"/>
          </a:xfrm>
          <a:prstGeom prst="ellipse">
            <a:avLst/>
          </a:prstGeom>
          <a:noFill/>
          <a:ln w="19050">
            <a:solidFill>
              <a:schemeClr val="tx1"/>
            </a:solidFill>
            <a:round/>
            <a:headEnd/>
            <a:tailEnd/>
          </a:ln>
          <a:effectLst/>
          <a:extLst/>
        </p:spPr>
        <p:txBody>
          <a:bodyPr wrap="none" anchor="ctr"/>
          <a:lstStyle/>
          <a:p>
            <a:r>
              <a:rPr lang="en-US" dirty="0" smtClean="0"/>
              <a:t> C</a:t>
            </a:r>
            <a:endParaRPr lang="en-US" dirty="0"/>
          </a:p>
        </p:txBody>
      </p:sp>
      <p:sp>
        <p:nvSpPr>
          <p:cNvPr id="142" name="Oval 570"/>
          <p:cNvSpPr>
            <a:spLocks noChangeArrowheads="1"/>
          </p:cNvSpPr>
          <p:nvPr/>
        </p:nvSpPr>
        <p:spPr bwMode="auto">
          <a:xfrm>
            <a:off x="1790067" y="6324600"/>
            <a:ext cx="708025" cy="381000"/>
          </a:xfrm>
          <a:prstGeom prst="ellipse">
            <a:avLst/>
          </a:prstGeom>
          <a:noFill/>
          <a:ln w="19050">
            <a:solidFill>
              <a:schemeClr val="tx1"/>
            </a:solidFill>
            <a:round/>
            <a:headEnd/>
            <a:tailEnd/>
          </a:ln>
          <a:effectLst/>
          <a:extLst/>
        </p:spPr>
        <p:txBody>
          <a:bodyPr wrap="none" anchor="ctr"/>
          <a:lstStyle/>
          <a:p>
            <a:r>
              <a:rPr lang="en-US" dirty="0" smtClean="0"/>
              <a:t> D</a:t>
            </a:r>
            <a:endParaRPr lang="en-US" dirty="0"/>
          </a:p>
        </p:txBody>
      </p:sp>
      <p:sp>
        <p:nvSpPr>
          <p:cNvPr id="143" name="Oval 570"/>
          <p:cNvSpPr>
            <a:spLocks noChangeArrowheads="1"/>
          </p:cNvSpPr>
          <p:nvPr/>
        </p:nvSpPr>
        <p:spPr bwMode="auto">
          <a:xfrm>
            <a:off x="2035175" y="5570220"/>
            <a:ext cx="708025" cy="381000"/>
          </a:xfrm>
          <a:prstGeom prst="ellipse">
            <a:avLst/>
          </a:prstGeom>
          <a:noFill/>
          <a:ln w="19050">
            <a:solidFill>
              <a:schemeClr val="tx1"/>
            </a:solidFill>
            <a:round/>
            <a:headEnd/>
            <a:tailEnd/>
          </a:ln>
          <a:effectLst/>
          <a:extLst/>
        </p:spPr>
        <p:txBody>
          <a:bodyPr wrap="none" anchor="ctr"/>
          <a:lstStyle/>
          <a:p>
            <a:r>
              <a:rPr lang="en-US" dirty="0" smtClean="0"/>
              <a:t> B</a:t>
            </a:r>
            <a:endParaRPr lang="en-US" dirty="0"/>
          </a:p>
        </p:txBody>
      </p:sp>
      <p:cxnSp>
        <p:nvCxnSpPr>
          <p:cNvPr id="144" name="Straight Arrow Connector 143"/>
          <p:cNvCxnSpPr>
            <a:endCxn id="143" idx="4"/>
          </p:cNvCxnSpPr>
          <p:nvPr/>
        </p:nvCxnSpPr>
        <p:spPr>
          <a:xfrm flipV="1">
            <a:off x="2144869" y="5951220"/>
            <a:ext cx="244319" cy="38227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43" idx="3"/>
            <a:endCxn id="141" idx="6"/>
          </p:cNvCxnSpPr>
          <p:nvPr/>
        </p:nvCxnSpPr>
        <p:spPr>
          <a:xfrm flipH="1">
            <a:off x="1554197" y="5895424"/>
            <a:ext cx="584666" cy="1905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stCxn id="141" idx="5"/>
          </p:cNvCxnSpPr>
          <p:nvPr/>
        </p:nvCxnSpPr>
        <p:spPr>
          <a:xfrm>
            <a:off x="1450509" y="6220628"/>
            <a:ext cx="364958" cy="2836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7" name="Oval 570"/>
          <p:cNvSpPr>
            <a:spLocks noChangeArrowheads="1"/>
          </p:cNvSpPr>
          <p:nvPr/>
        </p:nvSpPr>
        <p:spPr bwMode="auto">
          <a:xfrm>
            <a:off x="6681893" y="5856605"/>
            <a:ext cx="708025" cy="381000"/>
          </a:xfrm>
          <a:prstGeom prst="ellipse">
            <a:avLst/>
          </a:prstGeom>
          <a:noFill/>
          <a:ln w="19050">
            <a:solidFill>
              <a:schemeClr val="tx1"/>
            </a:solidFill>
            <a:round/>
            <a:headEnd/>
            <a:tailEnd/>
          </a:ln>
          <a:effectLst/>
          <a:extLst/>
        </p:spPr>
        <p:txBody>
          <a:bodyPr wrap="none" anchor="ctr"/>
          <a:lstStyle/>
          <a:p>
            <a:r>
              <a:rPr lang="en-US" dirty="0" smtClean="0"/>
              <a:t> A</a:t>
            </a:r>
            <a:endParaRPr lang="en-US" dirty="0"/>
          </a:p>
        </p:txBody>
      </p:sp>
      <p:sp>
        <p:nvSpPr>
          <p:cNvPr id="148" name="Oval 570"/>
          <p:cNvSpPr>
            <a:spLocks noChangeArrowheads="1"/>
          </p:cNvSpPr>
          <p:nvPr/>
        </p:nvSpPr>
        <p:spPr bwMode="auto">
          <a:xfrm>
            <a:off x="7977804" y="5867400"/>
            <a:ext cx="708025" cy="381000"/>
          </a:xfrm>
          <a:prstGeom prst="ellipse">
            <a:avLst/>
          </a:prstGeom>
          <a:noFill/>
          <a:ln w="19050">
            <a:solidFill>
              <a:schemeClr val="tx1"/>
            </a:solidFill>
            <a:round/>
            <a:headEnd/>
            <a:tailEnd/>
          </a:ln>
          <a:effectLst/>
          <a:extLst/>
        </p:spPr>
        <p:txBody>
          <a:bodyPr wrap="none" anchor="ctr"/>
          <a:lstStyle/>
          <a:p>
            <a:r>
              <a:rPr lang="en-US" dirty="0" smtClean="0"/>
              <a:t> B</a:t>
            </a:r>
            <a:endParaRPr lang="en-US" dirty="0"/>
          </a:p>
        </p:txBody>
      </p:sp>
      <p:cxnSp>
        <p:nvCxnSpPr>
          <p:cNvPr id="149" name="Curved Connector 148"/>
          <p:cNvCxnSpPr>
            <a:stCxn id="147" idx="7"/>
            <a:endCxn id="148" idx="1"/>
          </p:cNvCxnSpPr>
          <p:nvPr/>
        </p:nvCxnSpPr>
        <p:spPr>
          <a:xfrm rot="16200000" flipH="1">
            <a:off x="7678463" y="5520167"/>
            <a:ext cx="10795" cy="795262"/>
          </a:xfrm>
          <a:prstGeom prst="curvedConnector3">
            <a:avLst>
              <a:gd name="adj1" fmla="val -206981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147" idx="5"/>
            <a:endCxn id="148" idx="3"/>
          </p:cNvCxnSpPr>
          <p:nvPr/>
        </p:nvCxnSpPr>
        <p:spPr>
          <a:xfrm rot="16200000" flipH="1">
            <a:off x="7678464" y="5789575"/>
            <a:ext cx="10795" cy="795262"/>
          </a:xfrm>
          <a:prstGeom prst="curvedConnector3">
            <a:avLst>
              <a:gd name="adj1" fmla="val 179334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6324600"/>
            <a:ext cx="762000" cy="381000"/>
          </a:xfrm>
          <a:prstGeom prst="rect">
            <a:avLst/>
          </a:prstGeom>
          <a:noFill/>
        </p:spPr>
        <p:txBody>
          <a:bodyPr wrap="square" rtlCol="0">
            <a:spAutoFit/>
          </a:bodyPr>
          <a:lstStyle/>
          <a:p>
            <a:r>
              <a:rPr lang="en-US" dirty="0" smtClean="0"/>
              <a:t>yes</a:t>
            </a:r>
            <a:endParaRPr lang="en-US" dirty="0"/>
          </a:p>
        </p:txBody>
      </p:sp>
      <p:sp>
        <p:nvSpPr>
          <p:cNvPr id="151" name="TextBox 150"/>
          <p:cNvSpPr txBox="1"/>
          <p:nvPr/>
        </p:nvSpPr>
        <p:spPr>
          <a:xfrm>
            <a:off x="3276600" y="6324600"/>
            <a:ext cx="762000" cy="381000"/>
          </a:xfrm>
          <a:prstGeom prst="rect">
            <a:avLst/>
          </a:prstGeom>
          <a:noFill/>
        </p:spPr>
        <p:txBody>
          <a:bodyPr wrap="square" rtlCol="0">
            <a:spAutoFit/>
          </a:bodyPr>
          <a:lstStyle/>
          <a:p>
            <a:r>
              <a:rPr lang="en-US" dirty="0" smtClean="0"/>
              <a:t>no</a:t>
            </a:r>
            <a:endParaRPr lang="en-US" dirty="0"/>
          </a:p>
        </p:txBody>
      </p:sp>
      <p:sp>
        <p:nvSpPr>
          <p:cNvPr id="152" name="TextBox 151"/>
          <p:cNvSpPr txBox="1"/>
          <p:nvPr/>
        </p:nvSpPr>
        <p:spPr>
          <a:xfrm>
            <a:off x="6324600" y="6324600"/>
            <a:ext cx="762000" cy="381000"/>
          </a:xfrm>
          <a:prstGeom prst="rect">
            <a:avLst/>
          </a:prstGeom>
          <a:noFill/>
        </p:spPr>
        <p:txBody>
          <a:bodyPr wrap="square" rtlCol="0">
            <a:spAutoFit/>
          </a:bodyPr>
          <a:lstStyle/>
          <a:p>
            <a:r>
              <a:rPr lang="en-US" dirty="0" smtClean="0"/>
              <a:t>yes</a:t>
            </a:r>
            <a:endParaRPr lang="en-US" dirty="0"/>
          </a:p>
        </p:txBody>
      </p:sp>
    </p:spTree>
    <p:extLst>
      <p:ext uri="{BB962C8B-B14F-4D97-AF65-F5344CB8AC3E}">
        <p14:creationId xmlns:p14="http://schemas.microsoft.com/office/powerpoint/2010/main" val="2669437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533400"/>
            <a:ext cx="8229600" cy="990600"/>
          </a:xfrm>
        </p:spPr>
        <p:txBody>
          <a:bodyPr/>
          <a:lstStyle/>
          <a:p>
            <a:r>
              <a:rPr lang="en-US" dirty="0" smtClean="0"/>
              <a:t>Top Sort Runtime</a:t>
            </a:r>
            <a:endParaRPr lang="en-US" dirty="0"/>
          </a:p>
        </p:txBody>
      </p:sp>
      <p:sp>
        <p:nvSpPr>
          <p:cNvPr id="13" name="Content Placeholder 2"/>
          <p:cNvSpPr>
            <a:spLocks noGrp="1"/>
          </p:cNvSpPr>
          <p:nvPr>
            <p:ph idx="1"/>
          </p:nvPr>
        </p:nvSpPr>
        <p:spPr>
          <a:xfrm>
            <a:off x="457200" y="1447800"/>
            <a:ext cx="4953000" cy="4876800"/>
          </a:xfrm>
        </p:spPr>
        <p:txBody>
          <a:bodyPr>
            <a:normAutofit fontScale="92500" lnSpcReduction="10000"/>
          </a:bodyPr>
          <a:lstStyle/>
          <a:p>
            <a:r>
              <a:rPr lang="en-US" dirty="0" smtClean="0"/>
              <a:t>So, what’s the runtime?</a:t>
            </a:r>
          </a:p>
          <a:p>
            <a:r>
              <a:rPr lang="en-US" dirty="0" smtClean="0"/>
              <a:t>Let’s consider the major steps:</a:t>
            </a:r>
          </a:p>
          <a:p>
            <a:pPr marL="788670" lvl="1" indent="-514350">
              <a:buFont typeface="+mj-lt"/>
              <a:buAutoNum type="arabicPeriod"/>
            </a:pPr>
            <a:r>
              <a:rPr lang="en-US" dirty="0" smtClean="0"/>
              <a:t>Create a set of all sources.</a:t>
            </a:r>
          </a:p>
          <a:p>
            <a:pPr marL="788670" lvl="1" indent="-514350">
              <a:buFont typeface="+mj-lt"/>
              <a:buAutoNum type="arabicPeriod"/>
            </a:pPr>
            <a:r>
              <a:rPr lang="en-US" dirty="0" smtClean="0"/>
              <a:t>While the set isn’t empty,</a:t>
            </a:r>
          </a:p>
          <a:p>
            <a:pPr lvl="2"/>
            <a:r>
              <a:rPr lang="en-US" dirty="0" smtClean="0"/>
              <a:t>Remove a vertex from the set and add it to the sorted list</a:t>
            </a:r>
          </a:p>
          <a:p>
            <a:pPr lvl="2"/>
            <a:r>
              <a:rPr lang="en-US" dirty="0" smtClean="0"/>
              <a:t>For every edge from that vertex:</a:t>
            </a:r>
          </a:p>
          <a:p>
            <a:pPr lvl="3"/>
            <a:r>
              <a:rPr lang="en-US" dirty="0" smtClean="0"/>
              <a:t>Delete the edge from the graph</a:t>
            </a:r>
          </a:p>
          <a:p>
            <a:pPr lvl="3"/>
            <a:r>
              <a:rPr lang="en-US" dirty="0"/>
              <a:t>Check all of its destination vertices and add them to the set if they have no incoming edges</a:t>
            </a:r>
          </a:p>
          <a:p>
            <a:pPr lvl="3"/>
            <a:endParaRPr lang="en-US" dirty="0"/>
          </a:p>
          <a:p>
            <a:endParaRPr lang="en-US" dirty="0"/>
          </a:p>
        </p:txBody>
      </p:sp>
      <p:sp>
        <p:nvSpPr>
          <p:cNvPr id="14" name="Date Placeholder 3"/>
          <p:cNvSpPr>
            <a:spLocks noGrp="1"/>
          </p:cNvSpPr>
          <p:nvPr>
            <p:ph type="dt" sz="half" idx="10"/>
          </p:nvPr>
        </p:nvSpPr>
        <p:spPr>
          <a:xfrm>
            <a:off x="0" y="0"/>
            <a:ext cx="2895600" cy="329184"/>
          </a:xfrm>
        </p:spPr>
        <p:txBody>
          <a:bodyPr/>
          <a:lstStyle/>
          <a:p>
            <a:r>
              <a:rPr lang="en-US" smtClean="0"/>
              <a:t>Tuesday, March 10, 2015</a:t>
            </a:r>
            <a:endParaRPr lang="en-US"/>
          </a:p>
        </p:txBody>
      </p:sp>
      <p:sp>
        <p:nvSpPr>
          <p:cNvPr id="15" name="Slide Number Placeholder 4"/>
          <p:cNvSpPr>
            <a:spLocks noGrp="1"/>
          </p:cNvSpPr>
          <p:nvPr>
            <p:ph type="sldNum" sz="quarter" idx="12"/>
          </p:nvPr>
        </p:nvSpPr>
        <p:spPr>
          <a:xfrm>
            <a:off x="8001000" y="18288"/>
            <a:ext cx="1066800" cy="329184"/>
          </a:xfrm>
        </p:spPr>
        <p:txBody>
          <a:bodyPr/>
          <a:lstStyle/>
          <a:p>
            <a:fld id="{4377865E-31DE-4A5F-9469-B57C815FF9F6}" type="slidenum">
              <a:rPr lang="en-US" smtClean="0"/>
              <a:pPr/>
              <a:t>30</a:t>
            </a:fld>
            <a:endParaRPr lang="en-US" dirty="0"/>
          </a:p>
        </p:txBody>
      </p:sp>
      <p:cxnSp>
        <p:nvCxnSpPr>
          <p:cNvPr id="17" name="Straight Arrow Connector 16"/>
          <p:cNvCxnSpPr/>
          <p:nvPr/>
        </p:nvCxnSpPr>
        <p:spPr>
          <a:xfrm flipV="1">
            <a:off x="5257800" y="2667000"/>
            <a:ext cx="533400" cy="3048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91200" y="3124200"/>
            <a:ext cx="3048000" cy="2862322"/>
          </a:xfrm>
          <a:prstGeom prst="rect">
            <a:avLst/>
          </a:prstGeom>
          <a:noFill/>
        </p:spPr>
        <p:txBody>
          <a:bodyPr wrap="square" rtlCol="0">
            <a:spAutoFit/>
          </a:bodyPr>
          <a:lstStyle/>
          <a:p>
            <a:r>
              <a:rPr lang="en-US" sz="2000" dirty="0"/>
              <a:t>Step 2 also requires looping through every vertex, but also looks at edges. Since you only visit the edges that begin at that vertex, every edge gets visited only once. Thus, the runtime for this section is </a:t>
            </a:r>
            <a:r>
              <a:rPr lang="en-US" sz="2000" i="1" dirty="0">
                <a:solidFill>
                  <a:schemeClr val="tx2"/>
                </a:solidFill>
              </a:rPr>
              <a:t>O(|V| + |E</a:t>
            </a:r>
            <a:r>
              <a:rPr lang="en-US" sz="2000" i="1" dirty="0" smtClean="0">
                <a:solidFill>
                  <a:schemeClr val="tx2"/>
                </a:solidFill>
              </a:rPr>
              <a:t>|)</a:t>
            </a:r>
            <a:r>
              <a:rPr lang="en-US" sz="2000" dirty="0" smtClean="0"/>
              <a:t>.</a:t>
            </a:r>
            <a:endParaRPr lang="en-US" sz="2000" dirty="0"/>
          </a:p>
        </p:txBody>
      </p:sp>
      <p:cxnSp>
        <p:nvCxnSpPr>
          <p:cNvPr id="19" name="Straight Arrow Connector 18"/>
          <p:cNvCxnSpPr/>
          <p:nvPr/>
        </p:nvCxnSpPr>
        <p:spPr>
          <a:xfrm>
            <a:off x="5334000" y="3505200"/>
            <a:ext cx="4572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91200" y="1676400"/>
            <a:ext cx="3124200" cy="1600438"/>
          </a:xfrm>
          <a:prstGeom prst="rect">
            <a:avLst/>
          </a:prstGeom>
          <a:noFill/>
        </p:spPr>
        <p:txBody>
          <a:bodyPr wrap="square" rtlCol="0">
            <a:spAutoFit/>
          </a:bodyPr>
          <a:lstStyle/>
          <a:p>
            <a:r>
              <a:rPr lang="en-US" sz="2000" dirty="0" smtClean="0"/>
              <a:t>Step 1 requires looping through all of the vertices to find those with no incident edges – </a:t>
            </a:r>
            <a:r>
              <a:rPr lang="en-US" sz="2000" i="1" dirty="0" smtClean="0">
                <a:solidFill>
                  <a:schemeClr val="tx2"/>
                </a:solidFill>
              </a:rPr>
              <a:t>O(|V|)</a:t>
            </a:r>
            <a:endParaRPr lang="en-US" sz="2000" dirty="0" smtClean="0"/>
          </a:p>
          <a:p>
            <a:pPr marL="742950" lvl="1" indent="-285750">
              <a:buFont typeface="Arial" pitchFamily="34" charset="0"/>
              <a:buChar char="•"/>
            </a:pPr>
            <a:endParaRPr lang="en-US" dirty="0"/>
          </a:p>
        </p:txBody>
      </p:sp>
      <p:sp>
        <p:nvSpPr>
          <p:cNvPr id="24" name="Rectangle 23"/>
          <p:cNvSpPr/>
          <p:nvPr/>
        </p:nvSpPr>
        <p:spPr>
          <a:xfrm>
            <a:off x="756920" y="3276838"/>
            <a:ext cx="4572000" cy="270968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956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77865E-31DE-4A5F-9469-B57C815FF9F6}" type="slidenum">
              <a:rPr lang="en-US" smtClean="0"/>
              <a:pPr/>
              <a:t>31</a:t>
            </a:fld>
            <a:endParaRPr lang="en-US" dirty="0"/>
          </a:p>
        </p:txBody>
      </p:sp>
      <p:sp>
        <p:nvSpPr>
          <p:cNvPr id="6" name="Rectangle 5"/>
          <p:cNvSpPr/>
          <p:nvPr/>
        </p:nvSpPr>
        <p:spPr>
          <a:xfrm>
            <a:off x="152400" y="6145788"/>
            <a:ext cx="8382000" cy="646331"/>
          </a:xfrm>
          <a:prstGeom prst="rect">
            <a:avLst/>
          </a:prstGeom>
        </p:spPr>
        <p:txBody>
          <a:bodyPr wrap="square">
            <a:spAutoFit/>
          </a:bodyPr>
          <a:lstStyle/>
          <a:p>
            <a:pPr marL="285750" indent="-285750" algn="ctr">
              <a:buFont typeface="Arial" pitchFamily="34" charset="0"/>
              <a:buChar char="•"/>
            </a:pPr>
            <a:r>
              <a:rPr lang="en-US" dirty="0"/>
              <a:t>Overall, this makes the algorithm run in </a:t>
            </a:r>
            <a:r>
              <a:rPr lang="en-US" i="1" dirty="0">
                <a:solidFill>
                  <a:schemeClr val="tx2"/>
                </a:solidFill>
              </a:rPr>
              <a:t>O(|V|) </a:t>
            </a:r>
            <a:r>
              <a:rPr lang="en-US" i="1" dirty="0"/>
              <a:t>+</a:t>
            </a:r>
            <a:r>
              <a:rPr lang="en-US" i="1" dirty="0">
                <a:solidFill>
                  <a:schemeClr val="tx2"/>
                </a:solidFill>
              </a:rPr>
              <a:t> O(|V| + |E|)</a:t>
            </a:r>
            <a:r>
              <a:rPr lang="en-US" dirty="0"/>
              <a:t> = </a:t>
            </a:r>
            <a:r>
              <a:rPr lang="en-US" i="1" dirty="0">
                <a:solidFill>
                  <a:schemeClr val="tx2"/>
                </a:solidFill>
              </a:rPr>
              <a:t>O(2*|V| + |E|) </a:t>
            </a:r>
            <a:r>
              <a:rPr lang="en-US" i="1" dirty="0"/>
              <a:t>=</a:t>
            </a:r>
            <a:r>
              <a:rPr lang="en-US" i="1" dirty="0">
                <a:solidFill>
                  <a:schemeClr val="tx2"/>
                </a:solidFill>
              </a:rPr>
              <a:t> </a:t>
            </a:r>
            <a:r>
              <a:rPr lang="en-US" b="1" i="1" dirty="0">
                <a:solidFill>
                  <a:schemeClr val="accent2"/>
                </a:solidFill>
              </a:rPr>
              <a:t>O(|V| + |E|)</a:t>
            </a:r>
            <a:r>
              <a:rPr lang="en-US" b="1" dirty="0">
                <a:solidFill>
                  <a:schemeClr val="accent2"/>
                </a:solidFill>
              </a:rPr>
              <a:t> </a:t>
            </a:r>
            <a:r>
              <a:rPr lang="en-US" dirty="0"/>
              <a:t>time.</a:t>
            </a:r>
            <a:endParaRPr lang="en-US" b="1" dirty="0"/>
          </a:p>
        </p:txBody>
      </p:sp>
      <p:sp>
        <p:nvSpPr>
          <p:cNvPr id="7" name="Title 1"/>
          <p:cNvSpPr>
            <a:spLocks noGrp="1"/>
          </p:cNvSpPr>
          <p:nvPr>
            <p:ph type="title"/>
          </p:nvPr>
        </p:nvSpPr>
        <p:spPr>
          <a:xfrm>
            <a:off x="457200" y="533400"/>
            <a:ext cx="8229600" cy="990600"/>
          </a:xfrm>
        </p:spPr>
        <p:txBody>
          <a:bodyPr/>
          <a:lstStyle/>
          <a:p>
            <a:r>
              <a:rPr lang="en-US" dirty="0" smtClean="0"/>
              <a:t>Top Sort Runtime</a:t>
            </a:r>
            <a:endParaRPr lang="en-US" dirty="0"/>
          </a:p>
        </p:txBody>
      </p:sp>
      <p:sp>
        <p:nvSpPr>
          <p:cNvPr id="8" name="Content Placeholder 2"/>
          <p:cNvSpPr>
            <a:spLocks noGrp="1"/>
          </p:cNvSpPr>
          <p:nvPr>
            <p:ph idx="1"/>
          </p:nvPr>
        </p:nvSpPr>
        <p:spPr>
          <a:xfrm>
            <a:off x="457200" y="1447800"/>
            <a:ext cx="4953000" cy="4876800"/>
          </a:xfrm>
        </p:spPr>
        <p:txBody>
          <a:bodyPr>
            <a:normAutofit fontScale="92500" lnSpcReduction="10000"/>
          </a:bodyPr>
          <a:lstStyle/>
          <a:p>
            <a:r>
              <a:rPr lang="en-US" dirty="0" smtClean="0"/>
              <a:t>So, what’s the runtime?</a:t>
            </a:r>
          </a:p>
          <a:p>
            <a:r>
              <a:rPr lang="en-US" dirty="0" smtClean="0"/>
              <a:t>Let’s consider the major steps:</a:t>
            </a:r>
          </a:p>
          <a:p>
            <a:pPr marL="788670" lvl="1" indent="-514350">
              <a:buFont typeface="+mj-lt"/>
              <a:buAutoNum type="arabicPeriod"/>
            </a:pPr>
            <a:r>
              <a:rPr lang="en-US" dirty="0" smtClean="0"/>
              <a:t>Create a set of all sources.</a:t>
            </a:r>
          </a:p>
          <a:p>
            <a:pPr marL="788670" lvl="1" indent="-514350">
              <a:buFont typeface="+mj-lt"/>
              <a:buAutoNum type="arabicPeriod"/>
            </a:pPr>
            <a:r>
              <a:rPr lang="en-US" dirty="0" smtClean="0"/>
              <a:t>While the set isn’t empty,</a:t>
            </a:r>
          </a:p>
          <a:p>
            <a:pPr lvl="2"/>
            <a:r>
              <a:rPr lang="en-US" dirty="0" smtClean="0"/>
              <a:t>Remove a vertex from the set and add it to the sorted list</a:t>
            </a:r>
          </a:p>
          <a:p>
            <a:pPr lvl="2"/>
            <a:r>
              <a:rPr lang="en-US" dirty="0" smtClean="0"/>
              <a:t>For every edge from that vertex:</a:t>
            </a:r>
          </a:p>
          <a:p>
            <a:pPr lvl="3"/>
            <a:r>
              <a:rPr lang="en-US" dirty="0" smtClean="0"/>
              <a:t>Delete the edge from the graph</a:t>
            </a:r>
          </a:p>
          <a:p>
            <a:pPr lvl="3"/>
            <a:r>
              <a:rPr lang="en-US" dirty="0"/>
              <a:t>Check all of its destination vertices and add them to the set if they have no incoming edges</a:t>
            </a:r>
          </a:p>
          <a:p>
            <a:pPr lvl="3"/>
            <a:endParaRPr lang="en-US" dirty="0"/>
          </a:p>
          <a:p>
            <a:endParaRPr lang="en-US" dirty="0"/>
          </a:p>
        </p:txBody>
      </p:sp>
      <p:sp>
        <p:nvSpPr>
          <p:cNvPr id="9" name="Date Placeholder 3"/>
          <p:cNvSpPr>
            <a:spLocks noGrp="1"/>
          </p:cNvSpPr>
          <p:nvPr>
            <p:ph type="dt" sz="half" idx="10"/>
          </p:nvPr>
        </p:nvSpPr>
        <p:spPr>
          <a:xfrm>
            <a:off x="0" y="0"/>
            <a:ext cx="2895600" cy="329184"/>
          </a:xfrm>
        </p:spPr>
        <p:txBody>
          <a:bodyPr/>
          <a:lstStyle/>
          <a:p>
            <a:r>
              <a:rPr lang="en-US" smtClean="0"/>
              <a:t>Tuesday, March 10, 2015</a:t>
            </a:r>
            <a:endParaRPr lang="en-US" dirty="0"/>
          </a:p>
        </p:txBody>
      </p:sp>
      <p:sp>
        <p:nvSpPr>
          <p:cNvPr id="10" name="Slide Number Placeholder 4"/>
          <p:cNvSpPr txBox="1">
            <a:spLocks/>
          </p:cNvSpPr>
          <p:nvPr/>
        </p:nvSpPr>
        <p:spPr>
          <a:xfrm>
            <a:off x="8001000" y="18288"/>
            <a:ext cx="1066800" cy="329184"/>
          </a:xfrm>
          <a:prstGeom prst="rect">
            <a:avLst/>
          </a:prstGeom>
        </p:spPr>
        <p:txBody>
          <a:bodyPr vert="horz" lIns="91440" tIns="45720" rIns="91440" bIns="45720" rtlCol="0" anchor="ctr"/>
          <a:lstStyle>
            <a:defPPr>
              <a:defRPr lang="en-US"/>
            </a:defPPr>
            <a:lvl1pPr marL="0" algn="r"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77865E-31DE-4A5F-9469-B57C815FF9F6}" type="slidenum">
              <a:rPr lang="en-US" smtClean="0"/>
              <a:pPr/>
              <a:t>31</a:t>
            </a:fld>
            <a:endParaRPr lang="en-US" dirty="0"/>
          </a:p>
        </p:txBody>
      </p:sp>
      <p:cxnSp>
        <p:nvCxnSpPr>
          <p:cNvPr id="11" name="Straight Arrow Connector 10"/>
          <p:cNvCxnSpPr/>
          <p:nvPr/>
        </p:nvCxnSpPr>
        <p:spPr>
          <a:xfrm flipV="1">
            <a:off x="5257800" y="2667000"/>
            <a:ext cx="533400" cy="3048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791200" y="3124200"/>
            <a:ext cx="3048000" cy="2862322"/>
          </a:xfrm>
          <a:prstGeom prst="rect">
            <a:avLst/>
          </a:prstGeom>
          <a:noFill/>
        </p:spPr>
        <p:txBody>
          <a:bodyPr wrap="square" rtlCol="0">
            <a:spAutoFit/>
          </a:bodyPr>
          <a:lstStyle/>
          <a:p>
            <a:r>
              <a:rPr lang="en-US" sz="2000" dirty="0"/>
              <a:t>Step 2 also requires looping through every vertex, but also looks at edges. Since you only visit the edges that begin at that vertex, every edge gets visited only once. Thus, the runtime for this section is </a:t>
            </a:r>
            <a:r>
              <a:rPr lang="en-US" sz="2000" i="1" dirty="0">
                <a:solidFill>
                  <a:schemeClr val="tx2"/>
                </a:solidFill>
              </a:rPr>
              <a:t>O(|V| + |E</a:t>
            </a:r>
            <a:r>
              <a:rPr lang="en-US" sz="2000" i="1" dirty="0" smtClean="0">
                <a:solidFill>
                  <a:schemeClr val="tx2"/>
                </a:solidFill>
              </a:rPr>
              <a:t>|)</a:t>
            </a:r>
            <a:r>
              <a:rPr lang="en-US" sz="2000" dirty="0" smtClean="0"/>
              <a:t>.</a:t>
            </a:r>
            <a:endParaRPr lang="en-US" sz="2000" dirty="0"/>
          </a:p>
        </p:txBody>
      </p:sp>
      <p:cxnSp>
        <p:nvCxnSpPr>
          <p:cNvPr id="13" name="Straight Arrow Connector 12"/>
          <p:cNvCxnSpPr/>
          <p:nvPr/>
        </p:nvCxnSpPr>
        <p:spPr>
          <a:xfrm>
            <a:off x="5334000" y="3505200"/>
            <a:ext cx="4572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791200" y="1676400"/>
            <a:ext cx="3124200" cy="1600438"/>
          </a:xfrm>
          <a:prstGeom prst="rect">
            <a:avLst/>
          </a:prstGeom>
          <a:noFill/>
        </p:spPr>
        <p:txBody>
          <a:bodyPr wrap="square" rtlCol="0">
            <a:spAutoFit/>
          </a:bodyPr>
          <a:lstStyle/>
          <a:p>
            <a:r>
              <a:rPr lang="en-US" sz="2000" dirty="0" smtClean="0"/>
              <a:t>Step 1 requires looping through all of the vertices to find those with no incident edges – </a:t>
            </a:r>
            <a:r>
              <a:rPr lang="en-US" sz="2000" i="1" dirty="0" smtClean="0">
                <a:solidFill>
                  <a:schemeClr val="tx2"/>
                </a:solidFill>
              </a:rPr>
              <a:t>O(|V|)</a:t>
            </a:r>
            <a:endParaRPr lang="en-US" sz="2000" dirty="0" smtClean="0"/>
          </a:p>
          <a:p>
            <a:pPr marL="742950" lvl="1" indent="-285750">
              <a:buFont typeface="Arial" pitchFamily="34" charset="0"/>
              <a:buChar char="•"/>
            </a:pPr>
            <a:endParaRPr lang="en-US" dirty="0"/>
          </a:p>
        </p:txBody>
      </p:sp>
    </p:spTree>
    <p:extLst>
      <p:ext uri="{BB962C8B-B14F-4D97-AF65-F5344CB8AC3E}">
        <p14:creationId xmlns:p14="http://schemas.microsoft.com/office/powerpoint/2010/main" val="1592494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 Sort </a:t>
            </a:r>
            <a:r>
              <a:rPr lang="en-US" dirty="0" err="1"/>
              <a:t>Pseudocode</a:t>
            </a:r>
            <a:r>
              <a:rPr lang="en-US" dirty="0"/>
              <a:t> – </a:t>
            </a:r>
            <a:r>
              <a:rPr lang="en-US" i="1" dirty="0">
                <a:solidFill>
                  <a:schemeClr val="accent2"/>
                </a:solidFill>
              </a:rPr>
              <a:t>O(|V| + |E|)</a:t>
            </a:r>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32</a:t>
            </a:fld>
            <a:endParaRPr lang="en-US" dirty="0"/>
          </a:p>
        </p:txBody>
      </p:sp>
      <p:sp>
        <p:nvSpPr>
          <p:cNvPr id="6" name="TextBox 5"/>
          <p:cNvSpPr txBox="1"/>
          <p:nvPr/>
        </p:nvSpPr>
        <p:spPr>
          <a:xfrm>
            <a:off x="2590800" y="6400800"/>
            <a:ext cx="3962400" cy="381000"/>
          </a:xfrm>
          <a:prstGeom prst="rect">
            <a:avLst/>
          </a:prstGeom>
          <a:noFill/>
        </p:spPr>
        <p:txBody>
          <a:bodyPr wrap="square" rtlCol="0">
            <a:spAutoFit/>
          </a:bodyPr>
          <a:lstStyle/>
          <a:p>
            <a:endParaRPr lang="en-US" dirty="0"/>
          </a:p>
        </p:txBody>
      </p:sp>
      <p:sp>
        <p:nvSpPr>
          <p:cNvPr id="8" name="Content Placeholder 2"/>
          <p:cNvSpPr>
            <a:spLocks noGrp="1"/>
          </p:cNvSpPr>
          <p:nvPr>
            <p:ph idx="1"/>
          </p:nvPr>
        </p:nvSpPr>
        <p:spPr>
          <a:xfrm>
            <a:off x="457200" y="1600200"/>
            <a:ext cx="8534400" cy="4991100"/>
          </a:xfrm>
        </p:spPr>
        <p:txBody>
          <a:bodyPr>
            <a:normAutofit fontScale="55000" lnSpcReduction="20000"/>
          </a:bodyPr>
          <a:lstStyle/>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b="1"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b="1" dirty="0">
                <a:latin typeface="Consolas" pitchFamily="49" charset="0"/>
                <a:cs typeface="Consolas" pitchFamily="49" charset="0"/>
              </a:rPr>
              <a:t>function </a:t>
            </a:r>
            <a:r>
              <a:rPr lang="en-GB" b="1" dirty="0" err="1">
                <a:latin typeface="Consolas" pitchFamily="49" charset="0"/>
                <a:cs typeface="Consolas" pitchFamily="49" charset="0"/>
              </a:rPr>
              <a:t>topological_sort</a:t>
            </a:r>
            <a:r>
              <a:rPr lang="en-GB" b="1" dirty="0">
                <a:latin typeface="Consolas" pitchFamily="49" charset="0"/>
                <a:cs typeface="Consolas" pitchFamily="49" charset="0"/>
              </a:rPr>
              <a:t>(G):</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chemeClr val="bg2">
                    <a:lumMod val="50000"/>
                  </a:schemeClr>
                </a:solidFill>
                <a:latin typeface="Consolas" pitchFamily="49" charset="0"/>
                <a:cs typeface="Consolas" pitchFamily="49" charset="0"/>
              </a:rPr>
              <a:t>//Input: A </a:t>
            </a:r>
            <a:r>
              <a:rPr lang="en-GB" dirty="0" smtClean="0">
                <a:solidFill>
                  <a:schemeClr val="bg2">
                    <a:lumMod val="50000"/>
                  </a:schemeClr>
                </a:solidFill>
                <a:latin typeface="Consolas" pitchFamily="49" charset="0"/>
                <a:cs typeface="Consolas" pitchFamily="49" charset="0"/>
              </a:rPr>
              <a:t>DAG G</a:t>
            </a:r>
            <a:endParaRPr lang="en-GB" dirty="0">
              <a:solidFill>
                <a:schemeClr val="bg2">
                  <a:lumMod val="50000"/>
                </a:schemeClr>
              </a:solidFill>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chemeClr val="bg2">
                    <a:lumMod val="50000"/>
                  </a:schemeClr>
                </a:solidFill>
                <a:latin typeface="Consolas" pitchFamily="49" charset="0"/>
                <a:cs typeface="Consolas" pitchFamily="49" charset="0"/>
              </a:rPr>
              <a:t>//Output: A </a:t>
            </a:r>
            <a:r>
              <a:rPr lang="en-GB" dirty="0" smtClean="0">
                <a:solidFill>
                  <a:schemeClr val="bg2">
                    <a:lumMod val="50000"/>
                  </a:schemeClr>
                </a:solidFill>
                <a:latin typeface="Consolas" pitchFamily="49" charset="0"/>
                <a:cs typeface="Consolas" pitchFamily="49" charset="0"/>
              </a:rPr>
              <a:t>list of the vertices</a:t>
            </a:r>
            <a:r>
              <a:rPr lang="en-GB" baseline="-33000" dirty="0" smtClean="0">
                <a:solidFill>
                  <a:schemeClr val="bg2">
                    <a:lumMod val="50000"/>
                  </a:schemeClr>
                </a:solidFill>
                <a:latin typeface="Consolas" pitchFamily="49" charset="0"/>
                <a:cs typeface="Consolas" pitchFamily="49" charset="0"/>
              </a:rPr>
              <a:t> </a:t>
            </a:r>
            <a:r>
              <a:rPr lang="en-GB" dirty="0">
                <a:solidFill>
                  <a:schemeClr val="bg2">
                    <a:lumMod val="50000"/>
                  </a:schemeClr>
                </a:solidFill>
                <a:latin typeface="Consolas" pitchFamily="49" charset="0"/>
                <a:cs typeface="Consolas" pitchFamily="49" charset="0"/>
              </a:rPr>
              <a:t>of </a:t>
            </a:r>
            <a:r>
              <a:rPr lang="en-GB" dirty="0" smtClean="0">
                <a:solidFill>
                  <a:schemeClr val="bg2">
                    <a:lumMod val="50000"/>
                  </a:schemeClr>
                </a:solidFill>
                <a:latin typeface="Consolas" pitchFamily="49" charset="0"/>
                <a:cs typeface="Consolas" pitchFamily="49" charset="0"/>
              </a:rPr>
              <a:t>G in topological order</a:t>
            </a:r>
            <a:endParaRPr lang="en-GB" dirty="0">
              <a:solidFill>
                <a:schemeClr val="bg2">
                  <a:lumMod val="50000"/>
                </a:schemeClr>
              </a:solidFill>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GB" sz="3300"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smtClean="0">
                <a:latin typeface="Consolas" pitchFamily="49" charset="0"/>
                <a:cs typeface="Consolas" pitchFamily="49" charset="0"/>
              </a:rPr>
              <a:t>   S = Stack()</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smtClean="0">
                <a:latin typeface="Consolas" pitchFamily="49" charset="0"/>
                <a:cs typeface="Consolas" pitchFamily="49" charset="0"/>
              </a:rPr>
              <a:t>   L </a:t>
            </a:r>
            <a:r>
              <a:rPr lang="en-GB" sz="3300" dirty="0">
                <a:latin typeface="Consolas" pitchFamily="49" charset="0"/>
                <a:cs typeface="Consolas" pitchFamily="49" charset="0"/>
              </a:rPr>
              <a:t>=</a:t>
            </a:r>
            <a:r>
              <a:rPr lang="en-GB" sz="3300" dirty="0" smtClean="0">
                <a:latin typeface="Consolas" pitchFamily="49" charset="0"/>
                <a:cs typeface="Consolas" pitchFamily="49" charset="0"/>
              </a:rPr>
              <a:t> List()</a:t>
            </a:r>
            <a:endParaRPr lang="en-GB" sz="3300" dirty="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smtClean="0">
                <a:latin typeface="Consolas" pitchFamily="49" charset="0"/>
                <a:cs typeface="Consolas" pitchFamily="49" charset="0"/>
              </a:rPr>
              <a:t>  for </a:t>
            </a:r>
            <a:r>
              <a:rPr lang="en-GB" sz="3300" dirty="0">
                <a:latin typeface="Consolas" pitchFamily="49" charset="0"/>
                <a:cs typeface="Consolas" pitchFamily="49" charset="0"/>
              </a:rPr>
              <a:t>each </a:t>
            </a:r>
            <a:r>
              <a:rPr lang="en-GB" sz="3300" dirty="0" smtClean="0">
                <a:latin typeface="Consolas" pitchFamily="49" charset="0"/>
                <a:cs typeface="Consolas" pitchFamily="49" charset="0"/>
              </a:rPr>
              <a:t>vertex in G	:								</a:t>
            </a:r>
            <a:r>
              <a:rPr lang="en-GB" sz="3300" b="1" i="1" dirty="0">
                <a:solidFill>
                  <a:schemeClr val="tx2"/>
                </a:solidFill>
                <a:cs typeface="Consolas" pitchFamily="49" charset="0"/>
              </a:rPr>
              <a:t>O(|</a:t>
            </a:r>
            <a:r>
              <a:rPr lang="en-GB" sz="3300" b="1" i="1" dirty="0" smtClean="0">
                <a:solidFill>
                  <a:schemeClr val="tx2"/>
                </a:solidFill>
                <a:cs typeface="Consolas" pitchFamily="49" charset="0"/>
              </a:rPr>
              <a:t>V|</a:t>
            </a:r>
            <a:r>
              <a:rPr lang="en-GB" sz="3300" b="1" i="1" dirty="0">
                <a:solidFill>
                  <a:schemeClr val="tx2"/>
                </a:solidFill>
                <a:cs typeface="Consolas" pitchFamily="49" charset="0"/>
              </a:rPr>
              <a:t>)</a:t>
            </a:r>
            <a:r>
              <a:rPr lang="en-GB" sz="3300" dirty="0">
                <a:latin typeface="Consolas" pitchFamily="49" charset="0"/>
                <a:cs typeface="Consolas" pitchFamily="49" charset="0"/>
              </a:rPr>
              <a:t>	</a:t>
            </a:r>
            <a:endParaRPr lang="en-GB" sz="3300" dirty="0" smtClean="0">
              <a:latin typeface="Consolas" pitchFamily="49" charset="0"/>
              <a:cs typeface="Consolas" pitchFamily="49" charset="0"/>
            </a:endParaRP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smtClean="0">
                <a:latin typeface="Consolas" pitchFamily="49" charset="0"/>
                <a:cs typeface="Consolas" pitchFamily="49" charset="0"/>
              </a:rPr>
              <a:t>      if </a:t>
            </a:r>
            <a:r>
              <a:rPr lang="en-GB" sz="3300" dirty="0">
                <a:latin typeface="Consolas" pitchFamily="49" charset="0"/>
                <a:cs typeface="Consolas" pitchFamily="49" charset="0"/>
              </a:rPr>
              <a:t>vertex has no incident edges:</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err="1">
                <a:latin typeface="Consolas" pitchFamily="49" charset="0"/>
                <a:cs typeface="Consolas" pitchFamily="49" charset="0"/>
              </a:rPr>
              <a:t>S.push</a:t>
            </a:r>
            <a:r>
              <a:rPr lang="en-GB" sz="3300" dirty="0">
                <a:latin typeface="Consolas" pitchFamily="49" charset="0"/>
                <a:cs typeface="Consolas" pitchFamily="49" charset="0"/>
              </a:rPr>
              <a:t>(vertex)</a:t>
            </a:r>
            <a:r>
              <a:rPr lang="en-GB" sz="3300" dirty="0" smtClean="0">
                <a:latin typeface="Consolas" pitchFamily="49" charset="0"/>
                <a:cs typeface="Consolas" pitchFamily="49" charset="0"/>
              </a:rPr>
              <a:t>					</a:t>
            </a:r>
            <a:r>
              <a:rPr lang="en-GB" sz="3300" i="1" dirty="0" smtClean="0">
                <a:solidFill>
                  <a:srgbClr val="FF0000"/>
                </a:solidFill>
                <a:cs typeface="Consolas" pitchFamily="49" charset="0"/>
              </a:rPr>
              <a:t> </a:t>
            </a:r>
            <a:endParaRPr lang="en-GB" sz="3300" dirty="0" smtClean="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while S is not empty:	</a:t>
            </a:r>
            <a:r>
              <a:rPr lang="en-GB" sz="3300" dirty="0" smtClean="0">
                <a:latin typeface="Consolas" pitchFamily="49" charset="0"/>
                <a:cs typeface="Consolas" pitchFamily="49" charset="0"/>
              </a:rPr>
              <a:t>							</a:t>
            </a:r>
            <a:r>
              <a:rPr lang="en-GB" sz="3300" b="1" i="1" dirty="0">
                <a:solidFill>
                  <a:schemeClr val="tx2"/>
                </a:solidFill>
                <a:cs typeface="Consolas" pitchFamily="49" charset="0"/>
              </a:rPr>
              <a:t>O(|</a:t>
            </a:r>
            <a:r>
              <a:rPr lang="en-GB" sz="3300" b="1" i="1" dirty="0" smtClean="0">
                <a:solidFill>
                  <a:schemeClr val="tx2"/>
                </a:solidFill>
                <a:cs typeface="Consolas" pitchFamily="49" charset="0"/>
              </a:rPr>
              <a:t>V| </a:t>
            </a:r>
            <a:r>
              <a:rPr lang="en-GB" sz="3300" b="1" i="1" dirty="0">
                <a:solidFill>
                  <a:schemeClr val="tx2"/>
                </a:solidFill>
                <a:cs typeface="Consolas" pitchFamily="49" charset="0"/>
              </a:rPr>
              <a:t>+ |</a:t>
            </a:r>
            <a:r>
              <a:rPr lang="en-GB" sz="3300" b="1" i="1" dirty="0" smtClean="0">
                <a:solidFill>
                  <a:schemeClr val="tx2"/>
                </a:solidFill>
                <a:cs typeface="Consolas" pitchFamily="49" charset="0"/>
              </a:rPr>
              <a:t>E|)</a:t>
            </a:r>
            <a:r>
              <a:rPr lang="en-GB" sz="3300" dirty="0">
                <a:latin typeface="Consolas" pitchFamily="49" charset="0"/>
                <a:cs typeface="Consolas" pitchFamily="49" charset="0"/>
              </a:rPr>
              <a:t>			</a:t>
            </a: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v = </a:t>
            </a:r>
            <a:r>
              <a:rPr lang="en-GB" sz="3300" dirty="0" err="1">
                <a:latin typeface="Consolas" pitchFamily="49" charset="0"/>
                <a:cs typeface="Consolas" pitchFamily="49" charset="0"/>
              </a:rPr>
              <a:t>S.pop</a:t>
            </a:r>
            <a:r>
              <a:rPr lang="en-GB" sz="3300" dirty="0">
                <a:latin typeface="Consolas" pitchFamily="49" charset="0"/>
                <a:cs typeface="Consolas" pitchFamily="49" charset="0"/>
              </a:rPr>
              <a:t>()</a:t>
            </a: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err="1" smtClean="0">
                <a:latin typeface="Consolas" pitchFamily="49" charset="0"/>
                <a:cs typeface="Consolas" pitchFamily="49" charset="0"/>
              </a:rPr>
              <a:t>L.append</a:t>
            </a:r>
            <a:r>
              <a:rPr lang="en-GB" sz="3300" dirty="0" smtClean="0">
                <a:latin typeface="Consolas" pitchFamily="49" charset="0"/>
                <a:cs typeface="Consolas" pitchFamily="49" charset="0"/>
              </a:rPr>
              <a:t>(v)</a:t>
            </a:r>
            <a:endParaRPr lang="en-GB" sz="33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for each outgoing edge </a:t>
            </a:r>
            <a:r>
              <a:rPr lang="en-GB" sz="3300" dirty="0" smtClean="0">
                <a:latin typeface="Consolas" pitchFamily="49" charset="0"/>
                <a:cs typeface="Consolas" pitchFamily="49" charset="0"/>
              </a:rPr>
              <a:t>e from v:</a:t>
            </a:r>
            <a:endParaRPr lang="en-GB" sz="33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smtClean="0">
                <a:latin typeface="Consolas" pitchFamily="49" charset="0"/>
                <a:cs typeface="Consolas" pitchFamily="49" charset="0"/>
              </a:rPr>
              <a:t>w = </a:t>
            </a:r>
            <a:r>
              <a:rPr lang="en-GB" sz="3300" dirty="0" err="1" smtClean="0">
                <a:latin typeface="Consolas" pitchFamily="49" charset="0"/>
                <a:cs typeface="Consolas" pitchFamily="49" charset="0"/>
              </a:rPr>
              <a:t>e.destination</a:t>
            </a:r>
            <a:endParaRPr lang="en-GB" sz="3300" dirty="0" smtClean="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smtClean="0">
                <a:latin typeface="Consolas" pitchFamily="49" charset="0"/>
                <a:cs typeface="Consolas" pitchFamily="49" charset="0"/>
              </a:rPr>
              <a:t>		delete e</a:t>
            </a:r>
            <a:endParaRPr lang="en-GB" sz="33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if w has </a:t>
            </a:r>
            <a:r>
              <a:rPr lang="en-GB" sz="3300" dirty="0" smtClean="0">
                <a:latin typeface="Consolas" pitchFamily="49" charset="0"/>
                <a:cs typeface="Consolas" pitchFamily="49" charset="0"/>
              </a:rPr>
              <a:t>no incident edges:</a:t>
            </a:r>
            <a:endParaRPr lang="en-GB" sz="3300" dirty="0">
              <a:latin typeface="Consolas" pitchFamily="49" charset="0"/>
              <a:cs typeface="Consolas" pitchFamily="49" charset="0"/>
            </a:endParaRPr>
          </a:p>
          <a:p>
            <a:pPr marL="274320" lvl="1"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300" dirty="0">
                <a:latin typeface="Consolas" pitchFamily="49" charset="0"/>
                <a:cs typeface="Consolas" pitchFamily="49" charset="0"/>
              </a:rPr>
              <a:t>				</a:t>
            </a:r>
            <a:r>
              <a:rPr lang="en-GB" sz="3300" dirty="0" err="1" smtClean="0">
                <a:latin typeface="Consolas" pitchFamily="49" charset="0"/>
                <a:cs typeface="Consolas" pitchFamily="49" charset="0"/>
              </a:rPr>
              <a:t>S.push</a:t>
            </a:r>
            <a:r>
              <a:rPr lang="en-GB" sz="3300" dirty="0" smtClean="0">
                <a:latin typeface="Consolas" pitchFamily="49" charset="0"/>
                <a:cs typeface="Consolas" pitchFamily="49" charset="0"/>
              </a:rPr>
              <a:t>(w)</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300" dirty="0" smtClean="0">
                <a:latin typeface="Consolas" pitchFamily="49" charset="0"/>
                <a:cs typeface="Consolas" pitchFamily="49" charset="0"/>
              </a:rPr>
              <a:t>   return L</a:t>
            </a:r>
          </a:p>
          <a:p>
            <a:pPr marL="0" indent="0">
              <a:lnSpc>
                <a:spcPct val="89000"/>
              </a:lnSpc>
              <a:spcAft>
                <a:spcPct val="0"/>
              </a:spcAft>
              <a:buNone/>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2600" dirty="0">
              <a:latin typeface="Consolas" pitchFamily="49" charset="0"/>
              <a:cs typeface="Consolas" pitchFamily="49" charset="0"/>
            </a:endParaRPr>
          </a:p>
        </p:txBody>
      </p:sp>
    </p:spTree>
    <p:extLst>
      <p:ext uri="{BB962C8B-B14F-4D97-AF65-F5344CB8AC3E}">
        <p14:creationId xmlns:p14="http://schemas.microsoft.com/office/powerpoint/2010/main" val="37048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Sort </a:t>
            </a:r>
            <a:r>
              <a:rPr lang="en-US" dirty="0" smtClean="0"/>
              <a:t>Variations</a:t>
            </a:r>
            <a:endParaRPr lang="en-US" dirty="0"/>
          </a:p>
        </p:txBody>
      </p:sp>
      <p:sp>
        <p:nvSpPr>
          <p:cNvPr id="3" name="Content Placeholder 2"/>
          <p:cNvSpPr>
            <a:spLocks noGrp="1"/>
          </p:cNvSpPr>
          <p:nvPr>
            <p:ph idx="1"/>
          </p:nvPr>
        </p:nvSpPr>
        <p:spPr>
          <a:xfrm>
            <a:off x="457200" y="1600200"/>
            <a:ext cx="8686800" cy="4876800"/>
          </a:xfrm>
        </p:spPr>
        <p:txBody>
          <a:bodyPr/>
          <a:lstStyle/>
          <a:p>
            <a:r>
              <a:rPr lang="en-US" dirty="0" smtClean="0"/>
              <a:t>What if we’re not allowed to remove edges from the input graph?</a:t>
            </a:r>
          </a:p>
          <a:p>
            <a:endParaRPr lang="en-US" dirty="0" smtClean="0"/>
          </a:p>
          <a:p>
            <a:r>
              <a:rPr lang="en-US" dirty="0" smtClean="0"/>
              <a:t>That’s okay!  Just use decorations.</a:t>
            </a:r>
          </a:p>
          <a:p>
            <a:pPr lvl="2"/>
            <a:r>
              <a:rPr lang="en-US" dirty="0" smtClean="0"/>
              <a:t>In the beginning: decorate each vertex with its in-degree</a:t>
            </a:r>
          </a:p>
          <a:p>
            <a:pPr lvl="2"/>
            <a:r>
              <a:rPr lang="en-US" dirty="0" smtClean="0"/>
              <a:t>Instead of removing an edge, just decrement the in-degree of the destination node.  When the in-degree reaches 0, push it onto the stack!</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a:p>
        </p:txBody>
      </p:sp>
      <p:sp>
        <p:nvSpPr>
          <p:cNvPr id="5" name="Slide Number Placeholder 4"/>
          <p:cNvSpPr>
            <a:spLocks noGrp="1"/>
          </p:cNvSpPr>
          <p:nvPr>
            <p:ph type="sldNum" sz="quarter" idx="12"/>
          </p:nvPr>
        </p:nvSpPr>
        <p:spPr/>
        <p:txBody>
          <a:bodyPr/>
          <a:lstStyle/>
          <a:p>
            <a:fld id="{4377865E-31DE-4A5F-9469-B57C815FF9F6}" type="slidenum">
              <a:rPr lang="en-US" smtClean="0"/>
              <a:pPr/>
              <a:t>33</a:t>
            </a:fld>
            <a:endParaRPr lang="en-US" dirty="0"/>
          </a:p>
        </p:txBody>
      </p:sp>
    </p:spTree>
    <p:extLst>
      <p:ext uri="{BB962C8B-B14F-4D97-AF65-F5344CB8AC3E}">
        <p14:creationId xmlns:p14="http://schemas.microsoft.com/office/powerpoint/2010/main" val="3716243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Sort Variations (</a:t>
            </a:r>
            <a:r>
              <a:rPr lang="en-US" dirty="0"/>
              <a:t>2)</a:t>
            </a:r>
          </a:p>
        </p:txBody>
      </p:sp>
      <p:sp>
        <p:nvSpPr>
          <p:cNvPr id="3" name="Content Placeholder 2"/>
          <p:cNvSpPr>
            <a:spLocks noGrp="1"/>
          </p:cNvSpPr>
          <p:nvPr>
            <p:ph idx="1"/>
          </p:nvPr>
        </p:nvSpPr>
        <p:spPr/>
        <p:txBody>
          <a:bodyPr>
            <a:normAutofit fontScale="92500" lnSpcReduction="10000"/>
          </a:bodyPr>
          <a:lstStyle/>
          <a:p>
            <a:r>
              <a:rPr lang="en-US" dirty="0" smtClean="0"/>
              <a:t>Do we need to use a stack in topological sort?</a:t>
            </a:r>
          </a:p>
          <a:p>
            <a:pPr lvl="1"/>
            <a:r>
              <a:rPr lang="en-US" dirty="0" smtClean="0"/>
              <a:t>Nope!  Any data structure would do: queue, list, set, etc…</a:t>
            </a:r>
          </a:p>
          <a:p>
            <a:r>
              <a:rPr lang="en-US" dirty="0" smtClean="0"/>
              <a:t>Different data structures produce different valid orderings.  But why do they all work?</a:t>
            </a:r>
          </a:p>
          <a:p>
            <a:pPr lvl="1"/>
            <a:r>
              <a:rPr lang="en-US" dirty="0" smtClean="0"/>
              <a:t>A node is only added to the data structure when it’s degree reaches 0 – i.e. when all of its “prerequisite” nodes have been processed and added to the final output list.  This is an invariant throughout the course of the algorithm, so a valid topological order is always guaranteed!</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a:p>
        </p:txBody>
      </p:sp>
      <p:sp>
        <p:nvSpPr>
          <p:cNvPr id="5" name="Slide Number Placeholder 4"/>
          <p:cNvSpPr>
            <a:spLocks noGrp="1"/>
          </p:cNvSpPr>
          <p:nvPr>
            <p:ph type="sldNum" sz="quarter" idx="12"/>
          </p:nvPr>
        </p:nvSpPr>
        <p:spPr/>
        <p:txBody>
          <a:bodyPr/>
          <a:lstStyle/>
          <a:p>
            <a:fld id="{4377865E-31DE-4A5F-9469-B57C815FF9F6}" type="slidenum">
              <a:rPr lang="en-US" smtClean="0"/>
              <a:pPr/>
              <a:t>34</a:t>
            </a:fld>
            <a:endParaRPr lang="en-US" dirty="0"/>
          </a:p>
        </p:txBody>
      </p:sp>
    </p:spTree>
    <p:extLst>
      <p:ext uri="{BB962C8B-B14F-4D97-AF65-F5344CB8AC3E}">
        <p14:creationId xmlns:p14="http://schemas.microsoft.com/office/powerpoint/2010/main" val="2464928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Sort</a:t>
            </a:r>
            <a:r>
              <a:rPr lang="en-US" dirty="0" smtClean="0"/>
              <a:t>: Why only on DAGs?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When is there no valid topological ordering?</a:t>
            </a:r>
          </a:p>
          <a:p>
            <a:pPr lvl="1"/>
            <a:endParaRPr lang="en-US" dirty="0" smtClean="0"/>
          </a:p>
          <a:p>
            <a:pPr marL="274320" lvl="1" indent="0">
              <a:buNone/>
            </a:pPr>
            <a:r>
              <a:rPr lang="en-US" dirty="0" smtClean="0"/>
              <a:t> </a:t>
            </a:r>
          </a:p>
          <a:p>
            <a:pPr marL="274320" lvl="1" indent="0">
              <a:buNone/>
            </a:pPr>
            <a:endParaRPr lang="en-US" dirty="0" smtClean="0"/>
          </a:p>
          <a:p>
            <a:pPr lvl="1"/>
            <a:endParaRPr lang="en-US" sz="2200" dirty="0" smtClean="0"/>
          </a:p>
          <a:p>
            <a:pPr lvl="1"/>
            <a:r>
              <a:rPr lang="en-US" sz="2400" dirty="0" smtClean="0"/>
              <a:t>I need experience to get a job…I need a job to get experience…I need experience to get a job…I need a job to get experience…Uh oh!</a:t>
            </a:r>
          </a:p>
          <a:p>
            <a:pPr lvl="1"/>
            <a:r>
              <a:rPr lang="en-US" sz="2400" dirty="0" smtClean="0"/>
              <a:t>If there is a </a:t>
            </a:r>
            <a:r>
              <a:rPr lang="en-US" sz="2400" b="1" dirty="0" smtClean="0"/>
              <a:t>cycle</a:t>
            </a:r>
            <a:r>
              <a:rPr lang="en-US" sz="2400" dirty="0" smtClean="0"/>
              <a:t> there is no valid topological ordering!</a:t>
            </a:r>
          </a:p>
          <a:p>
            <a:r>
              <a:rPr lang="en-US" dirty="0" smtClean="0"/>
              <a:t>In fact, we can actually use topological sort to see if a graph contains a cycle</a:t>
            </a:r>
          </a:p>
          <a:p>
            <a:pPr lvl="1"/>
            <a:r>
              <a:rPr lang="en-US" dirty="0" smtClean="0"/>
              <a:t>If there are still edges left in the graph at the end of the algorithm, that means there must be a cycle</a:t>
            </a:r>
            <a:r>
              <a:rPr lang="en-US" dirty="0"/>
              <a:t>.</a:t>
            </a:r>
            <a:endParaRPr lang="en-US" dirty="0" smtClean="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35</a:t>
            </a:fld>
            <a:endParaRPr lang="en-US" dirty="0"/>
          </a:p>
        </p:txBody>
      </p:sp>
      <p:grpSp>
        <p:nvGrpSpPr>
          <p:cNvPr id="10" name="Group 9"/>
          <p:cNvGrpSpPr/>
          <p:nvPr/>
        </p:nvGrpSpPr>
        <p:grpSpPr>
          <a:xfrm>
            <a:off x="2514600" y="2642622"/>
            <a:ext cx="4048760" cy="557778"/>
            <a:chOff x="1752600" y="2886108"/>
            <a:chExt cx="4048760" cy="557778"/>
          </a:xfrm>
        </p:grpSpPr>
        <p:sp>
          <p:nvSpPr>
            <p:cNvPr id="6" name="Oval 570"/>
            <p:cNvSpPr>
              <a:spLocks noChangeArrowheads="1"/>
            </p:cNvSpPr>
            <p:nvPr/>
          </p:nvSpPr>
          <p:spPr bwMode="auto">
            <a:xfrm>
              <a:off x="1752600" y="2886108"/>
              <a:ext cx="1219200" cy="472089"/>
            </a:xfrm>
            <a:prstGeom prst="ellipse">
              <a:avLst/>
            </a:prstGeom>
            <a:noFill/>
            <a:ln w="19050">
              <a:solidFill>
                <a:schemeClr val="tx1"/>
              </a:solidFill>
              <a:round/>
              <a:headEnd/>
              <a:tailEnd/>
            </a:ln>
            <a:effectLst/>
            <a:extLst/>
          </p:spPr>
          <p:txBody>
            <a:bodyPr wrap="none" anchor="ctr" anchorCtr="1"/>
            <a:lstStyle/>
            <a:p>
              <a:r>
                <a:rPr lang="en-US" dirty="0" smtClean="0"/>
                <a:t>Job</a:t>
              </a:r>
              <a:endParaRPr lang="en-US" dirty="0"/>
            </a:p>
          </p:txBody>
        </p:sp>
        <p:sp>
          <p:nvSpPr>
            <p:cNvPr id="7" name="Oval 570"/>
            <p:cNvSpPr>
              <a:spLocks noChangeArrowheads="1"/>
            </p:cNvSpPr>
            <p:nvPr/>
          </p:nvSpPr>
          <p:spPr bwMode="auto">
            <a:xfrm>
              <a:off x="4277360" y="2886108"/>
              <a:ext cx="1524000" cy="557778"/>
            </a:xfrm>
            <a:prstGeom prst="ellipse">
              <a:avLst/>
            </a:prstGeom>
            <a:noFill/>
            <a:ln w="19050">
              <a:solidFill>
                <a:schemeClr val="tx1"/>
              </a:solidFill>
              <a:round/>
              <a:headEnd/>
              <a:tailEnd/>
            </a:ln>
            <a:effectLst/>
            <a:extLst/>
          </p:spPr>
          <p:txBody>
            <a:bodyPr wrap="none" anchor="ctr" anchorCtr="1"/>
            <a:lstStyle/>
            <a:p>
              <a:r>
                <a:rPr lang="en-US" dirty="0" smtClean="0"/>
                <a:t>Experience</a:t>
              </a:r>
              <a:endParaRPr lang="en-US" dirty="0"/>
            </a:p>
          </p:txBody>
        </p:sp>
        <p:cxnSp>
          <p:nvCxnSpPr>
            <p:cNvPr id="8" name="Curved Connector 7"/>
            <p:cNvCxnSpPr>
              <a:stCxn id="6" idx="7"/>
              <a:endCxn id="7" idx="1"/>
            </p:cNvCxnSpPr>
            <p:nvPr/>
          </p:nvCxnSpPr>
          <p:spPr>
            <a:xfrm rot="16200000" flipH="1">
              <a:off x="3640623" y="2107872"/>
              <a:ext cx="12549" cy="1707293"/>
            </a:xfrm>
            <a:prstGeom prst="curvedConnector3">
              <a:avLst>
                <a:gd name="adj1" fmla="val -2372587"/>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6" idx="5"/>
              <a:endCxn id="7" idx="3"/>
            </p:cNvCxnSpPr>
            <p:nvPr/>
          </p:nvCxnSpPr>
          <p:spPr>
            <a:xfrm rot="16200000" flipH="1">
              <a:off x="3610328" y="2471984"/>
              <a:ext cx="73140" cy="1707293"/>
            </a:xfrm>
            <a:prstGeom prst="curvedConnector3">
              <a:avLst>
                <a:gd name="adj1" fmla="val 524234"/>
              </a:avLst>
            </a:prstGeom>
            <a:ln w="28575">
              <a:solidFill>
                <a:schemeClr val="tx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3855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Directed Acyclic Graphs (DAGs</a:t>
            </a:r>
            <a:r>
              <a:rPr lang="en-US" dirty="0" smtClean="0"/>
              <a:t>) (2)</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800" dirty="0"/>
              <a:t>DAGs are often used to model </a:t>
            </a:r>
            <a:r>
              <a:rPr lang="en-US" sz="2800" dirty="0" smtClean="0"/>
              <a:t>situations </a:t>
            </a:r>
            <a:r>
              <a:rPr lang="en-US" sz="2800" dirty="0"/>
              <a:t>in which one element must come before another (course prerequisites, small tasks in a big project, etc</a:t>
            </a:r>
            <a:r>
              <a:rPr lang="en-US" sz="2800" dirty="0" smtClean="0"/>
              <a:t>.)</a:t>
            </a:r>
          </a:p>
          <a:p>
            <a:endParaRPr lang="en-US" dirty="0"/>
          </a:p>
          <a:p>
            <a:endParaRPr lang="en-US" dirty="0" smtClean="0"/>
          </a:p>
          <a:p>
            <a:pPr marL="0" indent="0">
              <a:buNone/>
            </a:pPr>
            <a:endParaRPr lang="en-US" b="1" dirty="0" smtClean="0"/>
          </a:p>
          <a:p>
            <a:r>
              <a:rPr lang="en-US" sz="2400" b="1" dirty="0" smtClean="0"/>
              <a:t>Sources</a:t>
            </a:r>
            <a:r>
              <a:rPr lang="en-US" sz="2400" dirty="0" smtClean="0"/>
              <a:t> </a:t>
            </a:r>
            <a:r>
              <a:rPr lang="en-US" sz="2400" dirty="0"/>
              <a:t>are vertices that have no incoming edges (no edges point to </a:t>
            </a:r>
            <a:r>
              <a:rPr lang="en-US" sz="2400" dirty="0" smtClean="0"/>
              <a:t>them)</a:t>
            </a:r>
          </a:p>
          <a:p>
            <a:pPr lvl="1"/>
            <a:r>
              <a:rPr lang="en-US" sz="2400" dirty="0" smtClean="0"/>
              <a:t>“socks” and “underwear” are sources</a:t>
            </a:r>
            <a:endParaRPr lang="en-US" sz="2400" dirty="0"/>
          </a:p>
          <a:p>
            <a:r>
              <a:rPr lang="en-US" sz="2400" b="1" dirty="0"/>
              <a:t>Sinks </a:t>
            </a:r>
            <a:r>
              <a:rPr lang="en-US" sz="2400" dirty="0"/>
              <a:t>are vertices that have no outgoing edges (no edges have that vertex as their origin</a:t>
            </a:r>
            <a:r>
              <a:rPr lang="en-US" sz="2400" dirty="0" smtClean="0"/>
              <a:t>)</a:t>
            </a:r>
          </a:p>
          <a:p>
            <a:pPr lvl="1"/>
            <a:r>
              <a:rPr lang="en-US" sz="2400" dirty="0" smtClean="0"/>
              <a:t>“shoes” and “belt” </a:t>
            </a:r>
          </a:p>
          <a:p>
            <a:r>
              <a:rPr lang="en-US" sz="2400" b="1" dirty="0" smtClean="0"/>
              <a:t>In-degree</a:t>
            </a:r>
            <a:r>
              <a:rPr lang="en-US" sz="2400" dirty="0" smtClean="0"/>
              <a:t> of a node is number of incoming edges</a:t>
            </a:r>
          </a:p>
          <a:p>
            <a:r>
              <a:rPr lang="en-US" sz="2400" b="1" dirty="0" smtClean="0"/>
              <a:t>Out-degree</a:t>
            </a:r>
            <a:r>
              <a:rPr lang="en-US" sz="2400" dirty="0" smtClean="0"/>
              <a:t> of a node is number of outgoing edges</a:t>
            </a:r>
            <a:endParaRPr lang="en-US" sz="2400" b="1" dirty="0" smtClean="0"/>
          </a:p>
          <a:p>
            <a:pPr lvl="1"/>
            <a:endParaRPr lang="en-US" dirty="0" smtClean="0"/>
          </a:p>
          <a:p>
            <a:pPr lvl="1"/>
            <a:endParaRPr lang="en-US" dirty="0"/>
          </a:p>
          <a:p>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4</a:t>
            </a:fld>
            <a:endParaRPr lang="en-US" dirty="0"/>
          </a:p>
        </p:txBody>
      </p:sp>
      <p:cxnSp>
        <p:nvCxnSpPr>
          <p:cNvPr id="6" name="Straight Arrow Connector 5"/>
          <p:cNvCxnSpPr>
            <a:stCxn id="9" idx="6"/>
          </p:cNvCxnSpPr>
          <p:nvPr/>
        </p:nvCxnSpPr>
        <p:spPr>
          <a:xfrm>
            <a:off x="4190999" y="3651251"/>
            <a:ext cx="721361" cy="22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 name="Oval 570"/>
          <p:cNvSpPr>
            <a:spLocks noChangeArrowheads="1"/>
          </p:cNvSpPr>
          <p:nvPr/>
        </p:nvSpPr>
        <p:spPr bwMode="auto">
          <a:xfrm>
            <a:off x="3464406" y="2975610"/>
            <a:ext cx="716434" cy="381000"/>
          </a:xfrm>
          <a:prstGeom prst="ellipse">
            <a:avLst/>
          </a:prstGeom>
          <a:noFill/>
          <a:ln w="19050">
            <a:solidFill>
              <a:schemeClr val="tx1"/>
            </a:solidFill>
            <a:round/>
            <a:headEnd/>
            <a:tailEnd/>
          </a:ln>
          <a:effectLst/>
          <a:extLst/>
        </p:spPr>
        <p:txBody>
          <a:bodyPr wrap="none" anchor="ctr" anchorCtr="1"/>
          <a:lstStyle/>
          <a:p>
            <a:r>
              <a:rPr lang="en-US" dirty="0" smtClean="0"/>
              <a:t>socks</a:t>
            </a:r>
            <a:endParaRPr lang="en-US" dirty="0"/>
          </a:p>
        </p:txBody>
      </p:sp>
      <p:sp>
        <p:nvSpPr>
          <p:cNvPr id="9" name="Oval 570"/>
          <p:cNvSpPr>
            <a:spLocks noChangeArrowheads="1"/>
          </p:cNvSpPr>
          <p:nvPr/>
        </p:nvSpPr>
        <p:spPr bwMode="auto">
          <a:xfrm>
            <a:off x="3464406" y="3460751"/>
            <a:ext cx="726593" cy="381000"/>
          </a:xfrm>
          <a:prstGeom prst="ellipse">
            <a:avLst/>
          </a:prstGeom>
          <a:noFill/>
          <a:ln w="19050">
            <a:solidFill>
              <a:schemeClr val="tx1"/>
            </a:solidFill>
            <a:round/>
            <a:headEnd/>
            <a:tailEnd/>
          </a:ln>
          <a:effectLst/>
          <a:extLst/>
        </p:spPr>
        <p:txBody>
          <a:bodyPr wrap="none" anchor="ctr" anchorCtr="1"/>
          <a:lstStyle/>
          <a:p>
            <a:r>
              <a:rPr lang="en-US" dirty="0" smtClean="0"/>
              <a:t>pants</a:t>
            </a:r>
            <a:endParaRPr lang="en-US" dirty="0"/>
          </a:p>
        </p:txBody>
      </p:sp>
      <p:sp>
        <p:nvSpPr>
          <p:cNvPr id="10" name="Oval 570"/>
          <p:cNvSpPr>
            <a:spLocks noChangeArrowheads="1"/>
          </p:cNvSpPr>
          <p:nvPr/>
        </p:nvSpPr>
        <p:spPr bwMode="auto">
          <a:xfrm>
            <a:off x="4876800" y="2975610"/>
            <a:ext cx="762000" cy="381000"/>
          </a:xfrm>
          <a:prstGeom prst="ellipse">
            <a:avLst/>
          </a:prstGeom>
          <a:noFill/>
          <a:ln w="19050">
            <a:solidFill>
              <a:schemeClr val="tx1"/>
            </a:solidFill>
            <a:round/>
            <a:headEnd/>
            <a:tailEnd/>
          </a:ln>
          <a:effectLst/>
          <a:extLst/>
        </p:spPr>
        <p:txBody>
          <a:bodyPr wrap="none" anchor="ctr" anchorCtr="1"/>
          <a:lstStyle/>
          <a:p>
            <a:r>
              <a:rPr lang="en-US" dirty="0" smtClean="0"/>
              <a:t>shoes</a:t>
            </a:r>
            <a:endParaRPr lang="en-US" dirty="0"/>
          </a:p>
        </p:txBody>
      </p:sp>
      <p:cxnSp>
        <p:nvCxnSpPr>
          <p:cNvPr id="22" name="Straight Arrow Connector 21"/>
          <p:cNvCxnSpPr>
            <a:stCxn id="8" idx="6"/>
            <a:endCxn id="10" idx="2"/>
          </p:cNvCxnSpPr>
          <p:nvPr/>
        </p:nvCxnSpPr>
        <p:spPr>
          <a:xfrm>
            <a:off x="4180840" y="3166110"/>
            <a:ext cx="69596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Oval 570"/>
          <p:cNvSpPr>
            <a:spLocks noChangeArrowheads="1"/>
          </p:cNvSpPr>
          <p:nvPr/>
        </p:nvSpPr>
        <p:spPr bwMode="auto">
          <a:xfrm>
            <a:off x="4912360" y="3483610"/>
            <a:ext cx="650240" cy="381000"/>
          </a:xfrm>
          <a:prstGeom prst="ellipse">
            <a:avLst/>
          </a:prstGeom>
          <a:noFill/>
          <a:ln w="19050">
            <a:solidFill>
              <a:schemeClr val="tx1"/>
            </a:solidFill>
            <a:round/>
            <a:headEnd/>
            <a:tailEnd/>
          </a:ln>
          <a:effectLst/>
          <a:extLst/>
        </p:spPr>
        <p:txBody>
          <a:bodyPr wrap="none" anchor="ctr" anchorCtr="1"/>
          <a:lstStyle/>
          <a:p>
            <a:r>
              <a:rPr lang="en-US" dirty="0" smtClean="0"/>
              <a:t>belt</a:t>
            </a:r>
            <a:endParaRPr lang="en-US" dirty="0"/>
          </a:p>
        </p:txBody>
      </p:sp>
      <p:cxnSp>
        <p:nvCxnSpPr>
          <p:cNvPr id="39" name="Straight Arrow Connector 38"/>
          <p:cNvCxnSpPr>
            <a:endCxn id="10" idx="2"/>
          </p:cNvCxnSpPr>
          <p:nvPr/>
        </p:nvCxnSpPr>
        <p:spPr>
          <a:xfrm flipV="1">
            <a:off x="4155440" y="3166110"/>
            <a:ext cx="721360" cy="4572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464407" y="2580878"/>
            <a:ext cx="2326793" cy="369332"/>
          </a:xfrm>
          <a:prstGeom prst="rect">
            <a:avLst/>
          </a:prstGeom>
          <a:noFill/>
        </p:spPr>
        <p:txBody>
          <a:bodyPr wrap="square" rtlCol="0" anchor="ctr" anchorCtr="1">
            <a:spAutoFit/>
          </a:bodyPr>
          <a:lstStyle/>
          <a:p>
            <a:r>
              <a:rPr lang="en-US" dirty="0" smtClean="0"/>
              <a:t>Ex: Getting Dressed</a:t>
            </a:r>
            <a:endParaRPr lang="en-US" dirty="0"/>
          </a:p>
        </p:txBody>
      </p:sp>
      <p:cxnSp>
        <p:nvCxnSpPr>
          <p:cNvPr id="71" name="Straight Arrow Connector 70"/>
          <p:cNvCxnSpPr>
            <a:stCxn id="72" idx="6"/>
            <a:endCxn id="9" idx="2"/>
          </p:cNvCxnSpPr>
          <p:nvPr/>
        </p:nvCxnSpPr>
        <p:spPr>
          <a:xfrm>
            <a:off x="3159759" y="3651251"/>
            <a:ext cx="30464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2" name="Oval 570"/>
          <p:cNvSpPr>
            <a:spLocks noChangeArrowheads="1"/>
          </p:cNvSpPr>
          <p:nvPr/>
        </p:nvSpPr>
        <p:spPr bwMode="auto">
          <a:xfrm>
            <a:off x="2433166" y="3416302"/>
            <a:ext cx="726593" cy="469898"/>
          </a:xfrm>
          <a:prstGeom prst="ellipse">
            <a:avLst/>
          </a:prstGeom>
          <a:noFill/>
          <a:ln w="19050">
            <a:solidFill>
              <a:schemeClr val="tx1"/>
            </a:solidFill>
            <a:round/>
            <a:headEnd/>
            <a:tailEnd/>
          </a:ln>
          <a:effectLst/>
          <a:extLst/>
        </p:spPr>
        <p:txBody>
          <a:bodyPr wrap="none" anchor="ctr" anchorCtr="1"/>
          <a:lstStyle/>
          <a:p>
            <a:r>
              <a:rPr lang="en-US" sz="1400" dirty="0" smtClean="0"/>
              <a:t>under-</a:t>
            </a:r>
          </a:p>
          <a:p>
            <a:r>
              <a:rPr lang="en-US" sz="1400" dirty="0" smtClean="0"/>
              <a:t>wear</a:t>
            </a:r>
            <a:endParaRPr lang="en-US" sz="1400" dirty="0"/>
          </a:p>
        </p:txBody>
      </p:sp>
    </p:spTree>
    <p:extLst>
      <p:ext uri="{BB962C8B-B14F-4D97-AF65-F5344CB8AC3E}">
        <p14:creationId xmlns:p14="http://schemas.microsoft.com/office/powerpoint/2010/main" val="605306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33</a:t>
            </a:r>
            <a:endParaRPr lang="en-US" dirty="0"/>
          </a:p>
        </p:txBody>
      </p:sp>
      <p:sp>
        <p:nvSpPr>
          <p:cNvPr id="2" name="Title 1"/>
          <p:cNvSpPr>
            <a:spLocks noGrp="1"/>
          </p:cNvSpPr>
          <p:nvPr>
            <p:ph type="title"/>
          </p:nvPr>
        </p:nvSpPr>
        <p:spPr>
          <a:xfrm>
            <a:off x="437535" y="533400"/>
            <a:ext cx="8229600" cy="990600"/>
          </a:xfrm>
        </p:spPr>
        <p:txBody>
          <a:bodyPr>
            <a:normAutofit/>
          </a:bodyPr>
          <a:lstStyle/>
          <a:p>
            <a:r>
              <a:rPr lang="en-US" sz="2800" dirty="0" smtClean="0"/>
              <a:t>Example DAG – Brown CS Course Prerequisites</a:t>
            </a:r>
            <a:endParaRPr lang="en-US" sz="2800" dirty="0"/>
          </a:p>
        </p:txBody>
      </p:sp>
      <p:sp>
        <p:nvSpPr>
          <p:cNvPr id="4"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16</a:t>
            </a:r>
            <a:endParaRPr lang="en-US" dirty="0"/>
          </a:p>
        </p:txBody>
      </p:sp>
      <p:sp>
        <p:nvSpPr>
          <p:cNvPr id="6"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15</a:t>
            </a:r>
            <a:endParaRPr lang="en-US" dirty="0"/>
          </a:p>
        </p:txBody>
      </p:sp>
      <p:cxnSp>
        <p:nvCxnSpPr>
          <p:cNvPr id="8" name="AutoShape 571"/>
          <p:cNvCxnSpPr>
            <a:cxnSpLocks noChangeShapeType="1"/>
            <a:stCxn id="6" idx="6"/>
            <a:endCxn id="4" idx="2"/>
          </p:cNvCxnSpPr>
          <p:nvPr/>
        </p:nvCxnSpPr>
        <p:spPr bwMode="auto">
          <a:xfrm flipV="1">
            <a:off x="1470025" y="3009900"/>
            <a:ext cx="1273175" cy="2000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a:stCxn id="6" idx="6"/>
            <a:endCxn id="4"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4" idx="5"/>
            <a:endCxn id="23"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123</a:t>
            </a:r>
            <a:endParaRPr lang="en-US" dirty="0"/>
          </a:p>
        </p:txBody>
      </p:sp>
      <p:sp>
        <p:nvSpPr>
          <p:cNvPr id="32" name="Oval 568"/>
          <p:cNvSpPr>
            <a:spLocks noChangeArrowheads="1"/>
          </p:cNvSpPr>
          <p:nvPr/>
        </p:nvSpPr>
        <p:spPr bwMode="auto">
          <a:xfrm>
            <a:off x="7673975" y="4343400"/>
            <a:ext cx="936625" cy="457200"/>
          </a:xfrm>
          <a:prstGeom prst="ellipse">
            <a:avLst/>
          </a:prstGeom>
          <a:solidFill>
            <a:schemeClr val="accent2"/>
          </a:solidFill>
          <a:ln w="19050">
            <a:solidFill>
              <a:schemeClr val="tx1"/>
            </a:solidFill>
            <a:round/>
            <a:headEnd/>
            <a:tailEnd/>
          </a:ln>
          <a:effectLst/>
          <a:extLst/>
        </p:spPr>
        <p:txBody>
          <a:bodyPr wrap="none" anchor="ctr"/>
          <a:lstStyle/>
          <a:p>
            <a:pPr algn="ctr"/>
            <a:r>
              <a:rPr lang="en-US" dirty="0" smtClean="0"/>
              <a:t>224</a:t>
            </a:r>
            <a:endParaRPr lang="en-US" dirty="0"/>
          </a:p>
        </p:txBody>
      </p:sp>
      <p:cxnSp>
        <p:nvCxnSpPr>
          <p:cNvPr id="33" name="Straight Arrow Connector 32"/>
          <p:cNvCxnSpPr>
            <a:stCxn id="31" idx="6"/>
            <a:endCxn id="32"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5"/>
            <a:endCxn id="31"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t>141</a:t>
            </a:r>
            <a:endParaRPr lang="en-US" dirty="0"/>
          </a:p>
        </p:txBody>
      </p:sp>
      <p:sp>
        <p:nvSpPr>
          <p:cNvPr id="37" name="Oval 568"/>
          <p:cNvSpPr>
            <a:spLocks noChangeArrowheads="1"/>
          </p:cNvSpPr>
          <p:nvPr/>
        </p:nvSpPr>
        <p:spPr bwMode="auto">
          <a:xfrm>
            <a:off x="7239000" y="2819400"/>
            <a:ext cx="936625" cy="457200"/>
          </a:xfrm>
          <a:prstGeom prst="ellipse">
            <a:avLst/>
          </a:prstGeom>
          <a:solidFill>
            <a:schemeClr val="accent2"/>
          </a:solidFill>
          <a:ln w="19050">
            <a:solidFill>
              <a:schemeClr val="tx1"/>
            </a:solidFill>
            <a:round/>
            <a:headEnd/>
            <a:tailEnd/>
          </a:ln>
          <a:effectLst/>
          <a:extLst/>
        </p:spPr>
        <p:txBody>
          <a:bodyPr wrap="none" anchor="ctr"/>
          <a:lstStyle/>
          <a:p>
            <a:pPr algn="ctr"/>
            <a:r>
              <a:rPr lang="en-US" dirty="0" smtClean="0"/>
              <a:t>241</a:t>
            </a:r>
            <a:endParaRPr lang="en-US" dirty="0"/>
          </a:p>
        </p:txBody>
      </p:sp>
      <p:cxnSp>
        <p:nvCxnSpPr>
          <p:cNvPr id="39" name="Straight Arrow Connector 38"/>
          <p:cNvCxnSpPr>
            <a:stCxn id="36" idx="6"/>
            <a:endCxn id="3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 idx="6"/>
            <a:endCxn id="36" idx="2"/>
          </p:cNvCxnSpPr>
          <p:nvPr/>
        </p:nvCxnSpPr>
        <p:spPr>
          <a:xfrm flipV="1">
            <a:off x="3679825" y="2971800"/>
            <a:ext cx="1806575" cy="381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1" name="Oval 568"/>
          <p:cNvSpPr>
            <a:spLocks noChangeArrowheads="1"/>
          </p:cNvSpPr>
          <p:nvPr/>
        </p:nvSpPr>
        <p:spPr bwMode="auto">
          <a:xfrm>
            <a:off x="4473575" y="1600200"/>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22</a:t>
            </a:r>
            <a:endParaRPr lang="en-US" dirty="0"/>
          </a:p>
        </p:txBody>
      </p:sp>
      <p:cxnSp>
        <p:nvCxnSpPr>
          <p:cNvPr id="67" name="Straight Arrow Connector 66"/>
          <p:cNvCxnSpPr>
            <a:stCxn id="61" idx="5"/>
          </p:cNvCxnSpPr>
          <p:nvPr/>
        </p:nvCxnSpPr>
        <p:spPr>
          <a:xfrm>
            <a:off x="5273034" y="1990445"/>
            <a:ext cx="518166" cy="7527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5" name="Oval 568"/>
          <p:cNvSpPr>
            <a:spLocks noChangeArrowheads="1"/>
          </p:cNvSpPr>
          <p:nvPr/>
        </p:nvSpPr>
        <p:spPr bwMode="auto">
          <a:xfrm>
            <a:off x="533400" y="2059858"/>
            <a:ext cx="936625" cy="457200"/>
          </a:xfrm>
          <a:prstGeom prst="ellipse">
            <a:avLst/>
          </a:prstGeom>
          <a:solidFill>
            <a:schemeClr val="accent2"/>
          </a:solidFill>
          <a:ln w="19050">
            <a:solidFill>
              <a:schemeClr val="tx1"/>
            </a:solidFill>
            <a:round/>
            <a:headEnd/>
            <a:tailEnd/>
          </a:ln>
          <a:effectLst/>
          <a:extLst/>
        </p:spPr>
        <p:txBody>
          <a:bodyPr wrap="none" anchor="ctr"/>
          <a:lstStyle/>
          <a:p>
            <a:pPr algn="ctr"/>
            <a:r>
              <a:rPr lang="en-US" dirty="0" smtClean="0"/>
              <a:t>Sink</a:t>
            </a:r>
            <a:endParaRPr lang="en-US" dirty="0"/>
          </a:p>
        </p:txBody>
      </p:sp>
      <p:sp>
        <p:nvSpPr>
          <p:cNvPr id="40" name="Oval 568"/>
          <p:cNvSpPr>
            <a:spLocks noChangeArrowheads="1"/>
          </p:cNvSpPr>
          <p:nvPr/>
        </p:nvSpPr>
        <p:spPr bwMode="auto">
          <a:xfrm>
            <a:off x="540774" y="1533245"/>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Source</a:t>
            </a:r>
            <a:endParaRPr lang="en-US" dirty="0"/>
          </a:p>
        </p:txBody>
      </p:sp>
      <p:sp>
        <p:nvSpPr>
          <p:cNvPr id="41" name="Date Placeholder 3"/>
          <p:cNvSpPr>
            <a:spLocks noGrp="1"/>
          </p:cNvSpPr>
          <p:nvPr>
            <p:ph type="dt" sz="half" idx="10"/>
          </p:nvPr>
        </p:nvSpPr>
        <p:spPr>
          <a:xfrm>
            <a:off x="0" y="17016"/>
            <a:ext cx="2895600" cy="329184"/>
          </a:xfrm>
        </p:spPr>
        <p:txBody>
          <a:bodyPr/>
          <a:lstStyle/>
          <a:p>
            <a:r>
              <a:rPr lang="en-US" smtClean="0"/>
              <a:t>Tuesday, March 10, 2015</a:t>
            </a:r>
            <a:endParaRPr lang="en-US" dirty="0"/>
          </a:p>
        </p:txBody>
      </p:sp>
      <p:sp>
        <p:nvSpPr>
          <p:cNvPr id="46" name="Slide Number Placeholder 4"/>
          <p:cNvSpPr>
            <a:spLocks noGrp="1"/>
          </p:cNvSpPr>
          <p:nvPr>
            <p:ph type="sldNum" sz="quarter" idx="12"/>
          </p:nvPr>
        </p:nvSpPr>
        <p:spPr>
          <a:xfrm>
            <a:off x="8001000" y="18288"/>
            <a:ext cx="1066800" cy="329184"/>
          </a:xfrm>
        </p:spPr>
        <p:txBody>
          <a:bodyPr/>
          <a:lstStyle/>
          <a:p>
            <a:fld id="{4377865E-31DE-4A5F-9469-B57C815FF9F6}" type="slidenum">
              <a:rPr lang="en-US" smtClean="0"/>
              <a:pPr/>
              <a:t>5</a:t>
            </a:fld>
            <a:endParaRPr lang="en-US" dirty="0"/>
          </a:p>
        </p:txBody>
      </p:sp>
    </p:spTree>
    <p:extLst>
      <p:ext uri="{BB962C8B-B14F-4D97-AF65-F5344CB8AC3E}">
        <p14:creationId xmlns:p14="http://schemas.microsoft.com/office/powerpoint/2010/main" val="1141824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i="1" dirty="0" smtClean="0"/>
              <a:t>Imagine</a:t>
            </a:r>
            <a:r>
              <a:rPr lang="en-US" dirty="0" smtClean="0"/>
              <a:t> that you are a CS concentrator trying to plan your courses for the next three years…</a:t>
            </a:r>
          </a:p>
          <a:p>
            <a:r>
              <a:rPr lang="en-US" dirty="0" smtClean="0"/>
              <a:t>How might you plan the order in which to take these courses?</a:t>
            </a:r>
          </a:p>
          <a:p>
            <a:r>
              <a:rPr lang="en-US" dirty="0" smtClean="0"/>
              <a:t>Topological sort! That’s how!</a:t>
            </a:r>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t>6</a:t>
            </a:fld>
            <a:endParaRPr lang="en-US"/>
          </a:p>
        </p:txBody>
      </p:sp>
    </p:spTree>
    <p:extLst>
      <p:ext uri="{BB962C8B-B14F-4D97-AF65-F5344CB8AC3E}">
        <p14:creationId xmlns:p14="http://schemas.microsoft.com/office/powerpoint/2010/main" val="188843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a:t>
            </a:r>
            <a:endParaRPr lang="en-US" dirty="0"/>
          </a:p>
        </p:txBody>
      </p:sp>
      <p:sp>
        <p:nvSpPr>
          <p:cNvPr id="3" name="Content Placeholder 2"/>
          <p:cNvSpPr>
            <a:spLocks noGrp="1"/>
          </p:cNvSpPr>
          <p:nvPr>
            <p:ph idx="1"/>
          </p:nvPr>
        </p:nvSpPr>
        <p:spPr>
          <a:xfrm>
            <a:off x="457200" y="1600200"/>
            <a:ext cx="4191000" cy="5105400"/>
          </a:xfrm>
        </p:spPr>
        <p:txBody>
          <a:bodyPr>
            <a:noAutofit/>
          </a:bodyPr>
          <a:lstStyle/>
          <a:p>
            <a:r>
              <a:rPr lang="en-US" sz="2400" dirty="0"/>
              <a:t>Topological ordering</a:t>
            </a:r>
          </a:p>
          <a:p>
            <a:pPr lvl="1"/>
            <a:r>
              <a:rPr lang="en-US" sz="2000" dirty="0"/>
              <a:t>Ordering of vertices in a DAG</a:t>
            </a:r>
          </a:p>
          <a:p>
            <a:pPr lvl="1"/>
            <a:r>
              <a:rPr lang="en-US" sz="2000" dirty="0"/>
              <a:t>For each vertex v, all of v’s “prerequisite” vertices are before v</a:t>
            </a:r>
          </a:p>
          <a:p>
            <a:r>
              <a:rPr lang="en-US" sz="2400" dirty="0"/>
              <a:t>Topological sort</a:t>
            </a:r>
          </a:p>
          <a:p>
            <a:pPr lvl="1"/>
            <a:r>
              <a:rPr lang="en-US" sz="2000" dirty="0"/>
              <a:t>Given a DAG, produce a topological ordering!</a:t>
            </a:r>
          </a:p>
          <a:p>
            <a:r>
              <a:rPr lang="en-US" sz="2300" dirty="0" smtClean="0"/>
              <a:t>If you lined up all vertices in topological order, all edges would point to the right</a:t>
            </a:r>
          </a:p>
          <a:p>
            <a:r>
              <a:rPr lang="en-US" sz="2300" dirty="0"/>
              <a:t>One DAG can have multiple valid topological orderings</a:t>
            </a:r>
          </a:p>
          <a:p>
            <a:endParaRPr lang="en-US" sz="2300"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7</a:t>
            </a:fld>
            <a:endParaRPr lang="en-US" dirty="0"/>
          </a:p>
        </p:txBody>
      </p:sp>
      <p:grpSp>
        <p:nvGrpSpPr>
          <p:cNvPr id="13" name="Group 12"/>
          <p:cNvGrpSpPr/>
          <p:nvPr/>
        </p:nvGrpSpPr>
        <p:grpSpPr>
          <a:xfrm>
            <a:off x="4800600" y="2514600"/>
            <a:ext cx="4152259" cy="1340436"/>
            <a:chOff x="4800600" y="2791194"/>
            <a:chExt cx="4152259" cy="1340436"/>
          </a:xfrm>
        </p:grpSpPr>
        <p:sp>
          <p:nvSpPr>
            <p:cNvPr id="6" name="Oval 567"/>
            <p:cNvSpPr>
              <a:spLocks noChangeArrowheads="1"/>
            </p:cNvSpPr>
            <p:nvPr/>
          </p:nvSpPr>
          <p:spPr bwMode="auto">
            <a:xfrm>
              <a:off x="6176321" y="367443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rgbClr val="000000"/>
                  </a:solidFill>
                </a:rPr>
                <a:t>16</a:t>
              </a:r>
              <a:endParaRPr lang="en-US" dirty="0">
                <a:solidFill>
                  <a:srgbClr val="000000"/>
                </a:solidFill>
              </a:endParaRPr>
            </a:p>
          </p:txBody>
        </p:sp>
        <p:sp>
          <p:nvSpPr>
            <p:cNvPr id="7" name="Oval 569"/>
            <p:cNvSpPr>
              <a:spLocks noChangeArrowheads="1"/>
            </p:cNvSpPr>
            <p:nvPr/>
          </p:nvSpPr>
          <p:spPr bwMode="auto">
            <a:xfrm>
              <a:off x="4800600" y="3019794"/>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solidFill>
                    <a:srgbClr val="000000"/>
                  </a:solidFill>
                </a:rPr>
                <a:t>15</a:t>
              </a:r>
              <a:endParaRPr lang="en-US" dirty="0">
                <a:solidFill>
                  <a:srgbClr val="000000"/>
                </a:solidFill>
              </a:endParaRPr>
            </a:p>
          </p:txBody>
        </p:sp>
        <p:cxnSp>
          <p:nvCxnSpPr>
            <p:cNvPr id="8" name="Straight Arrow Connector 7"/>
            <p:cNvCxnSpPr>
              <a:stCxn id="7" idx="6"/>
              <a:endCxn id="6" idx="2"/>
            </p:cNvCxnSpPr>
            <p:nvPr/>
          </p:nvCxnSpPr>
          <p:spPr>
            <a:xfrm>
              <a:off x="5737225" y="3248394"/>
              <a:ext cx="439096" cy="6546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Oval 568"/>
            <p:cNvSpPr>
              <a:spLocks noChangeArrowheads="1"/>
            </p:cNvSpPr>
            <p:nvPr/>
          </p:nvSpPr>
          <p:spPr bwMode="auto">
            <a:xfrm>
              <a:off x="8016234" y="3653808"/>
              <a:ext cx="936625" cy="457200"/>
            </a:xfrm>
            <a:prstGeom prst="ellipse">
              <a:avLst/>
            </a:prstGeom>
            <a:solidFill>
              <a:schemeClr val="accent2"/>
            </a:solidFill>
            <a:ln w="19050">
              <a:solidFill>
                <a:schemeClr val="tx1"/>
              </a:solidFill>
              <a:round/>
              <a:headEnd/>
              <a:tailEnd/>
            </a:ln>
            <a:effectLst/>
            <a:extLst/>
          </p:spPr>
          <p:txBody>
            <a:bodyPr wrap="none" anchor="ctr"/>
            <a:lstStyle/>
            <a:p>
              <a:pPr algn="ctr"/>
              <a:r>
                <a:rPr lang="en-US" dirty="0" smtClean="0">
                  <a:solidFill>
                    <a:srgbClr val="000000"/>
                  </a:solidFill>
                </a:rPr>
                <a:t>141</a:t>
              </a:r>
              <a:endParaRPr lang="en-US" dirty="0">
                <a:solidFill>
                  <a:srgbClr val="000000"/>
                </a:solidFill>
              </a:endParaRPr>
            </a:p>
          </p:txBody>
        </p:sp>
        <p:cxnSp>
          <p:nvCxnSpPr>
            <p:cNvPr id="10" name="Straight Arrow Connector 9"/>
            <p:cNvCxnSpPr>
              <a:endCxn id="9" idx="2"/>
            </p:cNvCxnSpPr>
            <p:nvPr/>
          </p:nvCxnSpPr>
          <p:spPr>
            <a:xfrm flipV="1">
              <a:off x="7112946" y="3882408"/>
              <a:ext cx="903288" cy="190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Oval 568"/>
            <p:cNvSpPr>
              <a:spLocks noChangeArrowheads="1"/>
            </p:cNvSpPr>
            <p:nvPr/>
          </p:nvSpPr>
          <p:spPr bwMode="auto">
            <a:xfrm>
              <a:off x="7249025" y="2791194"/>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solidFill>
                    <a:srgbClr val="000000"/>
                  </a:solidFill>
                </a:rPr>
                <a:t>22</a:t>
              </a:r>
              <a:endParaRPr lang="en-US" dirty="0">
                <a:solidFill>
                  <a:srgbClr val="000000"/>
                </a:solidFill>
              </a:endParaRPr>
            </a:p>
          </p:txBody>
        </p:sp>
        <p:cxnSp>
          <p:nvCxnSpPr>
            <p:cNvPr id="12" name="Straight Arrow Connector 11"/>
            <p:cNvCxnSpPr/>
            <p:nvPr/>
          </p:nvCxnSpPr>
          <p:spPr>
            <a:xfrm>
              <a:off x="7963406" y="3194388"/>
              <a:ext cx="304800" cy="481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4800600" y="5410200"/>
            <a:ext cx="3657600" cy="1200329"/>
          </a:xfrm>
          <a:prstGeom prst="rect">
            <a:avLst/>
          </a:prstGeom>
          <a:noFill/>
        </p:spPr>
        <p:txBody>
          <a:bodyPr wrap="square" rtlCol="0">
            <a:spAutoFit/>
          </a:bodyPr>
          <a:lstStyle/>
          <a:p>
            <a:r>
              <a:rPr lang="en-US" b="1" dirty="0" smtClean="0">
                <a:solidFill>
                  <a:srgbClr val="000000"/>
                </a:solidFill>
              </a:rPr>
              <a:t>Valid Topological Orderings:</a:t>
            </a:r>
          </a:p>
          <a:p>
            <a:pPr marL="342900" indent="-342900">
              <a:buFont typeface="+mj-lt"/>
              <a:buAutoNum type="arabicPeriod"/>
            </a:pPr>
            <a:r>
              <a:rPr lang="en-US" dirty="0">
                <a:solidFill>
                  <a:srgbClr val="000000"/>
                </a:solidFill>
              </a:rPr>
              <a:t>15, 22, 16, </a:t>
            </a:r>
            <a:r>
              <a:rPr lang="en-US" dirty="0" smtClean="0">
                <a:solidFill>
                  <a:srgbClr val="000000"/>
                </a:solidFill>
              </a:rPr>
              <a:t>141</a:t>
            </a:r>
          </a:p>
          <a:p>
            <a:pPr marL="342900" indent="-342900">
              <a:buFont typeface="+mj-lt"/>
              <a:buAutoNum type="arabicPeriod"/>
            </a:pPr>
            <a:r>
              <a:rPr lang="en-US" dirty="0" smtClean="0">
                <a:solidFill>
                  <a:srgbClr val="000000"/>
                </a:solidFill>
              </a:rPr>
              <a:t>15, 16, 22, 141</a:t>
            </a:r>
          </a:p>
          <a:p>
            <a:pPr marL="342900" indent="-342900">
              <a:buFont typeface="+mj-lt"/>
              <a:buAutoNum type="arabicPeriod"/>
            </a:pPr>
            <a:r>
              <a:rPr lang="en-US" dirty="0" smtClean="0">
                <a:solidFill>
                  <a:srgbClr val="000000"/>
                </a:solidFill>
              </a:rPr>
              <a:t>22, 15, 16, 141</a:t>
            </a:r>
            <a:endParaRPr lang="en-US" dirty="0">
              <a:solidFill>
                <a:srgbClr val="000000"/>
              </a:solidFill>
            </a:endParaRPr>
          </a:p>
        </p:txBody>
      </p:sp>
      <p:sp>
        <p:nvSpPr>
          <p:cNvPr id="14" name="Oval 568"/>
          <p:cNvSpPr>
            <a:spLocks noChangeArrowheads="1"/>
          </p:cNvSpPr>
          <p:nvPr/>
        </p:nvSpPr>
        <p:spPr bwMode="auto">
          <a:xfrm>
            <a:off x="4989845" y="1752600"/>
            <a:ext cx="936625" cy="457200"/>
          </a:xfrm>
          <a:prstGeom prst="ellipse">
            <a:avLst/>
          </a:prstGeom>
          <a:solidFill>
            <a:schemeClr val="accent2"/>
          </a:solidFill>
          <a:ln w="19050">
            <a:solidFill>
              <a:schemeClr val="tx1"/>
            </a:solidFill>
            <a:round/>
            <a:headEnd/>
            <a:tailEnd/>
          </a:ln>
          <a:effectLst/>
          <a:extLst/>
        </p:spPr>
        <p:txBody>
          <a:bodyPr wrap="none" anchor="ctr"/>
          <a:lstStyle/>
          <a:p>
            <a:r>
              <a:rPr lang="en-US" dirty="0" smtClean="0"/>
              <a:t>Sink</a:t>
            </a:r>
            <a:endParaRPr lang="en-US" dirty="0"/>
          </a:p>
        </p:txBody>
      </p:sp>
      <p:sp>
        <p:nvSpPr>
          <p:cNvPr id="15" name="Oval 568"/>
          <p:cNvSpPr>
            <a:spLocks noChangeArrowheads="1"/>
          </p:cNvSpPr>
          <p:nvPr/>
        </p:nvSpPr>
        <p:spPr bwMode="auto">
          <a:xfrm>
            <a:off x="4989844" y="1208103"/>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t>Source</a:t>
            </a:r>
            <a:endParaRPr lang="en-US" dirty="0"/>
          </a:p>
        </p:txBody>
      </p:sp>
      <p:grpSp>
        <p:nvGrpSpPr>
          <p:cNvPr id="51" name="Group 50"/>
          <p:cNvGrpSpPr/>
          <p:nvPr/>
        </p:nvGrpSpPr>
        <p:grpSpPr>
          <a:xfrm>
            <a:off x="4702175" y="4419600"/>
            <a:ext cx="4365625" cy="637445"/>
            <a:chOff x="4648200" y="4620355"/>
            <a:chExt cx="4365625" cy="637445"/>
          </a:xfrm>
        </p:grpSpPr>
        <p:grpSp>
          <p:nvGrpSpPr>
            <p:cNvPr id="24" name="Group 23"/>
            <p:cNvGrpSpPr/>
            <p:nvPr/>
          </p:nvGrpSpPr>
          <p:grpSpPr>
            <a:xfrm>
              <a:off x="4648200" y="4800600"/>
              <a:ext cx="4365625" cy="457200"/>
              <a:chOff x="4648200" y="3553194"/>
              <a:chExt cx="4365625" cy="457200"/>
            </a:xfrm>
          </p:grpSpPr>
          <p:sp>
            <p:nvSpPr>
              <p:cNvPr id="25" name="Oval 567"/>
              <p:cNvSpPr>
                <a:spLocks noChangeArrowheads="1"/>
              </p:cNvSpPr>
              <p:nvPr/>
            </p:nvSpPr>
            <p:spPr bwMode="auto">
              <a:xfrm>
                <a:off x="5791200" y="3553194"/>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rgbClr val="000000"/>
                    </a:solidFill>
                  </a:rPr>
                  <a:t>16</a:t>
                </a:r>
                <a:endParaRPr lang="en-US" dirty="0">
                  <a:solidFill>
                    <a:srgbClr val="000000"/>
                  </a:solidFill>
                </a:endParaRPr>
              </a:p>
            </p:txBody>
          </p:sp>
          <p:sp>
            <p:nvSpPr>
              <p:cNvPr id="26" name="Oval 569"/>
              <p:cNvSpPr>
                <a:spLocks noChangeArrowheads="1"/>
              </p:cNvSpPr>
              <p:nvPr/>
            </p:nvSpPr>
            <p:spPr bwMode="auto">
              <a:xfrm>
                <a:off x="4648200" y="3553194"/>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solidFill>
                      <a:srgbClr val="000000"/>
                    </a:solidFill>
                  </a:rPr>
                  <a:t>15</a:t>
                </a:r>
                <a:endParaRPr lang="en-US" dirty="0">
                  <a:solidFill>
                    <a:srgbClr val="000000"/>
                  </a:solidFill>
                </a:endParaRPr>
              </a:p>
            </p:txBody>
          </p:sp>
          <p:cxnSp>
            <p:nvCxnSpPr>
              <p:cNvPr id="27" name="Straight Arrow Connector 26"/>
              <p:cNvCxnSpPr>
                <a:stCxn id="26" idx="6"/>
                <a:endCxn id="25" idx="2"/>
              </p:cNvCxnSpPr>
              <p:nvPr/>
            </p:nvCxnSpPr>
            <p:spPr>
              <a:xfrm>
                <a:off x="5584825" y="3781794"/>
                <a:ext cx="20637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8" name="Oval 568"/>
              <p:cNvSpPr>
                <a:spLocks noChangeArrowheads="1"/>
              </p:cNvSpPr>
              <p:nvPr/>
            </p:nvSpPr>
            <p:spPr bwMode="auto">
              <a:xfrm>
                <a:off x="8077200" y="3553194"/>
                <a:ext cx="936625" cy="457200"/>
              </a:xfrm>
              <a:prstGeom prst="ellipse">
                <a:avLst/>
              </a:prstGeom>
              <a:solidFill>
                <a:schemeClr val="accent2"/>
              </a:solidFill>
              <a:ln w="19050">
                <a:solidFill>
                  <a:schemeClr val="tx1"/>
                </a:solidFill>
                <a:round/>
                <a:headEnd/>
                <a:tailEnd/>
              </a:ln>
              <a:effectLst/>
              <a:extLst/>
            </p:spPr>
            <p:txBody>
              <a:bodyPr wrap="none" anchor="ctr"/>
              <a:lstStyle/>
              <a:p>
                <a:pPr algn="ctr"/>
                <a:r>
                  <a:rPr lang="en-US" dirty="0" smtClean="0">
                    <a:solidFill>
                      <a:srgbClr val="000000"/>
                    </a:solidFill>
                  </a:rPr>
                  <a:t>141</a:t>
                </a:r>
                <a:endParaRPr lang="en-US" dirty="0">
                  <a:solidFill>
                    <a:srgbClr val="000000"/>
                  </a:solidFill>
                </a:endParaRPr>
              </a:p>
            </p:txBody>
          </p:sp>
          <p:sp>
            <p:nvSpPr>
              <p:cNvPr id="30" name="Oval 568"/>
              <p:cNvSpPr>
                <a:spLocks noChangeArrowheads="1"/>
              </p:cNvSpPr>
              <p:nvPr/>
            </p:nvSpPr>
            <p:spPr bwMode="auto">
              <a:xfrm>
                <a:off x="6934200" y="3553194"/>
                <a:ext cx="936625" cy="457200"/>
              </a:xfrm>
              <a:prstGeom prst="ellipse">
                <a:avLst/>
              </a:prstGeom>
              <a:solidFill>
                <a:schemeClr val="tx2"/>
              </a:solidFill>
              <a:ln w="19050">
                <a:solidFill>
                  <a:schemeClr val="tx1"/>
                </a:solidFill>
                <a:round/>
                <a:headEnd/>
                <a:tailEnd/>
              </a:ln>
              <a:effectLst/>
              <a:extLst/>
            </p:spPr>
            <p:txBody>
              <a:bodyPr wrap="none" anchor="ctr"/>
              <a:lstStyle/>
              <a:p>
                <a:pPr algn="ctr"/>
                <a:r>
                  <a:rPr lang="en-US" dirty="0" smtClean="0">
                    <a:solidFill>
                      <a:srgbClr val="000000"/>
                    </a:solidFill>
                  </a:rPr>
                  <a:t>22</a:t>
                </a:r>
                <a:endParaRPr lang="en-US" dirty="0">
                  <a:solidFill>
                    <a:srgbClr val="000000"/>
                  </a:solidFill>
                </a:endParaRPr>
              </a:p>
            </p:txBody>
          </p:sp>
          <p:cxnSp>
            <p:nvCxnSpPr>
              <p:cNvPr id="31" name="Straight Arrow Connector 30"/>
              <p:cNvCxnSpPr>
                <a:stCxn id="30" idx="6"/>
                <a:endCxn id="28" idx="2"/>
              </p:cNvCxnSpPr>
              <p:nvPr/>
            </p:nvCxnSpPr>
            <p:spPr>
              <a:xfrm>
                <a:off x="7870825" y="3781794"/>
                <a:ext cx="20637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8" name="Freeform 47"/>
            <p:cNvSpPr/>
            <p:nvPr/>
          </p:nvSpPr>
          <p:spPr>
            <a:xfrm>
              <a:off x="6728795" y="4620355"/>
              <a:ext cx="1337652" cy="391845"/>
            </a:xfrm>
            <a:custGeom>
              <a:avLst/>
              <a:gdLst>
                <a:gd name="connsiteX0" fmla="*/ 0 w 1337652"/>
                <a:gd name="connsiteY0" fmla="*/ 391845 h 391845"/>
                <a:gd name="connsiteX1" fmla="*/ 499931 w 1337652"/>
                <a:gd name="connsiteY1" fmla="*/ 27076 h 391845"/>
                <a:gd name="connsiteX2" fmla="*/ 959326 w 1337652"/>
                <a:gd name="connsiteY2" fmla="*/ 67606 h 391845"/>
                <a:gd name="connsiteX3" fmla="*/ 1337652 w 1337652"/>
                <a:gd name="connsiteY3" fmla="*/ 391845 h 391845"/>
              </a:gdLst>
              <a:ahLst/>
              <a:cxnLst>
                <a:cxn ang="0">
                  <a:pos x="connsiteX0" y="connsiteY0"/>
                </a:cxn>
                <a:cxn ang="0">
                  <a:pos x="connsiteX1" y="connsiteY1"/>
                </a:cxn>
                <a:cxn ang="0">
                  <a:pos x="connsiteX2" y="connsiteY2"/>
                </a:cxn>
                <a:cxn ang="0">
                  <a:pos x="connsiteX3" y="connsiteY3"/>
                </a:cxn>
              </a:cxnLst>
              <a:rect l="l" t="t" r="r" b="b"/>
              <a:pathLst>
                <a:path w="1337652" h="391845">
                  <a:moveTo>
                    <a:pt x="0" y="391845"/>
                  </a:moveTo>
                  <a:cubicBezTo>
                    <a:pt x="170021" y="236480"/>
                    <a:pt x="340043" y="81116"/>
                    <a:pt x="499931" y="27076"/>
                  </a:cubicBezTo>
                  <a:cubicBezTo>
                    <a:pt x="659819" y="-26964"/>
                    <a:pt x="819706" y="6811"/>
                    <a:pt x="959326" y="67606"/>
                  </a:cubicBezTo>
                  <a:cubicBezTo>
                    <a:pt x="1098946" y="128401"/>
                    <a:pt x="1218299" y="260123"/>
                    <a:pt x="1337652" y="391845"/>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7971866" y="4904120"/>
              <a:ext cx="99142" cy="100186"/>
            </a:xfrm>
            <a:custGeom>
              <a:avLst/>
              <a:gdLst>
                <a:gd name="connsiteX0" fmla="*/ 81069 w 99142"/>
                <a:gd name="connsiteY0" fmla="*/ 0 h 100186"/>
                <a:gd name="connsiteX1" fmla="*/ 94581 w 99142"/>
                <a:gd name="connsiteY1" fmla="*/ 94570 h 100186"/>
                <a:gd name="connsiteX2" fmla="*/ 40534 w 99142"/>
                <a:gd name="connsiteY2" fmla="*/ 81060 h 100186"/>
                <a:gd name="connsiteX3" fmla="*/ 0 w 99142"/>
                <a:gd name="connsiteY3" fmla="*/ 67550 h 100186"/>
              </a:gdLst>
              <a:ahLst/>
              <a:cxnLst>
                <a:cxn ang="0">
                  <a:pos x="connsiteX0" y="connsiteY0"/>
                </a:cxn>
                <a:cxn ang="0">
                  <a:pos x="connsiteX1" y="connsiteY1"/>
                </a:cxn>
                <a:cxn ang="0">
                  <a:pos x="connsiteX2" y="connsiteY2"/>
                </a:cxn>
                <a:cxn ang="0">
                  <a:pos x="connsiteX3" y="connsiteY3"/>
                </a:cxn>
              </a:cxnLst>
              <a:rect l="l" t="t" r="r" b="b"/>
              <a:pathLst>
                <a:path w="99142" h="100186">
                  <a:moveTo>
                    <a:pt x="81069" y="0"/>
                  </a:moveTo>
                  <a:cubicBezTo>
                    <a:pt x="85573" y="31523"/>
                    <a:pt x="108823" y="66089"/>
                    <a:pt x="94581" y="94570"/>
                  </a:cubicBezTo>
                  <a:cubicBezTo>
                    <a:pt x="86275" y="111179"/>
                    <a:pt x="58390" y="86161"/>
                    <a:pt x="40534" y="81060"/>
                  </a:cubicBezTo>
                  <a:cubicBezTo>
                    <a:pt x="26840" y="77148"/>
                    <a:pt x="0" y="67550"/>
                    <a:pt x="0" y="6755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2892615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a:t>
            </a:r>
            <a:r>
              <a:rPr lang="en-US" dirty="0" smtClean="0"/>
              <a:t>Sort: General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a node is a source, there are no prerequisites, so we can visit it!</a:t>
            </a:r>
          </a:p>
          <a:p>
            <a:r>
              <a:rPr lang="en-US" dirty="0"/>
              <a:t>Once we visit a node, we can delete all of its outgoing edges</a:t>
            </a:r>
          </a:p>
          <a:p>
            <a:r>
              <a:rPr lang="en-US" dirty="0"/>
              <a:t>Deleting edges might create new sources, which we can now visit!</a:t>
            </a:r>
          </a:p>
          <a:p>
            <a:pPr marL="0" indent="0">
              <a:buNone/>
            </a:pPr>
            <a:endParaRPr lang="en-US" dirty="0"/>
          </a:p>
          <a:p>
            <a:r>
              <a:rPr lang="en-US" dirty="0"/>
              <a:t>Data Structures Needed:</a:t>
            </a:r>
          </a:p>
          <a:p>
            <a:pPr lvl="1"/>
            <a:r>
              <a:rPr lang="en-US" dirty="0"/>
              <a:t>DAG we’re top-sorting</a:t>
            </a:r>
          </a:p>
          <a:p>
            <a:pPr lvl="1"/>
            <a:r>
              <a:rPr lang="en-US" dirty="0"/>
              <a:t>Set of all sources (represented by a stack)</a:t>
            </a:r>
          </a:p>
          <a:p>
            <a:pPr lvl="1"/>
            <a:r>
              <a:rPr lang="en-US" dirty="0"/>
              <a:t>List for our topological ordering</a:t>
            </a:r>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8</a:t>
            </a:fld>
            <a:endParaRPr lang="en-US" dirty="0"/>
          </a:p>
        </p:txBody>
      </p:sp>
    </p:spTree>
    <p:extLst>
      <p:ext uri="{BB962C8B-B14F-4D97-AF65-F5344CB8AC3E}">
        <p14:creationId xmlns:p14="http://schemas.microsoft.com/office/powerpoint/2010/main" val="2194916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Run-Through</a:t>
            </a:r>
            <a:endParaRPr lang="en-US" dirty="0"/>
          </a:p>
        </p:txBody>
      </p:sp>
      <p:sp>
        <p:nvSpPr>
          <p:cNvPr id="4" name="Date Placeholder 3"/>
          <p:cNvSpPr>
            <a:spLocks noGrp="1"/>
          </p:cNvSpPr>
          <p:nvPr>
            <p:ph type="dt" sz="half" idx="10"/>
          </p:nvPr>
        </p:nvSpPr>
        <p:spPr/>
        <p:txBody>
          <a:bodyPr/>
          <a:lstStyle/>
          <a:p>
            <a:r>
              <a:rPr lang="en-US" smtClean="0"/>
              <a:t>Tuesday, March 10, 2015</a:t>
            </a:r>
            <a:endParaRPr lang="en-US" dirty="0"/>
          </a:p>
        </p:txBody>
      </p:sp>
      <p:sp>
        <p:nvSpPr>
          <p:cNvPr id="5" name="Slide Number Placeholder 4"/>
          <p:cNvSpPr>
            <a:spLocks noGrp="1"/>
          </p:cNvSpPr>
          <p:nvPr>
            <p:ph type="sldNum" sz="quarter" idx="12"/>
          </p:nvPr>
        </p:nvSpPr>
        <p:spPr/>
        <p:txBody>
          <a:bodyPr/>
          <a:lstStyle/>
          <a:p>
            <a:fld id="{4377865E-31DE-4A5F-9469-B57C815FF9F6}" type="slidenum">
              <a:rPr lang="en-US" smtClean="0"/>
              <a:pPr/>
              <a:t>9</a:t>
            </a:fld>
            <a:endParaRPr lang="en-US" dirty="0"/>
          </a:p>
        </p:txBody>
      </p:sp>
      <p:sp>
        <p:nvSpPr>
          <p:cNvPr id="25" name="TextBox 24"/>
          <p:cNvSpPr txBox="1"/>
          <p:nvPr/>
        </p:nvSpPr>
        <p:spPr>
          <a:xfrm>
            <a:off x="609600" y="5867400"/>
            <a:ext cx="990600" cy="369332"/>
          </a:xfrm>
          <a:prstGeom prst="rect">
            <a:avLst/>
          </a:prstGeom>
          <a:noFill/>
        </p:spPr>
        <p:txBody>
          <a:bodyPr wrap="square" rtlCol="0">
            <a:spAutoFit/>
          </a:bodyPr>
          <a:lstStyle/>
          <a:p>
            <a:r>
              <a:rPr lang="en-US" dirty="0" smtClean="0"/>
              <a:t>List:</a:t>
            </a:r>
            <a:endParaRPr lang="en-US" dirty="0"/>
          </a:p>
        </p:txBody>
      </p:sp>
      <p:grpSp>
        <p:nvGrpSpPr>
          <p:cNvPr id="24" name="Group 23"/>
          <p:cNvGrpSpPr/>
          <p:nvPr/>
        </p:nvGrpSpPr>
        <p:grpSpPr>
          <a:xfrm>
            <a:off x="377651" y="2162533"/>
            <a:ext cx="6450012" cy="3419756"/>
            <a:chOff x="533400" y="1600200"/>
            <a:chExt cx="8077200" cy="3276600"/>
          </a:xfrm>
        </p:grpSpPr>
        <p:sp>
          <p:nvSpPr>
            <p:cNvPr id="27" name="Oval 568"/>
            <p:cNvSpPr>
              <a:spLocks noChangeArrowheads="1"/>
            </p:cNvSpPr>
            <p:nvPr/>
          </p:nvSpPr>
          <p:spPr bwMode="auto">
            <a:xfrm>
              <a:off x="4953000" y="4038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33</a:t>
              </a:r>
              <a:endParaRPr lang="en-US" dirty="0"/>
            </a:p>
          </p:txBody>
        </p:sp>
        <p:sp>
          <p:nvSpPr>
            <p:cNvPr id="28" name="Oval 567"/>
            <p:cNvSpPr>
              <a:spLocks noChangeArrowheads="1"/>
            </p:cNvSpPr>
            <p:nvPr/>
          </p:nvSpPr>
          <p:spPr bwMode="auto">
            <a:xfrm>
              <a:off x="2743200" y="27813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16</a:t>
              </a:r>
              <a:endParaRPr lang="en-US" dirty="0"/>
            </a:p>
          </p:txBody>
        </p:sp>
        <p:sp>
          <p:nvSpPr>
            <p:cNvPr id="29" name="Oval 569"/>
            <p:cNvSpPr>
              <a:spLocks noChangeArrowheads="1"/>
            </p:cNvSpPr>
            <p:nvPr/>
          </p:nvSpPr>
          <p:spPr bwMode="auto">
            <a:xfrm>
              <a:off x="533400" y="2981325"/>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15</a:t>
              </a:r>
              <a:endParaRPr lang="en-US" dirty="0"/>
            </a:p>
          </p:txBody>
        </p:sp>
        <p:cxnSp>
          <p:nvCxnSpPr>
            <p:cNvPr id="30" name="Straight Arrow Connector 29"/>
            <p:cNvCxnSpPr>
              <a:stCxn id="29" idx="6"/>
              <a:endCxn id="28" idx="2"/>
            </p:cNvCxnSpPr>
            <p:nvPr/>
          </p:nvCxnSpPr>
          <p:spPr>
            <a:xfrm flipV="1">
              <a:off x="1470025" y="3009900"/>
              <a:ext cx="1273175" cy="2000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8" idx="5"/>
              <a:endCxn id="27" idx="1"/>
            </p:cNvCxnSpPr>
            <p:nvPr/>
          </p:nvCxnSpPr>
          <p:spPr>
            <a:xfrm>
              <a:off x="3542659" y="3171545"/>
              <a:ext cx="1547507" cy="9340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Oval 568"/>
            <p:cNvSpPr>
              <a:spLocks noChangeArrowheads="1"/>
            </p:cNvSpPr>
            <p:nvPr/>
          </p:nvSpPr>
          <p:spPr bwMode="auto">
            <a:xfrm>
              <a:off x="6226175" y="44196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123</a:t>
              </a:r>
              <a:endParaRPr lang="en-US" dirty="0"/>
            </a:p>
          </p:txBody>
        </p:sp>
        <p:sp>
          <p:nvSpPr>
            <p:cNvPr id="33" name="Oval 568"/>
            <p:cNvSpPr>
              <a:spLocks noChangeArrowheads="1"/>
            </p:cNvSpPr>
            <p:nvPr/>
          </p:nvSpPr>
          <p:spPr bwMode="auto">
            <a:xfrm>
              <a:off x="7673975" y="4343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224</a:t>
              </a:r>
              <a:endParaRPr lang="en-US" dirty="0"/>
            </a:p>
          </p:txBody>
        </p:sp>
        <p:cxnSp>
          <p:nvCxnSpPr>
            <p:cNvPr id="34" name="Straight Arrow Connector 33"/>
            <p:cNvCxnSpPr>
              <a:stCxn id="32" idx="6"/>
              <a:endCxn id="33" idx="2"/>
            </p:cNvCxnSpPr>
            <p:nvPr/>
          </p:nvCxnSpPr>
          <p:spPr>
            <a:xfrm flipV="1">
              <a:off x="7162800" y="4572000"/>
              <a:ext cx="5111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7" idx="5"/>
              <a:endCxn id="32" idx="2"/>
            </p:cNvCxnSpPr>
            <p:nvPr/>
          </p:nvCxnSpPr>
          <p:spPr>
            <a:xfrm>
              <a:off x="5752459" y="4428845"/>
              <a:ext cx="473716" cy="2193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6" name="Oval 568"/>
            <p:cNvSpPr>
              <a:spLocks noChangeArrowheads="1"/>
            </p:cNvSpPr>
            <p:nvPr/>
          </p:nvSpPr>
          <p:spPr bwMode="auto">
            <a:xfrm>
              <a:off x="5486400" y="27432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dirty="0" smtClean="0"/>
                <a:t>141</a:t>
              </a:r>
              <a:endParaRPr lang="en-US" dirty="0"/>
            </a:p>
          </p:txBody>
        </p:sp>
        <p:sp>
          <p:nvSpPr>
            <p:cNvPr id="37" name="Oval 568"/>
            <p:cNvSpPr>
              <a:spLocks noChangeArrowheads="1"/>
            </p:cNvSpPr>
            <p:nvPr/>
          </p:nvSpPr>
          <p:spPr bwMode="auto">
            <a:xfrm>
              <a:off x="7239000" y="2819400"/>
              <a:ext cx="936625" cy="457200"/>
            </a:xfrm>
            <a:prstGeom prst="ellipse">
              <a:avLst/>
            </a:prstGeom>
            <a:solidFill>
              <a:schemeClr val="accent1"/>
            </a:solidFill>
            <a:ln w="19050">
              <a:solidFill>
                <a:schemeClr val="tx1"/>
              </a:solidFill>
              <a:round/>
              <a:headEnd/>
              <a:tailEnd/>
            </a:ln>
            <a:effectLst/>
            <a:extLst/>
          </p:spPr>
          <p:txBody>
            <a:bodyPr wrap="none" anchor="ctr"/>
            <a:lstStyle/>
            <a:p>
              <a:r>
                <a:rPr lang="en-US" dirty="0" smtClean="0"/>
                <a:t>241</a:t>
              </a:r>
              <a:endParaRPr lang="en-US" dirty="0"/>
            </a:p>
          </p:txBody>
        </p:sp>
        <p:cxnSp>
          <p:nvCxnSpPr>
            <p:cNvPr id="38" name="Straight Arrow Connector 37"/>
            <p:cNvCxnSpPr>
              <a:stCxn id="36" idx="6"/>
              <a:endCxn id="37" idx="2"/>
            </p:cNvCxnSpPr>
            <p:nvPr/>
          </p:nvCxnSpPr>
          <p:spPr>
            <a:xfrm>
              <a:off x="6423025" y="2971800"/>
              <a:ext cx="815975" cy="76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Oval 568"/>
            <p:cNvSpPr>
              <a:spLocks noChangeArrowheads="1"/>
            </p:cNvSpPr>
            <p:nvPr/>
          </p:nvSpPr>
          <p:spPr bwMode="auto">
            <a:xfrm>
              <a:off x="4473575" y="1600200"/>
              <a:ext cx="936625" cy="457200"/>
            </a:xfrm>
            <a:prstGeom prst="ellipse">
              <a:avLst/>
            </a:prstGeom>
            <a:solidFill>
              <a:schemeClr val="tx2"/>
            </a:solidFill>
            <a:ln w="19050">
              <a:solidFill>
                <a:schemeClr val="tx1"/>
              </a:solidFill>
              <a:round/>
              <a:headEnd/>
              <a:tailEnd/>
            </a:ln>
            <a:effectLst/>
            <a:extLst/>
          </p:spPr>
          <p:txBody>
            <a:bodyPr wrap="none" anchor="ctr"/>
            <a:lstStyle/>
            <a:p>
              <a:r>
                <a:rPr lang="en-US" dirty="0" smtClean="0"/>
                <a:t>22</a:t>
              </a:r>
              <a:endParaRPr lang="en-US" dirty="0"/>
            </a:p>
          </p:txBody>
        </p:sp>
        <p:cxnSp>
          <p:nvCxnSpPr>
            <p:cNvPr id="40" name="Straight Arrow Connector 39"/>
            <p:cNvCxnSpPr>
              <a:stCxn id="39" idx="5"/>
            </p:cNvCxnSpPr>
            <p:nvPr/>
          </p:nvCxnSpPr>
          <p:spPr>
            <a:xfrm>
              <a:off x="5273034" y="1990445"/>
              <a:ext cx="518166" cy="75275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1" name="TextBox 40"/>
          <p:cNvSpPr txBox="1"/>
          <p:nvPr/>
        </p:nvSpPr>
        <p:spPr>
          <a:xfrm>
            <a:off x="7391400" y="5542523"/>
            <a:ext cx="1295400" cy="369332"/>
          </a:xfrm>
          <a:prstGeom prst="rect">
            <a:avLst/>
          </a:prstGeom>
          <a:noFill/>
        </p:spPr>
        <p:txBody>
          <a:bodyPr wrap="square" rtlCol="0">
            <a:spAutoFit/>
          </a:bodyPr>
          <a:lstStyle/>
          <a:p>
            <a:pPr algn="ctr"/>
            <a:r>
              <a:rPr lang="en-US" dirty="0" smtClean="0"/>
              <a:t>Stack</a:t>
            </a:r>
            <a:endParaRPr lang="en-US" dirty="0"/>
          </a:p>
        </p:txBody>
      </p:sp>
      <p:cxnSp>
        <p:nvCxnSpPr>
          <p:cNvPr id="42" name="Straight Arrow Connector 41"/>
          <p:cNvCxnSpPr>
            <a:endCxn id="36" idx="2"/>
          </p:cNvCxnSpPr>
          <p:nvPr/>
        </p:nvCxnSpPr>
        <p:spPr>
          <a:xfrm>
            <a:off x="2865769" y="3594058"/>
            <a:ext cx="1467078"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543800" y="5582289"/>
            <a:ext cx="99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543800"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15905" y="2819400"/>
            <a:ext cx="0" cy="27628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091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rgbClr val="000000"/>
      </a:dk1>
      <a:lt1>
        <a:srgbClr val="FFFFFF"/>
      </a:lt1>
      <a:dk2>
        <a:srgbClr val="FF5840"/>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6374</TotalTime>
  <Words>2047</Words>
  <Application>Microsoft Office PowerPoint</Application>
  <PresentationFormat>On-screen Show (4:3)</PresentationFormat>
  <Paragraphs>563</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Directed Acyclic Graphs and Topological Sort</vt:lpstr>
      <vt:lpstr>Outline</vt:lpstr>
      <vt:lpstr>Directed Acyclic Graphs (DAGs)</vt:lpstr>
      <vt:lpstr>Directed Acyclic Graphs (DAGs) (2)</vt:lpstr>
      <vt:lpstr>Example DAG – Brown CS Course Prerequisites</vt:lpstr>
      <vt:lpstr>Intro to…</vt:lpstr>
      <vt:lpstr>Topological Sort </vt:lpstr>
      <vt:lpstr>Top Sort: General Approach</vt:lpstr>
      <vt:lpstr>Topological Sort Run-Through</vt:lpstr>
      <vt:lpstr>Topological Sort Run-Through (2)</vt:lpstr>
      <vt:lpstr>Topological Sort Run-Through (3)</vt:lpstr>
      <vt:lpstr>Topological Sort Run-Through (4)</vt:lpstr>
      <vt:lpstr>Topological Sort Run-Through (5)</vt:lpstr>
      <vt:lpstr>Topological Sort Run-Through (6)</vt:lpstr>
      <vt:lpstr>Topological Sort Run-Through (7)</vt:lpstr>
      <vt:lpstr>Topological Sort Run-Through (8)</vt:lpstr>
      <vt:lpstr>Topological Sort Run-Through (9)</vt:lpstr>
      <vt:lpstr>Topological Sort Run-Through (10)</vt:lpstr>
      <vt:lpstr>Topological Sort Run-Through (12)</vt:lpstr>
      <vt:lpstr>Topological Sort Run-Through (13)</vt:lpstr>
      <vt:lpstr>Topological Sort Run-Through (14)</vt:lpstr>
      <vt:lpstr>Topological Sort Run-Through (15)</vt:lpstr>
      <vt:lpstr>Topological Sort Run-Through (16)</vt:lpstr>
      <vt:lpstr>Topological Sort Run-Through (17)</vt:lpstr>
      <vt:lpstr>Topological Sort Run-Through (18)</vt:lpstr>
      <vt:lpstr>Topological Sort Run-Through (19)</vt:lpstr>
      <vt:lpstr>Top Sort Pseudocode </vt:lpstr>
      <vt:lpstr>Top Sort Runtime</vt:lpstr>
      <vt:lpstr>Top Sort Runtime</vt:lpstr>
      <vt:lpstr>Top Sort Runtime</vt:lpstr>
      <vt:lpstr>Top Sort Runtime</vt:lpstr>
      <vt:lpstr>Top Sort Pseudocode – O(|V| + |E|)</vt:lpstr>
      <vt:lpstr>Top Sort Variations</vt:lpstr>
      <vt:lpstr>Top Sort Variations (2)</vt:lpstr>
      <vt:lpstr>Top Sort: Why only on DAGs?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Goldberg</dc:creator>
  <cp:lastModifiedBy>myym9211@yahoo.com</cp:lastModifiedBy>
  <cp:revision>144</cp:revision>
  <dcterms:created xsi:type="dcterms:W3CDTF">2013-01-12T20:59:02Z</dcterms:created>
  <dcterms:modified xsi:type="dcterms:W3CDTF">2016-12-04T16:42:29Z</dcterms:modified>
</cp:coreProperties>
</file>