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72" r:id="rId5"/>
    <p:sldId id="273" r:id="rId6"/>
    <p:sldId id="259" r:id="rId7"/>
    <p:sldId id="269" r:id="rId8"/>
    <p:sldId id="260" r:id="rId9"/>
    <p:sldId id="261" r:id="rId10"/>
    <p:sldId id="262" r:id="rId11"/>
    <p:sldId id="263" r:id="rId12"/>
    <p:sldId id="264" r:id="rId13"/>
    <p:sldId id="265" r:id="rId14"/>
    <p:sldId id="266" r:id="rId15"/>
    <p:sldId id="267" r:id="rId16"/>
    <p:sldId id="274" r:id="rId17"/>
    <p:sldId id="275" r:id="rId18"/>
    <p:sldId id="276" r:id="rId19"/>
    <p:sldId id="277" r:id="rId20"/>
    <p:sldId id="281" r:id="rId21"/>
    <p:sldId id="279" r:id="rId22"/>
    <p:sldId id="280" r:id="rId23"/>
    <p:sldId id="292" r:id="rId24"/>
    <p:sldId id="285" r:id="rId25"/>
    <p:sldId id="282" r:id="rId26"/>
    <p:sldId id="283" r:id="rId27"/>
    <p:sldId id="284" r:id="rId28"/>
    <p:sldId id="271" r:id="rId29"/>
    <p:sldId id="288" r:id="rId30"/>
    <p:sldId id="291" r:id="rId31"/>
    <p:sldId id="289" r:id="rId32"/>
    <p:sldId id="290"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041CBF-663F-400D-B807-10FF6F430131}" type="datetimeFigureOut">
              <a:rPr lang="en-US" smtClean="0"/>
              <a:pPr/>
              <a:t>10/24/2016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BB4FE-0ADF-488A-AEDA-0002BE01B22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7DADF-3F7A-4156-A233-901818D6A9C1}" type="slidenum">
              <a:rPr lang="en-US"/>
              <a:pPr/>
              <a:t>7</a:t>
            </a:fld>
            <a:endParaRPr lang="en-US"/>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5296EE-5D05-4ED8-AC69-69201375385A}" type="datetimeFigureOut">
              <a:rPr lang="en-US" smtClean="0"/>
              <a:pPr/>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7B964-675E-4B6F-9818-64898C2534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296EE-5D05-4ED8-AC69-69201375385A}" type="datetimeFigureOut">
              <a:rPr lang="en-US" smtClean="0"/>
              <a:pPr/>
              <a:t>10/24/2016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7B964-675E-4B6F-9818-64898C2534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 Black Trees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endParaRPr lang="en-US" dirty="0"/>
          </a:p>
        </p:txBody>
      </p:sp>
      <p:sp>
        <p:nvSpPr>
          <p:cNvPr id="3" name="Content Placeholder 2"/>
          <p:cNvSpPr>
            <a:spLocks noGrp="1"/>
          </p:cNvSpPr>
          <p:nvPr>
            <p:ph idx="1"/>
          </p:nvPr>
        </p:nvSpPr>
        <p:spPr/>
        <p:txBody>
          <a:bodyPr/>
          <a:lstStyle/>
          <a:p>
            <a:r>
              <a:rPr lang="en-US" dirty="0" smtClean="0"/>
              <a:t>The algorithm has three steps:</a:t>
            </a:r>
          </a:p>
          <a:p>
            <a:r>
              <a:rPr lang="en-US" dirty="0" smtClean="0"/>
              <a:t>Insert as you would into a BST, coloring the node red.</a:t>
            </a:r>
          </a:p>
          <a:p>
            <a:r>
              <a:rPr lang="en-US" dirty="0" smtClean="0"/>
              <a:t>If the parent of the node you just inserted was red, you have a double-red problem which you must correct.</a:t>
            </a:r>
          </a:p>
          <a:p>
            <a:r>
              <a:rPr lang="en-US" dirty="0" smtClean="0"/>
              <a:t>Color the root node black.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double red problem is corrected with zero or more </a:t>
            </a:r>
            <a:r>
              <a:rPr lang="en-US" b="1" dirty="0" err="1" smtClean="0"/>
              <a:t>recolorings</a:t>
            </a:r>
            <a:r>
              <a:rPr lang="en-US" dirty="0" smtClean="0"/>
              <a:t> followed by zero or one </a:t>
            </a:r>
            <a:r>
              <a:rPr lang="en-US" b="1" dirty="0" smtClean="0"/>
              <a:t>restructuring</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b="1" dirty="0" err="1" smtClean="0"/>
              <a:t>Recoloring</a:t>
            </a:r>
            <a:r>
              <a:rPr lang="en-US" b="1" dirty="0" smtClean="0"/>
              <a:t/>
            </a:r>
            <a:br>
              <a:rPr lang="en-US" b="1" dirty="0" smtClean="0"/>
            </a:br>
            <a:r>
              <a:rPr lang="en-US" sz="3100" dirty="0" smtClean="0"/>
              <a:t>Recolor whenever </a:t>
            </a:r>
            <a:r>
              <a:rPr lang="en-US" sz="3100" i="1" dirty="0" smtClean="0"/>
              <a:t>the sibling of a red node's red parent is red</a:t>
            </a:r>
            <a:r>
              <a:rPr lang="en-US" sz="3100" dirty="0" smtClean="0"/>
              <a:t>:</a:t>
            </a:r>
            <a:r>
              <a:rPr lang="en-US" dirty="0" smtClean="0"/>
              <a:t/>
            </a:r>
            <a:br>
              <a:rPr lang="en-US" dirty="0" smtClean="0"/>
            </a:br>
            <a:r>
              <a:rPr lang="en-US" b="1" dirty="0" smtClean="0"/>
              <a:t/>
            </a:r>
            <a:br>
              <a:rPr lang="en-US" b="1" dirty="0" smtClean="0"/>
            </a:br>
            <a:endParaRPr lang="en-US" dirty="0"/>
          </a:p>
        </p:txBody>
      </p:sp>
      <p:pic>
        <p:nvPicPr>
          <p:cNvPr id="2053" name="Picture 5"/>
          <p:cNvPicPr>
            <a:picLocks noGrp="1" noChangeAspect="1" noChangeArrowheads="1"/>
          </p:cNvPicPr>
          <p:nvPr>
            <p:ph idx="1"/>
          </p:nvPr>
        </p:nvPicPr>
        <p:blipFill>
          <a:blip r:embed="rId2"/>
          <a:srcRect/>
          <a:stretch>
            <a:fillRect/>
          </a:stretch>
        </p:blipFill>
        <p:spPr bwMode="auto">
          <a:xfrm>
            <a:off x="685800" y="2133600"/>
            <a:ext cx="7620000" cy="3962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Restructuring</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smtClean="0"/>
              <a:t>Restructure </a:t>
            </a:r>
            <a:r>
              <a:rPr lang="en-US" dirty="0" smtClean="0"/>
              <a:t>whenever </a:t>
            </a:r>
            <a:r>
              <a:rPr lang="en-US" i="1" dirty="0" smtClean="0"/>
              <a:t>the red child's red parent's sibling is black or null</a:t>
            </a:r>
            <a:r>
              <a:rPr lang="en-US" dirty="0" smtClean="0"/>
              <a:t>. There are four cases:</a:t>
            </a:r>
          </a:p>
          <a:p>
            <a:r>
              <a:rPr lang="en-US" dirty="0" smtClean="0"/>
              <a:t>Right</a:t>
            </a:r>
          </a:p>
          <a:p>
            <a:r>
              <a:rPr lang="en-US" dirty="0" smtClean="0"/>
              <a:t>Left</a:t>
            </a:r>
          </a:p>
          <a:p>
            <a:r>
              <a:rPr lang="en-US" dirty="0" smtClean="0"/>
              <a:t>Right-Left</a:t>
            </a:r>
          </a:p>
          <a:p>
            <a:r>
              <a:rPr lang="en-US" dirty="0" smtClean="0"/>
              <a:t>Left-Right</a:t>
            </a:r>
          </a:p>
          <a:p>
            <a:pPr algn="just"/>
            <a:r>
              <a:rPr lang="en-US" dirty="0" smtClean="0"/>
              <a:t>After restructure, the root of the restructured </a:t>
            </a:r>
            <a:r>
              <a:rPr lang="en-US" dirty="0" err="1" smtClean="0"/>
              <a:t>subtree</a:t>
            </a:r>
            <a:r>
              <a:rPr lang="en-US" dirty="0" smtClean="0"/>
              <a:t> is colored black and its children are colored red.</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0" y="1977230"/>
            <a:ext cx="8839200" cy="419496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986756"/>
            <a:ext cx="8382000" cy="433784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6B5CCFD-BF7A-40E6-8EC0-0F52BA1A579D}" type="slidenum">
              <a:rPr lang="en-US"/>
              <a:pPr/>
              <a:t>16</a:t>
            </a:fld>
            <a:endParaRPr lang="en-US"/>
          </a:p>
        </p:txBody>
      </p:sp>
      <p:sp>
        <p:nvSpPr>
          <p:cNvPr id="13314" name="Rectangle 2"/>
          <p:cNvSpPr>
            <a:spLocks noGrp="1" noChangeArrowheads="1"/>
          </p:cNvSpPr>
          <p:nvPr>
            <p:ph type="title"/>
          </p:nvPr>
        </p:nvSpPr>
        <p:spPr/>
        <p:txBody>
          <a:bodyPr/>
          <a:lstStyle/>
          <a:p>
            <a:r>
              <a:rPr lang="en-US" dirty="0" smtClean="0"/>
              <a:t>Insertion Cases</a:t>
            </a:r>
            <a:endParaRPr lang="en-US" dirty="0"/>
          </a:p>
        </p:txBody>
      </p:sp>
      <p:sp>
        <p:nvSpPr>
          <p:cNvPr id="13315" name="Rectangle 3"/>
          <p:cNvSpPr>
            <a:spLocks noGrp="1" noChangeArrowheads="1"/>
          </p:cNvSpPr>
          <p:nvPr>
            <p:ph type="body" idx="1"/>
          </p:nvPr>
        </p:nvSpPr>
        <p:spPr>
          <a:xfrm>
            <a:off x="228600" y="1676400"/>
            <a:ext cx="8610600" cy="4800600"/>
          </a:xfrm>
        </p:spPr>
        <p:txBody>
          <a:bodyPr>
            <a:normAutofit/>
          </a:bodyPr>
          <a:lstStyle/>
          <a:p>
            <a:pPr>
              <a:lnSpc>
                <a:spcPct val="90000"/>
              </a:lnSpc>
            </a:pPr>
            <a:r>
              <a:rPr lang="en-US" sz="2600" dirty="0"/>
              <a:t>Insert node; Color it RED; X is pointer to it</a:t>
            </a:r>
          </a:p>
          <a:p>
            <a:pPr>
              <a:lnSpc>
                <a:spcPct val="90000"/>
              </a:lnSpc>
            </a:pPr>
            <a:r>
              <a:rPr lang="en-US" sz="2600" dirty="0"/>
              <a:t>Cases</a:t>
            </a:r>
          </a:p>
          <a:p>
            <a:pPr lvl="1">
              <a:lnSpc>
                <a:spcPct val="90000"/>
              </a:lnSpc>
              <a:buFontTx/>
              <a:buNone/>
            </a:pPr>
            <a:r>
              <a:rPr lang="en-US" sz="2600" dirty="0"/>
              <a:t>0:  X is the root -- color it black</a:t>
            </a:r>
          </a:p>
          <a:p>
            <a:pPr lvl="1">
              <a:lnSpc>
                <a:spcPct val="90000"/>
              </a:lnSpc>
              <a:buFontTx/>
              <a:buNone/>
            </a:pPr>
            <a:r>
              <a:rPr lang="en-US" sz="2600" dirty="0"/>
              <a:t>1:  Both parent and uncle are red -- color parent and uncle black, color grandparent red, point X to grandparent, check new situation</a:t>
            </a:r>
          </a:p>
          <a:p>
            <a:pPr lvl="1">
              <a:lnSpc>
                <a:spcPct val="90000"/>
              </a:lnSpc>
              <a:buFontTx/>
              <a:buNone/>
            </a:pPr>
            <a:r>
              <a:rPr lang="en-US" sz="2600" dirty="0"/>
              <a:t>2 (</a:t>
            </a:r>
            <a:r>
              <a:rPr lang="en-US" sz="2600" dirty="0" err="1"/>
              <a:t>zig-zag</a:t>
            </a:r>
            <a:r>
              <a:rPr lang="en-US" sz="2600" dirty="0"/>
              <a:t>): Parent is red, but uncle is black. X and its parent are opposite type children -- color grandparent red, color X black, rotate left on parent, rotate right on grandparent</a:t>
            </a:r>
          </a:p>
          <a:p>
            <a:pPr lvl="1">
              <a:lnSpc>
                <a:spcPct val="90000"/>
              </a:lnSpc>
              <a:buFontTx/>
              <a:buNone/>
            </a:pPr>
            <a:r>
              <a:rPr lang="en-US" sz="2600" dirty="0"/>
              <a:t>3 (</a:t>
            </a:r>
            <a:r>
              <a:rPr lang="en-US" sz="2600" dirty="0" err="1"/>
              <a:t>zig-zig</a:t>
            </a:r>
            <a:r>
              <a:rPr lang="en-US" sz="2600" dirty="0"/>
              <a:t>):  Parent is red, but uncle is black. X and its parent are both left or both right children -- color parent black, color grandparent red, rotate right on grandparent</a:t>
            </a:r>
          </a:p>
          <a:p>
            <a:pPr lvl="1">
              <a:lnSpc>
                <a:spcPct val="90000"/>
              </a:lnSpc>
              <a:buFontTx/>
              <a:buNone/>
            </a:pPr>
            <a:endParaRPr lang="en-US" sz="2400" dirty="0"/>
          </a:p>
          <a:p>
            <a:pPr lvl="1">
              <a:lnSpc>
                <a:spcPct val="90000"/>
              </a:lnSpc>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p:txBody>
          <a:bodyPr/>
          <a:lstStyle/>
          <a:p>
            <a:fld id="{FDF7460D-40E5-461C-87E6-59802569E1D9}" type="slidenum">
              <a:rPr lang="en-US"/>
              <a:pPr/>
              <a:t>17</a:t>
            </a:fld>
            <a:endParaRPr lang="en-US"/>
          </a:p>
        </p:txBody>
      </p:sp>
      <p:sp>
        <p:nvSpPr>
          <p:cNvPr id="17410" name="Oval 2"/>
          <p:cNvSpPr>
            <a:spLocks noChangeArrowheads="1"/>
          </p:cNvSpPr>
          <p:nvPr/>
        </p:nvSpPr>
        <p:spPr bwMode="auto">
          <a:xfrm>
            <a:off x="2743200" y="8382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11" name="Oval 3"/>
          <p:cNvSpPr>
            <a:spLocks noChangeArrowheads="1"/>
          </p:cNvSpPr>
          <p:nvPr/>
        </p:nvSpPr>
        <p:spPr bwMode="auto">
          <a:xfrm>
            <a:off x="1828800" y="17526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12" name="Oval 4"/>
          <p:cNvSpPr>
            <a:spLocks noChangeArrowheads="1"/>
          </p:cNvSpPr>
          <p:nvPr/>
        </p:nvSpPr>
        <p:spPr bwMode="auto">
          <a:xfrm>
            <a:off x="3810000" y="1828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13" name="Oval 5"/>
          <p:cNvSpPr>
            <a:spLocks noChangeArrowheads="1"/>
          </p:cNvSpPr>
          <p:nvPr/>
        </p:nvSpPr>
        <p:spPr bwMode="auto">
          <a:xfrm>
            <a:off x="2438400" y="27432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14" name="Rectangle 6"/>
          <p:cNvSpPr>
            <a:spLocks noChangeArrowheads="1"/>
          </p:cNvSpPr>
          <p:nvPr/>
        </p:nvSpPr>
        <p:spPr bwMode="auto">
          <a:xfrm>
            <a:off x="1981200" y="38862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15" name="Rectangle 7"/>
          <p:cNvSpPr>
            <a:spLocks noChangeArrowheads="1"/>
          </p:cNvSpPr>
          <p:nvPr/>
        </p:nvSpPr>
        <p:spPr bwMode="auto">
          <a:xfrm>
            <a:off x="3352800" y="39624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16" name="Line 8"/>
          <p:cNvSpPr>
            <a:spLocks noChangeShapeType="1"/>
          </p:cNvSpPr>
          <p:nvPr/>
        </p:nvSpPr>
        <p:spPr bwMode="auto">
          <a:xfrm flipH="1">
            <a:off x="2438400" y="1371600"/>
            <a:ext cx="381000" cy="457200"/>
          </a:xfrm>
          <a:prstGeom prst="line">
            <a:avLst/>
          </a:prstGeom>
          <a:noFill/>
          <a:ln w="9525">
            <a:solidFill>
              <a:schemeClr val="tx1"/>
            </a:solidFill>
            <a:round/>
            <a:headEnd/>
            <a:tailEnd/>
          </a:ln>
          <a:effectLst/>
        </p:spPr>
        <p:txBody>
          <a:bodyPr/>
          <a:lstStyle/>
          <a:p>
            <a:endParaRPr lang="en-US"/>
          </a:p>
        </p:txBody>
      </p:sp>
      <p:sp>
        <p:nvSpPr>
          <p:cNvPr id="17417" name="Line 9"/>
          <p:cNvSpPr>
            <a:spLocks noChangeShapeType="1"/>
          </p:cNvSpPr>
          <p:nvPr/>
        </p:nvSpPr>
        <p:spPr bwMode="auto">
          <a:xfrm>
            <a:off x="3276600" y="1447800"/>
            <a:ext cx="609600" cy="457200"/>
          </a:xfrm>
          <a:prstGeom prst="line">
            <a:avLst/>
          </a:prstGeom>
          <a:noFill/>
          <a:ln w="9525">
            <a:solidFill>
              <a:schemeClr val="tx1"/>
            </a:solidFill>
            <a:round/>
            <a:headEnd/>
            <a:tailEnd/>
          </a:ln>
          <a:effectLst/>
        </p:spPr>
        <p:txBody>
          <a:bodyPr/>
          <a:lstStyle/>
          <a:p>
            <a:endParaRPr lang="en-US"/>
          </a:p>
        </p:txBody>
      </p:sp>
      <p:sp>
        <p:nvSpPr>
          <p:cNvPr id="17418" name="Line 10"/>
          <p:cNvSpPr>
            <a:spLocks noChangeShapeType="1"/>
          </p:cNvSpPr>
          <p:nvPr/>
        </p:nvSpPr>
        <p:spPr bwMode="auto">
          <a:xfrm>
            <a:off x="2209800" y="2438400"/>
            <a:ext cx="381000" cy="381000"/>
          </a:xfrm>
          <a:prstGeom prst="line">
            <a:avLst/>
          </a:prstGeom>
          <a:noFill/>
          <a:ln w="9525">
            <a:solidFill>
              <a:schemeClr val="tx1"/>
            </a:solidFill>
            <a:round/>
            <a:headEnd/>
            <a:tailEnd/>
          </a:ln>
          <a:effectLst/>
        </p:spPr>
        <p:txBody>
          <a:bodyPr/>
          <a:lstStyle/>
          <a:p>
            <a:endParaRPr lang="en-US"/>
          </a:p>
        </p:txBody>
      </p:sp>
      <p:sp>
        <p:nvSpPr>
          <p:cNvPr id="17419" name="Line 11"/>
          <p:cNvSpPr>
            <a:spLocks noChangeShapeType="1"/>
          </p:cNvSpPr>
          <p:nvPr/>
        </p:nvSpPr>
        <p:spPr bwMode="auto">
          <a:xfrm flipH="1">
            <a:off x="2362200" y="3429000"/>
            <a:ext cx="304800" cy="457200"/>
          </a:xfrm>
          <a:prstGeom prst="line">
            <a:avLst/>
          </a:prstGeom>
          <a:noFill/>
          <a:ln w="9525">
            <a:solidFill>
              <a:schemeClr val="tx1"/>
            </a:solidFill>
            <a:round/>
            <a:headEnd/>
            <a:tailEnd/>
          </a:ln>
          <a:effectLst/>
        </p:spPr>
        <p:txBody>
          <a:bodyPr/>
          <a:lstStyle/>
          <a:p>
            <a:endParaRPr lang="en-US"/>
          </a:p>
        </p:txBody>
      </p:sp>
      <p:sp>
        <p:nvSpPr>
          <p:cNvPr id="17420" name="Line 12"/>
          <p:cNvSpPr>
            <a:spLocks noChangeShapeType="1"/>
          </p:cNvSpPr>
          <p:nvPr/>
        </p:nvSpPr>
        <p:spPr bwMode="auto">
          <a:xfrm>
            <a:off x="2971800" y="3352800"/>
            <a:ext cx="381000" cy="609600"/>
          </a:xfrm>
          <a:prstGeom prst="line">
            <a:avLst/>
          </a:prstGeom>
          <a:noFill/>
          <a:ln w="9525">
            <a:solidFill>
              <a:schemeClr val="tx1"/>
            </a:solidFill>
            <a:round/>
            <a:headEnd/>
            <a:tailEnd/>
          </a:ln>
          <a:effectLst/>
        </p:spPr>
        <p:txBody>
          <a:bodyPr/>
          <a:lstStyle/>
          <a:p>
            <a:endParaRPr lang="en-US"/>
          </a:p>
        </p:txBody>
      </p:sp>
      <p:sp>
        <p:nvSpPr>
          <p:cNvPr id="17421" name="Text Box 13"/>
          <p:cNvSpPr txBox="1">
            <a:spLocks noChangeArrowheads="1"/>
          </p:cNvSpPr>
          <p:nvPr/>
        </p:nvSpPr>
        <p:spPr bwMode="auto">
          <a:xfrm>
            <a:off x="4038600" y="2819400"/>
            <a:ext cx="6858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7422" name="Line 14"/>
          <p:cNvSpPr>
            <a:spLocks noChangeShapeType="1"/>
          </p:cNvSpPr>
          <p:nvPr/>
        </p:nvSpPr>
        <p:spPr bwMode="auto">
          <a:xfrm flipH="1">
            <a:off x="3276600" y="31242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7423" name="Text Box 15"/>
          <p:cNvSpPr txBox="1">
            <a:spLocks noChangeArrowheads="1"/>
          </p:cNvSpPr>
          <p:nvPr/>
        </p:nvSpPr>
        <p:spPr bwMode="auto">
          <a:xfrm>
            <a:off x="1371600" y="1905000"/>
            <a:ext cx="3810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7424" name="Text Box 16"/>
          <p:cNvSpPr txBox="1">
            <a:spLocks noChangeArrowheads="1"/>
          </p:cNvSpPr>
          <p:nvPr/>
        </p:nvSpPr>
        <p:spPr bwMode="auto">
          <a:xfrm>
            <a:off x="3505200" y="990600"/>
            <a:ext cx="5334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7425" name="Text Box 17"/>
          <p:cNvSpPr txBox="1">
            <a:spLocks noChangeArrowheads="1"/>
          </p:cNvSpPr>
          <p:nvPr/>
        </p:nvSpPr>
        <p:spPr bwMode="auto">
          <a:xfrm>
            <a:off x="4572000" y="19812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7426" name="Oval 18"/>
          <p:cNvSpPr>
            <a:spLocks noChangeArrowheads="1"/>
          </p:cNvSpPr>
          <p:nvPr/>
        </p:nvSpPr>
        <p:spPr bwMode="auto">
          <a:xfrm>
            <a:off x="838200" y="28956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27" name="Line 19"/>
          <p:cNvSpPr>
            <a:spLocks noChangeShapeType="1"/>
          </p:cNvSpPr>
          <p:nvPr/>
        </p:nvSpPr>
        <p:spPr bwMode="auto">
          <a:xfrm flipH="1">
            <a:off x="1371600" y="2286000"/>
            <a:ext cx="533400" cy="609600"/>
          </a:xfrm>
          <a:prstGeom prst="line">
            <a:avLst/>
          </a:prstGeom>
          <a:noFill/>
          <a:ln w="9525">
            <a:solidFill>
              <a:schemeClr val="tx1"/>
            </a:solidFill>
            <a:round/>
            <a:headEnd/>
            <a:tailEnd/>
          </a:ln>
          <a:effectLst/>
        </p:spPr>
        <p:txBody>
          <a:bodyPr/>
          <a:lstStyle/>
          <a:p>
            <a:endParaRPr lang="en-US"/>
          </a:p>
        </p:txBody>
      </p:sp>
      <p:sp>
        <p:nvSpPr>
          <p:cNvPr id="17428" name="Text Box 20"/>
          <p:cNvSpPr txBox="1">
            <a:spLocks noChangeArrowheads="1"/>
          </p:cNvSpPr>
          <p:nvPr/>
        </p:nvSpPr>
        <p:spPr bwMode="auto">
          <a:xfrm>
            <a:off x="381000" y="2971800"/>
            <a:ext cx="5334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7429" name="Oval 21"/>
          <p:cNvSpPr>
            <a:spLocks noChangeArrowheads="1"/>
          </p:cNvSpPr>
          <p:nvPr/>
        </p:nvSpPr>
        <p:spPr bwMode="auto">
          <a:xfrm>
            <a:off x="6553200" y="2971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30" name="Oval 22"/>
          <p:cNvSpPr>
            <a:spLocks noChangeArrowheads="1"/>
          </p:cNvSpPr>
          <p:nvPr/>
        </p:nvSpPr>
        <p:spPr bwMode="auto">
          <a:xfrm>
            <a:off x="5638800" y="38862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31" name="Oval 23"/>
          <p:cNvSpPr>
            <a:spLocks noChangeArrowheads="1"/>
          </p:cNvSpPr>
          <p:nvPr/>
        </p:nvSpPr>
        <p:spPr bwMode="auto">
          <a:xfrm>
            <a:off x="7620000" y="39624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32" name="Oval 24"/>
          <p:cNvSpPr>
            <a:spLocks noChangeArrowheads="1"/>
          </p:cNvSpPr>
          <p:nvPr/>
        </p:nvSpPr>
        <p:spPr bwMode="auto">
          <a:xfrm>
            <a:off x="8153400" y="4876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33" name="Rectangle 25"/>
          <p:cNvSpPr>
            <a:spLocks noChangeArrowheads="1"/>
          </p:cNvSpPr>
          <p:nvPr/>
        </p:nvSpPr>
        <p:spPr bwMode="auto">
          <a:xfrm>
            <a:off x="7086600" y="51054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34" name="Rectangle 26"/>
          <p:cNvSpPr>
            <a:spLocks noChangeArrowheads="1"/>
          </p:cNvSpPr>
          <p:nvPr/>
        </p:nvSpPr>
        <p:spPr bwMode="auto">
          <a:xfrm>
            <a:off x="6172200" y="51816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35" name="Line 27"/>
          <p:cNvSpPr>
            <a:spLocks noChangeShapeType="1"/>
          </p:cNvSpPr>
          <p:nvPr/>
        </p:nvSpPr>
        <p:spPr bwMode="auto">
          <a:xfrm flipH="1">
            <a:off x="6248400" y="3505200"/>
            <a:ext cx="381000" cy="457200"/>
          </a:xfrm>
          <a:prstGeom prst="line">
            <a:avLst/>
          </a:prstGeom>
          <a:noFill/>
          <a:ln w="9525">
            <a:solidFill>
              <a:schemeClr val="tx1"/>
            </a:solidFill>
            <a:round/>
            <a:headEnd/>
            <a:tailEnd/>
          </a:ln>
          <a:effectLst/>
        </p:spPr>
        <p:txBody>
          <a:bodyPr/>
          <a:lstStyle/>
          <a:p>
            <a:endParaRPr lang="en-US"/>
          </a:p>
        </p:txBody>
      </p:sp>
      <p:sp>
        <p:nvSpPr>
          <p:cNvPr id="17436" name="Line 28"/>
          <p:cNvSpPr>
            <a:spLocks noChangeShapeType="1"/>
          </p:cNvSpPr>
          <p:nvPr/>
        </p:nvSpPr>
        <p:spPr bwMode="auto">
          <a:xfrm>
            <a:off x="7086600" y="3581400"/>
            <a:ext cx="609600" cy="457200"/>
          </a:xfrm>
          <a:prstGeom prst="line">
            <a:avLst/>
          </a:prstGeom>
          <a:noFill/>
          <a:ln w="9525">
            <a:solidFill>
              <a:schemeClr val="tx1"/>
            </a:solidFill>
            <a:round/>
            <a:headEnd/>
            <a:tailEnd/>
          </a:ln>
          <a:effectLst/>
        </p:spPr>
        <p:txBody>
          <a:bodyPr/>
          <a:lstStyle/>
          <a:p>
            <a:endParaRPr lang="en-US"/>
          </a:p>
        </p:txBody>
      </p:sp>
      <p:sp>
        <p:nvSpPr>
          <p:cNvPr id="17437" name="Line 29"/>
          <p:cNvSpPr>
            <a:spLocks noChangeShapeType="1"/>
          </p:cNvSpPr>
          <p:nvPr/>
        </p:nvSpPr>
        <p:spPr bwMode="auto">
          <a:xfrm>
            <a:off x="8153400" y="4572000"/>
            <a:ext cx="381000" cy="304800"/>
          </a:xfrm>
          <a:prstGeom prst="line">
            <a:avLst/>
          </a:prstGeom>
          <a:noFill/>
          <a:ln w="9525">
            <a:solidFill>
              <a:schemeClr val="tx1"/>
            </a:solidFill>
            <a:round/>
            <a:headEnd/>
            <a:tailEnd/>
          </a:ln>
          <a:effectLst/>
        </p:spPr>
        <p:txBody>
          <a:bodyPr/>
          <a:lstStyle/>
          <a:p>
            <a:endParaRPr lang="en-US"/>
          </a:p>
        </p:txBody>
      </p:sp>
      <p:sp>
        <p:nvSpPr>
          <p:cNvPr id="17438" name="Line 30"/>
          <p:cNvSpPr>
            <a:spLocks noChangeShapeType="1"/>
          </p:cNvSpPr>
          <p:nvPr/>
        </p:nvSpPr>
        <p:spPr bwMode="auto">
          <a:xfrm flipH="1">
            <a:off x="7467600" y="4648200"/>
            <a:ext cx="304800" cy="457200"/>
          </a:xfrm>
          <a:prstGeom prst="line">
            <a:avLst/>
          </a:prstGeom>
          <a:noFill/>
          <a:ln w="9525">
            <a:solidFill>
              <a:schemeClr val="tx1"/>
            </a:solidFill>
            <a:round/>
            <a:headEnd/>
            <a:tailEnd/>
          </a:ln>
          <a:effectLst/>
        </p:spPr>
        <p:txBody>
          <a:bodyPr/>
          <a:lstStyle/>
          <a:p>
            <a:endParaRPr lang="en-US"/>
          </a:p>
        </p:txBody>
      </p:sp>
      <p:sp>
        <p:nvSpPr>
          <p:cNvPr id="17439" name="Line 31"/>
          <p:cNvSpPr>
            <a:spLocks noChangeShapeType="1"/>
          </p:cNvSpPr>
          <p:nvPr/>
        </p:nvSpPr>
        <p:spPr bwMode="auto">
          <a:xfrm>
            <a:off x="6019800" y="4572000"/>
            <a:ext cx="381000" cy="609600"/>
          </a:xfrm>
          <a:prstGeom prst="line">
            <a:avLst/>
          </a:prstGeom>
          <a:noFill/>
          <a:ln w="9525">
            <a:solidFill>
              <a:schemeClr val="tx1"/>
            </a:solidFill>
            <a:round/>
            <a:headEnd/>
            <a:tailEnd/>
          </a:ln>
          <a:effectLst/>
        </p:spPr>
        <p:txBody>
          <a:bodyPr/>
          <a:lstStyle/>
          <a:p>
            <a:endParaRPr lang="en-US"/>
          </a:p>
        </p:txBody>
      </p:sp>
      <p:sp>
        <p:nvSpPr>
          <p:cNvPr id="17440" name="Text Box 32"/>
          <p:cNvSpPr txBox="1">
            <a:spLocks noChangeArrowheads="1"/>
          </p:cNvSpPr>
          <p:nvPr/>
        </p:nvSpPr>
        <p:spPr bwMode="auto">
          <a:xfrm>
            <a:off x="8077200" y="2895600"/>
            <a:ext cx="6858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7441" name="Line 33"/>
          <p:cNvSpPr>
            <a:spLocks noChangeShapeType="1"/>
          </p:cNvSpPr>
          <p:nvPr/>
        </p:nvSpPr>
        <p:spPr bwMode="auto">
          <a:xfrm flipH="1">
            <a:off x="7315200" y="32004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7442" name="Text Box 34"/>
          <p:cNvSpPr txBox="1">
            <a:spLocks noChangeArrowheads="1"/>
          </p:cNvSpPr>
          <p:nvPr/>
        </p:nvSpPr>
        <p:spPr bwMode="auto">
          <a:xfrm>
            <a:off x="5181600" y="4038600"/>
            <a:ext cx="3810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7444" name="Text Box 36"/>
          <p:cNvSpPr txBox="1">
            <a:spLocks noChangeArrowheads="1"/>
          </p:cNvSpPr>
          <p:nvPr/>
        </p:nvSpPr>
        <p:spPr bwMode="auto">
          <a:xfrm>
            <a:off x="8382000" y="4114800"/>
            <a:ext cx="3810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7445" name="Oval 37"/>
          <p:cNvSpPr>
            <a:spLocks noChangeArrowheads="1"/>
          </p:cNvSpPr>
          <p:nvPr/>
        </p:nvSpPr>
        <p:spPr bwMode="auto">
          <a:xfrm>
            <a:off x="4648200" y="49530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46" name="Line 38"/>
          <p:cNvSpPr>
            <a:spLocks noChangeShapeType="1"/>
          </p:cNvSpPr>
          <p:nvPr/>
        </p:nvSpPr>
        <p:spPr bwMode="auto">
          <a:xfrm flipH="1">
            <a:off x="5181600" y="4419600"/>
            <a:ext cx="533400" cy="609600"/>
          </a:xfrm>
          <a:prstGeom prst="line">
            <a:avLst/>
          </a:prstGeom>
          <a:noFill/>
          <a:ln w="9525">
            <a:solidFill>
              <a:schemeClr val="tx1"/>
            </a:solidFill>
            <a:round/>
            <a:headEnd/>
            <a:tailEnd/>
          </a:ln>
          <a:effectLst/>
        </p:spPr>
        <p:txBody>
          <a:bodyPr/>
          <a:lstStyle/>
          <a:p>
            <a:endParaRPr lang="en-US"/>
          </a:p>
        </p:txBody>
      </p:sp>
      <p:sp>
        <p:nvSpPr>
          <p:cNvPr id="17447" name="Text Box 39"/>
          <p:cNvSpPr txBox="1">
            <a:spLocks noChangeArrowheads="1"/>
          </p:cNvSpPr>
          <p:nvPr/>
        </p:nvSpPr>
        <p:spPr bwMode="auto">
          <a:xfrm>
            <a:off x="4114800" y="5029200"/>
            <a:ext cx="533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7448" name="Text Box 40"/>
          <p:cNvSpPr txBox="1">
            <a:spLocks noChangeArrowheads="1"/>
          </p:cNvSpPr>
          <p:nvPr/>
        </p:nvSpPr>
        <p:spPr bwMode="auto">
          <a:xfrm>
            <a:off x="4267200" y="5105400"/>
            <a:ext cx="3810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7449" name="Text Box 41"/>
          <p:cNvSpPr txBox="1">
            <a:spLocks noChangeArrowheads="1"/>
          </p:cNvSpPr>
          <p:nvPr/>
        </p:nvSpPr>
        <p:spPr bwMode="auto">
          <a:xfrm>
            <a:off x="8382000" y="56388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7450" name="Text Box 42"/>
          <p:cNvSpPr txBox="1">
            <a:spLocks noChangeArrowheads="1"/>
          </p:cNvSpPr>
          <p:nvPr/>
        </p:nvSpPr>
        <p:spPr bwMode="auto">
          <a:xfrm>
            <a:off x="381000" y="4648200"/>
            <a:ext cx="3657600" cy="1917700"/>
          </a:xfrm>
          <a:prstGeom prst="rect">
            <a:avLst/>
          </a:prstGeom>
          <a:noFill/>
          <a:ln w="9525">
            <a:noFill/>
            <a:miter lim="800000"/>
            <a:headEnd/>
            <a:tailEnd/>
          </a:ln>
          <a:effectLst/>
        </p:spPr>
        <p:txBody>
          <a:bodyPr>
            <a:spAutoFit/>
          </a:bodyPr>
          <a:lstStyle/>
          <a:p>
            <a:pPr>
              <a:spcBef>
                <a:spcPct val="50000"/>
              </a:spcBef>
            </a:pPr>
            <a:r>
              <a:rPr lang="en-US"/>
              <a:t>Case 2 – Zig-Zag</a:t>
            </a:r>
          </a:p>
          <a:p>
            <a:pPr>
              <a:spcBef>
                <a:spcPct val="50000"/>
              </a:spcBef>
            </a:pPr>
            <a:r>
              <a:rPr lang="en-US"/>
              <a:t>Double Rotate</a:t>
            </a:r>
            <a:br>
              <a:rPr lang="en-US"/>
            </a:br>
            <a:r>
              <a:rPr lang="en-US"/>
              <a:t>   X around P; X around G</a:t>
            </a:r>
          </a:p>
          <a:p>
            <a:pPr>
              <a:spcBef>
                <a:spcPct val="50000"/>
              </a:spcBef>
            </a:pPr>
            <a:r>
              <a:rPr lang="en-US"/>
              <a:t>Recolor G and 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2"/>
          </p:nvPr>
        </p:nvSpPr>
        <p:spPr/>
        <p:txBody>
          <a:bodyPr/>
          <a:lstStyle/>
          <a:p>
            <a:fld id="{FDF7460D-40E5-461C-87E6-59802569E1D9}" type="slidenum">
              <a:rPr lang="en-US"/>
              <a:pPr/>
              <a:t>18</a:t>
            </a:fld>
            <a:endParaRPr lang="en-US"/>
          </a:p>
        </p:txBody>
      </p:sp>
      <p:sp>
        <p:nvSpPr>
          <p:cNvPr id="17410" name="Oval 2"/>
          <p:cNvSpPr>
            <a:spLocks noChangeArrowheads="1"/>
          </p:cNvSpPr>
          <p:nvPr/>
        </p:nvSpPr>
        <p:spPr bwMode="auto">
          <a:xfrm>
            <a:off x="2743200" y="8382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11" name="Oval 3"/>
          <p:cNvSpPr>
            <a:spLocks noChangeArrowheads="1"/>
          </p:cNvSpPr>
          <p:nvPr/>
        </p:nvSpPr>
        <p:spPr bwMode="auto">
          <a:xfrm>
            <a:off x="1828800" y="17526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12" name="Oval 4"/>
          <p:cNvSpPr>
            <a:spLocks noChangeArrowheads="1"/>
          </p:cNvSpPr>
          <p:nvPr/>
        </p:nvSpPr>
        <p:spPr bwMode="auto">
          <a:xfrm>
            <a:off x="3810000" y="1828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13" name="Oval 5"/>
          <p:cNvSpPr>
            <a:spLocks noChangeArrowheads="1"/>
          </p:cNvSpPr>
          <p:nvPr/>
        </p:nvSpPr>
        <p:spPr bwMode="auto">
          <a:xfrm>
            <a:off x="2438400" y="27432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14" name="Rectangle 6"/>
          <p:cNvSpPr>
            <a:spLocks noChangeArrowheads="1"/>
          </p:cNvSpPr>
          <p:nvPr/>
        </p:nvSpPr>
        <p:spPr bwMode="auto">
          <a:xfrm>
            <a:off x="1981200" y="38862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15" name="Rectangle 7"/>
          <p:cNvSpPr>
            <a:spLocks noChangeArrowheads="1"/>
          </p:cNvSpPr>
          <p:nvPr/>
        </p:nvSpPr>
        <p:spPr bwMode="auto">
          <a:xfrm>
            <a:off x="3352800" y="39624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16" name="Line 8"/>
          <p:cNvSpPr>
            <a:spLocks noChangeShapeType="1"/>
          </p:cNvSpPr>
          <p:nvPr/>
        </p:nvSpPr>
        <p:spPr bwMode="auto">
          <a:xfrm flipH="1">
            <a:off x="2438400" y="1371600"/>
            <a:ext cx="381000" cy="457200"/>
          </a:xfrm>
          <a:prstGeom prst="line">
            <a:avLst/>
          </a:prstGeom>
          <a:noFill/>
          <a:ln w="9525">
            <a:solidFill>
              <a:schemeClr val="tx1"/>
            </a:solidFill>
            <a:round/>
            <a:headEnd/>
            <a:tailEnd/>
          </a:ln>
          <a:effectLst/>
        </p:spPr>
        <p:txBody>
          <a:bodyPr/>
          <a:lstStyle/>
          <a:p>
            <a:endParaRPr lang="en-US"/>
          </a:p>
        </p:txBody>
      </p:sp>
      <p:sp>
        <p:nvSpPr>
          <p:cNvPr id="17417" name="Line 9"/>
          <p:cNvSpPr>
            <a:spLocks noChangeShapeType="1"/>
          </p:cNvSpPr>
          <p:nvPr/>
        </p:nvSpPr>
        <p:spPr bwMode="auto">
          <a:xfrm>
            <a:off x="3276600" y="1447800"/>
            <a:ext cx="609600" cy="457200"/>
          </a:xfrm>
          <a:prstGeom prst="line">
            <a:avLst/>
          </a:prstGeom>
          <a:noFill/>
          <a:ln w="9525">
            <a:solidFill>
              <a:schemeClr val="tx1"/>
            </a:solidFill>
            <a:round/>
            <a:headEnd/>
            <a:tailEnd/>
          </a:ln>
          <a:effectLst/>
        </p:spPr>
        <p:txBody>
          <a:bodyPr/>
          <a:lstStyle/>
          <a:p>
            <a:endParaRPr lang="en-US"/>
          </a:p>
        </p:txBody>
      </p:sp>
      <p:sp>
        <p:nvSpPr>
          <p:cNvPr id="17418" name="Line 10"/>
          <p:cNvSpPr>
            <a:spLocks noChangeShapeType="1"/>
          </p:cNvSpPr>
          <p:nvPr/>
        </p:nvSpPr>
        <p:spPr bwMode="auto">
          <a:xfrm>
            <a:off x="2209800" y="2438400"/>
            <a:ext cx="381000" cy="381000"/>
          </a:xfrm>
          <a:prstGeom prst="line">
            <a:avLst/>
          </a:prstGeom>
          <a:noFill/>
          <a:ln w="9525">
            <a:solidFill>
              <a:schemeClr val="tx1"/>
            </a:solidFill>
            <a:round/>
            <a:headEnd/>
            <a:tailEnd/>
          </a:ln>
          <a:effectLst/>
        </p:spPr>
        <p:txBody>
          <a:bodyPr/>
          <a:lstStyle/>
          <a:p>
            <a:endParaRPr lang="en-US"/>
          </a:p>
        </p:txBody>
      </p:sp>
      <p:sp>
        <p:nvSpPr>
          <p:cNvPr id="17419" name="Line 11"/>
          <p:cNvSpPr>
            <a:spLocks noChangeShapeType="1"/>
          </p:cNvSpPr>
          <p:nvPr/>
        </p:nvSpPr>
        <p:spPr bwMode="auto">
          <a:xfrm flipH="1">
            <a:off x="2362200" y="3429000"/>
            <a:ext cx="304800" cy="457200"/>
          </a:xfrm>
          <a:prstGeom prst="line">
            <a:avLst/>
          </a:prstGeom>
          <a:noFill/>
          <a:ln w="9525">
            <a:solidFill>
              <a:schemeClr val="tx1"/>
            </a:solidFill>
            <a:round/>
            <a:headEnd/>
            <a:tailEnd/>
          </a:ln>
          <a:effectLst/>
        </p:spPr>
        <p:txBody>
          <a:bodyPr/>
          <a:lstStyle/>
          <a:p>
            <a:endParaRPr lang="en-US"/>
          </a:p>
        </p:txBody>
      </p:sp>
      <p:sp>
        <p:nvSpPr>
          <p:cNvPr id="17420" name="Line 12"/>
          <p:cNvSpPr>
            <a:spLocks noChangeShapeType="1"/>
          </p:cNvSpPr>
          <p:nvPr/>
        </p:nvSpPr>
        <p:spPr bwMode="auto">
          <a:xfrm>
            <a:off x="2971800" y="3352800"/>
            <a:ext cx="381000" cy="609600"/>
          </a:xfrm>
          <a:prstGeom prst="line">
            <a:avLst/>
          </a:prstGeom>
          <a:noFill/>
          <a:ln w="9525">
            <a:solidFill>
              <a:schemeClr val="tx1"/>
            </a:solidFill>
            <a:round/>
            <a:headEnd/>
            <a:tailEnd/>
          </a:ln>
          <a:effectLst/>
        </p:spPr>
        <p:txBody>
          <a:bodyPr/>
          <a:lstStyle/>
          <a:p>
            <a:endParaRPr lang="en-US"/>
          </a:p>
        </p:txBody>
      </p:sp>
      <p:sp>
        <p:nvSpPr>
          <p:cNvPr id="17421" name="Text Box 13"/>
          <p:cNvSpPr txBox="1">
            <a:spLocks noChangeArrowheads="1"/>
          </p:cNvSpPr>
          <p:nvPr/>
        </p:nvSpPr>
        <p:spPr bwMode="auto">
          <a:xfrm>
            <a:off x="4038600" y="2819400"/>
            <a:ext cx="6858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7422" name="Line 14"/>
          <p:cNvSpPr>
            <a:spLocks noChangeShapeType="1"/>
          </p:cNvSpPr>
          <p:nvPr/>
        </p:nvSpPr>
        <p:spPr bwMode="auto">
          <a:xfrm flipH="1">
            <a:off x="3276600" y="31242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7423" name="Text Box 15"/>
          <p:cNvSpPr txBox="1">
            <a:spLocks noChangeArrowheads="1"/>
          </p:cNvSpPr>
          <p:nvPr/>
        </p:nvSpPr>
        <p:spPr bwMode="auto">
          <a:xfrm>
            <a:off x="1371600" y="1905000"/>
            <a:ext cx="3810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7424" name="Text Box 16"/>
          <p:cNvSpPr txBox="1">
            <a:spLocks noChangeArrowheads="1"/>
          </p:cNvSpPr>
          <p:nvPr/>
        </p:nvSpPr>
        <p:spPr bwMode="auto">
          <a:xfrm>
            <a:off x="3505200" y="990600"/>
            <a:ext cx="5334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7425" name="Text Box 17"/>
          <p:cNvSpPr txBox="1">
            <a:spLocks noChangeArrowheads="1"/>
          </p:cNvSpPr>
          <p:nvPr/>
        </p:nvSpPr>
        <p:spPr bwMode="auto">
          <a:xfrm>
            <a:off x="4572000" y="19812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7426" name="Oval 18"/>
          <p:cNvSpPr>
            <a:spLocks noChangeArrowheads="1"/>
          </p:cNvSpPr>
          <p:nvPr/>
        </p:nvSpPr>
        <p:spPr bwMode="auto">
          <a:xfrm>
            <a:off x="838200" y="28956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27" name="Line 19"/>
          <p:cNvSpPr>
            <a:spLocks noChangeShapeType="1"/>
          </p:cNvSpPr>
          <p:nvPr/>
        </p:nvSpPr>
        <p:spPr bwMode="auto">
          <a:xfrm flipH="1">
            <a:off x="1371600" y="2286000"/>
            <a:ext cx="533400" cy="609600"/>
          </a:xfrm>
          <a:prstGeom prst="line">
            <a:avLst/>
          </a:prstGeom>
          <a:noFill/>
          <a:ln w="9525">
            <a:solidFill>
              <a:schemeClr val="tx1"/>
            </a:solidFill>
            <a:round/>
            <a:headEnd/>
            <a:tailEnd/>
          </a:ln>
          <a:effectLst/>
        </p:spPr>
        <p:txBody>
          <a:bodyPr/>
          <a:lstStyle/>
          <a:p>
            <a:endParaRPr lang="en-US"/>
          </a:p>
        </p:txBody>
      </p:sp>
      <p:sp>
        <p:nvSpPr>
          <p:cNvPr id="17428" name="Text Box 20"/>
          <p:cNvSpPr txBox="1">
            <a:spLocks noChangeArrowheads="1"/>
          </p:cNvSpPr>
          <p:nvPr/>
        </p:nvSpPr>
        <p:spPr bwMode="auto">
          <a:xfrm>
            <a:off x="381000" y="2971800"/>
            <a:ext cx="5334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7429" name="Oval 21"/>
          <p:cNvSpPr>
            <a:spLocks noChangeArrowheads="1"/>
          </p:cNvSpPr>
          <p:nvPr/>
        </p:nvSpPr>
        <p:spPr bwMode="auto">
          <a:xfrm>
            <a:off x="6553200" y="2971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30" name="Oval 22"/>
          <p:cNvSpPr>
            <a:spLocks noChangeArrowheads="1"/>
          </p:cNvSpPr>
          <p:nvPr/>
        </p:nvSpPr>
        <p:spPr bwMode="auto">
          <a:xfrm>
            <a:off x="5638800" y="38862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31" name="Oval 23"/>
          <p:cNvSpPr>
            <a:spLocks noChangeArrowheads="1"/>
          </p:cNvSpPr>
          <p:nvPr/>
        </p:nvSpPr>
        <p:spPr bwMode="auto">
          <a:xfrm>
            <a:off x="7620000" y="39624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432" name="Oval 24"/>
          <p:cNvSpPr>
            <a:spLocks noChangeArrowheads="1"/>
          </p:cNvSpPr>
          <p:nvPr/>
        </p:nvSpPr>
        <p:spPr bwMode="auto">
          <a:xfrm>
            <a:off x="8153400" y="4876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33" name="Rectangle 25"/>
          <p:cNvSpPr>
            <a:spLocks noChangeArrowheads="1"/>
          </p:cNvSpPr>
          <p:nvPr/>
        </p:nvSpPr>
        <p:spPr bwMode="auto">
          <a:xfrm>
            <a:off x="7086600" y="51054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34" name="Rectangle 26"/>
          <p:cNvSpPr>
            <a:spLocks noChangeArrowheads="1"/>
          </p:cNvSpPr>
          <p:nvPr/>
        </p:nvSpPr>
        <p:spPr bwMode="auto">
          <a:xfrm>
            <a:off x="6172200" y="51816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7435" name="Line 27"/>
          <p:cNvSpPr>
            <a:spLocks noChangeShapeType="1"/>
          </p:cNvSpPr>
          <p:nvPr/>
        </p:nvSpPr>
        <p:spPr bwMode="auto">
          <a:xfrm flipH="1">
            <a:off x="6248400" y="3505200"/>
            <a:ext cx="381000" cy="457200"/>
          </a:xfrm>
          <a:prstGeom prst="line">
            <a:avLst/>
          </a:prstGeom>
          <a:noFill/>
          <a:ln w="9525">
            <a:solidFill>
              <a:schemeClr val="tx1"/>
            </a:solidFill>
            <a:round/>
            <a:headEnd/>
            <a:tailEnd/>
          </a:ln>
          <a:effectLst/>
        </p:spPr>
        <p:txBody>
          <a:bodyPr/>
          <a:lstStyle/>
          <a:p>
            <a:endParaRPr lang="en-US"/>
          </a:p>
        </p:txBody>
      </p:sp>
      <p:sp>
        <p:nvSpPr>
          <p:cNvPr id="17436" name="Line 28"/>
          <p:cNvSpPr>
            <a:spLocks noChangeShapeType="1"/>
          </p:cNvSpPr>
          <p:nvPr/>
        </p:nvSpPr>
        <p:spPr bwMode="auto">
          <a:xfrm>
            <a:off x="7086600" y="3581400"/>
            <a:ext cx="609600" cy="457200"/>
          </a:xfrm>
          <a:prstGeom prst="line">
            <a:avLst/>
          </a:prstGeom>
          <a:noFill/>
          <a:ln w="9525">
            <a:solidFill>
              <a:schemeClr val="tx1"/>
            </a:solidFill>
            <a:round/>
            <a:headEnd/>
            <a:tailEnd/>
          </a:ln>
          <a:effectLst/>
        </p:spPr>
        <p:txBody>
          <a:bodyPr/>
          <a:lstStyle/>
          <a:p>
            <a:endParaRPr lang="en-US"/>
          </a:p>
        </p:txBody>
      </p:sp>
      <p:sp>
        <p:nvSpPr>
          <p:cNvPr id="17437" name="Line 29"/>
          <p:cNvSpPr>
            <a:spLocks noChangeShapeType="1"/>
          </p:cNvSpPr>
          <p:nvPr/>
        </p:nvSpPr>
        <p:spPr bwMode="auto">
          <a:xfrm>
            <a:off x="8153400" y="4572000"/>
            <a:ext cx="381000" cy="304800"/>
          </a:xfrm>
          <a:prstGeom prst="line">
            <a:avLst/>
          </a:prstGeom>
          <a:noFill/>
          <a:ln w="9525">
            <a:solidFill>
              <a:schemeClr val="tx1"/>
            </a:solidFill>
            <a:round/>
            <a:headEnd/>
            <a:tailEnd/>
          </a:ln>
          <a:effectLst/>
        </p:spPr>
        <p:txBody>
          <a:bodyPr/>
          <a:lstStyle/>
          <a:p>
            <a:endParaRPr lang="en-US"/>
          </a:p>
        </p:txBody>
      </p:sp>
      <p:sp>
        <p:nvSpPr>
          <p:cNvPr id="17438" name="Line 30"/>
          <p:cNvSpPr>
            <a:spLocks noChangeShapeType="1"/>
          </p:cNvSpPr>
          <p:nvPr/>
        </p:nvSpPr>
        <p:spPr bwMode="auto">
          <a:xfrm flipH="1">
            <a:off x="7467600" y="4648200"/>
            <a:ext cx="304800" cy="457200"/>
          </a:xfrm>
          <a:prstGeom prst="line">
            <a:avLst/>
          </a:prstGeom>
          <a:noFill/>
          <a:ln w="9525">
            <a:solidFill>
              <a:schemeClr val="tx1"/>
            </a:solidFill>
            <a:round/>
            <a:headEnd/>
            <a:tailEnd/>
          </a:ln>
          <a:effectLst/>
        </p:spPr>
        <p:txBody>
          <a:bodyPr/>
          <a:lstStyle/>
          <a:p>
            <a:endParaRPr lang="en-US"/>
          </a:p>
        </p:txBody>
      </p:sp>
      <p:sp>
        <p:nvSpPr>
          <p:cNvPr id="17439" name="Line 31"/>
          <p:cNvSpPr>
            <a:spLocks noChangeShapeType="1"/>
          </p:cNvSpPr>
          <p:nvPr/>
        </p:nvSpPr>
        <p:spPr bwMode="auto">
          <a:xfrm>
            <a:off x="6019800" y="4572000"/>
            <a:ext cx="381000" cy="609600"/>
          </a:xfrm>
          <a:prstGeom prst="line">
            <a:avLst/>
          </a:prstGeom>
          <a:noFill/>
          <a:ln w="9525">
            <a:solidFill>
              <a:schemeClr val="tx1"/>
            </a:solidFill>
            <a:round/>
            <a:headEnd/>
            <a:tailEnd/>
          </a:ln>
          <a:effectLst/>
        </p:spPr>
        <p:txBody>
          <a:bodyPr/>
          <a:lstStyle/>
          <a:p>
            <a:endParaRPr lang="en-US"/>
          </a:p>
        </p:txBody>
      </p:sp>
      <p:sp>
        <p:nvSpPr>
          <p:cNvPr id="17440" name="Text Box 32"/>
          <p:cNvSpPr txBox="1">
            <a:spLocks noChangeArrowheads="1"/>
          </p:cNvSpPr>
          <p:nvPr/>
        </p:nvSpPr>
        <p:spPr bwMode="auto">
          <a:xfrm>
            <a:off x="8077200" y="2895600"/>
            <a:ext cx="6858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7441" name="Line 33"/>
          <p:cNvSpPr>
            <a:spLocks noChangeShapeType="1"/>
          </p:cNvSpPr>
          <p:nvPr/>
        </p:nvSpPr>
        <p:spPr bwMode="auto">
          <a:xfrm flipH="1">
            <a:off x="7315200" y="3200400"/>
            <a:ext cx="838200" cy="0"/>
          </a:xfrm>
          <a:prstGeom prst="line">
            <a:avLst/>
          </a:prstGeom>
          <a:noFill/>
          <a:ln w="38100">
            <a:solidFill>
              <a:schemeClr val="tx1"/>
            </a:solidFill>
            <a:round/>
            <a:headEnd/>
            <a:tailEnd type="triangle" w="med" len="med"/>
          </a:ln>
          <a:effectLst/>
        </p:spPr>
        <p:txBody>
          <a:bodyPr/>
          <a:lstStyle/>
          <a:p>
            <a:endParaRPr lang="en-US"/>
          </a:p>
        </p:txBody>
      </p:sp>
      <p:sp>
        <p:nvSpPr>
          <p:cNvPr id="17442" name="Text Box 34"/>
          <p:cNvSpPr txBox="1">
            <a:spLocks noChangeArrowheads="1"/>
          </p:cNvSpPr>
          <p:nvPr/>
        </p:nvSpPr>
        <p:spPr bwMode="auto">
          <a:xfrm>
            <a:off x="5181600" y="4038600"/>
            <a:ext cx="3810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7444" name="Text Box 36"/>
          <p:cNvSpPr txBox="1">
            <a:spLocks noChangeArrowheads="1"/>
          </p:cNvSpPr>
          <p:nvPr/>
        </p:nvSpPr>
        <p:spPr bwMode="auto">
          <a:xfrm>
            <a:off x="8382000" y="4114800"/>
            <a:ext cx="3810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7445" name="Oval 37"/>
          <p:cNvSpPr>
            <a:spLocks noChangeArrowheads="1"/>
          </p:cNvSpPr>
          <p:nvPr/>
        </p:nvSpPr>
        <p:spPr bwMode="auto">
          <a:xfrm>
            <a:off x="4648200" y="49530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446" name="Line 38"/>
          <p:cNvSpPr>
            <a:spLocks noChangeShapeType="1"/>
          </p:cNvSpPr>
          <p:nvPr/>
        </p:nvSpPr>
        <p:spPr bwMode="auto">
          <a:xfrm flipH="1">
            <a:off x="5181600" y="4419600"/>
            <a:ext cx="533400" cy="609600"/>
          </a:xfrm>
          <a:prstGeom prst="line">
            <a:avLst/>
          </a:prstGeom>
          <a:noFill/>
          <a:ln w="9525">
            <a:solidFill>
              <a:schemeClr val="tx1"/>
            </a:solidFill>
            <a:round/>
            <a:headEnd/>
            <a:tailEnd/>
          </a:ln>
          <a:effectLst/>
        </p:spPr>
        <p:txBody>
          <a:bodyPr/>
          <a:lstStyle/>
          <a:p>
            <a:endParaRPr lang="en-US"/>
          </a:p>
        </p:txBody>
      </p:sp>
      <p:sp>
        <p:nvSpPr>
          <p:cNvPr id="17447" name="Text Box 39"/>
          <p:cNvSpPr txBox="1">
            <a:spLocks noChangeArrowheads="1"/>
          </p:cNvSpPr>
          <p:nvPr/>
        </p:nvSpPr>
        <p:spPr bwMode="auto">
          <a:xfrm>
            <a:off x="4114800" y="5029200"/>
            <a:ext cx="533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7448" name="Text Box 40"/>
          <p:cNvSpPr txBox="1">
            <a:spLocks noChangeArrowheads="1"/>
          </p:cNvSpPr>
          <p:nvPr/>
        </p:nvSpPr>
        <p:spPr bwMode="auto">
          <a:xfrm>
            <a:off x="4267200" y="5105400"/>
            <a:ext cx="3810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7449" name="Text Box 41"/>
          <p:cNvSpPr txBox="1">
            <a:spLocks noChangeArrowheads="1"/>
          </p:cNvSpPr>
          <p:nvPr/>
        </p:nvSpPr>
        <p:spPr bwMode="auto">
          <a:xfrm>
            <a:off x="8382000" y="56388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7450" name="Text Box 42"/>
          <p:cNvSpPr txBox="1">
            <a:spLocks noChangeArrowheads="1"/>
          </p:cNvSpPr>
          <p:nvPr/>
        </p:nvSpPr>
        <p:spPr bwMode="auto">
          <a:xfrm>
            <a:off x="381000" y="4648200"/>
            <a:ext cx="3657600" cy="1917700"/>
          </a:xfrm>
          <a:prstGeom prst="rect">
            <a:avLst/>
          </a:prstGeom>
          <a:noFill/>
          <a:ln w="9525">
            <a:noFill/>
            <a:miter lim="800000"/>
            <a:headEnd/>
            <a:tailEnd/>
          </a:ln>
          <a:effectLst/>
        </p:spPr>
        <p:txBody>
          <a:bodyPr>
            <a:spAutoFit/>
          </a:bodyPr>
          <a:lstStyle/>
          <a:p>
            <a:pPr>
              <a:spcBef>
                <a:spcPct val="50000"/>
              </a:spcBef>
            </a:pPr>
            <a:r>
              <a:rPr lang="en-US"/>
              <a:t>Case 2 – Zig-Zag</a:t>
            </a:r>
          </a:p>
          <a:p>
            <a:pPr>
              <a:spcBef>
                <a:spcPct val="50000"/>
              </a:spcBef>
            </a:pPr>
            <a:r>
              <a:rPr lang="en-US"/>
              <a:t>Double Rotate</a:t>
            </a:r>
            <a:br>
              <a:rPr lang="en-US"/>
            </a:br>
            <a:r>
              <a:rPr lang="en-US"/>
              <a:t>   X around P; X around G</a:t>
            </a:r>
          </a:p>
          <a:p>
            <a:pPr>
              <a:spcBef>
                <a:spcPct val="50000"/>
              </a:spcBef>
            </a:pPr>
            <a:r>
              <a:rPr lang="en-US"/>
              <a:t>Recolor G and 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3"/>
          <p:cNvSpPr>
            <a:spLocks noGrp="1"/>
          </p:cNvSpPr>
          <p:nvPr>
            <p:ph type="sldNum" sz="quarter" idx="12"/>
          </p:nvPr>
        </p:nvSpPr>
        <p:spPr/>
        <p:txBody>
          <a:bodyPr/>
          <a:lstStyle/>
          <a:p>
            <a:fld id="{2DF2FA51-E8A1-477E-86A8-D090BB5D786C}" type="slidenum">
              <a:rPr lang="en-US"/>
              <a:pPr/>
              <a:t>19</a:t>
            </a:fld>
            <a:endParaRPr lang="en-US"/>
          </a:p>
        </p:txBody>
      </p:sp>
      <p:sp>
        <p:nvSpPr>
          <p:cNvPr id="18434" name="Oval 2"/>
          <p:cNvSpPr>
            <a:spLocks noChangeArrowheads="1"/>
          </p:cNvSpPr>
          <p:nvPr/>
        </p:nvSpPr>
        <p:spPr bwMode="auto">
          <a:xfrm>
            <a:off x="2743200" y="8382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35" name="Oval 3"/>
          <p:cNvSpPr>
            <a:spLocks noChangeArrowheads="1"/>
          </p:cNvSpPr>
          <p:nvPr/>
        </p:nvSpPr>
        <p:spPr bwMode="auto">
          <a:xfrm>
            <a:off x="1828800" y="17526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36" name="Oval 4"/>
          <p:cNvSpPr>
            <a:spLocks noChangeArrowheads="1"/>
          </p:cNvSpPr>
          <p:nvPr/>
        </p:nvSpPr>
        <p:spPr bwMode="auto">
          <a:xfrm>
            <a:off x="3810000" y="1828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37" name="Oval 5"/>
          <p:cNvSpPr>
            <a:spLocks noChangeArrowheads="1"/>
          </p:cNvSpPr>
          <p:nvPr/>
        </p:nvSpPr>
        <p:spPr bwMode="auto">
          <a:xfrm>
            <a:off x="2438400" y="27432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38" name="Rectangle 6"/>
          <p:cNvSpPr>
            <a:spLocks noChangeArrowheads="1"/>
          </p:cNvSpPr>
          <p:nvPr/>
        </p:nvSpPr>
        <p:spPr bwMode="auto">
          <a:xfrm>
            <a:off x="304800" y="41148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1676400" y="41910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8440" name="Line 8"/>
          <p:cNvSpPr>
            <a:spLocks noChangeShapeType="1"/>
          </p:cNvSpPr>
          <p:nvPr/>
        </p:nvSpPr>
        <p:spPr bwMode="auto">
          <a:xfrm flipH="1">
            <a:off x="2438400" y="1371600"/>
            <a:ext cx="381000" cy="457200"/>
          </a:xfrm>
          <a:prstGeom prst="line">
            <a:avLst/>
          </a:prstGeom>
          <a:noFill/>
          <a:ln w="9525">
            <a:solidFill>
              <a:schemeClr val="tx1"/>
            </a:solidFill>
            <a:round/>
            <a:headEnd/>
            <a:tailEnd/>
          </a:ln>
          <a:effectLst/>
        </p:spPr>
        <p:txBody>
          <a:bodyPr/>
          <a:lstStyle/>
          <a:p>
            <a:endParaRPr lang="en-US"/>
          </a:p>
        </p:txBody>
      </p:sp>
      <p:sp>
        <p:nvSpPr>
          <p:cNvPr id="18441" name="Line 9"/>
          <p:cNvSpPr>
            <a:spLocks noChangeShapeType="1"/>
          </p:cNvSpPr>
          <p:nvPr/>
        </p:nvSpPr>
        <p:spPr bwMode="auto">
          <a:xfrm>
            <a:off x="3276600" y="1447800"/>
            <a:ext cx="609600" cy="457200"/>
          </a:xfrm>
          <a:prstGeom prst="line">
            <a:avLst/>
          </a:prstGeom>
          <a:noFill/>
          <a:ln w="9525">
            <a:solidFill>
              <a:schemeClr val="tx1"/>
            </a:solidFill>
            <a:round/>
            <a:headEnd/>
            <a:tailEnd/>
          </a:ln>
          <a:effectLst/>
        </p:spPr>
        <p:txBody>
          <a:bodyPr/>
          <a:lstStyle/>
          <a:p>
            <a:endParaRPr lang="en-US"/>
          </a:p>
        </p:txBody>
      </p:sp>
      <p:sp>
        <p:nvSpPr>
          <p:cNvPr id="18442" name="Line 10"/>
          <p:cNvSpPr>
            <a:spLocks noChangeShapeType="1"/>
          </p:cNvSpPr>
          <p:nvPr/>
        </p:nvSpPr>
        <p:spPr bwMode="auto">
          <a:xfrm>
            <a:off x="2209800" y="2438400"/>
            <a:ext cx="381000" cy="381000"/>
          </a:xfrm>
          <a:prstGeom prst="line">
            <a:avLst/>
          </a:prstGeom>
          <a:noFill/>
          <a:ln w="9525">
            <a:solidFill>
              <a:schemeClr val="tx1"/>
            </a:solidFill>
            <a:round/>
            <a:headEnd/>
            <a:tailEnd/>
          </a:ln>
          <a:effectLst/>
        </p:spPr>
        <p:txBody>
          <a:bodyPr/>
          <a:lstStyle/>
          <a:p>
            <a:endParaRPr lang="en-US"/>
          </a:p>
        </p:txBody>
      </p:sp>
      <p:sp>
        <p:nvSpPr>
          <p:cNvPr id="18443" name="Line 11"/>
          <p:cNvSpPr>
            <a:spLocks noChangeShapeType="1"/>
          </p:cNvSpPr>
          <p:nvPr/>
        </p:nvSpPr>
        <p:spPr bwMode="auto">
          <a:xfrm flipH="1">
            <a:off x="685800" y="3505200"/>
            <a:ext cx="304800" cy="609600"/>
          </a:xfrm>
          <a:prstGeom prst="line">
            <a:avLst/>
          </a:prstGeom>
          <a:noFill/>
          <a:ln w="9525">
            <a:solidFill>
              <a:schemeClr val="tx1"/>
            </a:solidFill>
            <a:round/>
            <a:headEnd/>
            <a:tailEnd/>
          </a:ln>
          <a:effectLst/>
        </p:spPr>
        <p:txBody>
          <a:bodyPr/>
          <a:lstStyle/>
          <a:p>
            <a:endParaRPr lang="en-US"/>
          </a:p>
        </p:txBody>
      </p:sp>
      <p:sp>
        <p:nvSpPr>
          <p:cNvPr id="18444" name="Line 12"/>
          <p:cNvSpPr>
            <a:spLocks noChangeShapeType="1"/>
          </p:cNvSpPr>
          <p:nvPr/>
        </p:nvSpPr>
        <p:spPr bwMode="auto">
          <a:xfrm>
            <a:off x="1295400" y="3581400"/>
            <a:ext cx="381000" cy="609600"/>
          </a:xfrm>
          <a:prstGeom prst="line">
            <a:avLst/>
          </a:prstGeom>
          <a:noFill/>
          <a:ln w="9525">
            <a:solidFill>
              <a:schemeClr val="tx1"/>
            </a:solidFill>
            <a:round/>
            <a:headEnd/>
            <a:tailEnd/>
          </a:ln>
          <a:effectLst/>
        </p:spPr>
        <p:txBody>
          <a:bodyPr/>
          <a:lstStyle/>
          <a:p>
            <a:endParaRPr lang="en-US"/>
          </a:p>
        </p:txBody>
      </p:sp>
      <p:sp>
        <p:nvSpPr>
          <p:cNvPr id="18445" name="Text Box 13"/>
          <p:cNvSpPr txBox="1">
            <a:spLocks noChangeArrowheads="1"/>
          </p:cNvSpPr>
          <p:nvPr/>
        </p:nvSpPr>
        <p:spPr bwMode="auto">
          <a:xfrm>
            <a:off x="304800" y="3048000"/>
            <a:ext cx="6858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8447" name="Text Box 15"/>
          <p:cNvSpPr txBox="1">
            <a:spLocks noChangeArrowheads="1"/>
          </p:cNvSpPr>
          <p:nvPr/>
        </p:nvSpPr>
        <p:spPr bwMode="auto">
          <a:xfrm>
            <a:off x="1371600" y="1905000"/>
            <a:ext cx="3810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8448" name="Text Box 16"/>
          <p:cNvSpPr txBox="1">
            <a:spLocks noChangeArrowheads="1"/>
          </p:cNvSpPr>
          <p:nvPr/>
        </p:nvSpPr>
        <p:spPr bwMode="auto">
          <a:xfrm>
            <a:off x="3505200" y="990600"/>
            <a:ext cx="5334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8449" name="Text Box 17"/>
          <p:cNvSpPr txBox="1">
            <a:spLocks noChangeArrowheads="1"/>
          </p:cNvSpPr>
          <p:nvPr/>
        </p:nvSpPr>
        <p:spPr bwMode="auto">
          <a:xfrm>
            <a:off x="4572000" y="19812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8450" name="Oval 18"/>
          <p:cNvSpPr>
            <a:spLocks noChangeArrowheads="1"/>
          </p:cNvSpPr>
          <p:nvPr/>
        </p:nvSpPr>
        <p:spPr bwMode="auto">
          <a:xfrm>
            <a:off x="838200" y="28956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51" name="Line 19"/>
          <p:cNvSpPr>
            <a:spLocks noChangeShapeType="1"/>
          </p:cNvSpPr>
          <p:nvPr/>
        </p:nvSpPr>
        <p:spPr bwMode="auto">
          <a:xfrm flipH="1">
            <a:off x="1371600" y="2286000"/>
            <a:ext cx="533400" cy="609600"/>
          </a:xfrm>
          <a:prstGeom prst="line">
            <a:avLst/>
          </a:prstGeom>
          <a:noFill/>
          <a:ln w="9525">
            <a:solidFill>
              <a:schemeClr val="tx1"/>
            </a:solidFill>
            <a:round/>
            <a:headEnd/>
            <a:tailEnd/>
          </a:ln>
          <a:effectLst/>
        </p:spPr>
        <p:txBody>
          <a:bodyPr/>
          <a:lstStyle/>
          <a:p>
            <a:endParaRPr lang="en-US"/>
          </a:p>
        </p:txBody>
      </p:sp>
      <p:sp>
        <p:nvSpPr>
          <p:cNvPr id="18452" name="Text Box 20"/>
          <p:cNvSpPr txBox="1">
            <a:spLocks noChangeArrowheads="1"/>
          </p:cNvSpPr>
          <p:nvPr/>
        </p:nvSpPr>
        <p:spPr bwMode="auto">
          <a:xfrm>
            <a:off x="3276600" y="2743200"/>
            <a:ext cx="5334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8453" name="Oval 21"/>
          <p:cNvSpPr>
            <a:spLocks noChangeArrowheads="1"/>
          </p:cNvSpPr>
          <p:nvPr/>
        </p:nvSpPr>
        <p:spPr bwMode="auto">
          <a:xfrm>
            <a:off x="6553200" y="2971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54" name="Oval 22"/>
          <p:cNvSpPr>
            <a:spLocks noChangeArrowheads="1"/>
          </p:cNvSpPr>
          <p:nvPr/>
        </p:nvSpPr>
        <p:spPr bwMode="auto">
          <a:xfrm>
            <a:off x="5715000" y="38100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55" name="Oval 23"/>
          <p:cNvSpPr>
            <a:spLocks noChangeArrowheads="1"/>
          </p:cNvSpPr>
          <p:nvPr/>
        </p:nvSpPr>
        <p:spPr bwMode="auto">
          <a:xfrm>
            <a:off x="7620000" y="3962400"/>
            <a:ext cx="685800" cy="6858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8456" name="Oval 24"/>
          <p:cNvSpPr>
            <a:spLocks noChangeArrowheads="1"/>
          </p:cNvSpPr>
          <p:nvPr/>
        </p:nvSpPr>
        <p:spPr bwMode="auto">
          <a:xfrm>
            <a:off x="8153400" y="48768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57" name="Rectangle 25"/>
          <p:cNvSpPr>
            <a:spLocks noChangeArrowheads="1"/>
          </p:cNvSpPr>
          <p:nvPr/>
        </p:nvSpPr>
        <p:spPr bwMode="auto">
          <a:xfrm>
            <a:off x="5029200" y="50292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8458" name="Rectangle 26"/>
          <p:cNvSpPr>
            <a:spLocks noChangeArrowheads="1"/>
          </p:cNvSpPr>
          <p:nvPr/>
        </p:nvSpPr>
        <p:spPr bwMode="auto">
          <a:xfrm>
            <a:off x="6172200" y="5181600"/>
            <a:ext cx="381000" cy="30480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8459" name="Line 27"/>
          <p:cNvSpPr>
            <a:spLocks noChangeShapeType="1"/>
          </p:cNvSpPr>
          <p:nvPr/>
        </p:nvSpPr>
        <p:spPr bwMode="auto">
          <a:xfrm flipH="1">
            <a:off x="6248400" y="3505200"/>
            <a:ext cx="381000" cy="457200"/>
          </a:xfrm>
          <a:prstGeom prst="line">
            <a:avLst/>
          </a:prstGeom>
          <a:noFill/>
          <a:ln w="9525">
            <a:solidFill>
              <a:schemeClr val="tx1"/>
            </a:solidFill>
            <a:round/>
            <a:headEnd/>
            <a:tailEnd/>
          </a:ln>
          <a:effectLst/>
        </p:spPr>
        <p:txBody>
          <a:bodyPr/>
          <a:lstStyle/>
          <a:p>
            <a:endParaRPr lang="en-US"/>
          </a:p>
        </p:txBody>
      </p:sp>
      <p:sp>
        <p:nvSpPr>
          <p:cNvPr id="18460" name="Line 28"/>
          <p:cNvSpPr>
            <a:spLocks noChangeShapeType="1"/>
          </p:cNvSpPr>
          <p:nvPr/>
        </p:nvSpPr>
        <p:spPr bwMode="auto">
          <a:xfrm>
            <a:off x="7086600" y="3581400"/>
            <a:ext cx="609600" cy="457200"/>
          </a:xfrm>
          <a:prstGeom prst="line">
            <a:avLst/>
          </a:prstGeom>
          <a:noFill/>
          <a:ln w="9525">
            <a:solidFill>
              <a:schemeClr val="tx1"/>
            </a:solidFill>
            <a:round/>
            <a:headEnd/>
            <a:tailEnd/>
          </a:ln>
          <a:effectLst/>
        </p:spPr>
        <p:txBody>
          <a:bodyPr/>
          <a:lstStyle/>
          <a:p>
            <a:endParaRPr lang="en-US"/>
          </a:p>
        </p:txBody>
      </p:sp>
      <p:sp>
        <p:nvSpPr>
          <p:cNvPr id="18461" name="Line 29"/>
          <p:cNvSpPr>
            <a:spLocks noChangeShapeType="1"/>
          </p:cNvSpPr>
          <p:nvPr/>
        </p:nvSpPr>
        <p:spPr bwMode="auto">
          <a:xfrm>
            <a:off x="8153400" y="4572000"/>
            <a:ext cx="381000" cy="304800"/>
          </a:xfrm>
          <a:prstGeom prst="line">
            <a:avLst/>
          </a:prstGeom>
          <a:noFill/>
          <a:ln w="9525">
            <a:solidFill>
              <a:schemeClr val="tx1"/>
            </a:solidFill>
            <a:round/>
            <a:headEnd/>
            <a:tailEnd/>
          </a:ln>
          <a:effectLst/>
        </p:spPr>
        <p:txBody>
          <a:bodyPr/>
          <a:lstStyle/>
          <a:p>
            <a:endParaRPr lang="en-US"/>
          </a:p>
        </p:txBody>
      </p:sp>
      <p:sp>
        <p:nvSpPr>
          <p:cNvPr id="18462" name="Line 30"/>
          <p:cNvSpPr>
            <a:spLocks noChangeShapeType="1"/>
          </p:cNvSpPr>
          <p:nvPr/>
        </p:nvSpPr>
        <p:spPr bwMode="auto">
          <a:xfrm flipH="1">
            <a:off x="5410200" y="4419600"/>
            <a:ext cx="457200" cy="609600"/>
          </a:xfrm>
          <a:prstGeom prst="line">
            <a:avLst/>
          </a:prstGeom>
          <a:noFill/>
          <a:ln w="9525">
            <a:solidFill>
              <a:schemeClr val="tx1"/>
            </a:solidFill>
            <a:round/>
            <a:headEnd/>
            <a:tailEnd/>
          </a:ln>
          <a:effectLst/>
        </p:spPr>
        <p:txBody>
          <a:bodyPr/>
          <a:lstStyle/>
          <a:p>
            <a:endParaRPr lang="en-US"/>
          </a:p>
        </p:txBody>
      </p:sp>
      <p:sp>
        <p:nvSpPr>
          <p:cNvPr id="18463" name="Line 31"/>
          <p:cNvSpPr>
            <a:spLocks noChangeShapeType="1"/>
          </p:cNvSpPr>
          <p:nvPr/>
        </p:nvSpPr>
        <p:spPr bwMode="auto">
          <a:xfrm>
            <a:off x="6019800" y="4495800"/>
            <a:ext cx="304800" cy="685800"/>
          </a:xfrm>
          <a:prstGeom prst="line">
            <a:avLst/>
          </a:prstGeom>
          <a:noFill/>
          <a:ln w="9525">
            <a:solidFill>
              <a:schemeClr val="tx1"/>
            </a:solidFill>
            <a:round/>
            <a:headEnd/>
            <a:tailEnd/>
          </a:ln>
          <a:effectLst/>
        </p:spPr>
        <p:txBody>
          <a:bodyPr/>
          <a:lstStyle/>
          <a:p>
            <a:endParaRPr lang="en-US"/>
          </a:p>
        </p:txBody>
      </p:sp>
      <p:sp>
        <p:nvSpPr>
          <p:cNvPr id="18464" name="Text Box 32"/>
          <p:cNvSpPr txBox="1">
            <a:spLocks noChangeArrowheads="1"/>
          </p:cNvSpPr>
          <p:nvPr/>
        </p:nvSpPr>
        <p:spPr bwMode="auto">
          <a:xfrm>
            <a:off x="7391400" y="2895600"/>
            <a:ext cx="685800" cy="579438"/>
          </a:xfrm>
          <a:prstGeom prst="rect">
            <a:avLst/>
          </a:prstGeom>
          <a:noFill/>
          <a:ln w="9525">
            <a:noFill/>
            <a:miter lim="800000"/>
            <a:headEnd/>
            <a:tailEnd/>
          </a:ln>
          <a:effectLst/>
        </p:spPr>
        <p:txBody>
          <a:bodyPr>
            <a:spAutoFit/>
          </a:bodyPr>
          <a:lstStyle/>
          <a:p>
            <a:pPr>
              <a:spcBef>
                <a:spcPct val="50000"/>
              </a:spcBef>
            </a:pPr>
            <a:r>
              <a:rPr lang="en-US" sz="3200" b="1"/>
              <a:t>P</a:t>
            </a:r>
          </a:p>
        </p:txBody>
      </p:sp>
      <p:sp>
        <p:nvSpPr>
          <p:cNvPr id="18466" name="Text Box 34"/>
          <p:cNvSpPr txBox="1">
            <a:spLocks noChangeArrowheads="1"/>
          </p:cNvSpPr>
          <p:nvPr/>
        </p:nvSpPr>
        <p:spPr bwMode="auto">
          <a:xfrm>
            <a:off x="5029200" y="3962400"/>
            <a:ext cx="381000" cy="579438"/>
          </a:xfrm>
          <a:prstGeom prst="rect">
            <a:avLst/>
          </a:prstGeom>
          <a:noFill/>
          <a:ln w="9525">
            <a:noFill/>
            <a:miter lim="800000"/>
            <a:headEnd/>
            <a:tailEnd/>
          </a:ln>
          <a:effectLst/>
        </p:spPr>
        <p:txBody>
          <a:bodyPr>
            <a:spAutoFit/>
          </a:bodyPr>
          <a:lstStyle/>
          <a:p>
            <a:pPr>
              <a:spcBef>
                <a:spcPct val="50000"/>
              </a:spcBef>
            </a:pPr>
            <a:r>
              <a:rPr lang="en-US" sz="3200" b="1"/>
              <a:t>X</a:t>
            </a:r>
          </a:p>
        </p:txBody>
      </p:sp>
      <p:sp>
        <p:nvSpPr>
          <p:cNvPr id="18467" name="Text Box 35"/>
          <p:cNvSpPr txBox="1">
            <a:spLocks noChangeArrowheads="1"/>
          </p:cNvSpPr>
          <p:nvPr/>
        </p:nvSpPr>
        <p:spPr bwMode="auto">
          <a:xfrm>
            <a:off x="8382000" y="4114800"/>
            <a:ext cx="381000" cy="579438"/>
          </a:xfrm>
          <a:prstGeom prst="rect">
            <a:avLst/>
          </a:prstGeom>
          <a:noFill/>
          <a:ln w="9525">
            <a:noFill/>
            <a:miter lim="800000"/>
            <a:headEnd/>
            <a:tailEnd/>
          </a:ln>
          <a:effectLst/>
        </p:spPr>
        <p:txBody>
          <a:bodyPr>
            <a:spAutoFit/>
          </a:bodyPr>
          <a:lstStyle/>
          <a:p>
            <a:pPr>
              <a:spcBef>
                <a:spcPct val="50000"/>
              </a:spcBef>
            </a:pPr>
            <a:r>
              <a:rPr lang="en-US" sz="3200" b="1"/>
              <a:t>G</a:t>
            </a:r>
          </a:p>
        </p:txBody>
      </p:sp>
      <p:sp>
        <p:nvSpPr>
          <p:cNvPr id="18468" name="Oval 36"/>
          <p:cNvSpPr>
            <a:spLocks noChangeArrowheads="1"/>
          </p:cNvSpPr>
          <p:nvPr/>
        </p:nvSpPr>
        <p:spPr bwMode="auto">
          <a:xfrm>
            <a:off x="6934200" y="4953000"/>
            <a:ext cx="685800" cy="6858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8469" name="Line 37"/>
          <p:cNvSpPr>
            <a:spLocks noChangeShapeType="1"/>
          </p:cNvSpPr>
          <p:nvPr/>
        </p:nvSpPr>
        <p:spPr bwMode="auto">
          <a:xfrm flipH="1">
            <a:off x="7239000" y="4648200"/>
            <a:ext cx="533400" cy="609600"/>
          </a:xfrm>
          <a:prstGeom prst="line">
            <a:avLst/>
          </a:prstGeom>
          <a:noFill/>
          <a:ln w="9525">
            <a:solidFill>
              <a:schemeClr val="tx1"/>
            </a:solidFill>
            <a:round/>
            <a:headEnd/>
            <a:tailEnd/>
          </a:ln>
          <a:effectLst/>
        </p:spPr>
        <p:txBody>
          <a:bodyPr/>
          <a:lstStyle/>
          <a:p>
            <a:endParaRPr lang="en-US"/>
          </a:p>
        </p:txBody>
      </p:sp>
      <p:sp>
        <p:nvSpPr>
          <p:cNvPr id="18470" name="Text Box 38"/>
          <p:cNvSpPr txBox="1">
            <a:spLocks noChangeArrowheads="1"/>
          </p:cNvSpPr>
          <p:nvPr/>
        </p:nvSpPr>
        <p:spPr bwMode="auto">
          <a:xfrm>
            <a:off x="4114800" y="5029200"/>
            <a:ext cx="533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8471" name="Text Box 39"/>
          <p:cNvSpPr txBox="1">
            <a:spLocks noChangeArrowheads="1"/>
          </p:cNvSpPr>
          <p:nvPr/>
        </p:nvSpPr>
        <p:spPr bwMode="auto">
          <a:xfrm>
            <a:off x="7086600" y="5715000"/>
            <a:ext cx="381000" cy="579438"/>
          </a:xfrm>
          <a:prstGeom prst="rect">
            <a:avLst/>
          </a:prstGeom>
          <a:noFill/>
          <a:ln w="9525">
            <a:noFill/>
            <a:miter lim="800000"/>
            <a:headEnd/>
            <a:tailEnd/>
          </a:ln>
          <a:effectLst/>
        </p:spPr>
        <p:txBody>
          <a:bodyPr>
            <a:spAutoFit/>
          </a:bodyPr>
          <a:lstStyle/>
          <a:p>
            <a:pPr>
              <a:spcBef>
                <a:spcPct val="50000"/>
              </a:spcBef>
            </a:pPr>
            <a:r>
              <a:rPr lang="en-US" sz="3200" b="1"/>
              <a:t>S</a:t>
            </a:r>
          </a:p>
        </p:txBody>
      </p:sp>
      <p:sp>
        <p:nvSpPr>
          <p:cNvPr id="18472" name="Text Box 40"/>
          <p:cNvSpPr txBox="1">
            <a:spLocks noChangeArrowheads="1"/>
          </p:cNvSpPr>
          <p:nvPr/>
        </p:nvSpPr>
        <p:spPr bwMode="auto">
          <a:xfrm>
            <a:off x="8382000" y="5638800"/>
            <a:ext cx="381000" cy="579438"/>
          </a:xfrm>
          <a:prstGeom prst="rect">
            <a:avLst/>
          </a:prstGeom>
          <a:noFill/>
          <a:ln w="9525">
            <a:noFill/>
            <a:miter lim="800000"/>
            <a:headEnd/>
            <a:tailEnd/>
          </a:ln>
          <a:effectLst/>
        </p:spPr>
        <p:txBody>
          <a:bodyPr>
            <a:spAutoFit/>
          </a:bodyPr>
          <a:lstStyle/>
          <a:p>
            <a:pPr>
              <a:spcBef>
                <a:spcPct val="50000"/>
              </a:spcBef>
            </a:pPr>
            <a:r>
              <a:rPr lang="en-US" sz="3200" b="1"/>
              <a:t>U</a:t>
            </a:r>
          </a:p>
        </p:txBody>
      </p:sp>
      <p:sp>
        <p:nvSpPr>
          <p:cNvPr id="18473" name="Text Box 41"/>
          <p:cNvSpPr txBox="1">
            <a:spLocks noChangeArrowheads="1"/>
          </p:cNvSpPr>
          <p:nvPr/>
        </p:nvSpPr>
        <p:spPr bwMode="auto">
          <a:xfrm>
            <a:off x="381000" y="4648200"/>
            <a:ext cx="3657600" cy="1552575"/>
          </a:xfrm>
          <a:prstGeom prst="rect">
            <a:avLst/>
          </a:prstGeom>
          <a:noFill/>
          <a:ln w="9525">
            <a:noFill/>
            <a:miter lim="800000"/>
            <a:headEnd/>
            <a:tailEnd/>
          </a:ln>
          <a:effectLst/>
        </p:spPr>
        <p:txBody>
          <a:bodyPr>
            <a:spAutoFit/>
          </a:bodyPr>
          <a:lstStyle/>
          <a:p>
            <a:pPr>
              <a:spcBef>
                <a:spcPct val="50000"/>
              </a:spcBef>
            </a:pPr>
            <a:r>
              <a:rPr lang="en-US"/>
              <a:t>Case 3 – Zig-Zig</a:t>
            </a:r>
          </a:p>
          <a:p>
            <a:pPr>
              <a:spcBef>
                <a:spcPct val="50000"/>
              </a:spcBef>
            </a:pPr>
            <a:r>
              <a:rPr lang="en-US"/>
              <a:t>Single Rotate P around G</a:t>
            </a:r>
          </a:p>
          <a:p>
            <a:pPr>
              <a:spcBef>
                <a:spcPct val="50000"/>
              </a:spcBef>
            </a:pPr>
            <a:r>
              <a:rPr lang="en-US"/>
              <a:t>Recolor P and 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a:t>
            </a:r>
            <a:r>
              <a:rPr lang="en-US" i="1" dirty="0" smtClean="0"/>
              <a:t>red-black tree</a:t>
            </a:r>
            <a:r>
              <a:rPr lang="en-US" dirty="0" smtClean="0"/>
              <a:t> is a binary search tree in which each node is colored red or black such that</a:t>
            </a:r>
          </a:p>
          <a:p>
            <a:pPr algn="just"/>
            <a:r>
              <a:rPr lang="en-US" dirty="0" smtClean="0"/>
              <a:t>The root is black</a:t>
            </a:r>
          </a:p>
          <a:p>
            <a:pPr algn="just"/>
            <a:r>
              <a:rPr lang="en-US" dirty="0" smtClean="0"/>
              <a:t>The children of a red node are black</a:t>
            </a:r>
          </a:p>
          <a:p>
            <a:pPr algn="just"/>
            <a:r>
              <a:rPr lang="en-US" dirty="0" smtClean="0"/>
              <a:t>Every path from the root to a null node has the same number of black nodes.</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09600" y="457200"/>
            <a:ext cx="8077199" cy="586739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mtClean="0"/>
              <a:t> insert </a:t>
            </a:r>
            <a:r>
              <a:rPr lang="en-US" dirty="0" smtClean="0"/>
              <a:t>into an initially empty red-black tree, the following: 4 7 12 15 3 5 14 18 16 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rmAutofit fontScale="70000" lnSpcReduction="20000"/>
          </a:bodyPr>
          <a:lstStyle/>
          <a:p>
            <a:pPr>
              <a:buNone/>
            </a:pPr>
            <a:endParaRPr lang="en-US" dirty="0" smtClean="0"/>
          </a:p>
          <a:p>
            <a:r>
              <a:rPr lang="en-US" dirty="0" smtClean="0"/>
              <a:t>(4B) </a:t>
            </a:r>
          </a:p>
          <a:p>
            <a:r>
              <a:rPr lang="en-US" dirty="0" smtClean="0"/>
              <a:t>(4B (7R)) </a:t>
            </a:r>
          </a:p>
          <a:p>
            <a:r>
              <a:rPr lang="en-US" dirty="0" smtClean="0"/>
              <a:t>(4B (7R (12R))) - whoops, need to rotate left</a:t>
            </a:r>
            <a:br>
              <a:rPr lang="en-US" dirty="0" smtClean="0"/>
            </a:br>
            <a:r>
              <a:rPr lang="en-US" dirty="0" smtClean="0"/>
              <a:t>((4R) 7B (12R)) </a:t>
            </a:r>
          </a:p>
          <a:p>
            <a:r>
              <a:rPr lang="en-US" dirty="0" smtClean="0"/>
              <a:t>((4R) 7B (12R (15R))) - whoops, need to recolor</a:t>
            </a:r>
            <a:br>
              <a:rPr lang="en-US" dirty="0" smtClean="0"/>
            </a:br>
            <a:r>
              <a:rPr lang="en-US" dirty="0" smtClean="0"/>
              <a:t>((4B) 7B (12B (15R))) </a:t>
            </a:r>
          </a:p>
          <a:p>
            <a:r>
              <a:rPr lang="en-US" dirty="0" smtClean="0"/>
              <a:t>(((3R) 4B) 7B (12B (15R))) </a:t>
            </a:r>
          </a:p>
          <a:p>
            <a:r>
              <a:rPr lang="en-US" dirty="0" smtClean="0"/>
              <a:t>(((3R) 4B (5R)) 7B (12B (15R))) </a:t>
            </a:r>
          </a:p>
          <a:p>
            <a:r>
              <a:rPr lang="en-US" dirty="0" smtClean="0"/>
              <a:t>(((3R) 4B (5R)) 7B (12B ((14R) 15R))) -- whoops, need RL rotation</a:t>
            </a:r>
            <a:br>
              <a:rPr lang="en-US" dirty="0" smtClean="0"/>
            </a:br>
            <a:r>
              <a:rPr lang="en-US" dirty="0" smtClean="0"/>
              <a:t>(((3R) 4B (5R)) 7B ((12R) 14B (15R)))) </a:t>
            </a:r>
          </a:p>
          <a:p>
            <a:r>
              <a:rPr lang="en-US" dirty="0" smtClean="0"/>
              <a:t>(((3R) 4B (5R)) 7B ((12R) 14B (15R (18R))))) -- whoops, recolor</a:t>
            </a:r>
            <a:br>
              <a:rPr lang="en-US" dirty="0" smtClean="0"/>
            </a:br>
            <a:r>
              <a:rPr lang="en-US" dirty="0" smtClean="0"/>
              <a:t>(((3R) 4B (5R)) 7B ((12B) 14R (15B (18R))))) </a:t>
            </a:r>
          </a:p>
          <a:p>
            <a:r>
              <a:rPr lang="en-US" dirty="0" smtClean="0"/>
              <a:t>(((3R) 4B (5R)) 7B ((12B) 14R (15B ((16R) 18R))))) -- whoops, need RL rotation</a:t>
            </a:r>
            <a:br>
              <a:rPr lang="en-US" dirty="0" smtClean="0"/>
            </a:br>
            <a:r>
              <a:rPr lang="en-US" dirty="0" smtClean="0"/>
              <a:t>(((3R) 4B (5R)) 7B ((12B) 14R ((15R) 16B (18R)))) </a:t>
            </a:r>
          </a:p>
          <a:p>
            <a:r>
              <a:rPr lang="en-US" dirty="0" smtClean="0"/>
              <a:t>(((3R) 4B (5R)) 7B ((12B) 14R ((15R) 16B ((17R) 18R)))) -- whoops, need to recolor</a:t>
            </a:r>
            <a:br>
              <a:rPr lang="en-US" dirty="0" smtClean="0"/>
            </a:br>
            <a:r>
              <a:rPr lang="en-US" dirty="0" smtClean="0"/>
              <a:t>(((3R) 4B (5R)) 7B ((12B) 14R ((15B) 16R ((17R) 18B))))</a:t>
            </a:r>
            <a:br>
              <a:rPr lang="en-US" dirty="0" smtClean="0"/>
            </a:br>
            <a:r>
              <a:rPr lang="en-US" dirty="0" smtClean="0"/>
              <a:t>-- whoa, the recolor caused a problem higher up in the tree!</a:t>
            </a:r>
            <a:br>
              <a:rPr lang="en-US" dirty="0" smtClean="0"/>
            </a:br>
            <a:r>
              <a:rPr lang="en-US" dirty="0" smtClean="0"/>
              <a:t>-- we need to do a left rotation</a:t>
            </a:r>
            <a:br>
              <a:rPr lang="en-US" dirty="0" smtClean="0"/>
            </a:br>
            <a:r>
              <a:rPr lang="en-US" dirty="0" smtClean="0"/>
              <a:t>((((3R) 4B (5R)) 7R (12B)) 14B ((15B) 16R ((17R) 18B)))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RBTnode</a:t>
            </a:r>
            <a:r>
              <a:rPr lang="en-US" dirty="0" smtClean="0"/>
              <a:t> class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public class </a:t>
            </a:r>
            <a:r>
              <a:rPr lang="en-US" dirty="0" err="1" smtClean="0"/>
              <a:t>RedBlackTree</a:t>
            </a:r>
            <a:r>
              <a:rPr lang="en-US" dirty="0" smtClean="0"/>
              <a:t> {</a:t>
            </a:r>
          </a:p>
          <a:p>
            <a:pPr>
              <a:buNone/>
            </a:pPr>
            <a:endParaRPr lang="en-US" dirty="0" smtClean="0"/>
          </a:p>
          <a:p>
            <a:pPr>
              <a:buNone/>
            </a:pPr>
            <a:r>
              <a:rPr lang="en-US" dirty="0" smtClean="0"/>
              <a:t>    private final </a:t>
            </a:r>
            <a:r>
              <a:rPr lang="en-US" dirty="0" err="1" smtClean="0"/>
              <a:t>int</a:t>
            </a:r>
            <a:r>
              <a:rPr lang="en-US" dirty="0" smtClean="0"/>
              <a:t> RED = 0;</a:t>
            </a:r>
          </a:p>
          <a:p>
            <a:pPr>
              <a:buNone/>
            </a:pPr>
            <a:r>
              <a:rPr lang="en-US" dirty="0" smtClean="0"/>
              <a:t>    private final </a:t>
            </a:r>
            <a:r>
              <a:rPr lang="en-US" dirty="0" err="1" smtClean="0"/>
              <a:t>int</a:t>
            </a:r>
            <a:r>
              <a:rPr lang="en-US" dirty="0" smtClean="0"/>
              <a:t> BLACK = 1;</a:t>
            </a:r>
          </a:p>
          <a:p>
            <a:pPr>
              <a:buNone/>
            </a:pPr>
            <a:endParaRPr lang="en-US" dirty="0" smtClean="0"/>
          </a:p>
          <a:p>
            <a:pPr>
              <a:buNone/>
            </a:pPr>
            <a:r>
              <a:rPr lang="en-US" dirty="0" smtClean="0"/>
              <a:t>    private class Node {</a:t>
            </a:r>
          </a:p>
          <a:p>
            <a:pPr>
              <a:buNone/>
            </a:pPr>
            <a:endParaRPr lang="en-US" dirty="0" smtClean="0"/>
          </a:p>
          <a:p>
            <a:pPr>
              <a:buNone/>
            </a:pPr>
            <a:r>
              <a:rPr lang="en-US" dirty="0" smtClean="0"/>
              <a:t>        </a:t>
            </a:r>
            <a:r>
              <a:rPr lang="en-US" dirty="0" err="1" smtClean="0"/>
              <a:t>int</a:t>
            </a:r>
            <a:r>
              <a:rPr lang="en-US" dirty="0" smtClean="0"/>
              <a:t> key = -1, color = BLACK;</a:t>
            </a:r>
          </a:p>
          <a:p>
            <a:pPr>
              <a:buNone/>
            </a:pPr>
            <a:r>
              <a:rPr lang="en-US" dirty="0" smtClean="0"/>
              <a:t>        Node </a:t>
            </a:r>
            <a:r>
              <a:rPr lang="en-US" smtClean="0"/>
              <a:t>left , right , parent;</a:t>
            </a:r>
            <a:endParaRPr lang="en-US" dirty="0" smtClean="0"/>
          </a:p>
          <a:p>
            <a:pPr>
              <a:buNone/>
            </a:pPr>
            <a:endParaRPr lang="en-US" dirty="0" smtClean="0"/>
          </a:p>
          <a:p>
            <a:pPr>
              <a:buNone/>
            </a:pPr>
            <a:r>
              <a:rPr lang="en-US" dirty="0" smtClean="0"/>
              <a:t>               } </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458200" cy="6553200"/>
          </a:xfrm>
        </p:spPr>
        <p:txBody>
          <a:bodyPr>
            <a:noAutofit/>
          </a:bodyPr>
          <a:lstStyle/>
          <a:p>
            <a:r>
              <a:rPr lang="en-US" sz="1300" dirty="0" smtClean="0"/>
              <a:t> private void insert(Node </a:t>
            </a:r>
            <a:r>
              <a:rPr lang="en-US" sz="1300" dirty="0" err="1" smtClean="0"/>
              <a:t>node</a:t>
            </a:r>
            <a:r>
              <a:rPr lang="en-US" sz="1300" dirty="0" smtClean="0"/>
              <a:t>) {</a:t>
            </a:r>
          </a:p>
          <a:p>
            <a:r>
              <a:rPr lang="en-US" sz="1300" dirty="0" smtClean="0"/>
              <a:t>        Node temp = root;</a:t>
            </a:r>
          </a:p>
          <a:p>
            <a:r>
              <a:rPr lang="en-US" sz="1300" dirty="0" smtClean="0"/>
              <a:t>        if (root == nil) {</a:t>
            </a:r>
          </a:p>
          <a:p>
            <a:r>
              <a:rPr lang="en-US" sz="1300" dirty="0" smtClean="0"/>
              <a:t>            root = node;</a:t>
            </a:r>
          </a:p>
          <a:p>
            <a:r>
              <a:rPr lang="en-US" sz="1300" dirty="0" smtClean="0"/>
              <a:t>            </a:t>
            </a:r>
            <a:r>
              <a:rPr lang="en-US" sz="1300" dirty="0" err="1" smtClean="0"/>
              <a:t>node.color</a:t>
            </a:r>
            <a:r>
              <a:rPr lang="en-US" sz="1300" dirty="0" smtClean="0"/>
              <a:t> = BLACK;</a:t>
            </a:r>
          </a:p>
          <a:p>
            <a:r>
              <a:rPr lang="en-US" sz="1300" dirty="0" smtClean="0"/>
              <a:t>            </a:t>
            </a:r>
            <a:r>
              <a:rPr lang="en-US" sz="1300" dirty="0" err="1" smtClean="0"/>
              <a:t>node.parent</a:t>
            </a:r>
            <a:r>
              <a:rPr lang="en-US" sz="1300" dirty="0" smtClean="0"/>
              <a:t> = nil;</a:t>
            </a:r>
          </a:p>
          <a:p>
            <a:r>
              <a:rPr lang="en-US" sz="1300" dirty="0" smtClean="0"/>
              <a:t>        } else {</a:t>
            </a:r>
          </a:p>
          <a:p>
            <a:r>
              <a:rPr lang="en-US" sz="1300" dirty="0" smtClean="0"/>
              <a:t>            </a:t>
            </a:r>
            <a:r>
              <a:rPr lang="en-US" sz="1300" dirty="0" err="1" smtClean="0"/>
              <a:t>node.color</a:t>
            </a:r>
            <a:r>
              <a:rPr lang="en-US" sz="1300" dirty="0" smtClean="0"/>
              <a:t> = RED;</a:t>
            </a:r>
          </a:p>
          <a:p>
            <a:r>
              <a:rPr lang="en-US" sz="1300" dirty="0" smtClean="0"/>
              <a:t>            while (true) {</a:t>
            </a:r>
          </a:p>
          <a:p>
            <a:r>
              <a:rPr lang="en-US" sz="1300" dirty="0" smtClean="0"/>
              <a:t>                if (</a:t>
            </a:r>
            <a:r>
              <a:rPr lang="en-US" sz="1300" dirty="0" err="1" smtClean="0"/>
              <a:t>node.key</a:t>
            </a:r>
            <a:r>
              <a:rPr lang="en-US" sz="1300" dirty="0" smtClean="0"/>
              <a:t> &lt; </a:t>
            </a:r>
            <a:r>
              <a:rPr lang="en-US" sz="1300" dirty="0" err="1" smtClean="0"/>
              <a:t>temp.key</a:t>
            </a:r>
            <a:r>
              <a:rPr lang="en-US" sz="1300" dirty="0" smtClean="0"/>
              <a:t>) {</a:t>
            </a:r>
          </a:p>
          <a:p>
            <a:r>
              <a:rPr lang="en-US" sz="1300" dirty="0" smtClean="0"/>
              <a:t>                    if (</a:t>
            </a:r>
            <a:r>
              <a:rPr lang="en-US" sz="1300" dirty="0" err="1" smtClean="0"/>
              <a:t>temp.left</a:t>
            </a:r>
            <a:r>
              <a:rPr lang="en-US" sz="1300" dirty="0" smtClean="0"/>
              <a:t> == nil) {</a:t>
            </a:r>
          </a:p>
          <a:p>
            <a:r>
              <a:rPr lang="en-US" sz="1300" dirty="0" smtClean="0"/>
              <a:t>                        </a:t>
            </a:r>
            <a:r>
              <a:rPr lang="en-US" sz="1300" dirty="0" err="1" smtClean="0"/>
              <a:t>temp.left</a:t>
            </a:r>
            <a:r>
              <a:rPr lang="en-US" sz="1300" dirty="0" smtClean="0"/>
              <a:t> = node;</a:t>
            </a:r>
          </a:p>
          <a:p>
            <a:r>
              <a:rPr lang="en-US" sz="1300" dirty="0" smtClean="0"/>
              <a:t>                        </a:t>
            </a:r>
            <a:r>
              <a:rPr lang="en-US" sz="1300" dirty="0" err="1" smtClean="0"/>
              <a:t>node.parent</a:t>
            </a:r>
            <a:r>
              <a:rPr lang="en-US" sz="1300" dirty="0" smtClean="0"/>
              <a:t> = temp;</a:t>
            </a:r>
          </a:p>
          <a:p>
            <a:r>
              <a:rPr lang="en-US" sz="1300" dirty="0" smtClean="0"/>
              <a:t>                        break;</a:t>
            </a:r>
          </a:p>
          <a:p>
            <a:r>
              <a:rPr lang="en-US" sz="1300" dirty="0" smtClean="0"/>
              <a:t>                    } else {</a:t>
            </a:r>
          </a:p>
          <a:p>
            <a:r>
              <a:rPr lang="en-US" sz="1300" dirty="0" smtClean="0"/>
              <a:t>                        temp = </a:t>
            </a:r>
            <a:r>
              <a:rPr lang="en-US" sz="1300" dirty="0" err="1" smtClean="0"/>
              <a:t>temp.left</a:t>
            </a:r>
            <a:r>
              <a:rPr lang="en-US" sz="1300" dirty="0" smtClean="0"/>
              <a:t>;</a:t>
            </a:r>
          </a:p>
          <a:p>
            <a:r>
              <a:rPr lang="en-US" sz="1300" dirty="0" smtClean="0"/>
              <a:t>                    }</a:t>
            </a:r>
          </a:p>
          <a:p>
            <a:r>
              <a:rPr lang="en-US" sz="1300" dirty="0" smtClean="0"/>
              <a:t>                } else if (</a:t>
            </a:r>
            <a:r>
              <a:rPr lang="en-US" sz="1300" dirty="0" err="1" smtClean="0"/>
              <a:t>node.key</a:t>
            </a:r>
            <a:r>
              <a:rPr lang="en-US" sz="1300" dirty="0" smtClean="0"/>
              <a:t> &gt; </a:t>
            </a:r>
            <a:r>
              <a:rPr lang="en-US" sz="1300" dirty="0" err="1" smtClean="0"/>
              <a:t>temp.key</a:t>
            </a:r>
            <a:r>
              <a:rPr lang="en-US" sz="1300" dirty="0" smtClean="0"/>
              <a:t>) {</a:t>
            </a:r>
          </a:p>
          <a:p>
            <a:r>
              <a:rPr lang="en-US" sz="1300" dirty="0" smtClean="0"/>
              <a:t>                    if (</a:t>
            </a:r>
            <a:r>
              <a:rPr lang="en-US" sz="1300" dirty="0" err="1" smtClean="0"/>
              <a:t>temp.right</a:t>
            </a:r>
            <a:r>
              <a:rPr lang="en-US" sz="1300" dirty="0" smtClean="0"/>
              <a:t> == nil) {</a:t>
            </a:r>
          </a:p>
          <a:p>
            <a:r>
              <a:rPr lang="en-US" sz="1300" dirty="0" smtClean="0"/>
              <a:t>                        </a:t>
            </a:r>
            <a:r>
              <a:rPr lang="en-US" sz="1300" dirty="0" err="1" smtClean="0"/>
              <a:t>temp.right</a:t>
            </a:r>
            <a:r>
              <a:rPr lang="en-US" sz="1300" dirty="0" smtClean="0"/>
              <a:t> = node;</a:t>
            </a:r>
          </a:p>
          <a:p>
            <a:r>
              <a:rPr lang="en-US" sz="1300" dirty="0" smtClean="0"/>
              <a:t>                        </a:t>
            </a:r>
            <a:r>
              <a:rPr lang="en-US" sz="1300" dirty="0" err="1" smtClean="0"/>
              <a:t>node.parent</a:t>
            </a:r>
            <a:r>
              <a:rPr lang="en-US" sz="1300" dirty="0" smtClean="0"/>
              <a:t> = temp;</a:t>
            </a:r>
          </a:p>
          <a:p>
            <a:r>
              <a:rPr lang="en-US" sz="1300" dirty="0" smtClean="0"/>
              <a:t>                        break;</a:t>
            </a:r>
          </a:p>
          <a:p>
            <a:r>
              <a:rPr lang="en-US" sz="1300" dirty="0" smtClean="0"/>
              <a:t>                    } else {</a:t>
            </a:r>
          </a:p>
          <a:p>
            <a:r>
              <a:rPr lang="en-US" sz="1300" dirty="0" smtClean="0"/>
              <a:t>                        temp = </a:t>
            </a:r>
            <a:r>
              <a:rPr lang="en-US" sz="1300" dirty="0" err="1" smtClean="0"/>
              <a:t>temp.right</a:t>
            </a:r>
            <a:r>
              <a:rPr lang="en-US" sz="1300" dirty="0" smtClean="0"/>
              <a:t>;</a:t>
            </a:r>
          </a:p>
          <a:p>
            <a:r>
              <a:rPr lang="en-US" sz="1300" dirty="0" smtClean="0"/>
              <a:t>                    }</a:t>
            </a:r>
          </a:p>
          <a:p>
            <a:r>
              <a:rPr lang="en-US" sz="1300" dirty="0" smtClean="0"/>
              <a:t>                }</a:t>
            </a:r>
          </a:p>
          <a:p>
            <a:r>
              <a:rPr lang="en-US" sz="1300" dirty="0" smtClean="0"/>
              <a:t>            }</a:t>
            </a:r>
          </a:p>
          <a:p>
            <a:r>
              <a:rPr lang="en-US" sz="1300" dirty="0" smtClean="0"/>
              <a:t>            </a:t>
            </a:r>
            <a:r>
              <a:rPr lang="en-US" sz="1300" dirty="0" err="1" smtClean="0"/>
              <a:t>adjustafterinsertion</a:t>
            </a:r>
            <a:r>
              <a:rPr lang="en-US" sz="1300" smtClean="0"/>
              <a:t>(node);</a:t>
            </a:r>
            <a:endParaRPr lang="en-US" sz="1300" dirty="0" smtClean="0"/>
          </a:p>
          <a:p>
            <a:r>
              <a:rPr lang="en-US" sz="1300" dirty="0" smtClean="0"/>
              <a:t>        }</a:t>
            </a:r>
          </a:p>
          <a:p>
            <a:r>
              <a:rPr lang="en-US" sz="1300" dirty="0" smtClean="0"/>
              <a:t>    }</a:t>
            </a:r>
            <a:endParaRPr lang="en-US" sz="1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rmAutofit fontScale="25000" lnSpcReduction="20000"/>
          </a:bodyPr>
          <a:lstStyle/>
          <a:p>
            <a:r>
              <a:rPr lang="en-US" sz="5500" dirty="0" smtClean="0"/>
              <a:t> </a:t>
            </a:r>
            <a:r>
              <a:rPr lang="en-US" sz="8000" dirty="0" smtClean="0"/>
              <a:t> public void add(Object data) {</a:t>
            </a:r>
            <a:br>
              <a:rPr lang="en-US" sz="8000" dirty="0" smtClean="0"/>
            </a:br>
            <a:r>
              <a:rPr lang="en-US" sz="8000" dirty="0" smtClean="0"/>
              <a:t>        if (root == null) {</a:t>
            </a:r>
            <a:br>
              <a:rPr lang="en-US" sz="8000" dirty="0" smtClean="0"/>
            </a:br>
            <a:r>
              <a:rPr lang="en-US" sz="8000" dirty="0" smtClean="0"/>
              <a:t>            root = new Node(data);</a:t>
            </a:r>
            <a:br>
              <a:rPr lang="en-US" sz="8000" dirty="0" smtClean="0"/>
            </a:br>
            <a:r>
              <a:rPr lang="en-US" sz="8000" dirty="0" smtClean="0"/>
              <a:t>        }</a:t>
            </a:r>
            <a:br>
              <a:rPr lang="en-US" sz="8000" dirty="0" smtClean="0"/>
            </a:br>
            <a:r>
              <a:rPr lang="en-US" sz="8000" dirty="0" smtClean="0"/>
              <a:t>        </a:t>
            </a:r>
            <a:r>
              <a:rPr lang="en-US" sz="8000" dirty="0" err="1" smtClean="0"/>
              <a:t>BinaryTreeNode</a:t>
            </a:r>
            <a:r>
              <a:rPr lang="en-US" sz="8000" dirty="0" smtClean="0"/>
              <a:t> n = root;</a:t>
            </a:r>
            <a:br>
              <a:rPr lang="en-US" sz="8000" dirty="0" smtClean="0"/>
            </a:br>
            <a:r>
              <a:rPr lang="en-US" sz="8000" dirty="0" smtClean="0"/>
              <a:t>        while (true) {</a:t>
            </a:r>
            <a:br>
              <a:rPr lang="en-US" sz="8000" dirty="0" smtClean="0"/>
            </a:br>
            <a:r>
              <a:rPr lang="en-US" sz="8000" dirty="0" smtClean="0"/>
              <a:t>            </a:t>
            </a:r>
            <a:r>
              <a:rPr lang="en-US" sz="8000" dirty="0" err="1" smtClean="0"/>
              <a:t>int</a:t>
            </a:r>
            <a:r>
              <a:rPr lang="en-US" sz="8000" dirty="0" smtClean="0"/>
              <a:t> </a:t>
            </a:r>
            <a:r>
              <a:rPr lang="en-US" sz="8000" dirty="0" err="1" smtClean="0"/>
              <a:t>comparisonResult</a:t>
            </a:r>
            <a:r>
              <a:rPr lang="en-US" sz="8000" dirty="0" smtClean="0"/>
              <a:t> = compare(data, </a:t>
            </a:r>
            <a:r>
              <a:rPr lang="en-US" sz="8000" dirty="0" err="1" smtClean="0"/>
              <a:t>n.getData</a:t>
            </a:r>
            <a:r>
              <a:rPr lang="en-US" sz="8000" dirty="0" smtClean="0"/>
              <a:t>());</a:t>
            </a:r>
            <a:br>
              <a:rPr lang="en-US" sz="8000" dirty="0" smtClean="0"/>
            </a:br>
            <a:r>
              <a:rPr lang="en-US" sz="8000" dirty="0" smtClean="0"/>
              <a:t>            if (</a:t>
            </a:r>
            <a:r>
              <a:rPr lang="en-US" sz="8000" dirty="0" err="1" smtClean="0"/>
              <a:t>comparisonResult</a:t>
            </a:r>
            <a:r>
              <a:rPr lang="en-US" sz="8000" dirty="0" smtClean="0"/>
              <a:t> == 0) {</a:t>
            </a:r>
            <a:br>
              <a:rPr lang="en-US" sz="8000" dirty="0" smtClean="0"/>
            </a:br>
            <a:r>
              <a:rPr lang="en-US" sz="8000" dirty="0" smtClean="0"/>
              <a:t>                </a:t>
            </a:r>
            <a:r>
              <a:rPr lang="en-US" sz="8000" dirty="0" err="1" smtClean="0"/>
              <a:t>n.setData</a:t>
            </a:r>
            <a:r>
              <a:rPr lang="en-US" sz="8000" dirty="0" smtClean="0"/>
              <a:t>(data);</a:t>
            </a:r>
            <a:br>
              <a:rPr lang="en-US" sz="8000" dirty="0" smtClean="0"/>
            </a:br>
            <a:r>
              <a:rPr lang="en-US" sz="8000" dirty="0" smtClean="0"/>
              <a:t>                return;</a:t>
            </a:r>
            <a:br>
              <a:rPr lang="en-US" sz="8000" dirty="0" smtClean="0"/>
            </a:br>
            <a:r>
              <a:rPr lang="en-US" sz="8000" dirty="0" smtClean="0"/>
              <a:t>            } else if (</a:t>
            </a:r>
            <a:r>
              <a:rPr lang="en-US" sz="8000" dirty="0" err="1" smtClean="0"/>
              <a:t>comparisonResult</a:t>
            </a:r>
            <a:r>
              <a:rPr lang="en-US" sz="8000" dirty="0" smtClean="0"/>
              <a:t> &lt; 0) {</a:t>
            </a:r>
            <a:br>
              <a:rPr lang="en-US" sz="8000" dirty="0" smtClean="0"/>
            </a:br>
            <a:r>
              <a:rPr lang="en-US" sz="8000" dirty="0" smtClean="0"/>
              <a:t>                if (</a:t>
            </a:r>
            <a:r>
              <a:rPr lang="en-US" sz="8000" dirty="0" err="1" smtClean="0"/>
              <a:t>n.getLeft</a:t>
            </a:r>
            <a:r>
              <a:rPr lang="en-US" sz="8000" dirty="0" smtClean="0"/>
              <a:t>() == null) {</a:t>
            </a:r>
            <a:br>
              <a:rPr lang="en-US" sz="8000" dirty="0" smtClean="0"/>
            </a:br>
            <a:r>
              <a:rPr lang="en-US" sz="8000" dirty="0" smtClean="0"/>
              <a:t>                    </a:t>
            </a:r>
            <a:r>
              <a:rPr lang="en-US" sz="8000" dirty="0" err="1" smtClean="0"/>
              <a:t>n.setLeft</a:t>
            </a:r>
            <a:r>
              <a:rPr lang="en-US" sz="8000" dirty="0" smtClean="0"/>
              <a:t>(new Node(data));</a:t>
            </a:r>
            <a:br>
              <a:rPr lang="en-US" sz="8000" dirty="0" smtClean="0"/>
            </a:br>
            <a:r>
              <a:rPr lang="en-US" sz="8000" dirty="0" smtClean="0"/>
              <a:t>                    </a:t>
            </a:r>
            <a:r>
              <a:rPr lang="en-US" sz="8000" dirty="0" err="1" smtClean="0"/>
              <a:t>adjustAfterInsertion</a:t>
            </a:r>
            <a:r>
              <a:rPr lang="en-US" sz="8000" dirty="0" smtClean="0"/>
              <a:t>((Node) </a:t>
            </a:r>
            <a:r>
              <a:rPr lang="en-US" sz="8000" dirty="0" err="1" smtClean="0"/>
              <a:t>n.getLeft</a:t>
            </a:r>
            <a:r>
              <a:rPr lang="en-US" sz="8000" dirty="0" smtClean="0"/>
              <a:t>());</a:t>
            </a:r>
            <a:br>
              <a:rPr lang="en-US" sz="8000" dirty="0" smtClean="0"/>
            </a:br>
            <a:r>
              <a:rPr lang="en-US" sz="8000" dirty="0" smtClean="0"/>
              <a:t>                    break;</a:t>
            </a:r>
            <a:br>
              <a:rPr lang="en-US" sz="8000" dirty="0" smtClean="0"/>
            </a:br>
            <a:r>
              <a:rPr lang="en-US" sz="8000" dirty="0" smtClean="0"/>
              <a:t>                }</a:t>
            </a:r>
            <a:br>
              <a:rPr lang="en-US" sz="8000" dirty="0" smtClean="0"/>
            </a:br>
            <a:r>
              <a:rPr lang="en-US" sz="8000" dirty="0" smtClean="0"/>
              <a:t>                n = </a:t>
            </a:r>
            <a:r>
              <a:rPr lang="en-US" sz="8000" dirty="0" err="1" smtClean="0"/>
              <a:t>n.getLeft</a:t>
            </a:r>
            <a:r>
              <a:rPr lang="en-US" sz="8000" dirty="0" smtClean="0"/>
              <a:t>();</a:t>
            </a:r>
            <a:br>
              <a:rPr lang="en-US" sz="8000" dirty="0" smtClean="0"/>
            </a:br>
            <a:r>
              <a:rPr lang="en-US" sz="8000" dirty="0" smtClean="0"/>
              <a:t>            } else { // </a:t>
            </a:r>
            <a:r>
              <a:rPr lang="en-US" sz="8000" dirty="0" err="1" smtClean="0"/>
              <a:t>comparisonResult</a:t>
            </a:r>
            <a:r>
              <a:rPr lang="en-US" sz="8000" dirty="0" smtClean="0"/>
              <a:t> &gt; 0</a:t>
            </a:r>
            <a:br>
              <a:rPr lang="en-US" sz="8000" dirty="0" smtClean="0"/>
            </a:br>
            <a:r>
              <a:rPr lang="en-US" sz="8000" dirty="0" smtClean="0"/>
              <a:t>                if (</a:t>
            </a:r>
            <a:r>
              <a:rPr lang="en-US" sz="8000" dirty="0" err="1" smtClean="0"/>
              <a:t>n.getRight</a:t>
            </a:r>
            <a:r>
              <a:rPr lang="en-US" sz="8000" dirty="0" smtClean="0"/>
              <a:t>() == null) {</a:t>
            </a:r>
            <a:br>
              <a:rPr lang="en-US" sz="8000" dirty="0" smtClean="0"/>
            </a:br>
            <a:r>
              <a:rPr lang="en-US" sz="8000" dirty="0" smtClean="0"/>
              <a:t>                    </a:t>
            </a:r>
            <a:r>
              <a:rPr lang="en-US" sz="8000" dirty="0" err="1" smtClean="0"/>
              <a:t>n.setRight</a:t>
            </a:r>
            <a:r>
              <a:rPr lang="en-US" sz="8000" dirty="0" smtClean="0"/>
              <a:t>(new Node(data));</a:t>
            </a:r>
            <a:br>
              <a:rPr lang="en-US" sz="8000" dirty="0" smtClean="0"/>
            </a:br>
            <a:r>
              <a:rPr lang="en-US" sz="8000" dirty="0" smtClean="0"/>
              <a:t>                    </a:t>
            </a:r>
            <a:r>
              <a:rPr lang="en-US" sz="8000" dirty="0" err="1" smtClean="0"/>
              <a:t>adjustAfterInsertion</a:t>
            </a:r>
            <a:r>
              <a:rPr lang="en-US" sz="8000" dirty="0" smtClean="0"/>
              <a:t>((Node) </a:t>
            </a:r>
            <a:r>
              <a:rPr lang="en-US" sz="8000" dirty="0" err="1" smtClean="0"/>
              <a:t>n.getRight</a:t>
            </a:r>
            <a:r>
              <a:rPr lang="en-US" sz="8000" dirty="0" smtClean="0"/>
              <a:t>());</a:t>
            </a:r>
            <a:br>
              <a:rPr lang="en-US" sz="8000" dirty="0" smtClean="0"/>
            </a:br>
            <a:r>
              <a:rPr lang="en-US" sz="8000" dirty="0" smtClean="0"/>
              <a:t>                    break;</a:t>
            </a:r>
            <a:br>
              <a:rPr lang="en-US" sz="8000" dirty="0" smtClean="0"/>
            </a:br>
            <a:r>
              <a:rPr lang="en-US" sz="8000" dirty="0" smtClean="0"/>
              <a:t>                }</a:t>
            </a:r>
            <a:br>
              <a:rPr lang="en-US" sz="8000" dirty="0" smtClean="0"/>
            </a:br>
            <a:r>
              <a:rPr lang="en-US" sz="8000" dirty="0" smtClean="0"/>
              <a:t>                n = </a:t>
            </a:r>
            <a:r>
              <a:rPr lang="en-US" sz="8000" dirty="0" err="1" smtClean="0"/>
              <a:t>n.getRight</a:t>
            </a:r>
            <a:r>
              <a:rPr lang="en-US" sz="8000" dirty="0" smtClean="0"/>
              <a:t>();</a:t>
            </a:r>
            <a:br>
              <a:rPr lang="en-US" sz="8000" dirty="0" smtClean="0"/>
            </a:br>
            <a:r>
              <a:rPr lang="en-US" sz="8000" dirty="0" smtClean="0"/>
              <a:t>            }</a:t>
            </a:r>
            <a:br>
              <a:rPr lang="en-US" sz="8000" dirty="0" smtClean="0"/>
            </a:br>
            <a:r>
              <a:rPr lang="en-US" sz="8000" dirty="0" smtClean="0"/>
              <a:t>        }</a:t>
            </a:r>
            <a:br>
              <a:rPr lang="en-US" sz="8000" dirty="0" smtClean="0"/>
            </a:br>
            <a:r>
              <a:rPr lang="en-US" sz="8000" dirty="0" smtClean="0"/>
              <a:t>    }</a:t>
            </a:r>
            <a:r>
              <a:rPr lang="en-US" sz="5500" dirty="0" smtClean="0"/>
              <a:t/>
            </a:r>
            <a:br>
              <a:rPr lang="en-US" sz="5500"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686800" cy="6858000"/>
          </a:xfrm>
        </p:spPr>
        <p:txBody>
          <a:bodyPr>
            <a:normAutofit fontScale="70000" lnSpcReduction="20000"/>
          </a:bodyPr>
          <a:lstStyle/>
          <a:p>
            <a:r>
              <a:rPr lang="en-US" dirty="0"/>
              <a:t>private void </a:t>
            </a:r>
            <a:r>
              <a:rPr lang="en-US" dirty="0" err="1"/>
              <a:t>adjustAfterInsertion</a:t>
            </a:r>
            <a:r>
              <a:rPr lang="en-US" dirty="0"/>
              <a:t>(Node n) {</a:t>
            </a:r>
            <a:br>
              <a:rPr lang="en-US" dirty="0"/>
            </a:br>
            <a:r>
              <a:rPr lang="en-US" dirty="0"/>
              <a:t>        </a:t>
            </a:r>
            <a:r>
              <a:rPr lang="en-US" dirty="0" smtClean="0"/>
              <a:t>// </a:t>
            </a:r>
            <a:r>
              <a:rPr lang="en-US" dirty="0"/>
              <a:t>Step </a:t>
            </a:r>
            <a:r>
              <a:rPr lang="en-US" dirty="0" smtClean="0"/>
              <a:t>1: </a:t>
            </a:r>
            <a:r>
              <a:rPr lang="en-US" dirty="0"/>
              <a:t>Correct double red problems, if they </a:t>
            </a:r>
            <a:r>
              <a:rPr lang="en-US" dirty="0" smtClean="0"/>
              <a:t>exist</a:t>
            </a:r>
          </a:p>
          <a:p>
            <a:pPr>
              <a:buNone/>
            </a:pPr>
            <a:r>
              <a:rPr lang="en-US" dirty="0" smtClean="0"/>
              <a:t>		Node uncle= nil;</a:t>
            </a:r>
            <a:r>
              <a:rPr lang="en-US" dirty="0"/>
              <a:t/>
            </a:r>
            <a:br>
              <a:rPr lang="en-US" dirty="0"/>
            </a:br>
            <a:r>
              <a:rPr lang="en-US" dirty="0"/>
              <a:t>       </a:t>
            </a:r>
            <a:r>
              <a:rPr lang="en-US" dirty="0" smtClean="0"/>
              <a:t>	if </a:t>
            </a:r>
            <a:r>
              <a:rPr lang="en-US" dirty="0"/>
              <a:t>(n != null &amp;&amp; n != root &amp;&amp; </a:t>
            </a:r>
            <a:r>
              <a:rPr lang="en-US" dirty="0" err="1" smtClean="0"/>
              <a:t>n.parent</a:t>
            </a:r>
            <a:r>
              <a:rPr lang="en-US" dirty="0" smtClean="0"/>
              <a:t>==red){</a:t>
            </a:r>
          </a:p>
          <a:p>
            <a:pPr lvl="2">
              <a:buNone/>
            </a:pPr>
            <a:r>
              <a:rPr lang="en-US" dirty="0" smtClean="0"/>
              <a:t>	If(n== </a:t>
            </a:r>
            <a:r>
              <a:rPr lang="en-US" dirty="0" err="1" smtClean="0"/>
              <a:t>n.parent.right</a:t>
            </a:r>
            <a:r>
              <a:rPr lang="en-US" dirty="0" smtClean="0"/>
              <a:t>)</a:t>
            </a:r>
          </a:p>
          <a:p>
            <a:pPr lvl="2">
              <a:buNone/>
            </a:pPr>
            <a:r>
              <a:rPr lang="en-US" dirty="0" smtClean="0"/>
              <a:t>	      uncle==</a:t>
            </a:r>
            <a:r>
              <a:rPr lang="en-US" dirty="0" err="1" smtClean="0"/>
              <a:t>n.parent.left</a:t>
            </a:r>
            <a:r>
              <a:rPr lang="en-US" dirty="0" smtClean="0"/>
              <a:t>;</a:t>
            </a:r>
          </a:p>
          <a:p>
            <a:pPr lvl="2">
              <a:buNone/>
            </a:pPr>
            <a:r>
              <a:rPr lang="en-US" dirty="0" smtClean="0"/>
              <a:t>	If(n== </a:t>
            </a:r>
            <a:r>
              <a:rPr lang="en-US" dirty="0" err="1" smtClean="0"/>
              <a:t>n.parent.left</a:t>
            </a:r>
            <a:r>
              <a:rPr lang="en-US" dirty="0" smtClean="0"/>
              <a:t>)</a:t>
            </a:r>
          </a:p>
          <a:p>
            <a:pPr lvl="2">
              <a:buNone/>
            </a:pPr>
            <a:r>
              <a:rPr lang="en-US" dirty="0" smtClean="0"/>
              <a:t>	      uncle==</a:t>
            </a:r>
            <a:r>
              <a:rPr lang="en-US" dirty="0" err="1" smtClean="0"/>
              <a:t>n.parent.right</a:t>
            </a:r>
            <a:r>
              <a:rPr lang="en-US" dirty="0" smtClean="0"/>
              <a:t>;</a:t>
            </a:r>
          </a:p>
          <a:p>
            <a:pPr lvl="2">
              <a:buNone/>
            </a:pPr>
            <a:r>
              <a:rPr lang="en-US" dirty="0" smtClean="0"/>
              <a:t>               // Step 2a (simplest): Recolor, and move up to see if more work needed</a:t>
            </a:r>
            <a:br>
              <a:rPr lang="en-US" dirty="0" smtClean="0"/>
            </a:br>
            <a:r>
              <a:rPr lang="en-US" dirty="0" smtClean="0"/>
              <a:t>                if (</a:t>
            </a:r>
            <a:r>
              <a:rPr lang="en-US" dirty="0" err="1" smtClean="0"/>
              <a:t>uncle.color</a:t>
            </a:r>
            <a:r>
              <a:rPr lang="en-US" dirty="0" smtClean="0"/>
              <a:t>==red) {</a:t>
            </a:r>
            <a:br>
              <a:rPr lang="en-US" dirty="0" smtClean="0"/>
            </a:br>
            <a:r>
              <a:rPr lang="en-US" dirty="0" smtClean="0"/>
              <a:t>                </a:t>
            </a:r>
            <a:r>
              <a:rPr lang="en-US" dirty="0" err="1" smtClean="0"/>
              <a:t>n.parent.color</a:t>
            </a:r>
            <a:r>
              <a:rPr lang="en-US" dirty="0" smtClean="0"/>
              <a:t>.=black;</a:t>
            </a:r>
            <a:br>
              <a:rPr lang="en-US" dirty="0" smtClean="0"/>
            </a:br>
            <a:r>
              <a:rPr lang="en-US" dirty="0" smtClean="0"/>
              <a:t>                </a:t>
            </a:r>
            <a:r>
              <a:rPr lang="en-US" dirty="0" err="1" smtClean="0"/>
              <a:t>uncle.Color</a:t>
            </a:r>
            <a:r>
              <a:rPr lang="en-US" dirty="0" smtClean="0"/>
              <a:t>=black;</a:t>
            </a:r>
            <a:br>
              <a:rPr lang="en-US" dirty="0" smtClean="0"/>
            </a:br>
            <a:r>
              <a:rPr lang="en-US" dirty="0" smtClean="0"/>
              <a:t>                </a:t>
            </a:r>
            <a:r>
              <a:rPr lang="en-US" dirty="0" err="1" smtClean="0"/>
              <a:t>n.parent.parent.color</a:t>
            </a:r>
            <a:r>
              <a:rPr lang="en-US" dirty="0" smtClean="0"/>
              <a:t>=black; </a:t>
            </a:r>
            <a:br>
              <a:rPr lang="en-US" dirty="0" smtClean="0"/>
            </a:br>
            <a:r>
              <a:rPr lang="en-US" dirty="0" smtClean="0"/>
              <a:t>                </a:t>
            </a:r>
            <a:r>
              <a:rPr lang="en-US" dirty="0" err="1" smtClean="0"/>
              <a:t>adjustAfterInsertion</a:t>
            </a:r>
            <a:r>
              <a:rPr lang="en-US" dirty="0" smtClean="0"/>
              <a:t>(</a:t>
            </a:r>
            <a:r>
              <a:rPr lang="en-US" dirty="0" err="1" smtClean="0"/>
              <a:t>n.parent.parent</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              // Step 2b: Restructure for a parent who is the left child of the grandparent.               	//this will require a single right rotation if n is also a left child, or a left-right 	//rotation otherwise.</a:t>
            </a:r>
            <a:br>
              <a:rPr lang="en-US" dirty="0" smtClean="0"/>
            </a:br>
            <a:r>
              <a:rPr lang="en-US" dirty="0" smtClean="0"/>
              <a:t>            else if (</a:t>
            </a:r>
            <a:r>
              <a:rPr lang="en-US" dirty="0" err="1" smtClean="0"/>
              <a:t>n.parent</a:t>
            </a:r>
            <a:r>
              <a:rPr lang="en-US" dirty="0" smtClean="0"/>
              <a:t> == </a:t>
            </a:r>
            <a:r>
              <a:rPr lang="en-US" dirty="0" err="1" smtClean="0"/>
              <a:t>n.parent.parent.left</a:t>
            </a:r>
            <a:r>
              <a:rPr lang="en-US" dirty="0" smtClean="0"/>
              <a:t>) {</a:t>
            </a:r>
            <a:br>
              <a:rPr lang="en-US" dirty="0" smtClean="0"/>
            </a:br>
            <a:r>
              <a:rPr lang="en-US" dirty="0" smtClean="0"/>
              <a:t>                if (n == </a:t>
            </a:r>
            <a:r>
              <a:rPr lang="en-US" dirty="0" err="1" smtClean="0"/>
              <a:t>n.parnet.right</a:t>
            </a:r>
            <a:r>
              <a:rPr lang="en-US" dirty="0" smtClean="0"/>
              <a:t>) {</a:t>
            </a:r>
            <a:br>
              <a:rPr lang="en-US" dirty="0" smtClean="0"/>
            </a:br>
            <a:r>
              <a:rPr lang="en-US" dirty="0" smtClean="0"/>
              <a:t>                    </a:t>
            </a:r>
            <a:r>
              <a:rPr lang="en-US" dirty="0" err="1" smtClean="0"/>
              <a:t>rotateLeft</a:t>
            </a:r>
            <a:r>
              <a:rPr lang="en-US" dirty="0" smtClean="0"/>
              <a:t>(</a:t>
            </a:r>
            <a:r>
              <a:rPr lang="en-US" dirty="0" err="1" smtClean="0"/>
              <a:t>n.parent</a:t>
            </a:r>
            <a:r>
              <a:rPr lang="en-US" dirty="0" smtClean="0"/>
              <a:t>);</a:t>
            </a:r>
            <a:br>
              <a:rPr lang="en-US" dirty="0" smtClean="0"/>
            </a:br>
            <a:r>
              <a:rPr lang="en-US" dirty="0" smtClean="0"/>
              <a:t>                }</a:t>
            </a:r>
            <a:br>
              <a:rPr lang="en-US" dirty="0" smtClean="0"/>
            </a:br>
            <a:r>
              <a:rPr lang="en-US" dirty="0" smtClean="0"/>
              <a:t>                </a:t>
            </a:r>
            <a:r>
              <a:rPr lang="en-US" dirty="0" err="1" smtClean="0"/>
              <a:t>n.parent.Color</a:t>
            </a:r>
            <a:r>
              <a:rPr lang="en-US" dirty="0" smtClean="0"/>
              <a:t>=black;</a:t>
            </a:r>
            <a:br>
              <a:rPr lang="en-US" dirty="0" smtClean="0"/>
            </a:br>
            <a:r>
              <a:rPr lang="en-US" dirty="0" smtClean="0"/>
              <a:t>                </a:t>
            </a:r>
            <a:r>
              <a:rPr lang="en-US" dirty="0" err="1" smtClean="0"/>
              <a:t>n.parent.parent.color</a:t>
            </a:r>
            <a:r>
              <a:rPr lang="en-US" dirty="0" smtClean="0"/>
              <a:t>=red;</a:t>
            </a:r>
            <a:br>
              <a:rPr lang="en-US" dirty="0" smtClean="0"/>
            </a:br>
            <a:r>
              <a:rPr lang="en-US" dirty="0" smtClean="0"/>
              <a:t>                </a:t>
            </a:r>
            <a:r>
              <a:rPr lang="en-US" dirty="0" err="1" smtClean="0"/>
              <a:t>rotateRight</a:t>
            </a:r>
            <a:r>
              <a:rPr lang="en-US" dirty="0" smtClean="0"/>
              <a:t>(</a:t>
            </a:r>
            <a:r>
              <a:rPr lang="en-US" dirty="0" err="1" smtClean="0"/>
              <a:t>n.parent.parent</a:t>
            </a:r>
            <a:r>
              <a:rPr lang="en-US" dirty="0" smtClean="0"/>
              <a:t>);</a:t>
            </a:r>
            <a:br>
              <a:rPr lang="en-US" dirty="0" smtClean="0"/>
            </a:br>
            <a:r>
              <a:rPr lang="en-US" dirty="0" smtClean="0"/>
              <a:t>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686800" cy="6324600"/>
          </a:xfrm>
        </p:spPr>
        <p:txBody>
          <a:bodyPr>
            <a:normAutofit fontScale="85000" lnSpcReduction="20000"/>
          </a:bodyPr>
          <a:lstStyle/>
          <a:p>
            <a:r>
              <a:rPr lang="en-US" dirty="0" smtClean="0"/>
              <a:t> </a:t>
            </a:r>
            <a:r>
              <a:rPr lang="en-US" dirty="0"/>
              <a:t>// Step 2c: Restructure for a parent who is the right </a:t>
            </a:r>
            <a:r>
              <a:rPr lang="en-US" dirty="0" smtClean="0"/>
              <a:t>//child </a:t>
            </a:r>
            <a:r>
              <a:rPr lang="en-US" dirty="0"/>
              <a:t>of </a:t>
            </a:r>
            <a:r>
              <a:rPr lang="en-US" dirty="0" smtClean="0"/>
              <a:t>the  </a:t>
            </a:r>
            <a:r>
              <a:rPr lang="en-US" dirty="0"/>
              <a:t>grandparent. This will require a single left </a:t>
            </a:r>
            <a:r>
              <a:rPr lang="en-US" dirty="0" smtClean="0"/>
              <a:t>//rotation </a:t>
            </a:r>
            <a:r>
              <a:rPr lang="en-US" dirty="0"/>
              <a:t>if n </a:t>
            </a:r>
            <a:r>
              <a:rPr lang="en-US" dirty="0" smtClean="0"/>
              <a:t>is also a </a:t>
            </a:r>
            <a:r>
              <a:rPr lang="en-US" dirty="0"/>
              <a:t>right child, or a right-left rotation </a:t>
            </a:r>
            <a:r>
              <a:rPr lang="en-US" dirty="0" smtClean="0"/>
              <a:t>//otherwise</a:t>
            </a:r>
            <a:r>
              <a:rPr lang="en-US" dirty="0"/>
              <a:t>.</a:t>
            </a:r>
            <a:br>
              <a:rPr lang="en-US" dirty="0"/>
            </a:br>
            <a:r>
              <a:rPr lang="en-US" dirty="0"/>
              <a:t>            else if </a:t>
            </a:r>
            <a:r>
              <a:rPr lang="en-US" dirty="0" smtClean="0"/>
              <a:t>(</a:t>
            </a:r>
            <a:r>
              <a:rPr lang="en-US" dirty="0" err="1" smtClean="0"/>
              <a:t>n.parent</a:t>
            </a:r>
            <a:r>
              <a:rPr lang="en-US" dirty="0" smtClean="0"/>
              <a:t>== </a:t>
            </a:r>
            <a:r>
              <a:rPr lang="en-US" dirty="0" err="1" smtClean="0"/>
              <a:t>n.parent.parent.right</a:t>
            </a:r>
            <a:r>
              <a:rPr lang="en-US" dirty="0" smtClean="0"/>
              <a:t>) </a:t>
            </a:r>
            <a:r>
              <a:rPr lang="en-US" dirty="0"/>
              <a:t>{</a:t>
            </a:r>
            <a:br>
              <a:rPr lang="en-US" dirty="0"/>
            </a:br>
            <a:r>
              <a:rPr lang="en-US" dirty="0"/>
              <a:t>                if (n == </a:t>
            </a:r>
            <a:r>
              <a:rPr lang="en-US" dirty="0" err="1" smtClean="0"/>
              <a:t>n.parent.left</a:t>
            </a:r>
            <a:r>
              <a:rPr lang="en-US" dirty="0" smtClean="0"/>
              <a:t>) </a:t>
            </a:r>
            <a:r>
              <a:rPr lang="en-US" dirty="0"/>
              <a:t>{</a:t>
            </a:r>
            <a:br>
              <a:rPr lang="en-US" dirty="0"/>
            </a:br>
            <a:r>
              <a:rPr lang="en-US" dirty="0"/>
              <a:t>                    </a:t>
            </a:r>
            <a:r>
              <a:rPr lang="en-US" dirty="0" err="1" smtClean="0"/>
              <a:t>rotateRight</a:t>
            </a:r>
            <a:r>
              <a:rPr lang="en-US" dirty="0" smtClean="0"/>
              <a:t>(</a:t>
            </a:r>
            <a:r>
              <a:rPr lang="en-US" dirty="0" err="1" smtClean="0"/>
              <a:t>n.parent</a:t>
            </a:r>
            <a:r>
              <a:rPr lang="en-US" dirty="0" smtClean="0"/>
              <a:t>);</a:t>
            </a:r>
            <a:r>
              <a:rPr lang="en-US" dirty="0"/>
              <a:t/>
            </a:r>
            <a:br>
              <a:rPr lang="en-US" dirty="0"/>
            </a:br>
            <a:r>
              <a:rPr lang="en-US" dirty="0"/>
              <a:t>                }</a:t>
            </a:r>
            <a:br>
              <a:rPr lang="en-US" dirty="0"/>
            </a:br>
            <a:r>
              <a:rPr lang="en-US" dirty="0"/>
              <a:t>                </a:t>
            </a:r>
            <a:r>
              <a:rPr lang="en-US" dirty="0" err="1" smtClean="0"/>
              <a:t>n.parent.Color</a:t>
            </a:r>
            <a:r>
              <a:rPr lang="en-US" dirty="0" smtClean="0"/>
              <a:t>=black;</a:t>
            </a:r>
            <a:r>
              <a:rPr lang="en-US" dirty="0"/>
              <a:t/>
            </a:r>
            <a:br>
              <a:rPr lang="en-US" dirty="0"/>
            </a:br>
            <a:r>
              <a:rPr lang="en-US" dirty="0"/>
              <a:t>                </a:t>
            </a:r>
            <a:r>
              <a:rPr lang="en-US" dirty="0" err="1" smtClean="0"/>
              <a:t>n.parent.parent.Color</a:t>
            </a:r>
            <a:r>
              <a:rPr lang="en-US" dirty="0" smtClean="0"/>
              <a:t>=red;</a:t>
            </a:r>
            <a:r>
              <a:rPr lang="en-US" dirty="0"/>
              <a:t/>
            </a:r>
            <a:br>
              <a:rPr lang="en-US" dirty="0"/>
            </a:br>
            <a:r>
              <a:rPr lang="en-US" dirty="0"/>
              <a:t>                </a:t>
            </a:r>
            <a:r>
              <a:rPr lang="en-US" dirty="0" err="1" smtClean="0"/>
              <a:t>rotateLeft</a:t>
            </a:r>
            <a:r>
              <a:rPr lang="en-US" dirty="0" smtClean="0"/>
              <a:t>(</a:t>
            </a:r>
            <a:r>
              <a:rPr lang="en-US" dirty="0" err="1" smtClean="0"/>
              <a:t>n.parent.parent</a:t>
            </a:r>
            <a:r>
              <a:rPr lang="en-US" dirty="0" smtClean="0"/>
              <a:t>);</a:t>
            </a:r>
            <a:r>
              <a:rPr lang="en-US" dirty="0"/>
              <a:t/>
            </a:r>
            <a:br>
              <a:rPr lang="en-US" dirty="0"/>
            </a:br>
            <a:r>
              <a:rPr lang="en-US" dirty="0"/>
              <a:t>            }</a:t>
            </a:r>
            <a:br>
              <a:rPr lang="en-US" dirty="0"/>
            </a:br>
            <a:r>
              <a:rPr lang="en-US" dirty="0"/>
              <a:t>        }</a:t>
            </a:r>
            <a:br>
              <a:rPr lang="en-US" dirty="0"/>
            </a:br>
            <a:r>
              <a:rPr lang="en-US" dirty="0"/>
              <a:t/>
            </a:r>
            <a:br>
              <a:rPr lang="en-US" dirty="0"/>
            </a:br>
            <a:r>
              <a:rPr lang="en-US" dirty="0"/>
              <a:t>        // Step 3: Color the root black</a:t>
            </a:r>
            <a:br>
              <a:rPr lang="en-US" dirty="0"/>
            </a:br>
            <a:r>
              <a:rPr lang="en-US" dirty="0"/>
              <a:t>        </a:t>
            </a:r>
            <a:r>
              <a:rPr lang="en-US" dirty="0" err="1" smtClean="0"/>
              <a:t>root.Color</a:t>
            </a:r>
            <a:r>
              <a:rPr lang="en-US" dirty="0" smtClean="0"/>
              <a:t>=black;</a:t>
            </a:r>
            <a:r>
              <a:rPr lang="en-US" dirty="0"/>
              <a:t/>
            </a:r>
            <a:br>
              <a:rPr lang="en-US" dirty="0"/>
            </a:br>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 with AVL Tree</a:t>
            </a:r>
            <a:endParaRPr lang="en-US" dirty="0"/>
          </a:p>
        </p:txBody>
      </p:sp>
      <p:sp>
        <p:nvSpPr>
          <p:cNvPr id="3" name="Content Placeholder 2"/>
          <p:cNvSpPr>
            <a:spLocks noGrp="1"/>
          </p:cNvSpPr>
          <p:nvPr>
            <p:ph idx="1"/>
          </p:nvPr>
        </p:nvSpPr>
        <p:spPr/>
        <p:txBody>
          <a:bodyPr/>
          <a:lstStyle/>
          <a:p>
            <a:pPr algn="just"/>
            <a:r>
              <a:rPr lang="en-US" dirty="0" smtClean="0"/>
              <a:t>The AVL trees are more balanced compared to Red Black Trees, but they may cause more rotations during insertion and deletion. So if your application involves many frequent insertions and deletions, then Red Black trees should be preferred. And if the insertions and deletions are less frequent and search is more frequent operation, then AVL tree should be preferred over Red Black Tree.</a:t>
            </a:r>
          </a:p>
          <a:p>
            <a:pPr algn="just"/>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Black Tree Deletion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Initially, we will delete a node just like we delete a node in a normal binary search tree. Here are the cases we will look at:</a:t>
            </a:r>
            <a:endParaRPr lang="en-US" dirty="0" smtClean="0"/>
          </a:p>
          <a:p>
            <a:pPr algn="just"/>
            <a:r>
              <a:rPr lang="en-US" b="1" dirty="0" smtClean="0"/>
              <a:t>1) Red leaf node</a:t>
            </a:r>
            <a:endParaRPr lang="en-US" dirty="0" smtClean="0"/>
          </a:p>
          <a:p>
            <a:pPr algn="just"/>
            <a:r>
              <a:rPr lang="en-US" b="1" dirty="0" smtClean="0"/>
              <a:t>2) Black node, with one red child node</a:t>
            </a:r>
            <a:endParaRPr lang="en-US" dirty="0" smtClean="0"/>
          </a:p>
          <a:p>
            <a:pPr algn="just"/>
            <a:r>
              <a:rPr lang="en-US" b="1" dirty="0" smtClean="0"/>
              <a:t>3) Black leaf node</a:t>
            </a:r>
          </a:p>
          <a:p>
            <a:pPr algn="just"/>
            <a:endParaRPr lang="en-US" dirty="0" smtClean="0"/>
          </a:p>
          <a:p>
            <a:pPr algn="just"/>
            <a:r>
              <a:rPr lang="en-US" b="1" dirty="0" smtClean="0"/>
              <a:t>we will only delete nodes with 0 or 1 child. Neither colored node can have one black child. If it did, the black height of the node's null child would not be proper. Further more, a red node can NOT have a red child. These observations narrow the cases to the situations listed above.</a:t>
            </a:r>
            <a:endParaRPr lang="en-US" dirty="0" smtClean="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14400" y="1905000"/>
            <a:ext cx="6705600" cy="3886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Leaf Node</a:t>
            </a:r>
            <a:endParaRPr lang="en-US" dirty="0"/>
          </a:p>
        </p:txBody>
      </p:sp>
      <p:sp>
        <p:nvSpPr>
          <p:cNvPr id="3" name="Content Placeholder 2"/>
          <p:cNvSpPr>
            <a:spLocks noGrp="1"/>
          </p:cNvSpPr>
          <p:nvPr>
            <p:ph idx="1"/>
          </p:nvPr>
        </p:nvSpPr>
        <p:spPr/>
        <p:txBody>
          <a:bodyPr/>
          <a:lstStyle/>
          <a:p>
            <a:pPr algn="just"/>
            <a:r>
              <a:rPr lang="en-US" dirty="0" smtClean="0"/>
              <a:t>In the first case, the normal binary search tree delete is sufficient. Removing a red node does not change the black depths of any node, nor create a red child for any red node.</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Black node, with one red child node</a:t>
            </a:r>
            <a:endParaRPr lang="en-US" dirty="0"/>
          </a:p>
        </p:txBody>
      </p:sp>
      <p:sp>
        <p:nvSpPr>
          <p:cNvPr id="3" name="Content Placeholder 2"/>
          <p:cNvSpPr>
            <a:spLocks noGrp="1"/>
          </p:cNvSpPr>
          <p:nvPr>
            <p:ph idx="1"/>
          </p:nvPr>
        </p:nvSpPr>
        <p:spPr/>
        <p:txBody>
          <a:bodyPr/>
          <a:lstStyle/>
          <a:p>
            <a:pPr algn="just"/>
            <a:r>
              <a:rPr lang="en-US" dirty="0" smtClean="0"/>
              <a:t>In the second case, after we complete the binary search tree delete, we must simply recolor the child node of the deleted node to black. Changing this color adds one to the black depths of each node in the </a:t>
            </a:r>
            <a:r>
              <a:rPr lang="en-US" dirty="0" err="1" smtClean="0"/>
              <a:t>subtree</a:t>
            </a:r>
            <a:r>
              <a:rPr lang="en-US" dirty="0" smtClean="0"/>
              <a:t> of the deleted node, restoring the equality of the black depths of all external nodes. Also, changing a node to black does not violate any of the other Red-Black Tree specifications.</a:t>
            </a:r>
          </a:p>
          <a:p>
            <a:pPr algn="just"/>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Black leaf node</a:t>
            </a:r>
            <a:endParaRPr lang="en-US" dirty="0"/>
          </a:p>
        </p:txBody>
      </p:sp>
      <p:sp>
        <p:nvSpPr>
          <p:cNvPr id="3" name="Content Placeholder 2"/>
          <p:cNvSpPr>
            <a:spLocks noGrp="1"/>
          </p:cNvSpPr>
          <p:nvPr>
            <p:ph idx="1"/>
          </p:nvPr>
        </p:nvSpPr>
        <p:spPr/>
        <p:txBody>
          <a:bodyPr/>
          <a:lstStyle/>
          <a:p>
            <a:pPr algn="just"/>
            <a:r>
              <a:rPr lang="en-US" dirty="0" smtClean="0"/>
              <a:t>Neither of the strategies mentioned above are adequate for dealing with the third case. Instead, when we patch in the child of the deleted node in this case, in order to temporarily preserve the black depth property, we will color this child node a fictitious "double black" color.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457201"/>
            <a:ext cx="7467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3" name="Picture 3"/>
          <p:cNvPicPr>
            <a:picLocks noGrp="1" noChangeAspect="1" noChangeArrowheads="1"/>
          </p:cNvPicPr>
          <p:nvPr>
            <p:ph idx="1"/>
          </p:nvPr>
        </p:nvPicPr>
        <p:blipFill>
          <a:blip r:embed="rId2"/>
          <a:srcRect/>
          <a:stretch>
            <a:fillRect/>
          </a:stretch>
        </p:blipFill>
        <p:spPr bwMode="auto">
          <a:xfrm>
            <a:off x="1143000" y="2590800"/>
            <a:ext cx="6553200" cy="3276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90600" y="2667000"/>
            <a:ext cx="7086600" cy="3200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Red black trees do not necessarily have minimum height, but they never get really bad. The height is never greater than  log</a:t>
            </a:r>
            <a:r>
              <a:rPr lang="en-US" baseline="-25000" dirty="0" smtClean="0"/>
              <a:t>2</a:t>
            </a:r>
            <a:r>
              <a:rPr lang="en-US" dirty="0" smtClean="0"/>
              <a:t>(n), where n is the number of nodes.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1"/>
          </p:nvPr>
        </p:nvSpPr>
        <p:spPr/>
        <p:txBody>
          <a:bodyPr/>
          <a:lstStyle/>
          <a:p>
            <a:fld id="{70775C2E-A6CC-48E9-96F5-42706651C3C3}" type="slidenum">
              <a:rPr lang="en-US"/>
              <a:pPr/>
              <a:t>7</a:t>
            </a:fld>
            <a:endParaRPr lang="en-US"/>
          </a:p>
        </p:txBody>
      </p:sp>
      <p:sp>
        <p:nvSpPr>
          <p:cNvPr id="471042" name="Rectangle 2"/>
          <p:cNvSpPr>
            <a:spLocks noGrp="1" noChangeArrowheads="1"/>
          </p:cNvSpPr>
          <p:nvPr>
            <p:ph type="title"/>
          </p:nvPr>
        </p:nvSpPr>
        <p:spPr/>
        <p:txBody>
          <a:bodyPr/>
          <a:lstStyle/>
          <a:p>
            <a:r>
              <a:rPr lang="en-US"/>
              <a:t>Black-Height of a Node</a:t>
            </a:r>
            <a:endParaRPr lang="en-US" sz="2800"/>
          </a:p>
        </p:txBody>
      </p:sp>
      <p:sp>
        <p:nvSpPr>
          <p:cNvPr id="471043" name="Rectangle 3"/>
          <p:cNvSpPr>
            <a:spLocks noGrp="1" noChangeArrowheads="1"/>
          </p:cNvSpPr>
          <p:nvPr>
            <p:ph type="body" idx="1"/>
          </p:nvPr>
        </p:nvSpPr>
        <p:spPr>
          <a:xfrm>
            <a:off x="350838" y="4492625"/>
            <a:ext cx="8543925" cy="2155825"/>
          </a:xfrm>
        </p:spPr>
        <p:txBody>
          <a:bodyPr/>
          <a:lstStyle/>
          <a:p>
            <a:pPr>
              <a:lnSpc>
                <a:spcPct val="90000"/>
              </a:lnSpc>
            </a:pPr>
            <a:r>
              <a:rPr lang="en-US" b="1"/>
              <a:t>Height of a node:</a:t>
            </a:r>
            <a:r>
              <a:rPr lang="en-US"/>
              <a:t> </a:t>
            </a:r>
            <a:r>
              <a:rPr lang="en-US" sz="2400"/>
              <a:t>the number of edges in the </a:t>
            </a:r>
            <a:r>
              <a:rPr lang="en-US" sz="2400" b="1"/>
              <a:t>longest </a:t>
            </a:r>
            <a:r>
              <a:rPr lang="en-US" sz="2400"/>
              <a:t>path to a leaf</a:t>
            </a:r>
          </a:p>
          <a:p>
            <a:pPr>
              <a:lnSpc>
                <a:spcPct val="90000"/>
              </a:lnSpc>
            </a:pPr>
            <a:r>
              <a:rPr lang="en-US" b="1"/>
              <a:t>Black-height </a:t>
            </a:r>
            <a:r>
              <a:rPr lang="en-US"/>
              <a:t>of a node </a:t>
            </a:r>
            <a:r>
              <a:rPr lang="en-US">
                <a:latin typeface="Comic Sans MS" pitchFamily="66" charset="0"/>
              </a:rPr>
              <a:t>x: </a:t>
            </a:r>
            <a:r>
              <a:rPr lang="en-US" sz="2400">
                <a:latin typeface="Comic Sans MS" pitchFamily="66" charset="0"/>
              </a:rPr>
              <a:t>bh(x)</a:t>
            </a:r>
            <a:r>
              <a:rPr lang="en-US" sz="2400"/>
              <a:t> is the number of black nodes (including NIL) on the path from </a:t>
            </a:r>
            <a:r>
              <a:rPr lang="en-US" sz="2400">
                <a:latin typeface="Comic Sans MS" pitchFamily="66" charset="0"/>
              </a:rPr>
              <a:t>x</a:t>
            </a:r>
            <a:r>
              <a:rPr lang="en-US" sz="2400"/>
              <a:t> to a leaf, </a:t>
            </a:r>
          </a:p>
          <a:p>
            <a:pPr>
              <a:lnSpc>
                <a:spcPct val="90000"/>
              </a:lnSpc>
              <a:buFontTx/>
              <a:buNone/>
            </a:pPr>
            <a:r>
              <a:rPr lang="en-US" sz="2400"/>
              <a:t>    </a:t>
            </a:r>
            <a:r>
              <a:rPr lang="en-US" sz="2400" u="sng"/>
              <a:t>not counting </a:t>
            </a:r>
            <a:r>
              <a:rPr lang="en-US" sz="2400" u="sng">
                <a:latin typeface="Comic Sans MS" pitchFamily="66" charset="0"/>
              </a:rPr>
              <a:t>x</a:t>
            </a:r>
            <a:endParaRPr lang="en-US" sz="2400" u="sng"/>
          </a:p>
        </p:txBody>
      </p:sp>
      <p:grpSp>
        <p:nvGrpSpPr>
          <p:cNvPr id="2" name="Group 41"/>
          <p:cNvGrpSpPr>
            <a:grpSpLocks/>
          </p:cNvGrpSpPr>
          <p:nvPr/>
        </p:nvGrpSpPr>
        <p:grpSpPr bwMode="auto">
          <a:xfrm>
            <a:off x="1449388" y="1230313"/>
            <a:ext cx="6402387" cy="3217862"/>
            <a:chOff x="913" y="775"/>
            <a:chExt cx="4033" cy="2027"/>
          </a:xfrm>
        </p:grpSpPr>
        <p:grpSp>
          <p:nvGrpSpPr>
            <p:cNvPr id="3" name="Group 4"/>
            <p:cNvGrpSpPr>
              <a:grpSpLocks/>
            </p:cNvGrpSpPr>
            <p:nvPr/>
          </p:nvGrpSpPr>
          <p:grpSpPr bwMode="auto">
            <a:xfrm>
              <a:off x="1194" y="903"/>
              <a:ext cx="3494" cy="1899"/>
              <a:chOff x="2190" y="868"/>
              <a:chExt cx="3494" cy="1899"/>
            </a:xfrm>
          </p:grpSpPr>
          <p:sp>
            <p:nvSpPr>
              <p:cNvPr id="471045" name="Oval 5"/>
              <p:cNvSpPr>
                <a:spLocks noChangeArrowheads="1"/>
              </p:cNvSpPr>
              <p:nvPr/>
            </p:nvSpPr>
            <p:spPr bwMode="auto">
              <a:xfrm>
                <a:off x="3101" y="868"/>
                <a:ext cx="293" cy="283"/>
              </a:xfrm>
              <a:prstGeom prst="ellipse">
                <a:avLst/>
              </a:prstGeom>
              <a:noFill/>
              <a:ln w="38100">
                <a:solidFill>
                  <a:schemeClr val="tx1"/>
                </a:solidFill>
                <a:round/>
                <a:headEnd/>
                <a:tailEnd/>
              </a:ln>
              <a:effectLst/>
            </p:spPr>
            <p:txBody>
              <a:bodyPr wrap="none" anchor="ctr"/>
              <a:lstStyle/>
              <a:p>
                <a:pPr algn="ctr"/>
                <a:r>
                  <a:rPr lang="en-US"/>
                  <a:t>26</a:t>
                </a:r>
              </a:p>
            </p:txBody>
          </p:sp>
          <p:sp>
            <p:nvSpPr>
              <p:cNvPr id="471046" name="Oval 6"/>
              <p:cNvSpPr>
                <a:spLocks noChangeArrowheads="1"/>
              </p:cNvSpPr>
              <p:nvPr/>
            </p:nvSpPr>
            <p:spPr bwMode="auto">
              <a:xfrm>
                <a:off x="2388" y="1296"/>
                <a:ext cx="293" cy="283"/>
              </a:xfrm>
              <a:prstGeom prst="ellipse">
                <a:avLst/>
              </a:prstGeom>
              <a:noFill/>
              <a:ln w="38100">
                <a:solidFill>
                  <a:schemeClr val="tx1"/>
                </a:solidFill>
                <a:round/>
                <a:headEnd/>
                <a:tailEnd/>
              </a:ln>
              <a:effectLst/>
            </p:spPr>
            <p:txBody>
              <a:bodyPr wrap="none" anchor="ctr"/>
              <a:lstStyle/>
              <a:p>
                <a:pPr algn="ctr"/>
                <a:r>
                  <a:rPr lang="en-US"/>
                  <a:t>17</a:t>
                </a:r>
              </a:p>
            </p:txBody>
          </p:sp>
          <p:sp>
            <p:nvSpPr>
              <p:cNvPr id="471047" name="Oval 7"/>
              <p:cNvSpPr>
                <a:spLocks noChangeArrowheads="1"/>
              </p:cNvSpPr>
              <p:nvPr/>
            </p:nvSpPr>
            <p:spPr bwMode="auto">
              <a:xfrm>
                <a:off x="3813" y="1296"/>
                <a:ext cx="293" cy="283"/>
              </a:xfrm>
              <a:prstGeom prst="ellipse">
                <a:avLst/>
              </a:prstGeom>
              <a:noFill/>
              <a:ln w="38100">
                <a:solidFill>
                  <a:srgbClr val="DD0111"/>
                </a:solidFill>
                <a:round/>
                <a:headEnd/>
                <a:tailEnd/>
              </a:ln>
              <a:effectLst/>
            </p:spPr>
            <p:txBody>
              <a:bodyPr wrap="none" anchor="ctr"/>
              <a:lstStyle/>
              <a:p>
                <a:pPr algn="ctr"/>
                <a:r>
                  <a:rPr lang="en-US"/>
                  <a:t>41</a:t>
                </a:r>
              </a:p>
            </p:txBody>
          </p:sp>
          <p:sp>
            <p:nvSpPr>
              <p:cNvPr id="471048" name="Oval 8"/>
              <p:cNvSpPr>
                <a:spLocks noChangeArrowheads="1"/>
              </p:cNvSpPr>
              <p:nvPr/>
            </p:nvSpPr>
            <p:spPr bwMode="auto">
              <a:xfrm>
                <a:off x="3101" y="1740"/>
                <a:ext cx="293" cy="283"/>
              </a:xfrm>
              <a:prstGeom prst="ellipse">
                <a:avLst/>
              </a:prstGeom>
              <a:noFill/>
              <a:ln w="38100">
                <a:solidFill>
                  <a:schemeClr val="tx1"/>
                </a:solidFill>
                <a:round/>
                <a:headEnd/>
                <a:tailEnd/>
              </a:ln>
              <a:effectLst/>
            </p:spPr>
            <p:txBody>
              <a:bodyPr wrap="none" anchor="ctr"/>
              <a:lstStyle/>
              <a:p>
                <a:pPr algn="ctr"/>
                <a:r>
                  <a:rPr lang="en-US"/>
                  <a:t>30</a:t>
                </a:r>
              </a:p>
            </p:txBody>
          </p:sp>
          <p:sp>
            <p:nvSpPr>
              <p:cNvPr id="471049" name="Oval 9"/>
              <p:cNvSpPr>
                <a:spLocks noChangeArrowheads="1"/>
              </p:cNvSpPr>
              <p:nvPr/>
            </p:nvSpPr>
            <p:spPr bwMode="auto">
              <a:xfrm>
                <a:off x="4518" y="1740"/>
                <a:ext cx="293" cy="283"/>
              </a:xfrm>
              <a:prstGeom prst="ellipse">
                <a:avLst/>
              </a:prstGeom>
              <a:noFill/>
              <a:ln w="38100">
                <a:solidFill>
                  <a:schemeClr val="tx1"/>
                </a:solidFill>
                <a:round/>
                <a:headEnd/>
                <a:tailEnd/>
              </a:ln>
              <a:effectLst/>
            </p:spPr>
            <p:txBody>
              <a:bodyPr wrap="none" anchor="ctr"/>
              <a:lstStyle/>
              <a:p>
                <a:pPr algn="ctr"/>
                <a:r>
                  <a:rPr lang="en-US"/>
                  <a:t>47</a:t>
                </a:r>
              </a:p>
            </p:txBody>
          </p:sp>
          <p:sp>
            <p:nvSpPr>
              <p:cNvPr id="471050" name="Oval 10"/>
              <p:cNvSpPr>
                <a:spLocks noChangeArrowheads="1"/>
              </p:cNvSpPr>
              <p:nvPr/>
            </p:nvSpPr>
            <p:spPr bwMode="auto">
              <a:xfrm>
                <a:off x="3740" y="2168"/>
                <a:ext cx="293" cy="283"/>
              </a:xfrm>
              <a:prstGeom prst="ellipse">
                <a:avLst/>
              </a:prstGeom>
              <a:noFill/>
              <a:ln w="38100">
                <a:solidFill>
                  <a:srgbClr val="DD0111"/>
                </a:solidFill>
                <a:round/>
                <a:headEnd/>
                <a:tailEnd/>
              </a:ln>
              <a:effectLst/>
            </p:spPr>
            <p:txBody>
              <a:bodyPr wrap="none" anchor="ctr"/>
              <a:lstStyle/>
              <a:p>
                <a:pPr algn="ctr"/>
                <a:r>
                  <a:rPr lang="en-US"/>
                  <a:t>38</a:t>
                </a:r>
              </a:p>
            </p:txBody>
          </p:sp>
          <p:sp>
            <p:nvSpPr>
              <p:cNvPr id="471051" name="Oval 11"/>
              <p:cNvSpPr>
                <a:spLocks noChangeArrowheads="1"/>
              </p:cNvSpPr>
              <p:nvPr/>
            </p:nvSpPr>
            <p:spPr bwMode="auto">
              <a:xfrm>
                <a:off x="5157" y="2168"/>
                <a:ext cx="293" cy="283"/>
              </a:xfrm>
              <a:prstGeom prst="ellipse">
                <a:avLst/>
              </a:prstGeom>
              <a:noFill/>
              <a:ln w="38100">
                <a:solidFill>
                  <a:srgbClr val="DD0111"/>
                </a:solidFill>
                <a:round/>
                <a:headEnd/>
                <a:tailEnd/>
              </a:ln>
              <a:effectLst/>
            </p:spPr>
            <p:txBody>
              <a:bodyPr wrap="none" anchor="ctr"/>
              <a:lstStyle/>
              <a:p>
                <a:pPr algn="ctr"/>
                <a:r>
                  <a:rPr lang="en-US"/>
                  <a:t>50</a:t>
                </a:r>
              </a:p>
            </p:txBody>
          </p:sp>
          <p:sp>
            <p:nvSpPr>
              <p:cNvPr id="471052" name="Line 12"/>
              <p:cNvSpPr>
                <a:spLocks noChangeShapeType="1"/>
              </p:cNvSpPr>
              <p:nvPr/>
            </p:nvSpPr>
            <p:spPr bwMode="auto">
              <a:xfrm rot="3600000">
                <a:off x="2886" y="956"/>
                <a:ext cx="5" cy="518"/>
              </a:xfrm>
              <a:prstGeom prst="line">
                <a:avLst/>
              </a:prstGeom>
              <a:noFill/>
              <a:ln w="9525">
                <a:solidFill>
                  <a:schemeClr val="tx1"/>
                </a:solidFill>
                <a:round/>
                <a:headEnd/>
                <a:tailEnd/>
              </a:ln>
              <a:effectLst/>
            </p:spPr>
            <p:txBody>
              <a:bodyPr/>
              <a:lstStyle/>
              <a:p>
                <a:endParaRPr lang="en-US"/>
              </a:p>
            </p:txBody>
          </p:sp>
          <p:sp>
            <p:nvSpPr>
              <p:cNvPr id="471053" name="Line 13"/>
              <p:cNvSpPr>
                <a:spLocks noChangeShapeType="1"/>
              </p:cNvSpPr>
              <p:nvPr/>
            </p:nvSpPr>
            <p:spPr bwMode="auto">
              <a:xfrm rot="18000000" flipH="1">
                <a:off x="3600" y="956"/>
                <a:ext cx="5" cy="518"/>
              </a:xfrm>
              <a:prstGeom prst="line">
                <a:avLst/>
              </a:prstGeom>
              <a:noFill/>
              <a:ln w="9525">
                <a:solidFill>
                  <a:schemeClr val="tx1"/>
                </a:solidFill>
                <a:round/>
                <a:headEnd/>
                <a:tailEnd/>
              </a:ln>
              <a:effectLst/>
            </p:spPr>
            <p:txBody>
              <a:bodyPr/>
              <a:lstStyle/>
              <a:p>
                <a:endParaRPr lang="en-US"/>
              </a:p>
            </p:txBody>
          </p:sp>
          <p:sp>
            <p:nvSpPr>
              <p:cNvPr id="471054" name="Line 14"/>
              <p:cNvSpPr>
                <a:spLocks noChangeShapeType="1"/>
              </p:cNvSpPr>
              <p:nvPr/>
            </p:nvSpPr>
            <p:spPr bwMode="auto">
              <a:xfrm rot="3600000">
                <a:off x="3608" y="1406"/>
                <a:ext cx="5" cy="518"/>
              </a:xfrm>
              <a:prstGeom prst="line">
                <a:avLst/>
              </a:prstGeom>
              <a:noFill/>
              <a:ln w="9525">
                <a:solidFill>
                  <a:schemeClr val="tx1"/>
                </a:solidFill>
                <a:round/>
                <a:headEnd/>
                <a:tailEnd/>
              </a:ln>
              <a:effectLst/>
            </p:spPr>
            <p:txBody>
              <a:bodyPr/>
              <a:lstStyle/>
              <a:p>
                <a:endParaRPr lang="en-US"/>
              </a:p>
            </p:txBody>
          </p:sp>
          <p:sp>
            <p:nvSpPr>
              <p:cNvPr id="471055" name="Line 15"/>
              <p:cNvSpPr>
                <a:spLocks noChangeShapeType="1"/>
              </p:cNvSpPr>
              <p:nvPr/>
            </p:nvSpPr>
            <p:spPr bwMode="auto">
              <a:xfrm rot="18000000" flipH="1">
                <a:off x="4306" y="1406"/>
                <a:ext cx="5" cy="518"/>
              </a:xfrm>
              <a:prstGeom prst="line">
                <a:avLst/>
              </a:prstGeom>
              <a:noFill/>
              <a:ln w="9525">
                <a:solidFill>
                  <a:schemeClr val="tx1"/>
                </a:solidFill>
                <a:round/>
                <a:headEnd/>
                <a:tailEnd/>
              </a:ln>
              <a:effectLst/>
            </p:spPr>
            <p:txBody>
              <a:bodyPr/>
              <a:lstStyle/>
              <a:p>
                <a:endParaRPr lang="en-US"/>
              </a:p>
            </p:txBody>
          </p:sp>
          <p:sp>
            <p:nvSpPr>
              <p:cNvPr id="471056" name="Line 16"/>
              <p:cNvSpPr>
                <a:spLocks noChangeShapeType="1"/>
              </p:cNvSpPr>
              <p:nvPr/>
            </p:nvSpPr>
            <p:spPr bwMode="auto">
              <a:xfrm rot="18000000" flipH="1">
                <a:off x="3574" y="1851"/>
                <a:ext cx="5" cy="461"/>
              </a:xfrm>
              <a:prstGeom prst="line">
                <a:avLst/>
              </a:prstGeom>
              <a:noFill/>
              <a:ln w="9525">
                <a:solidFill>
                  <a:schemeClr val="tx1"/>
                </a:solidFill>
                <a:round/>
                <a:headEnd/>
                <a:tailEnd/>
              </a:ln>
              <a:effectLst/>
            </p:spPr>
            <p:txBody>
              <a:bodyPr/>
              <a:lstStyle/>
              <a:p>
                <a:endParaRPr lang="en-US"/>
              </a:p>
            </p:txBody>
          </p:sp>
          <p:sp>
            <p:nvSpPr>
              <p:cNvPr id="471057" name="Line 17"/>
              <p:cNvSpPr>
                <a:spLocks noChangeShapeType="1"/>
              </p:cNvSpPr>
              <p:nvPr/>
            </p:nvSpPr>
            <p:spPr bwMode="auto">
              <a:xfrm rot="18000000" flipH="1">
                <a:off x="4998" y="1851"/>
                <a:ext cx="5" cy="461"/>
              </a:xfrm>
              <a:prstGeom prst="line">
                <a:avLst/>
              </a:prstGeom>
              <a:noFill/>
              <a:ln w="9525">
                <a:solidFill>
                  <a:schemeClr val="tx1"/>
                </a:solidFill>
                <a:round/>
                <a:headEnd/>
                <a:tailEnd/>
              </a:ln>
              <a:effectLst/>
            </p:spPr>
            <p:txBody>
              <a:bodyPr/>
              <a:lstStyle/>
              <a:p>
                <a:endParaRPr lang="en-US"/>
              </a:p>
            </p:txBody>
          </p:sp>
          <p:sp>
            <p:nvSpPr>
              <p:cNvPr id="471058" name="AutoShape 18"/>
              <p:cNvSpPr>
                <a:spLocks noChangeArrowheads="1"/>
              </p:cNvSpPr>
              <p:nvPr/>
            </p:nvSpPr>
            <p:spPr bwMode="auto">
              <a:xfrm>
                <a:off x="2190" y="1711"/>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59" name="AutoShape 19"/>
              <p:cNvSpPr>
                <a:spLocks noChangeArrowheads="1"/>
              </p:cNvSpPr>
              <p:nvPr/>
            </p:nvSpPr>
            <p:spPr bwMode="auto">
              <a:xfrm>
                <a:off x="2568" y="1711"/>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0" name="AutoShape 20"/>
              <p:cNvSpPr>
                <a:spLocks noChangeArrowheads="1"/>
              </p:cNvSpPr>
              <p:nvPr/>
            </p:nvSpPr>
            <p:spPr bwMode="auto">
              <a:xfrm>
                <a:off x="2562" y="2265"/>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1" name="AutoShape 21"/>
              <p:cNvSpPr>
                <a:spLocks noChangeArrowheads="1"/>
              </p:cNvSpPr>
              <p:nvPr/>
            </p:nvSpPr>
            <p:spPr bwMode="auto">
              <a:xfrm>
                <a:off x="3553" y="2606"/>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2" name="AutoShape 22"/>
              <p:cNvSpPr>
                <a:spLocks noChangeArrowheads="1"/>
              </p:cNvSpPr>
              <p:nvPr/>
            </p:nvSpPr>
            <p:spPr bwMode="auto">
              <a:xfrm>
                <a:off x="3931" y="2606"/>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3" name="AutoShape 23"/>
              <p:cNvSpPr>
                <a:spLocks noChangeArrowheads="1"/>
              </p:cNvSpPr>
              <p:nvPr/>
            </p:nvSpPr>
            <p:spPr bwMode="auto">
              <a:xfrm>
                <a:off x="4986" y="2600"/>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4" name="AutoShape 24"/>
              <p:cNvSpPr>
                <a:spLocks noChangeArrowheads="1"/>
              </p:cNvSpPr>
              <p:nvPr/>
            </p:nvSpPr>
            <p:spPr bwMode="auto">
              <a:xfrm>
                <a:off x="5364" y="2600"/>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5" name="AutoShape 25"/>
              <p:cNvSpPr>
                <a:spLocks noChangeArrowheads="1"/>
              </p:cNvSpPr>
              <p:nvPr/>
            </p:nvSpPr>
            <p:spPr bwMode="auto">
              <a:xfrm>
                <a:off x="4218" y="2254"/>
                <a:ext cx="320" cy="161"/>
              </a:xfrm>
              <a:prstGeom prst="roundRect">
                <a:avLst>
                  <a:gd name="adj" fmla="val 16667"/>
                </a:avLst>
              </a:prstGeom>
              <a:noFill/>
              <a:ln w="38100">
                <a:solidFill>
                  <a:schemeClr val="tx1"/>
                </a:solidFill>
                <a:round/>
                <a:headEnd/>
                <a:tailEnd/>
              </a:ln>
              <a:effectLst/>
            </p:spPr>
            <p:txBody>
              <a:bodyPr wrap="none" anchor="ctr"/>
              <a:lstStyle/>
              <a:p>
                <a:pPr algn="ctr"/>
                <a:r>
                  <a:rPr lang="en-US" sz="1600"/>
                  <a:t>NIL</a:t>
                </a:r>
              </a:p>
            </p:txBody>
          </p:sp>
          <p:sp>
            <p:nvSpPr>
              <p:cNvPr id="471066" name="Line 26"/>
              <p:cNvSpPr>
                <a:spLocks noChangeShapeType="1"/>
              </p:cNvSpPr>
              <p:nvPr/>
            </p:nvSpPr>
            <p:spPr bwMode="auto">
              <a:xfrm flipH="1">
                <a:off x="2341" y="1563"/>
                <a:ext cx="128" cy="144"/>
              </a:xfrm>
              <a:prstGeom prst="line">
                <a:avLst/>
              </a:prstGeom>
              <a:noFill/>
              <a:ln w="9525">
                <a:solidFill>
                  <a:schemeClr val="tx1"/>
                </a:solidFill>
                <a:round/>
                <a:headEnd/>
                <a:tailEnd/>
              </a:ln>
              <a:effectLst/>
            </p:spPr>
            <p:txBody>
              <a:bodyPr/>
              <a:lstStyle/>
              <a:p>
                <a:endParaRPr lang="en-US"/>
              </a:p>
            </p:txBody>
          </p:sp>
          <p:sp>
            <p:nvSpPr>
              <p:cNvPr id="471067" name="Line 27"/>
              <p:cNvSpPr>
                <a:spLocks noChangeShapeType="1"/>
              </p:cNvSpPr>
              <p:nvPr/>
            </p:nvSpPr>
            <p:spPr bwMode="auto">
              <a:xfrm>
                <a:off x="2603" y="1559"/>
                <a:ext cx="128" cy="144"/>
              </a:xfrm>
              <a:prstGeom prst="line">
                <a:avLst/>
              </a:prstGeom>
              <a:noFill/>
              <a:ln w="9525">
                <a:solidFill>
                  <a:schemeClr val="tx1"/>
                </a:solidFill>
                <a:round/>
                <a:headEnd/>
                <a:tailEnd/>
              </a:ln>
              <a:effectLst/>
            </p:spPr>
            <p:txBody>
              <a:bodyPr/>
              <a:lstStyle/>
              <a:p>
                <a:endParaRPr lang="en-US"/>
              </a:p>
            </p:txBody>
          </p:sp>
          <p:sp>
            <p:nvSpPr>
              <p:cNvPr id="471068" name="Line 28"/>
              <p:cNvSpPr>
                <a:spLocks noChangeShapeType="1"/>
              </p:cNvSpPr>
              <p:nvPr/>
            </p:nvSpPr>
            <p:spPr bwMode="auto">
              <a:xfrm flipH="1">
                <a:off x="3695" y="2445"/>
                <a:ext cx="128" cy="144"/>
              </a:xfrm>
              <a:prstGeom prst="line">
                <a:avLst/>
              </a:prstGeom>
              <a:noFill/>
              <a:ln w="9525">
                <a:solidFill>
                  <a:schemeClr val="tx1"/>
                </a:solidFill>
                <a:round/>
                <a:headEnd/>
                <a:tailEnd/>
              </a:ln>
              <a:effectLst/>
            </p:spPr>
            <p:txBody>
              <a:bodyPr/>
              <a:lstStyle/>
              <a:p>
                <a:endParaRPr lang="en-US"/>
              </a:p>
            </p:txBody>
          </p:sp>
          <p:sp>
            <p:nvSpPr>
              <p:cNvPr id="471069" name="Line 29"/>
              <p:cNvSpPr>
                <a:spLocks noChangeShapeType="1"/>
              </p:cNvSpPr>
              <p:nvPr/>
            </p:nvSpPr>
            <p:spPr bwMode="auto">
              <a:xfrm>
                <a:off x="3957" y="2445"/>
                <a:ext cx="128" cy="144"/>
              </a:xfrm>
              <a:prstGeom prst="line">
                <a:avLst/>
              </a:prstGeom>
              <a:noFill/>
              <a:ln w="9525">
                <a:solidFill>
                  <a:schemeClr val="tx1"/>
                </a:solidFill>
                <a:round/>
                <a:headEnd/>
                <a:tailEnd/>
              </a:ln>
              <a:effectLst/>
            </p:spPr>
            <p:txBody>
              <a:bodyPr/>
              <a:lstStyle/>
              <a:p>
                <a:endParaRPr lang="en-US"/>
              </a:p>
            </p:txBody>
          </p:sp>
          <p:sp>
            <p:nvSpPr>
              <p:cNvPr id="471070" name="Line 30"/>
              <p:cNvSpPr>
                <a:spLocks noChangeShapeType="1"/>
              </p:cNvSpPr>
              <p:nvPr/>
            </p:nvSpPr>
            <p:spPr bwMode="auto">
              <a:xfrm flipH="1">
                <a:off x="5119" y="2445"/>
                <a:ext cx="128" cy="144"/>
              </a:xfrm>
              <a:prstGeom prst="line">
                <a:avLst/>
              </a:prstGeom>
              <a:noFill/>
              <a:ln w="9525">
                <a:solidFill>
                  <a:schemeClr val="tx1"/>
                </a:solidFill>
                <a:round/>
                <a:headEnd/>
                <a:tailEnd/>
              </a:ln>
              <a:effectLst/>
            </p:spPr>
            <p:txBody>
              <a:bodyPr/>
              <a:lstStyle/>
              <a:p>
                <a:endParaRPr lang="en-US"/>
              </a:p>
            </p:txBody>
          </p:sp>
          <p:sp>
            <p:nvSpPr>
              <p:cNvPr id="471071" name="Line 31"/>
              <p:cNvSpPr>
                <a:spLocks noChangeShapeType="1"/>
              </p:cNvSpPr>
              <p:nvPr/>
            </p:nvSpPr>
            <p:spPr bwMode="auto">
              <a:xfrm>
                <a:off x="5381" y="2445"/>
                <a:ext cx="128" cy="144"/>
              </a:xfrm>
              <a:prstGeom prst="line">
                <a:avLst/>
              </a:prstGeom>
              <a:noFill/>
              <a:ln w="9525">
                <a:solidFill>
                  <a:schemeClr val="tx1"/>
                </a:solidFill>
                <a:round/>
                <a:headEnd/>
                <a:tailEnd/>
              </a:ln>
              <a:effectLst/>
            </p:spPr>
            <p:txBody>
              <a:bodyPr/>
              <a:lstStyle/>
              <a:p>
                <a:endParaRPr lang="en-US"/>
              </a:p>
            </p:txBody>
          </p:sp>
          <p:sp>
            <p:nvSpPr>
              <p:cNvPr id="471072" name="Line 32"/>
              <p:cNvSpPr>
                <a:spLocks noChangeShapeType="1"/>
              </p:cNvSpPr>
              <p:nvPr/>
            </p:nvSpPr>
            <p:spPr bwMode="auto">
              <a:xfrm flipH="1">
                <a:off x="2688" y="1984"/>
                <a:ext cx="432" cy="277"/>
              </a:xfrm>
              <a:prstGeom prst="line">
                <a:avLst/>
              </a:prstGeom>
              <a:noFill/>
              <a:ln w="9525">
                <a:solidFill>
                  <a:schemeClr val="tx1"/>
                </a:solidFill>
                <a:round/>
                <a:headEnd/>
                <a:tailEnd/>
              </a:ln>
              <a:effectLst/>
            </p:spPr>
            <p:txBody>
              <a:bodyPr/>
              <a:lstStyle/>
              <a:p>
                <a:endParaRPr lang="en-US"/>
              </a:p>
            </p:txBody>
          </p:sp>
          <p:sp>
            <p:nvSpPr>
              <p:cNvPr id="471073" name="Line 33"/>
              <p:cNvSpPr>
                <a:spLocks noChangeShapeType="1"/>
              </p:cNvSpPr>
              <p:nvPr/>
            </p:nvSpPr>
            <p:spPr bwMode="auto">
              <a:xfrm flipH="1">
                <a:off x="4347" y="1995"/>
                <a:ext cx="213" cy="245"/>
              </a:xfrm>
              <a:prstGeom prst="line">
                <a:avLst/>
              </a:prstGeom>
              <a:noFill/>
              <a:ln w="9525">
                <a:solidFill>
                  <a:schemeClr val="tx1"/>
                </a:solidFill>
                <a:round/>
                <a:headEnd/>
                <a:tailEnd/>
              </a:ln>
              <a:effectLst/>
            </p:spPr>
            <p:txBody>
              <a:bodyPr/>
              <a:lstStyle/>
              <a:p>
                <a:endParaRPr lang="en-US"/>
              </a:p>
            </p:txBody>
          </p:sp>
        </p:grpSp>
        <p:sp>
          <p:nvSpPr>
            <p:cNvPr id="471074" name="Text Box 34"/>
            <p:cNvSpPr txBox="1">
              <a:spLocks noChangeArrowheads="1"/>
            </p:cNvSpPr>
            <p:nvPr/>
          </p:nvSpPr>
          <p:spPr bwMode="auto">
            <a:xfrm>
              <a:off x="2428" y="775"/>
              <a:ext cx="485" cy="366"/>
            </a:xfrm>
            <a:prstGeom prst="rect">
              <a:avLst/>
            </a:prstGeom>
            <a:noFill/>
            <a:ln w="9525">
              <a:noFill/>
              <a:miter lim="800000"/>
              <a:headEnd/>
              <a:tailEnd/>
            </a:ln>
            <a:effectLst/>
          </p:spPr>
          <p:txBody>
            <a:bodyPr wrap="none">
              <a:spAutoFit/>
            </a:bodyPr>
            <a:lstStyle/>
            <a:p>
              <a:r>
                <a:rPr lang="en-US" sz="1600">
                  <a:latin typeface="Comic Sans MS" pitchFamily="66" charset="0"/>
                </a:rPr>
                <a:t>h = 4</a:t>
              </a:r>
            </a:p>
            <a:p>
              <a:r>
                <a:rPr lang="en-US" sz="1600">
                  <a:latin typeface="Comic Sans MS" pitchFamily="66" charset="0"/>
                </a:rPr>
                <a:t>bh = 2</a:t>
              </a:r>
            </a:p>
          </p:txBody>
        </p:sp>
        <p:sp>
          <p:nvSpPr>
            <p:cNvPr id="471075" name="Text Box 35"/>
            <p:cNvSpPr txBox="1">
              <a:spLocks noChangeArrowheads="1"/>
            </p:cNvSpPr>
            <p:nvPr/>
          </p:nvSpPr>
          <p:spPr bwMode="auto">
            <a:xfrm>
              <a:off x="3142" y="1223"/>
              <a:ext cx="485" cy="366"/>
            </a:xfrm>
            <a:prstGeom prst="rect">
              <a:avLst/>
            </a:prstGeom>
            <a:noFill/>
            <a:ln w="9525">
              <a:noFill/>
              <a:miter lim="800000"/>
              <a:headEnd/>
              <a:tailEnd/>
            </a:ln>
            <a:effectLst/>
          </p:spPr>
          <p:txBody>
            <a:bodyPr wrap="none">
              <a:spAutoFit/>
            </a:bodyPr>
            <a:lstStyle/>
            <a:p>
              <a:r>
                <a:rPr lang="en-US" sz="1600">
                  <a:latin typeface="Comic Sans MS" pitchFamily="66" charset="0"/>
                </a:rPr>
                <a:t>h = 3</a:t>
              </a:r>
            </a:p>
            <a:p>
              <a:r>
                <a:rPr lang="en-US" sz="1600">
                  <a:latin typeface="Comic Sans MS" pitchFamily="66" charset="0"/>
                </a:rPr>
                <a:t>bh = 2</a:t>
              </a:r>
            </a:p>
          </p:txBody>
        </p:sp>
        <p:sp>
          <p:nvSpPr>
            <p:cNvPr id="471076" name="Text Box 36"/>
            <p:cNvSpPr txBox="1">
              <a:spLocks noChangeArrowheads="1"/>
            </p:cNvSpPr>
            <p:nvPr/>
          </p:nvSpPr>
          <p:spPr bwMode="auto">
            <a:xfrm>
              <a:off x="3836" y="1677"/>
              <a:ext cx="465" cy="366"/>
            </a:xfrm>
            <a:prstGeom prst="rect">
              <a:avLst/>
            </a:prstGeom>
            <a:noFill/>
            <a:ln w="9525">
              <a:noFill/>
              <a:miter lim="800000"/>
              <a:headEnd/>
              <a:tailEnd/>
            </a:ln>
            <a:effectLst/>
          </p:spPr>
          <p:txBody>
            <a:bodyPr wrap="none">
              <a:spAutoFit/>
            </a:bodyPr>
            <a:lstStyle/>
            <a:p>
              <a:r>
                <a:rPr lang="en-US" sz="1600">
                  <a:latin typeface="Comic Sans MS" pitchFamily="66" charset="0"/>
                </a:rPr>
                <a:t>h = 2</a:t>
              </a:r>
            </a:p>
            <a:p>
              <a:r>
                <a:rPr lang="en-US" sz="1600">
                  <a:latin typeface="Comic Sans MS" pitchFamily="66" charset="0"/>
                </a:rPr>
                <a:t>bh = 1</a:t>
              </a:r>
            </a:p>
          </p:txBody>
        </p:sp>
        <p:sp>
          <p:nvSpPr>
            <p:cNvPr id="471077" name="Text Box 37"/>
            <p:cNvSpPr txBox="1">
              <a:spLocks noChangeArrowheads="1"/>
            </p:cNvSpPr>
            <p:nvPr/>
          </p:nvSpPr>
          <p:spPr bwMode="auto">
            <a:xfrm>
              <a:off x="4481" y="2162"/>
              <a:ext cx="465" cy="366"/>
            </a:xfrm>
            <a:prstGeom prst="rect">
              <a:avLst/>
            </a:prstGeom>
            <a:noFill/>
            <a:ln w="9525">
              <a:noFill/>
              <a:miter lim="800000"/>
              <a:headEnd/>
              <a:tailEnd/>
            </a:ln>
            <a:effectLst/>
          </p:spPr>
          <p:txBody>
            <a:bodyPr wrap="none">
              <a:spAutoFit/>
            </a:bodyPr>
            <a:lstStyle/>
            <a:p>
              <a:r>
                <a:rPr lang="en-US" sz="1600">
                  <a:latin typeface="Comic Sans MS" pitchFamily="66" charset="0"/>
                </a:rPr>
                <a:t>h = 1</a:t>
              </a:r>
            </a:p>
            <a:p>
              <a:r>
                <a:rPr lang="en-US" sz="1600">
                  <a:latin typeface="Comic Sans MS" pitchFamily="66" charset="0"/>
                </a:rPr>
                <a:t>bh = 1</a:t>
              </a:r>
            </a:p>
          </p:txBody>
        </p:sp>
        <p:sp>
          <p:nvSpPr>
            <p:cNvPr id="471078" name="Text Box 38"/>
            <p:cNvSpPr txBox="1">
              <a:spLocks noChangeArrowheads="1"/>
            </p:cNvSpPr>
            <p:nvPr/>
          </p:nvSpPr>
          <p:spPr bwMode="auto">
            <a:xfrm>
              <a:off x="913" y="1266"/>
              <a:ext cx="465" cy="366"/>
            </a:xfrm>
            <a:prstGeom prst="rect">
              <a:avLst/>
            </a:prstGeom>
            <a:noFill/>
            <a:ln w="9525">
              <a:noFill/>
              <a:miter lim="800000"/>
              <a:headEnd/>
              <a:tailEnd/>
            </a:ln>
            <a:effectLst/>
          </p:spPr>
          <p:txBody>
            <a:bodyPr wrap="none">
              <a:spAutoFit/>
            </a:bodyPr>
            <a:lstStyle/>
            <a:p>
              <a:r>
                <a:rPr lang="en-US" sz="1600">
                  <a:latin typeface="Comic Sans MS" pitchFamily="66" charset="0"/>
                </a:rPr>
                <a:t>h = 1</a:t>
              </a:r>
            </a:p>
            <a:p>
              <a:r>
                <a:rPr lang="en-US" sz="1600">
                  <a:latin typeface="Comic Sans MS" pitchFamily="66" charset="0"/>
                </a:rPr>
                <a:t>bh = 1</a:t>
              </a:r>
            </a:p>
          </p:txBody>
        </p:sp>
        <p:sp>
          <p:nvSpPr>
            <p:cNvPr id="471079" name="Text Box 39"/>
            <p:cNvSpPr txBox="1">
              <a:spLocks noChangeArrowheads="1"/>
            </p:cNvSpPr>
            <p:nvPr/>
          </p:nvSpPr>
          <p:spPr bwMode="auto">
            <a:xfrm>
              <a:off x="2401" y="1734"/>
              <a:ext cx="465" cy="366"/>
            </a:xfrm>
            <a:prstGeom prst="rect">
              <a:avLst/>
            </a:prstGeom>
            <a:noFill/>
            <a:ln w="9525">
              <a:noFill/>
              <a:miter lim="800000"/>
              <a:headEnd/>
              <a:tailEnd/>
            </a:ln>
            <a:effectLst/>
          </p:spPr>
          <p:txBody>
            <a:bodyPr wrap="none">
              <a:spAutoFit/>
            </a:bodyPr>
            <a:lstStyle/>
            <a:p>
              <a:r>
                <a:rPr lang="en-US" sz="1600">
                  <a:latin typeface="Comic Sans MS" pitchFamily="66" charset="0"/>
                </a:rPr>
                <a:t>h = 2</a:t>
              </a:r>
            </a:p>
            <a:p>
              <a:r>
                <a:rPr lang="en-US" sz="1600">
                  <a:latin typeface="Comic Sans MS" pitchFamily="66" charset="0"/>
                </a:rPr>
                <a:t>bh = 1</a:t>
              </a:r>
            </a:p>
          </p:txBody>
        </p:sp>
        <p:sp>
          <p:nvSpPr>
            <p:cNvPr id="471080" name="Text Box 40"/>
            <p:cNvSpPr txBox="1">
              <a:spLocks noChangeArrowheads="1"/>
            </p:cNvSpPr>
            <p:nvPr/>
          </p:nvSpPr>
          <p:spPr bwMode="auto">
            <a:xfrm>
              <a:off x="2933" y="1940"/>
              <a:ext cx="465" cy="366"/>
            </a:xfrm>
            <a:prstGeom prst="rect">
              <a:avLst/>
            </a:prstGeom>
            <a:noFill/>
            <a:ln w="9525">
              <a:noFill/>
              <a:miter lim="800000"/>
              <a:headEnd/>
              <a:tailEnd/>
            </a:ln>
            <a:effectLst/>
          </p:spPr>
          <p:txBody>
            <a:bodyPr wrap="none">
              <a:spAutoFit/>
            </a:bodyPr>
            <a:lstStyle/>
            <a:p>
              <a:r>
                <a:rPr lang="en-US" sz="1600">
                  <a:latin typeface="Comic Sans MS" pitchFamily="66" charset="0"/>
                </a:rPr>
                <a:t>h = 1</a:t>
              </a:r>
            </a:p>
            <a:p>
              <a:r>
                <a:rPr lang="en-US" sz="1600">
                  <a:latin typeface="Comic Sans MS" pitchFamily="66" charset="0"/>
                </a:rPr>
                <a:t>bh = 1</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Black Trees Operations</a:t>
            </a:r>
            <a:endParaRPr lang="en-US" dirty="0"/>
          </a:p>
        </p:txBody>
      </p:sp>
      <p:sp>
        <p:nvSpPr>
          <p:cNvPr id="3" name="Content Placeholder 2"/>
          <p:cNvSpPr>
            <a:spLocks noGrp="1"/>
          </p:cNvSpPr>
          <p:nvPr>
            <p:ph idx="1"/>
          </p:nvPr>
        </p:nvSpPr>
        <p:spPr/>
        <p:txBody>
          <a:bodyPr/>
          <a:lstStyle/>
          <a:p>
            <a:r>
              <a:rPr lang="en-US" b="1" dirty="0" smtClean="0"/>
              <a:t>Lookup</a:t>
            </a:r>
          </a:p>
          <a:p>
            <a:r>
              <a:rPr lang="en-US" b="1" dirty="0" smtClean="0"/>
              <a:t>Insertion</a:t>
            </a:r>
          </a:p>
          <a:p>
            <a:r>
              <a:rPr lang="en-US" b="1" dirty="0" smtClean="0"/>
              <a:t>Deletion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Lookup</a:t>
            </a:r>
            <a:endParaRPr lang="en-US" dirty="0"/>
          </a:p>
        </p:txBody>
      </p:sp>
      <p:sp>
        <p:nvSpPr>
          <p:cNvPr id="3" name="Content Placeholder 2"/>
          <p:cNvSpPr>
            <a:spLocks noGrp="1"/>
          </p:cNvSpPr>
          <p:nvPr>
            <p:ph idx="1"/>
          </p:nvPr>
        </p:nvSpPr>
        <p:spPr/>
        <p:txBody>
          <a:bodyPr/>
          <a:lstStyle/>
          <a:p>
            <a:r>
              <a:rPr lang="en-US" dirty="0" smtClean="0"/>
              <a:t>A red black tree is a BST. Lookup in an RBT is just lookup in a BST. The colors don't matter.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1173</Words>
  <Application>Microsoft Office PowerPoint</Application>
  <PresentationFormat>On-screen Show (4:3)</PresentationFormat>
  <Paragraphs>191</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Red Black Trees</vt:lpstr>
      <vt:lpstr>Slide 2</vt:lpstr>
      <vt:lpstr>Slide 3</vt:lpstr>
      <vt:lpstr>Slide 4</vt:lpstr>
      <vt:lpstr>Slide 5</vt:lpstr>
      <vt:lpstr>Slide 6</vt:lpstr>
      <vt:lpstr>Black-Height of a Node</vt:lpstr>
      <vt:lpstr>Red Black Trees Operations</vt:lpstr>
      <vt:lpstr>Lookup</vt:lpstr>
      <vt:lpstr>Insertion </vt:lpstr>
      <vt:lpstr>Slide 11</vt:lpstr>
      <vt:lpstr>Recoloring Recolor whenever the sibling of a red node's red parent is red:  </vt:lpstr>
      <vt:lpstr>Restructuring </vt:lpstr>
      <vt:lpstr>Slide 14</vt:lpstr>
      <vt:lpstr>Slide 15</vt:lpstr>
      <vt:lpstr>Insertion Cases</vt:lpstr>
      <vt:lpstr>Slide 17</vt:lpstr>
      <vt:lpstr>Slide 18</vt:lpstr>
      <vt:lpstr>Slide 19</vt:lpstr>
      <vt:lpstr>Slide 20</vt:lpstr>
      <vt:lpstr>Example</vt:lpstr>
      <vt:lpstr>Slide 22</vt:lpstr>
      <vt:lpstr>RBTnode class</vt:lpstr>
      <vt:lpstr>Slide 24</vt:lpstr>
      <vt:lpstr>Slide 25</vt:lpstr>
      <vt:lpstr>Slide 26</vt:lpstr>
      <vt:lpstr>Slide 27</vt:lpstr>
      <vt:lpstr>Comparison with AVL Tree</vt:lpstr>
      <vt:lpstr>Red Black Tree Deletion</vt:lpstr>
      <vt:lpstr>Red Leaf Node</vt:lpstr>
      <vt:lpstr> Black node, with one red child node</vt:lpstr>
      <vt:lpstr>Black leaf node</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Trees</dc:title>
  <dc:creator>rubab.jaffar</dc:creator>
  <cp:lastModifiedBy>rubab.jaffar</cp:lastModifiedBy>
  <cp:revision>46</cp:revision>
  <dcterms:created xsi:type="dcterms:W3CDTF">2016-10-18T14:16:10Z</dcterms:created>
  <dcterms:modified xsi:type="dcterms:W3CDTF">2016-10-24T12:57:11Z</dcterms:modified>
</cp:coreProperties>
</file>