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82" r:id="rId15"/>
    <p:sldId id="283" r:id="rId16"/>
    <p:sldId id="272" r:id="rId17"/>
    <p:sldId id="273" r:id="rId18"/>
    <p:sldId id="274" r:id="rId19"/>
    <p:sldId id="275" r:id="rId20"/>
    <p:sldId id="276" r:id="rId21"/>
    <p:sldId id="277" r:id="rId22"/>
    <p:sldId id="278" r:id="rId23"/>
    <p:sldId id="279" r:id="rId24"/>
    <p:sldId id="280" r:id="rId25"/>
    <p:sldId id="285" r:id="rId26"/>
    <p:sldId id="286"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 id="289" r:id="rId94"/>
    <p:sldId id="290" r:id="rId95"/>
    <p:sldId id="291" r:id="rId96"/>
    <p:sldId id="292" r:id="rId97"/>
    <p:sldId id="284" r:id="rId98"/>
    <p:sldId id="288" r:id="rId99"/>
    <p:sldId id="287"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217106-3D8D-4364-BE45-7F9077C22C90}" type="datetimeFigureOut">
              <a:rPr lang="en-US" smtClean="0"/>
              <a:pPr/>
              <a:t>11/9/2016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BF4B9-E751-44E7-BA2D-39EB8FFE12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Rot="1" noChangeAspect="1" noChangeArrowheads="1"/>
          </p:cNvSpPr>
          <p:nvPr>
            <p:ph type="sldImg"/>
          </p:nvPr>
        </p:nvSpPr>
        <p:spPr>
          <a:ln/>
        </p:spPr>
      </p:sp>
      <p:sp>
        <p:nvSpPr>
          <p:cNvPr id="407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Rot="1" noChangeAspect="1" noChangeArrowheads="1"/>
          </p:cNvSpPr>
          <p:nvPr>
            <p:ph type="sldImg"/>
          </p:nvPr>
        </p:nvSpPr>
        <p:spPr>
          <a:ln/>
        </p:spPr>
      </p:sp>
      <p:sp>
        <p:nvSpPr>
          <p:cNvPr id="408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Rot="1" noChangeAspect="1" noChangeArrowheads="1"/>
          </p:cNvSpPr>
          <p:nvPr>
            <p:ph type="sldImg"/>
          </p:nvPr>
        </p:nvSpPr>
        <p:spPr>
          <a:ln/>
        </p:spPr>
      </p:sp>
      <p:sp>
        <p:nvSpPr>
          <p:cNvPr id="407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D5E987-1420-49CE-8C3A-0BB2FDEBFA29}" type="slidenum">
              <a:rPr lang="en-US" smtClean="0"/>
              <a:pPr/>
              <a:t>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17B434-ED84-42AE-8AE2-3A5DB71C7CBF}" type="slidenum">
              <a:rPr lang="en-US"/>
              <a:pPr/>
              <a:t>94</a:t>
            </a:fld>
            <a:endParaRPr lang="en-US"/>
          </a:p>
        </p:txBody>
      </p:sp>
      <p:sp>
        <p:nvSpPr>
          <p:cNvPr id="97382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73827" name="Rectangle 3"/>
          <p:cNvSpPr>
            <a:spLocks noGrp="1" noChangeArrowheads="1"/>
          </p:cNvSpPr>
          <p:nvPr>
            <p:ph type="body" idx="1"/>
          </p:nvPr>
        </p:nvSpPr>
        <p:spPr bwMode="auto">
          <a:xfrm>
            <a:off x="914920" y="4343713"/>
            <a:ext cx="5028161" cy="4113862"/>
          </a:xfrm>
          <a:prstGeom prst="rect">
            <a:avLst/>
          </a:prstGeom>
          <a:solidFill>
            <a:srgbClr val="FFFFFF"/>
          </a:solidFill>
          <a:ln>
            <a:solidFill>
              <a:srgbClr val="000000"/>
            </a:solidFill>
            <a:miter lim="800000"/>
            <a:headEnd/>
            <a:tailEnd/>
          </a:ln>
        </p:spPr>
        <p:txBody>
          <a:bodyPr/>
          <a:lstStyle/>
          <a:p>
            <a:r>
              <a:rPr lang="en-US"/>
              <a:t>We need I++, j++ because otherwise if A[I]=A[j]=pivot then we loop forever.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FE6BDD-F847-4057-90AF-8E9A6DC243B3}" type="slidenum">
              <a:rPr lang="en-US"/>
              <a:pPr/>
              <a:t>95</a:t>
            </a:fld>
            <a:endParaRPr lang="en-US"/>
          </a:p>
        </p:txBody>
      </p:sp>
      <p:sp>
        <p:nvSpPr>
          <p:cNvPr id="9758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75875" name="Rectangle 3"/>
          <p:cNvSpPr>
            <a:spLocks noGrp="1" noChangeArrowheads="1"/>
          </p:cNvSpPr>
          <p:nvPr>
            <p:ph type="body" idx="1"/>
          </p:nvPr>
        </p:nvSpPr>
        <p:spPr bwMode="auto">
          <a:xfrm>
            <a:off x="914920" y="4343713"/>
            <a:ext cx="5028161" cy="4113862"/>
          </a:xfrm>
          <a:prstGeom prst="rect">
            <a:avLst/>
          </a:prstGeom>
          <a:solidFill>
            <a:srgbClr val="FFFFFF"/>
          </a:solidFill>
          <a:ln>
            <a:solidFill>
              <a:srgbClr val="000000"/>
            </a:solidFill>
            <a:miter lim="800000"/>
            <a:headEnd/>
            <a:tailEnd/>
          </a:ln>
        </p:spPr>
        <p:txBody>
          <a:bodyPr/>
          <a:lstStyle/>
          <a:p>
            <a:r>
              <a:rPr lang="en-US"/>
              <a:t>All elements A[j+1],…,A[I-1] are = pivot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Rot="1" noChangeAspect="1" noChangeArrowheads="1"/>
          </p:cNvSpPr>
          <p:nvPr>
            <p:ph type="sldImg"/>
          </p:nvPr>
        </p:nvSpPr>
        <p:spPr>
          <a:ln/>
        </p:spPr>
      </p:sp>
      <p:sp>
        <p:nvSpPr>
          <p:cNvPr id="4075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A6A62F-FC8F-4BBA-848C-C988DFA89BC8}"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2DC9C-F09D-49DC-9FA3-D8CB3C0242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A6A62F-FC8F-4BBA-848C-C988DFA89BC8}"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2DC9C-F09D-49DC-9FA3-D8CB3C0242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A6A62F-FC8F-4BBA-848C-C988DFA89BC8}"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2DC9C-F09D-49DC-9FA3-D8CB3C0242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A6A62F-FC8F-4BBA-848C-C988DFA89BC8}"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2DC9C-F09D-49DC-9FA3-D8CB3C0242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A6A62F-FC8F-4BBA-848C-C988DFA89BC8}"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2DC9C-F09D-49DC-9FA3-D8CB3C0242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A6A62F-FC8F-4BBA-848C-C988DFA89BC8}" type="datetimeFigureOut">
              <a:rPr lang="en-US" smtClean="0"/>
              <a:pPr/>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2DC9C-F09D-49DC-9FA3-D8CB3C0242B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A6A62F-FC8F-4BBA-848C-C988DFA89BC8}" type="datetimeFigureOut">
              <a:rPr lang="en-US" smtClean="0"/>
              <a:pPr/>
              <a:t>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2DC9C-F09D-49DC-9FA3-D8CB3C0242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A6A62F-FC8F-4BBA-848C-C988DFA89BC8}" type="datetimeFigureOut">
              <a:rPr lang="en-US" smtClean="0"/>
              <a:pPr/>
              <a:t>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2DC9C-F09D-49DC-9FA3-D8CB3C0242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6A62F-FC8F-4BBA-848C-C988DFA89BC8}" type="datetimeFigureOut">
              <a:rPr lang="en-US" smtClean="0"/>
              <a:pPr/>
              <a:t>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F2DC9C-F09D-49DC-9FA3-D8CB3C0242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A6A62F-FC8F-4BBA-848C-C988DFA89BC8}" type="datetimeFigureOut">
              <a:rPr lang="en-US" smtClean="0"/>
              <a:pPr/>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2DC9C-F09D-49DC-9FA3-D8CB3C0242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A6A62F-FC8F-4BBA-848C-C988DFA89BC8}" type="datetimeFigureOut">
              <a:rPr lang="en-US" smtClean="0"/>
              <a:pPr/>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2DC9C-F09D-49DC-9FA3-D8CB3C0242B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6A62F-FC8F-4BBA-848C-C988DFA89BC8}" type="datetimeFigureOut">
              <a:rPr lang="en-US" smtClean="0"/>
              <a:pPr/>
              <a:t>11/9/2016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2DC9C-F09D-49DC-9FA3-D8CB3C0242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Merge Sort</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41987"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1999"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2011"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87" name="Line 47"/>
          <p:cNvSpPr>
            <a:spLocks noChangeShapeType="1"/>
          </p:cNvSpPr>
          <p:nvPr/>
        </p:nvSpPr>
        <p:spPr bwMode="auto">
          <a:xfrm flipV="1">
            <a:off x="39624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0288" name="Line 48"/>
          <p:cNvSpPr>
            <a:spLocks noChangeShapeType="1"/>
          </p:cNvSpPr>
          <p:nvPr/>
        </p:nvSpPr>
        <p:spPr bwMode="auto">
          <a:xfrm flipV="1">
            <a:off x="6781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0289" name="Line 49"/>
          <p:cNvSpPr>
            <a:spLocks noChangeShapeType="1"/>
          </p:cNvSpPr>
          <p:nvPr/>
        </p:nvSpPr>
        <p:spPr bwMode="auto">
          <a:xfrm flipV="1">
            <a:off x="58674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0290"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10291"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10292"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43011"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23"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35"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11" name="Line 47"/>
          <p:cNvSpPr>
            <a:spLocks noChangeShapeType="1"/>
          </p:cNvSpPr>
          <p:nvPr/>
        </p:nvSpPr>
        <p:spPr bwMode="auto">
          <a:xfrm flipV="1">
            <a:off x="39624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1312" name="Line 48"/>
          <p:cNvSpPr>
            <a:spLocks noChangeShapeType="1"/>
          </p:cNvSpPr>
          <p:nvPr/>
        </p:nvSpPr>
        <p:spPr bwMode="auto">
          <a:xfrm flipV="1">
            <a:off x="7543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1313" name="Line 49"/>
          <p:cNvSpPr>
            <a:spLocks noChangeShapeType="1"/>
          </p:cNvSpPr>
          <p:nvPr/>
        </p:nvSpPr>
        <p:spPr bwMode="auto">
          <a:xfrm flipV="1">
            <a:off x="65532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1314"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11315"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11316"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44035"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047"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059"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35" name="Line 48"/>
          <p:cNvSpPr>
            <a:spLocks noChangeShapeType="1"/>
          </p:cNvSpPr>
          <p:nvPr/>
        </p:nvSpPr>
        <p:spPr bwMode="auto">
          <a:xfrm flipV="1">
            <a:off x="7543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2336" name="Line 49"/>
          <p:cNvSpPr>
            <a:spLocks noChangeShapeType="1"/>
          </p:cNvSpPr>
          <p:nvPr/>
        </p:nvSpPr>
        <p:spPr bwMode="auto">
          <a:xfrm flipV="1">
            <a:off x="72390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2337"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12338"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12339"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45059"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071"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083"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59" name="Line 48"/>
          <p:cNvSpPr>
            <a:spLocks noChangeShapeType="1"/>
          </p:cNvSpPr>
          <p:nvPr/>
        </p:nvSpPr>
        <p:spPr bwMode="auto">
          <a:xfrm flipV="1">
            <a:off x="72390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3360" name="Text Box 49"/>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13361" name="Text Box 50"/>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13362" name="Text Box 51"/>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Comp 122</a:t>
            </a:r>
          </a:p>
        </p:txBody>
      </p:sp>
      <p:sp>
        <p:nvSpPr>
          <p:cNvPr id="389122" name="Rectangle 2"/>
          <p:cNvSpPr>
            <a:spLocks noGrp="1" noChangeArrowheads="1"/>
          </p:cNvSpPr>
          <p:nvPr>
            <p:ph type="title"/>
          </p:nvPr>
        </p:nvSpPr>
        <p:spPr/>
        <p:txBody>
          <a:bodyPr/>
          <a:lstStyle/>
          <a:p>
            <a:r>
              <a:rPr lang="en-US" dirty="0" smtClean="0"/>
              <a:t>Merge Sort Algorithm</a:t>
            </a:r>
            <a:endParaRPr lang="en-US" dirty="0"/>
          </a:p>
        </p:txBody>
      </p:sp>
      <p:sp>
        <p:nvSpPr>
          <p:cNvPr id="389123" name="Rectangle 3"/>
          <p:cNvSpPr>
            <a:spLocks noGrp="1" noChangeArrowheads="1"/>
          </p:cNvSpPr>
          <p:nvPr>
            <p:ph type="body" idx="1"/>
          </p:nvPr>
        </p:nvSpPr>
        <p:spPr>
          <a:xfrm>
            <a:off x="717550" y="1092200"/>
            <a:ext cx="7772400" cy="4560888"/>
          </a:xfrm>
        </p:spPr>
        <p:txBody>
          <a:bodyPr>
            <a:normAutofit fontScale="85000" lnSpcReduction="10000"/>
          </a:bodyPr>
          <a:lstStyle/>
          <a:p>
            <a:pPr>
              <a:buNone/>
            </a:pPr>
            <a:r>
              <a:rPr lang="en-US" dirty="0" err="1" smtClean="0"/>
              <a:t>MergeSort</a:t>
            </a:r>
            <a:r>
              <a:rPr lang="en-US" dirty="0" smtClean="0"/>
              <a:t>(array A, </a:t>
            </a:r>
            <a:r>
              <a:rPr lang="en-US" dirty="0" err="1" smtClean="0"/>
              <a:t>int</a:t>
            </a:r>
            <a:r>
              <a:rPr lang="en-US" dirty="0" smtClean="0"/>
              <a:t> p, </a:t>
            </a:r>
            <a:r>
              <a:rPr lang="en-US" dirty="0" err="1" smtClean="0"/>
              <a:t>int</a:t>
            </a:r>
            <a:r>
              <a:rPr lang="en-US" dirty="0" smtClean="0"/>
              <a:t> r) </a:t>
            </a:r>
          </a:p>
          <a:p>
            <a:pPr>
              <a:buNone/>
            </a:pPr>
            <a:r>
              <a:rPr lang="en-US" dirty="0" smtClean="0"/>
              <a:t>{</a:t>
            </a:r>
          </a:p>
          <a:p>
            <a:pPr>
              <a:buNone/>
            </a:pPr>
            <a:r>
              <a:rPr lang="en-US" dirty="0" smtClean="0"/>
              <a:t>if (p &lt; r) </a:t>
            </a:r>
          </a:p>
          <a:p>
            <a:pPr>
              <a:buNone/>
            </a:pPr>
            <a:r>
              <a:rPr lang="en-US" dirty="0" smtClean="0"/>
              <a:t>	{ // we have at least 2 items</a:t>
            </a:r>
          </a:p>
          <a:p>
            <a:pPr>
              <a:buNone/>
            </a:pPr>
            <a:r>
              <a:rPr lang="en-US" dirty="0" smtClean="0"/>
              <a:t>		q = (p + r)/2</a:t>
            </a:r>
          </a:p>
          <a:p>
            <a:pPr>
              <a:buNone/>
            </a:pPr>
            <a:r>
              <a:rPr lang="en-US" dirty="0" smtClean="0"/>
              <a:t>		</a:t>
            </a:r>
            <a:r>
              <a:rPr lang="en-US" dirty="0" err="1" smtClean="0"/>
              <a:t>MergeSort</a:t>
            </a:r>
            <a:r>
              <a:rPr lang="en-US" dirty="0" smtClean="0"/>
              <a:t>(A, p, q) // sort A[p..q]</a:t>
            </a:r>
          </a:p>
          <a:p>
            <a:pPr>
              <a:buNone/>
            </a:pPr>
            <a:r>
              <a:rPr lang="en-US" dirty="0" smtClean="0"/>
              <a:t>		</a:t>
            </a:r>
            <a:r>
              <a:rPr lang="en-US" dirty="0" err="1" smtClean="0"/>
              <a:t>MergeSort</a:t>
            </a:r>
            <a:r>
              <a:rPr lang="en-US" dirty="0" smtClean="0"/>
              <a:t>(A, q+1, r) // sort A[q+1..r]</a:t>
            </a:r>
          </a:p>
          <a:p>
            <a:pPr>
              <a:buNone/>
            </a:pPr>
            <a:r>
              <a:rPr lang="en-US" dirty="0" smtClean="0"/>
              <a:t>		Merge(A, p, q, r) // merge everything together</a:t>
            </a:r>
          </a:p>
          <a:p>
            <a:pPr>
              <a:buNone/>
            </a:pPr>
            <a:r>
              <a:rPr lang="en-US" smtClean="0"/>
              <a:t>	}</a:t>
            </a:r>
            <a:endParaRPr lang="en-US" dirty="0" smtClean="0"/>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Merge Algorithm</a:t>
            </a: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buNone/>
            </a:pPr>
            <a:r>
              <a:rPr lang="en-US" dirty="0" smtClean="0"/>
              <a:t>// merges A[p..q] with A[q+1..r] array B[p..r]</a:t>
            </a:r>
          </a:p>
          <a:p>
            <a:pPr>
              <a:buNone/>
            </a:pPr>
            <a:r>
              <a:rPr lang="en-US" dirty="0" smtClean="0"/>
              <a:t>Merge(array A, </a:t>
            </a:r>
            <a:r>
              <a:rPr lang="en-US" dirty="0" err="1" smtClean="0"/>
              <a:t>int</a:t>
            </a:r>
            <a:r>
              <a:rPr lang="en-US" dirty="0" smtClean="0"/>
              <a:t> p, </a:t>
            </a:r>
            <a:r>
              <a:rPr lang="en-US" dirty="0" err="1" smtClean="0"/>
              <a:t>int</a:t>
            </a:r>
            <a:r>
              <a:rPr lang="en-US" dirty="0" smtClean="0"/>
              <a:t> q, </a:t>
            </a:r>
            <a:r>
              <a:rPr lang="en-US" dirty="0" err="1" smtClean="0"/>
              <a:t>int</a:t>
            </a:r>
            <a:r>
              <a:rPr lang="en-US" dirty="0" smtClean="0"/>
              <a:t> r) </a:t>
            </a:r>
          </a:p>
          <a:p>
            <a:pPr>
              <a:buNone/>
            </a:pPr>
            <a:r>
              <a:rPr lang="en-US" dirty="0" smtClean="0"/>
              <a:t> {</a:t>
            </a:r>
          </a:p>
          <a:p>
            <a:pPr>
              <a:buNone/>
            </a:pPr>
            <a:r>
              <a:rPr lang="en-US" dirty="0" smtClean="0"/>
              <a:t>	</a:t>
            </a:r>
            <a:r>
              <a:rPr lang="en-US" dirty="0" err="1" smtClean="0"/>
              <a:t>i</a:t>
            </a:r>
            <a:r>
              <a:rPr lang="en-US" dirty="0" smtClean="0"/>
              <a:t> = k = p	 // initialize pointers</a:t>
            </a:r>
          </a:p>
          <a:p>
            <a:pPr>
              <a:buNone/>
            </a:pPr>
            <a:r>
              <a:rPr lang="en-US" dirty="0" smtClean="0"/>
              <a:t>	j = q+1</a:t>
            </a:r>
          </a:p>
          <a:p>
            <a:pPr>
              <a:buNone/>
            </a:pPr>
            <a:r>
              <a:rPr lang="en-US" dirty="0" smtClean="0"/>
              <a:t>	while (</a:t>
            </a:r>
            <a:r>
              <a:rPr lang="en-US" dirty="0" err="1" smtClean="0"/>
              <a:t>i</a:t>
            </a:r>
            <a:r>
              <a:rPr lang="en-US" dirty="0" smtClean="0"/>
              <a:t> &lt;= q and j &lt;= r)</a:t>
            </a:r>
          </a:p>
          <a:p>
            <a:pPr>
              <a:buNone/>
            </a:pPr>
            <a:r>
              <a:rPr lang="en-US" dirty="0"/>
              <a:t>	</a:t>
            </a:r>
            <a:r>
              <a:rPr lang="en-US" dirty="0" smtClean="0"/>
              <a:t> { // while both </a:t>
            </a:r>
            <a:r>
              <a:rPr lang="en-US" dirty="0" err="1" smtClean="0"/>
              <a:t>subarrays</a:t>
            </a:r>
            <a:r>
              <a:rPr lang="en-US" dirty="0" smtClean="0"/>
              <a:t> are nonempty</a:t>
            </a:r>
          </a:p>
          <a:p>
            <a:pPr>
              <a:buNone/>
            </a:pPr>
            <a:r>
              <a:rPr lang="en-US" dirty="0" smtClean="0"/>
              <a:t>		if (A[</a:t>
            </a:r>
            <a:r>
              <a:rPr lang="en-US" dirty="0" err="1" smtClean="0"/>
              <a:t>i</a:t>
            </a:r>
            <a:r>
              <a:rPr lang="en-US" dirty="0" smtClean="0"/>
              <a:t>] &lt;= A[j]) B[k++] = A[</a:t>
            </a:r>
            <a:r>
              <a:rPr lang="en-US" dirty="0" err="1" smtClean="0"/>
              <a:t>i</a:t>
            </a:r>
            <a:r>
              <a:rPr lang="en-US" dirty="0" smtClean="0"/>
              <a:t>++] // copy from left </a:t>
            </a:r>
            <a:r>
              <a:rPr lang="en-US" dirty="0" err="1" smtClean="0"/>
              <a:t>subarray</a:t>
            </a:r>
            <a:endParaRPr lang="en-US" dirty="0" smtClean="0"/>
          </a:p>
          <a:p>
            <a:pPr>
              <a:buNone/>
            </a:pPr>
            <a:r>
              <a:rPr lang="en-US" dirty="0" smtClean="0"/>
              <a:t>		else B[k++] = A[j++] // copy from right </a:t>
            </a:r>
            <a:r>
              <a:rPr lang="en-US" dirty="0" err="1" smtClean="0"/>
              <a:t>subarray</a:t>
            </a:r>
            <a:endParaRPr lang="en-US" dirty="0" smtClean="0"/>
          </a:p>
          <a:p>
            <a:pPr>
              <a:buNone/>
            </a:pPr>
            <a:r>
              <a:rPr lang="en-US" dirty="0" smtClean="0"/>
              <a:t>	 }</a:t>
            </a:r>
          </a:p>
          <a:p>
            <a:pPr>
              <a:buNone/>
            </a:pPr>
            <a:r>
              <a:rPr lang="en-US" dirty="0" smtClean="0"/>
              <a:t>	while (</a:t>
            </a:r>
            <a:r>
              <a:rPr lang="en-US" dirty="0" err="1" smtClean="0"/>
              <a:t>i</a:t>
            </a:r>
            <a:r>
              <a:rPr lang="en-US" dirty="0" smtClean="0"/>
              <a:t> &lt;= q) B[k++] = A[</a:t>
            </a:r>
            <a:r>
              <a:rPr lang="en-US" dirty="0" err="1" smtClean="0"/>
              <a:t>i</a:t>
            </a:r>
            <a:r>
              <a:rPr lang="en-US" dirty="0" smtClean="0"/>
              <a:t>++] // copy any leftover to B</a:t>
            </a:r>
          </a:p>
          <a:p>
            <a:pPr>
              <a:buNone/>
            </a:pPr>
            <a:r>
              <a:rPr lang="en-US" dirty="0" smtClean="0"/>
              <a:t>	while (j &lt;= r) B[k++] = A[j++]</a:t>
            </a:r>
          </a:p>
          <a:p>
            <a:pPr>
              <a:buNone/>
            </a:pPr>
            <a:r>
              <a:rPr lang="en-US" smtClean="0"/>
              <a:t>	for </a:t>
            </a:r>
            <a:r>
              <a:rPr lang="en-US" dirty="0" err="1" smtClean="0"/>
              <a:t>i</a:t>
            </a:r>
            <a:r>
              <a:rPr lang="en-US" dirty="0" smtClean="0"/>
              <a:t> = p to r do A[</a:t>
            </a:r>
            <a:r>
              <a:rPr lang="en-US" dirty="0" err="1" smtClean="0"/>
              <a:t>i</a:t>
            </a:r>
            <a:r>
              <a:rPr lang="en-US" dirty="0" smtClean="0"/>
              <a:t>] = B[</a:t>
            </a:r>
            <a:r>
              <a:rPr lang="en-US" dirty="0" err="1" smtClean="0"/>
              <a:t>i</a:t>
            </a:r>
            <a:r>
              <a:rPr lang="en-US" dirty="0" smtClean="0"/>
              <a:t>] // copy B back to A</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52253" name="Group 29"/>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57347"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36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38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58371"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393"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05"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19"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27"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35"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43"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59395"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17"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29"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43"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51"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59"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67"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77"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83"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89"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95"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01"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07"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13"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19"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t>Divide and Conquer</a:t>
            </a:r>
          </a:p>
        </p:txBody>
      </p:sp>
      <p:sp>
        <p:nvSpPr>
          <p:cNvPr id="389123" name="Rectangle 3"/>
          <p:cNvSpPr>
            <a:spLocks noGrp="1" noChangeArrowheads="1"/>
          </p:cNvSpPr>
          <p:nvPr>
            <p:ph type="body" idx="1"/>
          </p:nvPr>
        </p:nvSpPr>
        <p:spPr>
          <a:xfrm>
            <a:off x="717550" y="1092200"/>
            <a:ext cx="7772400" cy="4560888"/>
          </a:xfrm>
        </p:spPr>
        <p:txBody>
          <a:bodyPr/>
          <a:lstStyle/>
          <a:p>
            <a:r>
              <a:rPr lang="en-US" sz="2800" dirty="0"/>
              <a:t>Recursive in structure  </a:t>
            </a:r>
          </a:p>
          <a:p>
            <a:pPr lvl="1"/>
            <a:r>
              <a:rPr lang="en-US" b="1" i="1" dirty="0">
                <a:solidFill>
                  <a:srgbClr val="CC3300"/>
                </a:solidFill>
              </a:rPr>
              <a:t>Divide</a:t>
            </a:r>
            <a:r>
              <a:rPr lang="en-US" dirty="0"/>
              <a:t> the problem into sub-problems that are similar to the original but smaller in size</a:t>
            </a:r>
          </a:p>
          <a:p>
            <a:pPr lvl="1"/>
            <a:r>
              <a:rPr lang="en-US" b="1" i="1" dirty="0">
                <a:solidFill>
                  <a:srgbClr val="CC3300"/>
                </a:solidFill>
              </a:rPr>
              <a:t>Conquer</a:t>
            </a:r>
            <a:r>
              <a:rPr lang="en-US" dirty="0"/>
              <a:t> the sub-problems by solving them </a:t>
            </a:r>
            <a:r>
              <a:rPr lang="en-US" dirty="0">
                <a:solidFill>
                  <a:schemeClr val="hlink"/>
                </a:solidFill>
              </a:rPr>
              <a:t>recursively</a:t>
            </a:r>
            <a:r>
              <a:rPr lang="en-US" dirty="0"/>
              <a:t>.  If they are small enough, just solve them in a straightforward manner.</a:t>
            </a:r>
          </a:p>
          <a:p>
            <a:pPr lvl="1"/>
            <a:r>
              <a:rPr lang="en-US" b="1" i="1" dirty="0">
                <a:solidFill>
                  <a:srgbClr val="CC3300"/>
                </a:solidFill>
              </a:rPr>
              <a:t>Combine</a:t>
            </a:r>
            <a:r>
              <a:rPr lang="en-US" dirty="0"/>
              <a:t> the solutions to create a solution to the original problem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56323"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45"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57"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71"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79"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87"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95"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05"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11"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17"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23"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29"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35"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41"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47"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63" name="Group 143"/>
          <p:cNvGraphicFramePr>
            <a:graphicFrameLocks noGrp="1"/>
          </p:cNvGraphicFramePr>
          <p:nvPr/>
        </p:nvGraphicFramePr>
        <p:xfrm>
          <a:off x="7391400" y="60198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72" name="Group 152"/>
          <p:cNvGraphicFramePr>
            <a:graphicFrameLocks noGrp="1"/>
          </p:cNvGraphicFramePr>
          <p:nvPr/>
        </p:nvGraphicFramePr>
        <p:xfrm>
          <a:off x="8229600" y="60198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60419"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41"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53"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67"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75"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83"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91"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01"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07"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13"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19"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25"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31"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37"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43"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51" name="Group 135"/>
          <p:cNvGraphicFramePr>
            <a:graphicFrameLocks noGrp="1"/>
          </p:cNvGraphicFramePr>
          <p:nvPr/>
        </p:nvGraphicFramePr>
        <p:xfrm>
          <a:off x="7391400" y="60198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57" name="Group 141"/>
          <p:cNvGraphicFramePr>
            <a:graphicFrameLocks noGrp="1"/>
          </p:cNvGraphicFramePr>
          <p:nvPr/>
        </p:nvGraphicFramePr>
        <p:xfrm>
          <a:off x="8229600" y="60198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651" name="Text Box 147"/>
          <p:cNvSpPr txBox="1">
            <a:spLocks noChangeArrowheads="1"/>
          </p:cNvSpPr>
          <p:nvPr/>
        </p:nvSpPr>
        <p:spPr bwMode="auto">
          <a:xfrm>
            <a:off x="609600" y="6019800"/>
            <a:ext cx="4648200" cy="457200"/>
          </a:xfrm>
          <a:prstGeom prst="rect">
            <a:avLst/>
          </a:prstGeom>
          <a:noFill/>
          <a:ln w="9525">
            <a:noFill/>
            <a:miter lim="800000"/>
            <a:headEnd/>
            <a:tailEnd/>
          </a:ln>
          <a:effectLst/>
        </p:spPr>
        <p:txBody>
          <a:bodyPr>
            <a:spAutoFit/>
          </a:bodyPr>
          <a:lstStyle/>
          <a:p>
            <a:pPr>
              <a:spcBef>
                <a:spcPct val="50000"/>
              </a:spcBef>
            </a:pPr>
            <a:r>
              <a:rPr lang="en-US"/>
              <a:t>Merge</a:t>
            </a:r>
          </a:p>
        </p:txBody>
      </p:sp>
      <p:sp>
        <p:nvSpPr>
          <p:cNvPr id="21652" name="Line 151"/>
          <p:cNvSpPr>
            <a:spLocks noChangeShapeType="1"/>
          </p:cNvSpPr>
          <p:nvPr/>
        </p:nvSpPr>
        <p:spPr bwMode="auto">
          <a:xfrm flipH="1" flipV="1">
            <a:off x="7772400" y="5334000"/>
            <a:ext cx="838200" cy="685800"/>
          </a:xfrm>
          <a:prstGeom prst="line">
            <a:avLst/>
          </a:prstGeom>
          <a:noFill/>
          <a:ln w="9525">
            <a:solidFill>
              <a:schemeClr val="tx1"/>
            </a:solidFill>
            <a:round/>
            <a:headEnd/>
            <a:tailEnd type="triangle" w="med" len="med"/>
          </a:ln>
          <a:effectLst/>
        </p:spPr>
        <p:txBody>
          <a:bodyPr wrap="none"/>
          <a:lstStyle/>
          <a:p>
            <a:endParaRPr lang="en-US"/>
          </a:p>
        </p:txBody>
      </p:sp>
      <p:sp>
        <p:nvSpPr>
          <p:cNvPr id="21653" name="Line 152"/>
          <p:cNvSpPr>
            <a:spLocks noChangeShapeType="1"/>
          </p:cNvSpPr>
          <p:nvPr/>
        </p:nvSpPr>
        <p:spPr bwMode="auto">
          <a:xfrm flipV="1">
            <a:off x="7696200" y="5334000"/>
            <a:ext cx="685800" cy="68580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61443"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65"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77"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1"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9"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07"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15"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25"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31"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37"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43"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49"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55"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61"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67"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663" name="Text Box 147"/>
          <p:cNvSpPr txBox="1">
            <a:spLocks noChangeArrowheads="1"/>
          </p:cNvSpPr>
          <p:nvPr/>
        </p:nvSpPr>
        <p:spPr bwMode="auto">
          <a:xfrm>
            <a:off x="609600" y="6019800"/>
            <a:ext cx="4648200" cy="457200"/>
          </a:xfrm>
          <a:prstGeom prst="rect">
            <a:avLst/>
          </a:prstGeom>
          <a:noFill/>
          <a:ln w="9525">
            <a:noFill/>
            <a:miter lim="800000"/>
            <a:headEnd/>
            <a:tailEnd/>
          </a:ln>
          <a:effectLst/>
        </p:spPr>
        <p:txBody>
          <a:bodyPr>
            <a:spAutoFit/>
          </a:bodyPr>
          <a:lstStyle/>
          <a:p>
            <a:pPr>
              <a:spcBef>
                <a:spcPct val="50000"/>
              </a:spcBef>
            </a:pPr>
            <a:r>
              <a:rPr lang="en-US"/>
              <a:t>Merge</a:t>
            </a:r>
          </a:p>
        </p:txBody>
      </p:sp>
      <p:sp>
        <p:nvSpPr>
          <p:cNvPr id="22664" name="Line 150"/>
          <p:cNvSpPr>
            <a:spLocks noChangeShapeType="1"/>
          </p:cNvSpPr>
          <p:nvPr/>
        </p:nvSpPr>
        <p:spPr bwMode="auto">
          <a:xfrm flipH="1" flipV="1">
            <a:off x="7467600" y="3962400"/>
            <a:ext cx="914400" cy="838200"/>
          </a:xfrm>
          <a:prstGeom prst="line">
            <a:avLst/>
          </a:prstGeom>
          <a:noFill/>
          <a:ln w="9525">
            <a:solidFill>
              <a:schemeClr val="tx1"/>
            </a:solidFill>
            <a:round/>
            <a:headEnd/>
            <a:tailEnd type="triangle" w="med" len="med"/>
          </a:ln>
          <a:effectLst/>
        </p:spPr>
        <p:txBody>
          <a:bodyPr wrap="none"/>
          <a:lstStyle/>
          <a:p>
            <a:endParaRPr lang="en-US"/>
          </a:p>
        </p:txBody>
      </p:sp>
      <p:sp>
        <p:nvSpPr>
          <p:cNvPr id="22665" name="Line 151"/>
          <p:cNvSpPr>
            <a:spLocks noChangeShapeType="1"/>
          </p:cNvSpPr>
          <p:nvPr/>
        </p:nvSpPr>
        <p:spPr bwMode="auto">
          <a:xfrm flipV="1">
            <a:off x="6705600" y="3962400"/>
            <a:ext cx="1371600" cy="838200"/>
          </a:xfrm>
          <a:prstGeom prst="line">
            <a:avLst/>
          </a:prstGeom>
          <a:noFill/>
          <a:ln w="9525">
            <a:solidFill>
              <a:schemeClr val="tx1"/>
            </a:solidFill>
            <a:round/>
            <a:headEnd/>
            <a:tailEnd type="triangle" w="med" len="med"/>
          </a:ln>
          <a:effectLst/>
        </p:spPr>
        <p:txBody>
          <a:bodyPr wrap="none"/>
          <a:lstStyle/>
          <a:p>
            <a:endParaRPr lang="en-US"/>
          </a:p>
        </p:txBody>
      </p:sp>
      <p:sp>
        <p:nvSpPr>
          <p:cNvPr id="22666" name="Line 152"/>
          <p:cNvSpPr>
            <a:spLocks noChangeShapeType="1"/>
          </p:cNvSpPr>
          <p:nvPr/>
        </p:nvSpPr>
        <p:spPr bwMode="auto">
          <a:xfrm flipH="1" flipV="1">
            <a:off x="6858000" y="3962400"/>
            <a:ext cx="838200" cy="838200"/>
          </a:xfrm>
          <a:prstGeom prst="line">
            <a:avLst/>
          </a:prstGeom>
          <a:noFill/>
          <a:ln w="9525">
            <a:solidFill>
              <a:schemeClr val="tx1"/>
            </a:solidFill>
            <a:round/>
            <a:headEnd/>
            <a:tailEnd type="triangle" w="med" len="med"/>
          </a:ln>
          <a:effectLst/>
        </p:spPr>
        <p:txBody>
          <a:bodyPr wrap="none"/>
          <a:lstStyle/>
          <a:p>
            <a:endParaRPr lang="en-US"/>
          </a:p>
        </p:txBody>
      </p:sp>
      <p:sp>
        <p:nvSpPr>
          <p:cNvPr id="22667" name="Line 154"/>
          <p:cNvSpPr>
            <a:spLocks noChangeShapeType="1"/>
          </p:cNvSpPr>
          <p:nvPr/>
        </p:nvSpPr>
        <p:spPr bwMode="auto">
          <a:xfrm flipH="1" flipV="1">
            <a:off x="4800600" y="4038600"/>
            <a:ext cx="838200" cy="762000"/>
          </a:xfrm>
          <a:prstGeom prst="line">
            <a:avLst/>
          </a:prstGeom>
          <a:noFill/>
          <a:ln w="9525">
            <a:solidFill>
              <a:schemeClr val="tx1"/>
            </a:solidFill>
            <a:round/>
            <a:headEnd/>
            <a:tailEnd type="triangle" w="med" len="med"/>
          </a:ln>
          <a:effectLst/>
        </p:spPr>
        <p:txBody>
          <a:bodyPr wrap="none"/>
          <a:lstStyle/>
          <a:p>
            <a:endParaRPr lang="en-US"/>
          </a:p>
        </p:txBody>
      </p:sp>
      <p:sp>
        <p:nvSpPr>
          <p:cNvPr id="22668" name="Line 155"/>
          <p:cNvSpPr>
            <a:spLocks noChangeShapeType="1"/>
          </p:cNvSpPr>
          <p:nvPr/>
        </p:nvSpPr>
        <p:spPr bwMode="auto">
          <a:xfrm flipV="1">
            <a:off x="4724400" y="4038600"/>
            <a:ext cx="685800" cy="762000"/>
          </a:xfrm>
          <a:prstGeom prst="line">
            <a:avLst/>
          </a:prstGeom>
          <a:noFill/>
          <a:ln w="9525">
            <a:solidFill>
              <a:schemeClr val="tx1"/>
            </a:solidFill>
            <a:round/>
            <a:headEnd/>
            <a:tailEnd type="triangle" w="med" len="med"/>
          </a:ln>
          <a:effectLst/>
        </p:spPr>
        <p:txBody>
          <a:bodyPr wrap="none"/>
          <a:lstStyle/>
          <a:p>
            <a:endParaRPr lang="en-US"/>
          </a:p>
        </p:txBody>
      </p:sp>
      <p:sp>
        <p:nvSpPr>
          <p:cNvPr id="22669" name="Line 156"/>
          <p:cNvSpPr>
            <a:spLocks noChangeShapeType="1"/>
          </p:cNvSpPr>
          <p:nvPr/>
        </p:nvSpPr>
        <p:spPr bwMode="auto">
          <a:xfrm flipH="1" flipV="1">
            <a:off x="3124200" y="4038600"/>
            <a:ext cx="533400" cy="762000"/>
          </a:xfrm>
          <a:prstGeom prst="line">
            <a:avLst/>
          </a:prstGeom>
          <a:noFill/>
          <a:ln w="9525">
            <a:solidFill>
              <a:schemeClr val="tx1"/>
            </a:solidFill>
            <a:round/>
            <a:headEnd/>
            <a:tailEnd type="triangle" w="med" len="med"/>
          </a:ln>
          <a:effectLst/>
        </p:spPr>
        <p:txBody>
          <a:bodyPr wrap="none"/>
          <a:lstStyle/>
          <a:p>
            <a:endParaRPr lang="en-US"/>
          </a:p>
        </p:txBody>
      </p:sp>
      <p:sp>
        <p:nvSpPr>
          <p:cNvPr id="22670" name="Line 157"/>
          <p:cNvSpPr>
            <a:spLocks noChangeShapeType="1"/>
          </p:cNvSpPr>
          <p:nvPr/>
        </p:nvSpPr>
        <p:spPr bwMode="auto">
          <a:xfrm flipV="1">
            <a:off x="2743200" y="4038600"/>
            <a:ext cx="914400" cy="762000"/>
          </a:xfrm>
          <a:prstGeom prst="line">
            <a:avLst/>
          </a:prstGeom>
          <a:noFill/>
          <a:ln w="9525">
            <a:solidFill>
              <a:schemeClr val="tx1"/>
            </a:solidFill>
            <a:round/>
            <a:headEnd/>
            <a:tailEnd type="triangle" w="med" len="med"/>
          </a:ln>
          <a:effectLst/>
        </p:spPr>
        <p:txBody>
          <a:bodyPr wrap="none"/>
          <a:lstStyle/>
          <a:p>
            <a:endParaRPr lang="en-US"/>
          </a:p>
        </p:txBody>
      </p:sp>
      <p:sp>
        <p:nvSpPr>
          <p:cNvPr id="22671" name="Line 158"/>
          <p:cNvSpPr>
            <a:spLocks noChangeShapeType="1"/>
          </p:cNvSpPr>
          <p:nvPr/>
        </p:nvSpPr>
        <p:spPr bwMode="auto">
          <a:xfrm flipH="1" flipV="1">
            <a:off x="1066800" y="3962400"/>
            <a:ext cx="609600" cy="838200"/>
          </a:xfrm>
          <a:prstGeom prst="line">
            <a:avLst/>
          </a:prstGeom>
          <a:noFill/>
          <a:ln w="9525">
            <a:solidFill>
              <a:schemeClr val="tx1"/>
            </a:solidFill>
            <a:round/>
            <a:headEnd/>
            <a:tailEnd type="triangle" w="med" len="med"/>
          </a:ln>
          <a:effectLst/>
        </p:spPr>
        <p:txBody>
          <a:bodyPr wrap="none"/>
          <a:lstStyle/>
          <a:p>
            <a:endParaRPr lang="en-US"/>
          </a:p>
        </p:txBody>
      </p:sp>
      <p:sp>
        <p:nvSpPr>
          <p:cNvPr id="22672" name="Line 159"/>
          <p:cNvSpPr>
            <a:spLocks noChangeShapeType="1"/>
          </p:cNvSpPr>
          <p:nvPr/>
        </p:nvSpPr>
        <p:spPr bwMode="auto">
          <a:xfrm flipV="1">
            <a:off x="762000" y="3962400"/>
            <a:ext cx="914400" cy="83820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62467"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48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0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15"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23"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31"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39"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637" name="Text Box 135"/>
          <p:cNvSpPr txBox="1">
            <a:spLocks noChangeArrowheads="1"/>
          </p:cNvSpPr>
          <p:nvPr/>
        </p:nvSpPr>
        <p:spPr bwMode="auto">
          <a:xfrm>
            <a:off x="609600" y="6019800"/>
            <a:ext cx="4648200" cy="457200"/>
          </a:xfrm>
          <a:prstGeom prst="rect">
            <a:avLst/>
          </a:prstGeom>
          <a:noFill/>
          <a:ln w="9525">
            <a:noFill/>
            <a:miter lim="800000"/>
            <a:headEnd/>
            <a:tailEnd/>
          </a:ln>
          <a:effectLst/>
        </p:spPr>
        <p:txBody>
          <a:bodyPr>
            <a:spAutoFit/>
          </a:bodyPr>
          <a:lstStyle/>
          <a:p>
            <a:pPr>
              <a:spcBef>
                <a:spcPct val="50000"/>
              </a:spcBef>
            </a:pPr>
            <a:r>
              <a:rPr lang="en-US"/>
              <a:t>Merge</a:t>
            </a:r>
          </a:p>
        </p:txBody>
      </p:sp>
      <p:sp>
        <p:nvSpPr>
          <p:cNvPr id="23638" name="Line 145"/>
          <p:cNvSpPr>
            <a:spLocks noChangeShapeType="1"/>
          </p:cNvSpPr>
          <p:nvPr/>
        </p:nvSpPr>
        <p:spPr bwMode="auto">
          <a:xfrm flipV="1">
            <a:off x="1143000" y="2667000"/>
            <a:ext cx="5334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39" name="Line 146"/>
          <p:cNvSpPr>
            <a:spLocks noChangeShapeType="1"/>
          </p:cNvSpPr>
          <p:nvPr/>
        </p:nvSpPr>
        <p:spPr bwMode="auto">
          <a:xfrm flipH="1" flipV="1">
            <a:off x="2286000" y="2667000"/>
            <a:ext cx="7620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40" name="Line 147"/>
          <p:cNvSpPr>
            <a:spLocks noChangeShapeType="1"/>
          </p:cNvSpPr>
          <p:nvPr/>
        </p:nvSpPr>
        <p:spPr bwMode="auto">
          <a:xfrm flipV="1">
            <a:off x="1676400" y="2667000"/>
            <a:ext cx="19812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41" name="Line 148"/>
          <p:cNvSpPr>
            <a:spLocks noChangeShapeType="1"/>
          </p:cNvSpPr>
          <p:nvPr/>
        </p:nvSpPr>
        <p:spPr bwMode="auto">
          <a:xfrm flipH="1" flipV="1">
            <a:off x="2971800" y="2667000"/>
            <a:ext cx="6858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42" name="Line 149"/>
          <p:cNvSpPr>
            <a:spLocks noChangeShapeType="1"/>
          </p:cNvSpPr>
          <p:nvPr/>
        </p:nvSpPr>
        <p:spPr bwMode="auto">
          <a:xfrm flipV="1">
            <a:off x="4800600" y="2667000"/>
            <a:ext cx="19812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43" name="Line 151"/>
          <p:cNvSpPr>
            <a:spLocks noChangeShapeType="1"/>
          </p:cNvSpPr>
          <p:nvPr/>
        </p:nvSpPr>
        <p:spPr bwMode="auto">
          <a:xfrm flipH="1" flipV="1">
            <a:off x="4800600" y="2667000"/>
            <a:ext cx="19812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44" name="Line 152"/>
          <p:cNvSpPr>
            <a:spLocks noChangeShapeType="1"/>
          </p:cNvSpPr>
          <p:nvPr/>
        </p:nvSpPr>
        <p:spPr bwMode="auto">
          <a:xfrm flipH="1" flipV="1">
            <a:off x="5486400" y="2667000"/>
            <a:ext cx="19812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45" name="Line 153"/>
          <p:cNvSpPr>
            <a:spLocks noChangeShapeType="1"/>
          </p:cNvSpPr>
          <p:nvPr/>
        </p:nvSpPr>
        <p:spPr bwMode="auto">
          <a:xfrm flipV="1">
            <a:off x="5486400" y="2667000"/>
            <a:ext cx="6096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46" name="Line 154"/>
          <p:cNvSpPr>
            <a:spLocks noChangeShapeType="1"/>
          </p:cNvSpPr>
          <p:nvPr/>
        </p:nvSpPr>
        <p:spPr bwMode="auto">
          <a:xfrm flipH="1" flipV="1">
            <a:off x="7467600" y="2667000"/>
            <a:ext cx="609600" cy="76200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67587"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0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2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27" name="Text Box 85"/>
          <p:cNvSpPr txBox="1">
            <a:spLocks noChangeArrowheads="1"/>
          </p:cNvSpPr>
          <p:nvPr/>
        </p:nvSpPr>
        <p:spPr bwMode="auto">
          <a:xfrm>
            <a:off x="609600" y="6019800"/>
            <a:ext cx="4648200" cy="457200"/>
          </a:xfrm>
          <a:prstGeom prst="rect">
            <a:avLst/>
          </a:prstGeom>
          <a:noFill/>
          <a:ln w="9525">
            <a:noFill/>
            <a:miter lim="800000"/>
            <a:headEnd/>
            <a:tailEnd/>
          </a:ln>
          <a:effectLst/>
        </p:spPr>
        <p:txBody>
          <a:bodyPr>
            <a:spAutoFit/>
          </a:bodyPr>
          <a:lstStyle/>
          <a:p>
            <a:pPr>
              <a:spcBef>
                <a:spcPct val="50000"/>
              </a:spcBef>
            </a:pPr>
            <a:r>
              <a:rPr lang="en-US"/>
              <a:t>Merge</a:t>
            </a:r>
          </a:p>
        </p:txBody>
      </p:sp>
      <p:sp>
        <p:nvSpPr>
          <p:cNvPr id="24628" name="Line 95"/>
          <p:cNvSpPr>
            <a:spLocks noChangeShapeType="1"/>
          </p:cNvSpPr>
          <p:nvPr/>
        </p:nvSpPr>
        <p:spPr bwMode="auto">
          <a:xfrm flipV="1">
            <a:off x="2971800" y="1524000"/>
            <a:ext cx="2971800" cy="609600"/>
          </a:xfrm>
          <a:prstGeom prst="line">
            <a:avLst/>
          </a:prstGeom>
          <a:noFill/>
          <a:ln w="9525">
            <a:solidFill>
              <a:schemeClr val="tx1"/>
            </a:solidFill>
            <a:round/>
            <a:headEnd/>
            <a:tailEnd type="triangle" w="med" len="med"/>
          </a:ln>
          <a:effectLst/>
        </p:spPr>
        <p:txBody>
          <a:bodyPr wrap="none"/>
          <a:lstStyle/>
          <a:p>
            <a:endParaRPr lang="en-US"/>
          </a:p>
        </p:txBody>
      </p:sp>
      <p:sp>
        <p:nvSpPr>
          <p:cNvPr id="24629" name="Line 96"/>
          <p:cNvSpPr>
            <a:spLocks noChangeShapeType="1"/>
          </p:cNvSpPr>
          <p:nvPr/>
        </p:nvSpPr>
        <p:spPr bwMode="auto">
          <a:xfrm flipH="1" flipV="1">
            <a:off x="6629400" y="1524000"/>
            <a:ext cx="838200" cy="60960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14600"/>
            <a:ext cx="8229600" cy="1143000"/>
          </a:xfrm>
        </p:spPr>
        <p:txBody>
          <a:bodyPr/>
          <a:lstStyle/>
          <a:p>
            <a:r>
              <a:rPr lang="en-US" dirty="0" smtClean="0"/>
              <a:t>Quick Sort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Description of the algorithm</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buNone/>
            </a:pPr>
            <a:r>
              <a:rPr lang="en-US" dirty="0" smtClean="0"/>
              <a:t>If the array contains only one element or zero elements than the array is sorted.</a:t>
            </a:r>
          </a:p>
          <a:p>
            <a:pPr algn="just">
              <a:buNone/>
            </a:pPr>
            <a:r>
              <a:rPr lang="en-US" dirty="0" smtClean="0"/>
              <a:t>If the array contains more than one element than:</a:t>
            </a:r>
          </a:p>
          <a:p>
            <a:pPr algn="just"/>
            <a:r>
              <a:rPr lang="en-US" dirty="0" smtClean="0"/>
              <a:t>Select an element from the array. This element is called the "pivot element". For example select the element in the middle of the array.</a:t>
            </a:r>
          </a:p>
          <a:p>
            <a:pPr algn="just"/>
            <a:r>
              <a:rPr lang="en-US" dirty="0" smtClean="0"/>
              <a:t>All elements which are smaller then the pivot element are placed in one array and all elements which are larger are placed in another array. This is called the PARTITION step</a:t>
            </a:r>
          </a:p>
          <a:p>
            <a:pPr algn="just"/>
            <a:r>
              <a:rPr lang="en-US" dirty="0" smtClean="0"/>
              <a:t>Sort both arrays by recursively applying </a:t>
            </a:r>
            <a:r>
              <a:rPr lang="en-US" dirty="0" err="1" smtClean="0"/>
              <a:t>Quicksort</a:t>
            </a:r>
            <a:r>
              <a:rPr lang="en-US" dirty="0" smtClean="0"/>
              <a:t> to them.</a:t>
            </a:r>
          </a:p>
          <a:p>
            <a:pPr algn="just"/>
            <a:r>
              <a:rPr lang="en-US" dirty="0" smtClean="0"/>
              <a:t>Combine the arrays.</a:t>
            </a:r>
          </a:p>
          <a:p>
            <a:pPr algn="just"/>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485F733-D75C-4274-A64E-43BBF51824E5}" type="slidenum">
              <a:rPr lang="en-US"/>
              <a:pPr/>
              <a:t>27</a:t>
            </a:fld>
            <a:endParaRPr lang="en-US"/>
          </a:p>
        </p:txBody>
      </p:sp>
      <p:sp>
        <p:nvSpPr>
          <p:cNvPr id="32770" name="Rectangle 2"/>
          <p:cNvSpPr>
            <a:spLocks noGrp="1" noChangeArrowheads="1"/>
          </p:cNvSpPr>
          <p:nvPr>
            <p:ph type="title"/>
          </p:nvPr>
        </p:nvSpPr>
        <p:spPr/>
        <p:txBody>
          <a:bodyPr/>
          <a:lstStyle/>
          <a:p>
            <a:r>
              <a:rPr lang="en-US"/>
              <a:t>Partitioning</a:t>
            </a:r>
          </a:p>
        </p:txBody>
      </p:sp>
      <p:sp>
        <p:nvSpPr>
          <p:cNvPr id="32771" name="Rectangle 3"/>
          <p:cNvSpPr>
            <a:spLocks noGrp="1" noChangeArrowheads="1"/>
          </p:cNvSpPr>
          <p:nvPr>
            <p:ph type="body" idx="1"/>
          </p:nvPr>
        </p:nvSpPr>
        <p:spPr>
          <a:xfrm>
            <a:off x="381000" y="1752600"/>
            <a:ext cx="8534400" cy="4572000"/>
          </a:xfrm>
        </p:spPr>
        <p:txBody>
          <a:bodyPr/>
          <a:lstStyle/>
          <a:p>
            <a:r>
              <a:rPr lang="en-US" dirty="0"/>
              <a:t>To partition </a:t>
            </a:r>
            <a:r>
              <a:rPr lang="en-US" dirty="0" smtClean="0"/>
              <a:t>a[p...q]:</a:t>
            </a:r>
            <a:endParaRPr lang="en-US" dirty="0"/>
          </a:p>
          <a:p>
            <a:pPr>
              <a:buFontTx/>
              <a:buNone/>
            </a:pPr>
            <a:r>
              <a:rPr lang="en-US" sz="2400" dirty="0" smtClean="0">
                <a:latin typeface="Verdana" pitchFamily="34" charset="0"/>
              </a:rPr>
              <a:t>  </a:t>
            </a:r>
            <a:r>
              <a:rPr lang="en-US" sz="2400" dirty="0">
                <a:latin typeface="Verdana" pitchFamily="34" charset="0"/>
              </a:rPr>
              <a:t>p = </a:t>
            </a:r>
            <a:r>
              <a:rPr lang="en-US" sz="2400" dirty="0" smtClean="0">
                <a:latin typeface="Verdana" pitchFamily="34" charset="0"/>
              </a:rPr>
              <a:t>a[p], </a:t>
            </a:r>
            <a:r>
              <a:rPr lang="en-US" sz="2400" dirty="0">
                <a:latin typeface="Verdana" pitchFamily="34" charset="0"/>
              </a:rPr>
              <a:t>l = </a:t>
            </a:r>
            <a:r>
              <a:rPr lang="en-US" sz="2400" dirty="0" smtClean="0">
                <a:latin typeface="Verdana" pitchFamily="34" charset="0"/>
              </a:rPr>
              <a:t> </a:t>
            </a:r>
            <a:r>
              <a:rPr lang="en-US" sz="2400" dirty="0" smtClean="0">
                <a:latin typeface="Verdana" pitchFamily="34" charset="0"/>
              </a:rPr>
              <a:t>, </a:t>
            </a:r>
            <a:r>
              <a:rPr lang="en-US" sz="2400" dirty="0">
                <a:latin typeface="Verdana" pitchFamily="34" charset="0"/>
              </a:rPr>
              <a:t>r = q</a:t>
            </a:r>
            <a:r>
              <a:rPr lang="en-US" sz="2400" dirty="0" smtClean="0">
                <a:latin typeface="Verdana" pitchFamily="34" charset="0"/>
              </a:rPr>
              <a:t>;</a:t>
            </a:r>
            <a:endParaRPr lang="en-US" sz="2400" dirty="0">
              <a:latin typeface="Verdana" pitchFamily="34" charset="0"/>
            </a:endParaRPr>
          </a:p>
          <a:p>
            <a:pPr>
              <a:buFontTx/>
              <a:buNone/>
            </a:pPr>
            <a:r>
              <a:rPr lang="en-US" sz="2400" dirty="0" smtClean="0">
                <a:latin typeface="Verdana" pitchFamily="34" charset="0"/>
              </a:rPr>
              <a:t> </a:t>
            </a:r>
            <a:r>
              <a:rPr lang="en-US" sz="2400" dirty="0">
                <a:latin typeface="Verdana" pitchFamily="34" charset="0"/>
              </a:rPr>
              <a:t>while l &lt; r, do</a:t>
            </a:r>
          </a:p>
          <a:p>
            <a:pPr lvl="1">
              <a:buFontTx/>
              <a:buNone/>
            </a:pPr>
            <a:r>
              <a:rPr lang="en-US" dirty="0" smtClean="0">
                <a:latin typeface="Verdana" pitchFamily="34" charset="0"/>
              </a:rPr>
              <a:t>while  </a:t>
            </a:r>
            <a:r>
              <a:rPr lang="en-US" dirty="0">
                <a:latin typeface="Verdana" pitchFamily="34" charset="0"/>
              </a:rPr>
              <a:t>a[l] &lt; p, </a:t>
            </a:r>
            <a:r>
              <a:rPr lang="en-US" dirty="0" smtClean="0">
                <a:latin typeface="Verdana" pitchFamily="34" charset="0"/>
              </a:rPr>
              <a:t> </a:t>
            </a:r>
            <a:r>
              <a:rPr lang="en-US" dirty="0">
                <a:latin typeface="Verdana" pitchFamily="34" charset="0"/>
              </a:rPr>
              <a:t>l </a:t>
            </a:r>
            <a:r>
              <a:rPr lang="en-US" dirty="0" smtClean="0">
                <a:latin typeface="Verdana" pitchFamily="34" charset="0"/>
              </a:rPr>
              <a:t>++</a:t>
            </a:r>
            <a:endParaRPr lang="en-US" dirty="0">
              <a:latin typeface="Verdana" pitchFamily="34" charset="0"/>
            </a:endParaRPr>
          </a:p>
          <a:p>
            <a:pPr lvl="1">
              <a:buFontTx/>
              <a:buNone/>
            </a:pPr>
            <a:r>
              <a:rPr lang="en-US" dirty="0" smtClean="0">
                <a:latin typeface="Verdana" pitchFamily="34" charset="0"/>
              </a:rPr>
              <a:t>while  </a:t>
            </a:r>
            <a:r>
              <a:rPr lang="en-US" dirty="0">
                <a:latin typeface="Verdana" pitchFamily="34" charset="0"/>
              </a:rPr>
              <a:t>a[r] &gt;= p</a:t>
            </a:r>
            <a:r>
              <a:rPr lang="en-US" dirty="0" smtClean="0">
                <a:latin typeface="Verdana" pitchFamily="34" charset="0"/>
              </a:rPr>
              <a:t>, r--</a:t>
            </a:r>
            <a:endParaRPr lang="en-US" dirty="0">
              <a:latin typeface="Verdana" pitchFamily="34" charset="0"/>
            </a:endParaRPr>
          </a:p>
          <a:p>
            <a:pPr lvl="1">
              <a:buFontTx/>
              <a:buNone/>
            </a:pPr>
            <a:r>
              <a:rPr lang="en-US" dirty="0" smtClean="0">
                <a:latin typeface="Verdana" pitchFamily="34" charset="0"/>
              </a:rPr>
              <a:t>if </a:t>
            </a:r>
            <a:r>
              <a:rPr lang="en-US" dirty="0">
                <a:latin typeface="Verdana" pitchFamily="34" charset="0"/>
              </a:rPr>
              <a:t>l &lt; r, swap a[l] and a[r]</a:t>
            </a:r>
          </a:p>
          <a:p>
            <a:pPr>
              <a:buFontTx/>
              <a:buNone/>
            </a:pPr>
            <a:r>
              <a:rPr lang="en-US" sz="2400" dirty="0" smtClean="0">
                <a:latin typeface="Verdana" pitchFamily="34" charset="0"/>
              </a:rPr>
              <a:t> Swap a[p] and a[r]</a:t>
            </a:r>
          </a:p>
          <a:p>
            <a:pPr>
              <a:buFontTx/>
              <a:buNone/>
            </a:pPr>
            <a:r>
              <a:rPr lang="en-US" sz="2400" dirty="0" smtClean="0">
                <a:latin typeface="Verdana" pitchFamily="34" charset="0"/>
              </a:rPr>
              <a:t>Return r</a:t>
            </a:r>
            <a:endParaRPr lang="en-US" sz="240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left)">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wipe(left)">
                                      <p:cBhvr>
                                        <p:cTn id="17" dur="500"/>
                                        <p:tgtEl>
                                          <p:spTgt spid="32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wipe(left)">
                                      <p:cBhvr>
                                        <p:cTn id="22" dur="500"/>
                                        <p:tgtEl>
                                          <p:spTgt spid="32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Effect transition="in" filter="wipe(left)">
                                      <p:cBhvr>
                                        <p:cTn id="27" dur="500"/>
                                        <p:tgtEl>
                                          <p:spTgt spid="32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771">
                                            <p:txEl>
                                              <p:pRg st="5" end="5"/>
                                            </p:txEl>
                                          </p:spTgt>
                                        </p:tgtEl>
                                        <p:attrNameLst>
                                          <p:attrName>style.visibility</p:attrName>
                                        </p:attrNameLst>
                                      </p:cBhvr>
                                      <p:to>
                                        <p:strVal val="visible"/>
                                      </p:to>
                                    </p:set>
                                    <p:animEffect transition="in" filter="wipe(left)">
                                      <p:cBhvr>
                                        <p:cTn id="32" dur="500"/>
                                        <p:tgtEl>
                                          <p:spTgt spid="327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771">
                                            <p:txEl>
                                              <p:pRg st="6" end="6"/>
                                            </p:txEl>
                                          </p:spTgt>
                                        </p:tgtEl>
                                        <p:attrNameLst>
                                          <p:attrName>style.visibility</p:attrName>
                                        </p:attrNameLst>
                                      </p:cBhvr>
                                      <p:to>
                                        <p:strVal val="visible"/>
                                      </p:to>
                                    </p:set>
                                    <p:animEffect transition="in" filter="wipe(left)">
                                      <p:cBhvr>
                                        <p:cTn id="37" dur="500"/>
                                        <p:tgtEl>
                                          <p:spTgt spid="327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771">
                                            <p:txEl>
                                              <p:pRg st="7" end="7"/>
                                            </p:txEl>
                                          </p:spTgt>
                                        </p:tgtEl>
                                        <p:attrNameLst>
                                          <p:attrName>style.visibility</p:attrName>
                                        </p:attrNameLst>
                                      </p:cBhvr>
                                      <p:to>
                                        <p:strVal val="visible"/>
                                      </p:to>
                                    </p:set>
                                    <p:animEffect transition="in" filter="wipe(left)">
                                      <p:cBhvr>
                                        <p:cTn id="42"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3"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26670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5123" name="Text Box 3"/>
          <p:cNvSpPr txBox="1">
            <a:spLocks noChangeArrowheads="1"/>
          </p:cNvSpPr>
          <p:nvPr/>
        </p:nvSpPr>
        <p:spPr bwMode="auto">
          <a:xfrm>
            <a:off x="33528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5124" name="Text Box 4"/>
          <p:cNvSpPr txBox="1">
            <a:spLocks noChangeArrowheads="1"/>
          </p:cNvSpPr>
          <p:nvPr/>
        </p:nvSpPr>
        <p:spPr bwMode="auto">
          <a:xfrm>
            <a:off x="40386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5125" name="Text Box 5"/>
          <p:cNvSpPr txBox="1">
            <a:spLocks noChangeArrowheads="1"/>
          </p:cNvSpPr>
          <p:nvPr/>
        </p:nvSpPr>
        <p:spPr bwMode="auto">
          <a:xfrm>
            <a:off x="47244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5126" name="Text Box 6"/>
          <p:cNvSpPr txBox="1">
            <a:spLocks noChangeArrowheads="1"/>
          </p:cNvSpPr>
          <p:nvPr/>
        </p:nvSpPr>
        <p:spPr bwMode="auto">
          <a:xfrm>
            <a:off x="54102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5127" name="Text Box 7"/>
          <p:cNvSpPr txBox="1">
            <a:spLocks noChangeArrowheads="1"/>
          </p:cNvSpPr>
          <p:nvPr/>
        </p:nvSpPr>
        <p:spPr bwMode="auto">
          <a:xfrm>
            <a:off x="60960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5128" name="Text Box 8"/>
          <p:cNvSpPr txBox="1">
            <a:spLocks noChangeArrowheads="1"/>
          </p:cNvSpPr>
          <p:nvPr/>
        </p:nvSpPr>
        <p:spPr bwMode="auto">
          <a:xfrm>
            <a:off x="2819400" y="685800"/>
            <a:ext cx="273050" cy="304800"/>
          </a:xfrm>
          <a:prstGeom prst="rect">
            <a:avLst/>
          </a:prstGeom>
          <a:noFill/>
          <a:ln w="9525">
            <a:noFill/>
            <a:miter lim="800000"/>
            <a:headEnd/>
            <a:tailEnd/>
          </a:ln>
        </p:spPr>
        <p:txBody>
          <a:bodyPr wrap="none">
            <a:spAutoFit/>
          </a:bodyPr>
          <a:lstStyle/>
          <a:p>
            <a:r>
              <a:rPr lang="en-US" sz="1400" b="1"/>
              <a:t>0</a:t>
            </a:r>
          </a:p>
        </p:txBody>
      </p:sp>
      <p:sp>
        <p:nvSpPr>
          <p:cNvPr id="5129" name="Text Box 9"/>
          <p:cNvSpPr txBox="1">
            <a:spLocks noChangeArrowheads="1"/>
          </p:cNvSpPr>
          <p:nvPr/>
        </p:nvSpPr>
        <p:spPr bwMode="auto">
          <a:xfrm>
            <a:off x="3505200" y="685800"/>
            <a:ext cx="273050" cy="304800"/>
          </a:xfrm>
          <a:prstGeom prst="rect">
            <a:avLst/>
          </a:prstGeom>
          <a:noFill/>
          <a:ln w="9525">
            <a:noFill/>
            <a:miter lim="800000"/>
            <a:headEnd/>
            <a:tailEnd/>
          </a:ln>
        </p:spPr>
        <p:txBody>
          <a:bodyPr wrap="none">
            <a:spAutoFit/>
          </a:bodyPr>
          <a:lstStyle/>
          <a:p>
            <a:r>
              <a:rPr lang="en-US" sz="1400" b="1"/>
              <a:t>1</a:t>
            </a:r>
          </a:p>
        </p:txBody>
      </p:sp>
      <p:sp>
        <p:nvSpPr>
          <p:cNvPr id="5130" name="Text Box 10"/>
          <p:cNvSpPr txBox="1">
            <a:spLocks noChangeArrowheads="1"/>
          </p:cNvSpPr>
          <p:nvPr/>
        </p:nvSpPr>
        <p:spPr bwMode="auto">
          <a:xfrm>
            <a:off x="4222750" y="685800"/>
            <a:ext cx="273050" cy="304800"/>
          </a:xfrm>
          <a:prstGeom prst="rect">
            <a:avLst/>
          </a:prstGeom>
          <a:noFill/>
          <a:ln w="9525">
            <a:noFill/>
            <a:miter lim="800000"/>
            <a:headEnd/>
            <a:tailEnd/>
          </a:ln>
        </p:spPr>
        <p:txBody>
          <a:bodyPr wrap="none">
            <a:spAutoFit/>
          </a:bodyPr>
          <a:lstStyle/>
          <a:p>
            <a:r>
              <a:rPr lang="en-US" sz="1400" b="1"/>
              <a:t>2</a:t>
            </a:r>
          </a:p>
        </p:txBody>
      </p:sp>
      <p:sp>
        <p:nvSpPr>
          <p:cNvPr id="5131" name="Text Box 11"/>
          <p:cNvSpPr txBox="1">
            <a:spLocks noChangeArrowheads="1"/>
          </p:cNvSpPr>
          <p:nvPr/>
        </p:nvSpPr>
        <p:spPr bwMode="auto">
          <a:xfrm>
            <a:off x="4908550" y="685800"/>
            <a:ext cx="273050" cy="304800"/>
          </a:xfrm>
          <a:prstGeom prst="rect">
            <a:avLst/>
          </a:prstGeom>
          <a:noFill/>
          <a:ln w="9525">
            <a:noFill/>
            <a:miter lim="800000"/>
            <a:headEnd/>
            <a:tailEnd/>
          </a:ln>
        </p:spPr>
        <p:txBody>
          <a:bodyPr wrap="none">
            <a:spAutoFit/>
          </a:bodyPr>
          <a:lstStyle/>
          <a:p>
            <a:r>
              <a:rPr lang="en-US" sz="1400" b="1"/>
              <a:t>3</a:t>
            </a:r>
          </a:p>
        </p:txBody>
      </p:sp>
      <p:sp>
        <p:nvSpPr>
          <p:cNvPr id="5132" name="Text Box 12"/>
          <p:cNvSpPr txBox="1">
            <a:spLocks noChangeArrowheads="1"/>
          </p:cNvSpPr>
          <p:nvPr/>
        </p:nvSpPr>
        <p:spPr bwMode="auto">
          <a:xfrm>
            <a:off x="5562600" y="685800"/>
            <a:ext cx="273050" cy="304800"/>
          </a:xfrm>
          <a:prstGeom prst="rect">
            <a:avLst/>
          </a:prstGeom>
          <a:noFill/>
          <a:ln w="9525">
            <a:noFill/>
            <a:miter lim="800000"/>
            <a:headEnd/>
            <a:tailEnd/>
          </a:ln>
        </p:spPr>
        <p:txBody>
          <a:bodyPr wrap="none">
            <a:spAutoFit/>
          </a:bodyPr>
          <a:lstStyle/>
          <a:p>
            <a:r>
              <a:rPr lang="en-US" sz="1400" b="1"/>
              <a:t>4</a:t>
            </a:r>
          </a:p>
        </p:txBody>
      </p:sp>
      <p:sp>
        <p:nvSpPr>
          <p:cNvPr id="5133" name="Text Box 13"/>
          <p:cNvSpPr txBox="1">
            <a:spLocks noChangeArrowheads="1"/>
          </p:cNvSpPr>
          <p:nvPr/>
        </p:nvSpPr>
        <p:spPr bwMode="auto">
          <a:xfrm>
            <a:off x="6248400" y="685800"/>
            <a:ext cx="273050" cy="304800"/>
          </a:xfrm>
          <a:prstGeom prst="rect">
            <a:avLst/>
          </a:prstGeom>
          <a:noFill/>
          <a:ln w="9525">
            <a:noFill/>
            <a:miter lim="800000"/>
            <a:headEnd/>
            <a:tailEnd/>
          </a:ln>
        </p:spPr>
        <p:txBody>
          <a:bodyPr wrap="none">
            <a:spAutoFit/>
          </a:bodyPr>
          <a:lstStyle/>
          <a:p>
            <a:r>
              <a:rPr lang="en-US" sz="1400" b="1"/>
              <a:t>5</a:t>
            </a:r>
          </a:p>
        </p:txBody>
      </p:sp>
      <p:sp>
        <p:nvSpPr>
          <p:cNvPr id="5134"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6147"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6148"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6149"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6150"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6151"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6152"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6153"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6154"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6155"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6156"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6157"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6158"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6159"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026"/>
          <p:cNvSpPr>
            <a:spLocks noGrp="1" noChangeArrowheads="1"/>
          </p:cNvSpPr>
          <p:nvPr>
            <p:ph type="title"/>
          </p:nvPr>
        </p:nvSpPr>
        <p:spPr/>
        <p:txBody>
          <a:bodyPr/>
          <a:lstStyle/>
          <a:p>
            <a:r>
              <a:rPr lang="en-US"/>
              <a:t>An Example:  Merge Sort</a:t>
            </a:r>
          </a:p>
        </p:txBody>
      </p:sp>
      <p:sp>
        <p:nvSpPr>
          <p:cNvPr id="390147" name="Rectangle 1027"/>
          <p:cNvSpPr>
            <a:spLocks noGrp="1" noChangeArrowheads="1"/>
          </p:cNvSpPr>
          <p:nvPr>
            <p:ph type="body" idx="1"/>
          </p:nvPr>
        </p:nvSpPr>
        <p:spPr>
          <a:xfrm>
            <a:off x="730250" y="1209675"/>
            <a:ext cx="7772400" cy="4981575"/>
          </a:xfrm>
          <a:ln/>
        </p:spPr>
        <p:txBody>
          <a:bodyPr>
            <a:normAutofit lnSpcReduction="10000"/>
          </a:bodyPr>
          <a:lstStyle/>
          <a:p>
            <a:pPr>
              <a:buFont typeface="Wingdings" pitchFamily="2" charset="2"/>
              <a:buNone/>
            </a:pPr>
            <a:r>
              <a:rPr lang="en-US" sz="2800" b="1" i="1" u="sng">
                <a:solidFill>
                  <a:srgbClr val="CC3300"/>
                </a:solidFill>
              </a:rPr>
              <a:t>Sorting Problem</a:t>
            </a:r>
            <a:r>
              <a:rPr lang="en-US" sz="2800" b="1" u="sng">
                <a:solidFill>
                  <a:srgbClr val="CC3300"/>
                </a:solidFill>
              </a:rPr>
              <a:t>:</a:t>
            </a:r>
            <a:r>
              <a:rPr lang="en-US" sz="2800">
                <a:solidFill>
                  <a:srgbClr val="CC99FF"/>
                </a:solidFill>
              </a:rPr>
              <a:t> </a:t>
            </a:r>
            <a:r>
              <a:rPr lang="en-US" sz="2800">
                <a:solidFill>
                  <a:schemeClr val="tx1"/>
                </a:solidFill>
              </a:rPr>
              <a:t>Sort a sequence of </a:t>
            </a:r>
            <a:r>
              <a:rPr lang="en-US" sz="2800" i="1">
                <a:solidFill>
                  <a:schemeClr val="tx1"/>
                </a:solidFill>
              </a:rPr>
              <a:t>n</a:t>
            </a:r>
            <a:r>
              <a:rPr lang="en-US" sz="2800">
                <a:solidFill>
                  <a:schemeClr val="tx1"/>
                </a:solidFill>
              </a:rPr>
              <a:t> elements into non-decreasing order.</a:t>
            </a:r>
          </a:p>
          <a:p>
            <a:pPr>
              <a:buFont typeface="Wingdings" pitchFamily="2" charset="2"/>
              <a:buNone/>
            </a:pPr>
            <a:endParaRPr lang="en-US" sz="2800" i="1">
              <a:solidFill>
                <a:schemeClr val="tx1"/>
              </a:solidFill>
            </a:endParaRPr>
          </a:p>
          <a:p>
            <a:r>
              <a:rPr lang="en-US" sz="2800" b="1" i="1">
                <a:solidFill>
                  <a:srgbClr val="CC3300"/>
                </a:solidFill>
              </a:rPr>
              <a:t>Divide</a:t>
            </a:r>
            <a:r>
              <a:rPr lang="en-US" sz="2800" b="1">
                <a:solidFill>
                  <a:srgbClr val="CC3300"/>
                </a:solidFill>
              </a:rPr>
              <a:t>:</a:t>
            </a:r>
            <a:r>
              <a:rPr lang="en-US" sz="2800"/>
              <a:t>  Divide the </a:t>
            </a:r>
            <a:r>
              <a:rPr lang="en-US" sz="2800" i="1"/>
              <a:t>n</a:t>
            </a:r>
            <a:r>
              <a:rPr lang="en-US" sz="2800"/>
              <a:t>-element sequence to be sorted into two subsequences of </a:t>
            </a:r>
            <a:r>
              <a:rPr lang="en-US" sz="2800" i="1"/>
              <a:t>n/2</a:t>
            </a:r>
            <a:r>
              <a:rPr lang="en-US" sz="2800"/>
              <a:t> elements each</a:t>
            </a:r>
          </a:p>
          <a:p>
            <a:pPr>
              <a:buFont typeface="Wingdings" pitchFamily="2" charset="2"/>
              <a:buNone/>
            </a:pPr>
            <a:endParaRPr lang="en-US" sz="1000"/>
          </a:p>
          <a:p>
            <a:r>
              <a:rPr lang="en-US" sz="2800" b="1" i="1">
                <a:solidFill>
                  <a:srgbClr val="CC3300"/>
                </a:solidFill>
              </a:rPr>
              <a:t>Conquer:</a:t>
            </a:r>
            <a:r>
              <a:rPr lang="en-US" sz="2800"/>
              <a:t>  Sort the two subsequences recursively using merge sort.</a:t>
            </a:r>
          </a:p>
          <a:p>
            <a:pPr>
              <a:buFont typeface="Wingdings" pitchFamily="2" charset="2"/>
              <a:buNone/>
            </a:pPr>
            <a:endParaRPr lang="en-US" sz="1000"/>
          </a:p>
          <a:p>
            <a:r>
              <a:rPr lang="en-US" sz="2800" b="1" i="1">
                <a:solidFill>
                  <a:srgbClr val="CC3300"/>
                </a:solidFill>
              </a:rPr>
              <a:t>Combine</a:t>
            </a:r>
            <a:r>
              <a:rPr lang="en-US" sz="2800" b="1">
                <a:solidFill>
                  <a:srgbClr val="CC3300"/>
                </a:solidFill>
              </a:rPr>
              <a:t>:</a:t>
            </a:r>
            <a:r>
              <a:rPr lang="en-US" sz="2800">
                <a:solidFill>
                  <a:srgbClr val="CC99FF"/>
                </a:solidFill>
              </a:rPr>
              <a:t> </a:t>
            </a:r>
            <a:r>
              <a:rPr lang="en-US" sz="2800"/>
              <a:t> Merge the two sorted subsequences to produce the sorted answer.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7171"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7172"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7173"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7174"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7175"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7176"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7177"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7178"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7179"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7180"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7181"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7182"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7183"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7184" name="Text Box 32"/>
          <p:cNvSpPr txBox="1">
            <a:spLocks noChangeArrowheads="1"/>
          </p:cNvSpPr>
          <p:nvPr/>
        </p:nvSpPr>
        <p:spPr bwMode="auto">
          <a:xfrm>
            <a:off x="441325" y="2743200"/>
            <a:ext cx="1044575"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 ?</a:t>
            </a:r>
          </a:p>
        </p:txBody>
      </p:sp>
      <p:sp>
        <p:nvSpPr>
          <p:cNvPr id="7185" name="Text Box 33"/>
          <p:cNvSpPr txBox="1">
            <a:spLocks noChangeArrowheads="1"/>
          </p:cNvSpPr>
          <p:nvPr/>
        </p:nvSpPr>
        <p:spPr bwMode="auto">
          <a:xfrm>
            <a:off x="3032125" y="4308475"/>
            <a:ext cx="3089275" cy="457200"/>
          </a:xfrm>
          <a:prstGeom prst="rect">
            <a:avLst/>
          </a:prstGeom>
          <a:noFill/>
          <a:ln w="9525">
            <a:noFill/>
            <a:miter lim="800000"/>
            <a:headEnd/>
            <a:tailEnd/>
          </a:ln>
        </p:spPr>
        <p:txBody>
          <a:bodyPr wrap="none">
            <a:spAutoFit/>
          </a:bodyPr>
          <a:lstStyle/>
          <a:p>
            <a:r>
              <a:rPr lang="en-US"/>
              <a:t>Partition Initialization...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8195"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8196"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8197"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8198"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8199"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8200"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8201"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8202"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8203"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8204"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8205"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8206"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8207"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8208"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8209" name="Text Box 33"/>
          <p:cNvSpPr txBox="1">
            <a:spLocks noChangeArrowheads="1"/>
          </p:cNvSpPr>
          <p:nvPr/>
        </p:nvSpPr>
        <p:spPr bwMode="auto">
          <a:xfrm>
            <a:off x="3032125" y="4308475"/>
            <a:ext cx="3089275" cy="457200"/>
          </a:xfrm>
          <a:prstGeom prst="rect">
            <a:avLst/>
          </a:prstGeom>
          <a:noFill/>
          <a:ln w="9525">
            <a:noFill/>
            <a:miter lim="800000"/>
            <a:headEnd/>
            <a:tailEnd/>
          </a:ln>
        </p:spPr>
        <p:txBody>
          <a:bodyPr wrap="none">
            <a:spAutoFit/>
          </a:bodyPr>
          <a:lstStyle/>
          <a:p>
            <a:r>
              <a:rPr lang="en-US"/>
              <a:t>Partition Initialization...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9219"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9220"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9221"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9222"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9223"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9224"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9225"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9226"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9227"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9228"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9229"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9230"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9231"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9232" name="Text Box 28"/>
          <p:cNvSpPr txBox="1">
            <a:spLocks noChangeArrowheads="1"/>
          </p:cNvSpPr>
          <p:nvPr/>
        </p:nvSpPr>
        <p:spPr bwMode="auto">
          <a:xfrm>
            <a:off x="2667000" y="29368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9233" name="Line 29"/>
          <p:cNvSpPr>
            <a:spLocks noChangeShapeType="1"/>
          </p:cNvSpPr>
          <p:nvPr/>
        </p:nvSpPr>
        <p:spPr bwMode="auto">
          <a:xfrm flipV="1">
            <a:off x="2911475" y="2649538"/>
            <a:ext cx="0" cy="304800"/>
          </a:xfrm>
          <a:prstGeom prst="line">
            <a:avLst/>
          </a:prstGeom>
          <a:noFill/>
          <a:ln w="9525">
            <a:solidFill>
              <a:schemeClr val="tx1"/>
            </a:solidFill>
            <a:round/>
            <a:headEnd/>
            <a:tailEnd type="triangle" w="med" len="med"/>
          </a:ln>
        </p:spPr>
        <p:txBody>
          <a:bodyPr/>
          <a:lstStyle/>
          <a:p>
            <a:endParaRPr lang="en-US"/>
          </a:p>
        </p:txBody>
      </p:sp>
      <p:sp>
        <p:nvSpPr>
          <p:cNvPr id="9234"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9235" name="Text Box 33"/>
          <p:cNvSpPr txBox="1">
            <a:spLocks noChangeArrowheads="1"/>
          </p:cNvSpPr>
          <p:nvPr/>
        </p:nvSpPr>
        <p:spPr bwMode="auto">
          <a:xfrm>
            <a:off x="3032125" y="4308475"/>
            <a:ext cx="3089275" cy="457200"/>
          </a:xfrm>
          <a:prstGeom prst="rect">
            <a:avLst/>
          </a:prstGeom>
          <a:noFill/>
          <a:ln w="9525">
            <a:noFill/>
            <a:miter lim="800000"/>
            <a:headEnd/>
            <a:tailEnd/>
          </a:ln>
        </p:spPr>
        <p:txBody>
          <a:bodyPr wrap="none">
            <a:spAutoFit/>
          </a:bodyPr>
          <a:lstStyle/>
          <a:p>
            <a:r>
              <a:rPr lang="en-US"/>
              <a:t>Partition Initialization...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10243"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10244"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10245"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10246"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10247"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10248"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10249"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10250"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10251"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10252"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10253"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10254"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10255"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10256" name="Text Box 28"/>
          <p:cNvSpPr txBox="1">
            <a:spLocks noChangeArrowheads="1"/>
          </p:cNvSpPr>
          <p:nvPr/>
        </p:nvSpPr>
        <p:spPr bwMode="auto">
          <a:xfrm>
            <a:off x="2667000" y="29368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10257" name="Line 29"/>
          <p:cNvSpPr>
            <a:spLocks noChangeShapeType="1"/>
          </p:cNvSpPr>
          <p:nvPr/>
        </p:nvSpPr>
        <p:spPr bwMode="auto">
          <a:xfrm flipV="1">
            <a:off x="2911475" y="2649538"/>
            <a:ext cx="0" cy="304800"/>
          </a:xfrm>
          <a:prstGeom prst="line">
            <a:avLst/>
          </a:prstGeom>
          <a:noFill/>
          <a:ln w="9525">
            <a:solidFill>
              <a:schemeClr val="tx1"/>
            </a:solidFill>
            <a:round/>
            <a:headEnd/>
            <a:tailEnd type="triangle" w="med" len="med"/>
          </a:ln>
        </p:spPr>
        <p:txBody>
          <a:bodyPr/>
          <a:lstStyle/>
          <a:p>
            <a:endParaRPr lang="en-US"/>
          </a:p>
        </p:txBody>
      </p:sp>
      <p:sp>
        <p:nvSpPr>
          <p:cNvPr id="10258" name="Text Box 30"/>
          <p:cNvSpPr txBox="1">
            <a:spLocks noChangeArrowheads="1"/>
          </p:cNvSpPr>
          <p:nvPr/>
        </p:nvSpPr>
        <p:spPr bwMode="auto">
          <a:xfrm>
            <a:off x="6135688" y="2981325"/>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10259" name="Line 31"/>
          <p:cNvSpPr>
            <a:spLocks noChangeShapeType="1"/>
          </p:cNvSpPr>
          <p:nvPr/>
        </p:nvSpPr>
        <p:spPr bwMode="auto">
          <a:xfrm flipV="1">
            <a:off x="6416675" y="2667000"/>
            <a:ext cx="0" cy="304800"/>
          </a:xfrm>
          <a:prstGeom prst="line">
            <a:avLst/>
          </a:prstGeom>
          <a:noFill/>
          <a:ln w="9525">
            <a:solidFill>
              <a:schemeClr val="tx1"/>
            </a:solidFill>
            <a:round/>
            <a:headEnd/>
            <a:tailEnd type="triangle" w="med" len="med"/>
          </a:ln>
        </p:spPr>
        <p:txBody>
          <a:bodyPr/>
          <a:lstStyle/>
          <a:p>
            <a:endParaRPr lang="en-US"/>
          </a:p>
        </p:txBody>
      </p:sp>
      <p:sp>
        <p:nvSpPr>
          <p:cNvPr id="10260"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10261" name="Text Box 33"/>
          <p:cNvSpPr txBox="1">
            <a:spLocks noChangeArrowheads="1"/>
          </p:cNvSpPr>
          <p:nvPr/>
        </p:nvSpPr>
        <p:spPr bwMode="auto">
          <a:xfrm>
            <a:off x="3032125" y="4308475"/>
            <a:ext cx="3089275" cy="457200"/>
          </a:xfrm>
          <a:prstGeom prst="rect">
            <a:avLst/>
          </a:prstGeom>
          <a:noFill/>
          <a:ln w="9525">
            <a:noFill/>
            <a:miter lim="800000"/>
            <a:headEnd/>
            <a:tailEnd/>
          </a:ln>
        </p:spPr>
        <p:txBody>
          <a:bodyPr wrap="none">
            <a:spAutoFit/>
          </a:bodyPr>
          <a:lstStyle/>
          <a:p>
            <a:r>
              <a:rPr lang="en-US"/>
              <a:t>Partition Initialization...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11267"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11268"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11269"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11270"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11271"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11272"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11273"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11274"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11275"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11276"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11277"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11278"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11279"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11280" name="Text Box 28"/>
          <p:cNvSpPr txBox="1">
            <a:spLocks noChangeArrowheads="1"/>
          </p:cNvSpPr>
          <p:nvPr/>
        </p:nvSpPr>
        <p:spPr bwMode="auto">
          <a:xfrm>
            <a:off x="2667000" y="29368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11281" name="Line 29"/>
          <p:cNvSpPr>
            <a:spLocks noChangeShapeType="1"/>
          </p:cNvSpPr>
          <p:nvPr/>
        </p:nvSpPr>
        <p:spPr bwMode="auto">
          <a:xfrm flipV="1">
            <a:off x="2911475" y="2649538"/>
            <a:ext cx="0" cy="304800"/>
          </a:xfrm>
          <a:prstGeom prst="line">
            <a:avLst/>
          </a:prstGeom>
          <a:noFill/>
          <a:ln w="9525">
            <a:solidFill>
              <a:schemeClr val="tx1"/>
            </a:solidFill>
            <a:round/>
            <a:headEnd/>
            <a:tailEnd type="triangle" w="med" len="med"/>
          </a:ln>
        </p:spPr>
        <p:txBody>
          <a:bodyPr/>
          <a:lstStyle/>
          <a:p>
            <a:endParaRPr lang="en-US"/>
          </a:p>
        </p:txBody>
      </p:sp>
      <p:sp>
        <p:nvSpPr>
          <p:cNvPr id="11282" name="Text Box 30"/>
          <p:cNvSpPr txBox="1">
            <a:spLocks noChangeArrowheads="1"/>
          </p:cNvSpPr>
          <p:nvPr/>
        </p:nvSpPr>
        <p:spPr bwMode="auto">
          <a:xfrm>
            <a:off x="6135688" y="2981325"/>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11283" name="Line 31"/>
          <p:cNvSpPr>
            <a:spLocks noChangeShapeType="1"/>
          </p:cNvSpPr>
          <p:nvPr/>
        </p:nvSpPr>
        <p:spPr bwMode="auto">
          <a:xfrm flipV="1">
            <a:off x="6416675" y="2667000"/>
            <a:ext cx="0" cy="304800"/>
          </a:xfrm>
          <a:prstGeom prst="line">
            <a:avLst/>
          </a:prstGeom>
          <a:noFill/>
          <a:ln w="9525">
            <a:solidFill>
              <a:schemeClr val="tx1"/>
            </a:solidFill>
            <a:round/>
            <a:headEnd/>
            <a:tailEnd type="triangle" w="med" len="med"/>
          </a:ln>
        </p:spPr>
        <p:txBody>
          <a:bodyPr/>
          <a:lstStyle/>
          <a:p>
            <a:endParaRPr lang="en-US"/>
          </a:p>
        </p:txBody>
      </p:sp>
      <p:sp>
        <p:nvSpPr>
          <p:cNvPr id="11284"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11285" name="Text Box 33"/>
          <p:cNvSpPr txBox="1">
            <a:spLocks noChangeArrowheads="1"/>
          </p:cNvSpPr>
          <p:nvPr/>
        </p:nvSpPr>
        <p:spPr bwMode="auto">
          <a:xfrm>
            <a:off x="3032125" y="4308475"/>
            <a:ext cx="3505200" cy="1187450"/>
          </a:xfrm>
          <a:prstGeom prst="rect">
            <a:avLst/>
          </a:prstGeom>
          <a:noFill/>
          <a:ln w="9525">
            <a:noFill/>
            <a:miter lim="800000"/>
            <a:headEnd/>
            <a:tailEnd/>
          </a:ln>
        </p:spPr>
        <p:txBody>
          <a:bodyPr wrap="none">
            <a:spAutoFit/>
          </a:bodyPr>
          <a:lstStyle/>
          <a:p>
            <a:r>
              <a:rPr lang="en-US"/>
              <a:t>right moves to the left until</a:t>
            </a:r>
          </a:p>
          <a:p>
            <a:r>
              <a:rPr lang="en-US"/>
              <a:t>value that should be to left</a:t>
            </a:r>
          </a:p>
          <a:p>
            <a:r>
              <a:rPr lang="en-US"/>
              <a:t>of pivot...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12291"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12292"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12293"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12294"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12295"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12296"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12297"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12298"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12299"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12300"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12301"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12302"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12303"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12304" name="Text Box 28"/>
          <p:cNvSpPr txBox="1">
            <a:spLocks noChangeArrowheads="1"/>
          </p:cNvSpPr>
          <p:nvPr/>
        </p:nvSpPr>
        <p:spPr bwMode="auto">
          <a:xfrm>
            <a:off x="2667000" y="29368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12305" name="Line 29"/>
          <p:cNvSpPr>
            <a:spLocks noChangeShapeType="1"/>
          </p:cNvSpPr>
          <p:nvPr/>
        </p:nvSpPr>
        <p:spPr bwMode="auto">
          <a:xfrm flipV="1">
            <a:off x="2911475" y="2649538"/>
            <a:ext cx="0" cy="304800"/>
          </a:xfrm>
          <a:prstGeom prst="line">
            <a:avLst/>
          </a:prstGeom>
          <a:noFill/>
          <a:ln w="9525">
            <a:solidFill>
              <a:schemeClr val="tx1"/>
            </a:solidFill>
            <a:round/>
            <a:headEnd/>
            <a:tailEnd type="triangle" w="med" len="med"/>
          </a:ln>
        </p:spPr>
        <p:txBody>
          <a:bodyPr/>
          <a:lstStyle/>
          <a:p>
            <a:endParaRPr lang="en-US"/>
          </a:p>
        </p:txBody>
      </p:sp>
      <p:sp>
        <p:nvSpPr>
          <p:cNvPr id="12306" name="Text Box 30"/>
          <p:cNvSpPr txBox="1">
            <a:spLocks noChangeArrowheads="1"/>
          </p:cNvSpPr>
          <p:nvPr/>
        </p:nvSpPr>
        <p:spPr bwMode="auto">
          <a:xfrm>
            <a:off x="6135688" y="2981325"/>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12307" name="Line 31"/>
          <p:cNvSpPr>
            <a:spLocks noChangeShapeType="1"/>
          </p:cNvSpPr>
          <p:nvPr/>
        </p:nvSpPr>
        <p:spPr bwMode="auto">
          <a:xfrm flipV="1">
            <a:off x="6416675" y="2667000"/>
            <a:ext cx="0" cy="304800"/>
          </a:xfrm>
          <a:prstGeom prst="line">
            <a:avLst/>
          </a:prstGeom>
          <a:noFill/>
          <a:ln w="9525">
            <a:solidFill>
              <a:schemeClr val="tx1"/>
            </a:solidFill>
            <a:round/>
            <a:headEnd/>
            <a:tailEnd type="triangle" w="med" len="med"/>
          </a:ln>
        </p:spPr>
        <p:txBody>
          <a:bodyPr/>
          <a:lstStyle/>
          <a:p>
            <a:endParaRPr lang="en-US"/>
          </a:p>
        </p:txBody>
      </p:sp>
      <p:sp>
        <p:nvSpPr>
          <p:cNvPr id="12308"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13315"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13316"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13317"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13318"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13319"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13320"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13321"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13322"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13323"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13324"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13325"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13326"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13327"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13328" name="Text Box 28"/>
          <p:cNvSpPr txBox="1">
            <a:spLocks noChangeArrowheads="1"/>
          </p:cNvSpPr>
          <p:nvPr/>
        </p:nvSpPr>
        <p:spPr bwMode="auto">
          <a:xfrm>
            <a:off x="2667000" y="29368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13329" name="Line 29"/>
          <p:cNvSpPr>
            <a:spLocks noChangeShapeType="1"/>
          </p:cNvSpPr>
          <p:nvPr/>
        </p:nvSpPr>
        <p:spPr bwMode="auto">
          <a:xfrm flipV="1">
            <a:off x="2911475" y="2649538"/>
            <a:ext cx="0" cy="304800"/>
          </a:xfrm>
          <a:prstGeom prst="line">
            <a:avLst/>
          </a:prstGeom>
          <a:noFill/>
          <a:ln w="9525">
            <a:solidFill>
              <a:schemeClr val="tx1"/>
            </a:solidFill>
            <a:round/>
            <a:headEnd/>
            <a:tailEnd type="triangle" w="med" len="med"/>
          </a:ln>
        </p:spPr>
        <p:txBody>
          <a:bodyPr/>
          <a:lstStyle/>
          <a:p>
            <a:endParaRPr lang="en-US"/>
          </a:p>
        </p:txBody>
      </p:sp>
      <p:sp>
        <p:nvSpPr>
          <p:cNvPr id="13330" name="Text Box 30"/>
          <p:cNvSpPr txBox="1">
            <a:spLocks noChangeArrowheads="1"/>
          </p:cNvSpPr>
          <p:nvPr/>
        </p:nvSpPr>
        <p:spPr bwMode="auto">
          <a:xfrm>
            <a:off x="6135688" y="2981325"/>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13331" name="Line 31"/>
          <p:cNvSpPr>
            <a:spLocks noChangeShapeType="1"/>
          </p:cNvSpPr>
          <p:nvPr/>
        </p:nvSpPr>
        <p:spPr bwMode="auto">
          <a:xfrm flipV="1">
            <a:off x="6416675" y="2667000"/>
            <a:ext cx="0" cy="304800"/>
          </a:xfrm>
          <a:prstGeom prst="line">
            <a:avLst/>
          </a:prstGeom>
          <a:noFill/>
          <a:ln w="9525">
            <a:solidFill>
              <a:schemeClr val="tx1"/>
            </a:solidFill>
            <a:round/>
            <a:headEnd/>
            <a:tailEnd type="triangle" w="med" len="med"/>
          </a:ln>
        </p:spPr>
        <p:txBody>
          <a:bodyPr/>
          <a:lstStyle/>
          <a:p>
            <a:endParaRPr lang="en-US"/>
          </a:p>
        </p:txBody>
      </p:sp>
      <p:sp>
        <p:nvSpPr>
          <p:cNvPr id="13332"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13333" name="Text Box 33"/>
          <p:cNvSpPr txBox="1">
            <a:spLocks noChangeArrowheads="1"/>
          </p:cNvSpPr>
          <p:nvPr/>
        </p:nvSpPr>
        <p:spPr bwMode="auto">
          <a:xfrm>
            <a:off x="3032125" y="4308475"/>
            <a:ext cx="3590925" cy="1187450"/>
          </a:xfrm>
          <a:prstGeom prst="rect">
            <a:avLst/>
          </a:prstGeom>
          <a:noFill/>
          <a:ln w="9525">
            <a:noFill/>
            <a:miter lim="800000"/>
            <a:headEnd/>
            <a:tailEnd/>
          </a:ln>
        </p:spPr>
        <p:txBody>
          <a:bodyPr wrap="none">
            <a:spAutoFit/>
          </a:bodyPr>
          <a:lstStyle/>
          <a:p>
            <a:r>
              <a:rPr lang="en-US"/>
              <a:t>left moves to the right until</a:t>
            </a:r>
          </a:p>
          <a:p>
            <a:r>
              <a:rPr lang="en-US"/>
              <a:t>value that should be to right</a:t>
            </a:r>
          </a:p>
          <a:p>
            <a:r>
              <a:rPr lang="en-US"/>
              <a:t>of pivot...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14339"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14340"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14341"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14342"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14343"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14344"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14345"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14346"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14347"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14348"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14349"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14350"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14351"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14352" name="Text Box 28"/>
          <p:cNvSpPr txBox="1">
            <a:spLocks noChangeArrowheads="1"/>
          </p:cNvSpPr>
          <p:nvPr/>
        </p:nvSpPr>
        <p:spPr bwMode="auto">
          <a:xfrm>
            <a:off x="3429000" y="29368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14353" name="Line 29"/>
          <p:cNvSpPr>
            <a:spLocks noChangeShapeType="1"/>
          </p:cNvSpPr>
          <p:nvPr/>
        </p:nvSpPr>
        <p:spPr bwMode="auto">
          <a:xfrm flipV="1">
            <a:off x="3673475" y="2649538"/>
            <a:ext cx="0" cy="304800"/>
          </a:xfrm>
          <a:prstGeom prst="line">
            <a:avLst/>
          </a:prstGeom>
          <a:noFill/>
          <a:ln w="9525">
            <a:solidFill>
              <a:schemeClr val="tx1"/>
            </a:solidFill>
            <a:round/>
            <a:headEnd/>
            <a:tailEnd type="triangle" w="med" len="med"/>
          </a:ln>
        </p:spPr>
        <p:txBody>
          <a:bodyPr/>
          <a:lstStyle/>
          <a:p>
            <a:endParaRPr lang="en-US"/>
          </a:p>
        </p:txBody>
      </p:sp>
      <p:sp>
        <p:nvSpPr>
          <p:cNvPr id="14354" name="Text Box 30"/>
          <p:cNvSpPr txBox="1">
            <a:spLocks noChangeArrowheads="1"/>
          </p:cNvSpPr>
          <p:nvPr/>
        </p:nvSpPr>
        <p:spPr bwMode="auto">
          <a:xfrm>
            <a:off x="6135688" y="2981325"/>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14355" name="Line 31"/>
          <p:cNvSpPr>
            <a:spLocks noChangeShapeType="1"/>
          </p:cNvSpPr>
          <p:nvPr/>
        </p:nvSpPr>
        <p:spPr bwMode="auto">
          <a:xfrm flipV="1">
            <a:off x="6416675" y="2667000"/>
            <a:ext cx="0" cy="304800"/>
          </a:xfrm>
          <a:prstGeom prst="line">
            <a:avLst/>
          </a:prstGeom>
          <a:noFill/>
          <a:ln w="9525">
            <a:solidFill>
              <a:schemeClr val="tx1"/>
            </a:solidFill>
            <a:round/>
            <a:headEnd/>
            <a:tailEnd type="triangle" w="med" len="med"/>
          </a:ln>
        </p:spPr>
        <p:txBody>
          <a:bodyPr/>
          <a:lstStyle/>
          <a:p>
            <a:endParaRPr lang="en-US"/>
          </a:p>
        </p:txBody>
      </p:sp>
      <p:sp>
        <p:nvSpPr>
          <p:cNvPr id="14356"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15363"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15364"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15365"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15366"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15367"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15368"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15369"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15370"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15371"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15372"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15373"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15374"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15375"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15376" name="Text Box 28"/>
          <p:cNvSpPr txBox="1">
            <a:spLocks noChangeArrowheads="1"/>
          </p:cNvSpPr>
          <p:nvPr/>
        </p:nvSpPr>
        <p:spPr bwMode="auto">
          <a:xfrm>
            <a:off x="4114800" y="29368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15377" name="Line 29"/>
          <p:cNvSpPr>
            <a:spLocks noChangeShapeType="1"/>
          </p:cNvSpPr>
          <p:nvPr/>
        </p:nvSpPr>
        <p:spPr bwMode="auto">
          <a:xfrm flipV="1">
            <a:off x="4359275" y="2649538"/>
            <a:ext cx="0" cy="304800"/>
          </a:xfrm>
          <a:prstGeom prst="line">
            <a:avLst/>
          </a:prstGeom>
          <a:noFill/>
          <a:ln w="9525">
            <a:solidFill>
              <a:schemeClr val="tx1"/>
            </a:solidFill>
            <a:round/>
            <a:headEnd/>
            <a:tailEnd type="triangle" w="med" len="med"/>
          </a:ln>
        </p:spPr>
        <p:txBody>
          <a:bodyPr/>
          <a:lstStyle/>
          <a:p>
            <a:endParaRPr lang="en-US"/>
          </a:p>
        </p:txBody>
      </p:sp>
      <p:sp>
        <p:nvSpPr>
          <p:cNvPr id="15378" name="Text Box 30"/>
          <p:cNvSpPr txBox="1">
            <a:spLocks noChangeArrowheads="1"/>
          </p:cNvSpPr>
          <p:nvPr/>
        </p:nvSpPr>
        <p:spPr bwMode="auto">
          <a:xfrm>
            <a:off x="6135688" y="2981325"/>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15379" name="Line 31"/>
          <p:cNvSpPr>
            <a:spLocks noChangeShapeType="1"/>
          </p:cNvSpPr>
          <p:nvPr/>
        </p:nvSpPr>
        <p:spPr bwMode="auto">
          <a:xfrm flipV="1">
            <a:off x="6416675" y="2667000"/>
            <a:ext cx="0" cy="304800"/>
          </a:xfrm>
          <a:prstGeom prst="line">
            <a:avLst/>
          </a:prstGeom>
          <a:noFill/>
          <a:ln w="9525">
            <a:solidFill>
              <a:schemeClr val="tx1"/>
            </a:solidFill>
            <a:round/>
            <a:headEnd/>
            <a:tailEnd type="triangle" w="med" len="med"/>
          </a:ln>
        </p:spPr>
        <p:txBody>
          <a:bodyPr/>
          <a:lstStyle/>
          <a:p>
            <a:endParaRPr lang="en-US"/>
          </a:p>
        </p:txBody>
      </p:sp>
      <p:sp>
        <p:nvSpPr>
          <p:cNvPr id="15380"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16387"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16388"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16389"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16390"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16391"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16392"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16393"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16394"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16395"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16396"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16397"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16398"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16399"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16400" name="Text Box 28"/>
          <p:cNvSpPr txBox="1">
            <a:spLocks noChangeArrowheads="1"/>
          </p:cNvSpPr>
          <p:nvPr/>
        </p:nvSpPr>
        <p:spPr bwMode="auto">
          <a:xfrm>
            <a:off x="4114800" y="29368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16401" name="Line 29"/>
          <p:cNvSpPr>
            <a:spLocks noChangeShapeType="1"/>
          </p:cNvSpPr>
          <p:nvPr/>
        </p:nvSpPr>
        <p:spPr bwMode="auto">
          <a:xfrm flipV="1">
            <a:off x="4359275" y="2649538"/>
            <a:ext cx="0" cy="304800"/>
          </a:xfrm>
          <a:prstGeom prst="line">
            <a:avLst/>
          </a:prstGeom>
          <a:noFill/>
          <a:ln w="9525">
            <a:solidFill>
              <a:schemeClr val="tx1"/>
            </a:solidFill>
            <a:round/>
            <a:headEnd/>
            <a:tailEnd type="triangle" w="med" len="med"/>
          </a:ln>
        </p:spPr>
        <p:txBody>
          <a:bodyPr/>
          <a:lstStyle/>
          <a:p>
            <a:endParaRPr lang="en-US"/>
          </a:p>
        </p:txBody>
      </p:sp>
      <p:sp>
        <p:nvSpPr>
          <p:cNvPr id="16402" name="Text Box 30"/>
          <p:cNvSpPr txBox="1">
            <a:spLocks noChangeArrowheads="1"/>
          </p:cNvSpPr>
          <p:nvPr/>
        </p:nvSpPr>
        <p:spPr bwMode="auto">
          <a:xfrm>
            <a:off x="6135688" y="2981325"/>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16403" name="Line 31"/>
          <p:cNvSpPr>
            <a:spLocks noChangeShapeType="1"/>
          </p:cNvSpPr>
          <p:nvPr/>
        </p:nvSpPr>
        <p:spPr bwMode="auto">
          <a:xfrm flipV="1">
            <a:off x="6416675" y="2667000"/>
            <a:ext cx="0" cy="304800"/>
          </a:xfrm>
          <a:prstGeom prst="line">
            <a:avLst/>
          </a:prstGeom>
          <a:noFill/>
          <a:ln w="9525">
            <a:solidFill>
              <a:schemeClr val="tx1"/>
            </a:solidFill>
            <a:round/>
            <a:headEnd/>
            <a:tailEnd type="triangle" w="med" len="med"/>
          </a:ln>
        </p:spPr>
        <p:txBody>
          <a:bodyPr/>
          <a:lstStyle/>
          <a:p>
            <a:endParaRPr lang="en-US"/>
          </a:p>
        </p:txBody>
      </p:sp>
      <p:sp>
        <p:nvSpPr>
          <p:cNvPr id="16404"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16405" name="Text Box 33"/>
          <p:cNvSpPr txBox="1">
            <a:spLocks noChangeArrowheads="1"/>
          </p:cNvSpPr>
          <p:nvPr/>
        </p:nvSpPr>
        <p:spPr bwMode="auto">
          <a:xfrm>
            <a:off x="3032125" y="4308475"/>
            <a:ext cx="3541713" cy="457200"/>
          </a:xfrm>
          <a:prstGeom prst="rect">
            <a:avLst/>
          </a:prstGeom>
          <a:noFill/>
          <a:ln w="9525">
            <a:noFill/>
            <a:miter lim="800000"/>
            <a:headEnd/>
            <a:tailEnd/>
          </a:ln>
        </p:spPr>
        <p:txBody>
          <a:bodyPr wrap="none">
            <a:spAutoFit/>
          </a:bodyPr>
          <a:lstStyle/>
          <a:p>
            <a:r>
              <a:rPr lang="en-US"/>
              <a:t>swap arr[left] and arr[right]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dirty="0" smtClean="0"/>
              <a:t>Merging</a:t>
            </a:r>
          </a:p>
        </p:txBody>
      </p:sp>
      <p:sp>
        <p:nvSpPr>
          <p:cNvPr id="4099" name="Rectangle 3"/>
          <p:cNvSpPr>
            <a:spLocks noGrp="1" noChangeArrowheads="1"/>
          </p:cNvSpPr>
          <p:nvPr>
            <p:ph type="body" idx="1"/>
          </p:nvPr>
        </p:nvSpPr>
        <p:spPr>
          <a:xfrm>
            <a:off x="457200" y="1981200"/>
            <a:ext cx="8001000" cy="4114800"/>
          </a:xfrm>
        </p:spPr>
        <p:txBody>
          <a:bodyPr/>
          <a:lstStyle/>
          <a:p>
            <a:pPr eaLnBrk="1" hangingPunct="1"/>
            <a:r>
              <a:rPr lang="en-US" dirty="0" smtClean="0"/>
              <a:t>The key to Merge Sort is merging two sorted lists into one, such that if you have two lists X (x</a:t>
            </a:r>
            <a:r>
              <a:rPr lang="en-US" baseline="-25000" dirty="0" smtClean="0"/>
              <a:t>1</a:t>
            </a:r>
            <a:r>
              <a:rPr lang="en-US" dirty="0" smtClean="0">
                <a:cs typeface="Times New Roman" charset="0"/>
                <a:sym typeface="Symbol" pitchFamily="18" charset="2"/>
              </a:rPr>
              <a:t></a:t>
            </a:r>
            <a:r>
              <a:rPr lang="en-US" dirty="0" smtClean="0"/>
              <a:t>x</a:t>
            </a:r>
            <a:r>
              <a:rPr lang="en-US" baseline="-25000" dirty="0" smtClean="0"/>
              <a:t>2</a:t>
            </a:r>
            <a:r>
              <a:rPr lang="en-US" dirty="0" smtClean="0">
                <a:cs typeface="Times New Roman" charset="0"/>
                <a:sym typeface="Symbol" pitchFamily="18" charset="2"/>
              </a:rPr>
              <a:t></a:t>
            </a:r>
            <a:r>
              <a:rPr lang="en-US" baseline="30000" dirty="0" smtClean="0">
                <a:cs typeface="Times New Roman" charset="0"/>
                <a:sym typeface="Symbol" pitchFamily="18" charset="2"/>
              </a:rPr>
              <a:t>…</a:t>
            </a:r>
            <a:r>
              <a:rPr lang="en-US" dirty="0" smtClean="0">
                <a:cs typeface="Times New Roman" charset="0"/>
                <a:sym typeface="Symbol" pitchFamily="18" charset="2"/>
              </a:rPr>
              <a:t></a:t>
            </a:r>
            <a:r>
              <a:rPr lang="en-US" dirty="0" err="1" smtClean="0">
                <a:cs typeface="Times New Roman" charset="0"/>
                <a:sym typeface="Symbol" pitchFamily="18" charset="2"/>
              </a:rPr>
              <a:t>x</a:t>
            </a:r>
            <a:r>
              <a:rPr lang="en-US" baseline="-25000" dirty="0" err="1" smtClean="0">
                <a:cs typeface="Times New Roman" charset="0"/>
                <a:sym typeface="Symbol" pitchFamily="18" charset="2"/>
              </a:rPr>
              <a:t>m</a:t>
            </a:r>
            <a:r>
              <a:rPr lang="en-US" dirty="0" smtClean="0">
                <a:cs typeface="Times New Roman" charset="0"/>
                <a:sym typeface="Symbol" pitchFamily="18" charset="2"/>
              </a:rPr>
              <a:t>) and Y(y</a:t>
            </a:r>
            <a:r>
              <a:rPr lang="en-US" baseline="-25000" dirty="0" smtClean="0">
                <a:cs typeface="Times New Roman" charset="0"/>
                <a:sym typeface="Symbol" pitchFamily="18" charset="2"/>
              </a:rPr>
              <a:t>1</a:t>
            </a:r>
            <a:r>
              <a:rPr lang="en-US" dirty="0" smtClean="0">
                <a:cs typeface="Times New Roman" charset="0"/>
                <a:sym typeface="Symbol" pitchFamily="18" charset="2"/>
              </a:rPr>
              <a:t>y</a:t>
            </a:r>
            <a:r>
              <a:rPr lang="en-US" baseline="-25000" dirty="0" smtClean="0">
                <a:cs typeface="Times New Roman" charset="0"/>
                <a:sym typeface="Symbol" pitchFamily="18" charset="2"/>
              </a:rPr>
              <a:t>2</a:t>
            </a:r>
            <a:r>
              <a:rPr lang="en-US" dirty="0" smtClean="0">
                <a:cs typeface="Times New Roman" charset="0"/>
                <a:sym typeface="Symbol" pitchFamily="18" charset="2"/>
              </a:rPr>
              <a:t></a:t>
            </a:r>
            <a:r>
              <a:rPr lang="en-US" baseline="30000" dirty="0" smtClean="0">
                <a:cs typeface="Times New Roman" charset="0"/>
                <a:sym typeface="Symbol" pitchFamily="18" charset="2"/>
              </a:rPr>
              <a:t>…</a:t>
            </a:r>
            <a:r>
              <a:rPr lang="en-US" dirty="0" smtClean="0">
                <a:cs typeface="Times New Roman" charset="0"/>
                <a:sym typeface="Symbol" pitchFamily="18" charset="2"/>
              </a:rPr>
              <a:t></a:t>
            </a:r>
            <a:r>
              <a:rPr lang="en-US" dirty="0" err="1" smtClean="0">
                <a:cs typeface="Times New Roman" charset="0"/>
                <a:sym typeface="Symbol" pitchFamily="18" charset="2"/>
              </a:rPr>
              <a:t>y</a:t>
            </a:r>
            <a:r>
              <a:rPr lang="en-US" baseline="-25000" dirty="0" err="1" smtClean="0">
                <a:cs typeface="Times New Roman" charset="0"/>
                <a:sym typeface="Symbol" pitchFamily="18" charset="2"/>
              </a:rPr>
              <a:t>n</a:t>
            </a:r>
            <a:r>
              <a:rPr lang="en-US" dirty="0" smtClean="0">
                <a:cs typeface="Times New Roman" charset="0"/>
                <a:sym typeface="Symbol" pitchFamily="18" charset="2"/>
              </a:rPr>
              <a:t>) the resulting list is Z(z</a:t>
            </a:r>
            <a:r>
              <a:rPr lang="en-US" baseline="-25000" dirty="0" smtClean="0">
                <a:cs typeface="Times New Roman" charset="0"/>
                <a:sym typeface="Symbol" pitchFamily="18" charset="2"/>
              </a:rPr>
              <a:t>1</a:t>
            </a:r>
            <a:r>
              <a:rPr lang="en-US" dirty="0" smtClean="0">
                <a:cs typeface="Times New Roman" charset="0"/>
                <a:sym typeface="Symbol" pitchFamily="18" charset="2"/>
              </a:rPr>
              <a:t>z</a:t>
            </a:r>
            <a:r>
              <a:rPr lang="en-US" baseline="-25000" dirty="0" smtClean="0">
                <a:cs typeface="Times New Roman" charset="0"/>
                <a:sym typeface="Symbol" pitchFamily="18" charset="2"/>
              </a:rPr>
              <a:t>2</a:t>
            </a:r>
            <a:r>
              <a:rPr lang="en-US" dirty="0" smtClean="0">
                <a:cs typeface="Times New Roman" charset="0"/>
                <a:sym typeface="Symbol" pitchFamily="18" charset="2"/>
              </a:rPr>
              <a:t></a:t>
            </a:r>
            <a:r>
              <a:rPr lang="en-US" baseline="30000" dirty="0" smtClean="0">
                <a:cs typeface="Times New Roman" charset="0"/>
                <a:sym typeface="Symbol" pitchFamily="18" charset="2"/>
              </a:rPr>
              <a:t>…</a:t>
            </a:r>
            <a:r>
              <a:rPr lang="en-US" dirty="0" smtClean="0">
                <a:cs typeface="Times New Roman" charset="0"/>
                <a:sym typeface="Symbol" pitchFamily="18" charset="2"/>
              </a:rPr>
              <a:t></a:t>
            </a:r>
            <a:r>
              <a:rPr lang="en-US" dirty="0" err="1" smtClean="0">
                <a:cs typeface="Times New Roman" charset="0"/>
                <a:sym typeface="Symbol" pitchFamily="18" charset="2"/>
              </a:rPr>
              <a:t>z</a:t>
            </a:r>
            <a:r>
              <a:rPr lang="en-US" baseline="-25000" dirty="0" err="1" smtClean="0">
                <a:cs typeface="Times New Roman" charset="0"/>
                <a:sym typeface="Symbol" pitchFamily="18" charset="2"/>
              </a:rPr>
              <a:t>m+n</a:t>
            </a:r>
            <a:r>
              <a:rPr lang="en-US" dirty="0" smtClean="0">
                <a:cs typeface="Times New Roman" charset="0"/>
                <a:sym typeface="Symbol" pitchFamily="18" charset="2"/>
              </a:rPr>
              <a:t>)</a:t>
            </a:r>
          </a:p>
          <a:p>
            <a:pPr eaLnBrk="1" hangingPunct="1"/>
            <a:r>
              <a:rPr lang="en-US" dirty="0" smtClean="0">
                <a:cs typeface="Times New Roman" charset="0"/>
                <a:sym typeface="Symbol" pitchFamily="18" charset="2"/>
              </a:rPr>
              <a:t>Example:</a:t>
            </a:r>
          </a:p>
          <a:p>
            <a:pPr eaLnBrk="1" hangingPunct="1">
              <a:buFont typeface="Wingdings" pitchFamily="2" charset="2"/>
              <a:buNone/>
            </a:pPr>
            <a:r>
              <a:rPr lang="en-US" dirty="0" smtClean="0">
                <a:cs typeface="Times New Roman" charset="0"/>
                <a:sym typeface="Symbol" pitchFamily="18" charset="2"/>
              </a:rPr>
              <a:t>L</a:t>
            </a:r>
            <a:r>
              <a:rPr lang="en-US" baseline="-25000" dirty="0" smtClean="0">
                <a:cs typeface="Times New Roman" charset="0"/>
                <a:sym typeface="Symbol" pitchFamily="18" charset="2"/>
              </a:rPr>
              <a:t>1</a:t>
            </a:r>
            <a:r>
              <a:rPr lang="en-US" dirty="0" smtClean="0">
                <a:cs typeface="Times New Roman" charset="0"/>
                <a:sym typeface="Symbol" pitchFamily="18" charset="2"/>
              </a:rPr>
              <a:t> = { 3 8 9 }   L</a:t>
            </a:r>
            <a:r>
              <a:rPr lang="en-US" baseline="-25000" dirty="0" smtClean="0">
                <a:cs typeface="Times New Roman" charset="0"/>
                <a:sym typeface="Symbol" pitchFamily="18" charset="2"/>
              </a:rPr>
              <a:t>2</a:t>
            </a:r>
            <a:r>
              <a:rPr lang="en-US" dirty="0" smtClean="0">
                <a:cs typeface="Times New Roman" charset="0"/>
                <a:sym typeface="Symbol" pitchFamily="18" charset="2"/>
              </a:rPr>
              <a:t> = { 1 5 7 }</a:t>
            </a:r>
          </a:p>
          <a:p>
            <a:pPr eaLnBrk="1" hangingPunct="1">
              <a:buFont typeface="Wingdings" pitchFamily="2" charset="2"/>
              <a:buNone/>
            </a:pPr>
            <a:r>
              <a:rPr lang="en-US" dirty="0" smtClean="0">
                <a:cs typeface="Times New Roman" charset="0"/>
                <a:sym typeface="Symbol" pitchFamily="18" charset="2"/>
              </a:rPr>
              <a:t>merge(L</a:t>
            </a:r>
            <a:r>
              <a:rPr lang="en-US" baseline="-25000" dirty="0" smtClean="0">
                <a:cs typeface="Times New Roman" charset="0"/>
                <a:sym typeface="Symbol" pitchFamily="18" charset="2"/>
              </a:rPr>
              <a:t>1</a:t>
            </a:r>
            <a:r>
              <a:rPr lang="en-US" dirty="0" smtClean="0">
                <a:cs typeface="Times New Roman" charset="0"/>
                <a:sym typeface="Symbol" pitchFamily="18" charset="2"/>
              </a:rPr>
              <a:t>, L</a:t>
            </a:r>
            <a:r>
              <a:rPr lang="en-US" baseline="-25000" dirty="0" smtClean="0">
                <a:cs typeface="Times New Roman" charset="0"/>
                <a:sym typeface="Symbol" pitchFamily="18" charset="2"/>
              </a:rPr>
              <a:t>2</a:t>
            </a:r>
            <a:r>
              <a:rPr lang="en-US" dirty="0" smtClean="0">
                <a:cs typeface="Times New Roman" charset="0"/>
                <a:sym typeface="Symbol" pitchFamily="18" charset="2"/>
              </a:rPr>
              <a:t>) = { 1 3 5 7 8 9 }</a:t>
            </a:r>
            <a:endParaRPr lang="en-US" baseline="-25000" dirty="0" smtClean="0">
              <a:cs typeface="Times New Roman" charset="0"/>
              <a:sym typeface="Symbol" pitchFamily="18" charset="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17411"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17412"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17413"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17414"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17415"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17416"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17417"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17418"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17419"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17420"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17421"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17422"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17423"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17424" name="Text Box 28"/>
          <p:cNvSpPr txBox="1">
            <a:spLocks noChangeArrowheads="1"/>
          </p:cNvSpPr>
          <p:nvPr/>
        </p:nvSpPr>
        <p:spPr bwMode="auto">
          <a:xfrm>
            <a:off x="4114800" y="29368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17425" name="Line 29"/>
          <p:cNvSpPr>
            <a:spLocks noChangeShapeType="1"/>
          </p:cNvSpPr>
          <p:nvPr/>
        </p:nvSpPr>
        <p:spPr bwMode="auto">
          <a:xfrm flipV="1">
            <a:off x="4359275" y="2649538"/>
            <a:ext cx="0" cy="304800"/>
          </a:xfrm>
          <a:prstGeom prst="line">
            <a:avLst/>
          </a:prstGeom>
          <a:noFill/>
          <a:ln w="9525">
            <a:solidFill>
              <a:schemeClr val="tx1"/>
            </a:solidFill>
            <a:round/>
            <a:headEnd/>
            <a:tailEnd type="triangle" w="med" len="med"/>
          </a:ln>
        </p:spPr>
        <p:txBody>
          <a:bodyPr/>
          <a:lstStyle/>
          <a:p>
            <a:endParaRPr lang="en-US"/>
          </a:p>
        </p:txBody>
      </p:sp>
      <p:sp>
        <p:nvSpPr>
          <p:cNvPr id="17426" name="Text Box 30"/>
          <p:cNvSpPr txBox="1">
            <a:spLocks noChangeArrowheads="1"/>
          </p:cNvSpPr>
          <p:nvPr/>
        </p:nvSpPr>
        <p:spPr bwMode="auto">
          <a:xfrm>
            <a:off x="6135688" y="2981325"/>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17427" name="Line 31"/>
          <p:cNvSpPr>
            <a:spLocks noChangeShapeType="1"/>
          </p:cNvSpPr>
          <p:nvPr/>
        </p:nvSpPr>
        <p:spPr bwMode="auto">
          <a:xfrm flipV="1">
            <a:off x="6416675" y="2667000"/>
            <a:ext cx="0" cy="304800"/>
          </a:xfrm>
          <a:prstGeom prst="line">
            <a:avLst/>
          </a:prstGeom>
          <a:noFill/>
          <a:ln w="9525">
            <a:solidFill>
              <a:schemeClr val="tx1"/>
            </a:solidFill>
            <a:round/>
            <a:headEnd/>
            <a:tailEnd type="triangle" w="med" len="med"/>
          </a:ln>
        </p:spPr>
        <p:txBody>
          <a:bodyPr/>
          <a:lstStyle/>
          <a:p>
            <a:endParaRPr lang="en-US"/>
          </a:p>
        </p:txBody>
      </p:sp>
      <p:sp>
        <p:nvSpPr>
          <p:cNvPr id="17428"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17429" name="Text Box 34"/>
          <p:cNvSpPr txBox="1">
            <a:spLocks noChangeArrowheads="1"/>
          </p:cNvSpPr>
          <p:nvPr/>
        </p:nvSpPr>
        <p:spPr bwMode="auto">
          <a:xfrm>
            <a:off x="3032125" y="4308475"/>
            <a:ext cx="3246438" cy="822325"/>
          </a:xfrm>
          <a:prstGeom prst="rect">
            <a:avLst/>
          </a:prstGeom>
          <a:noFill/>
          <a:ln w="9525">
            <a:noFill/>
            <a:miter lim="800000"/>
            <a:headEnd/>
            <a:tailEnd/>
          </a:ln>
        </p:spPr>
        <p:txBody>
          <a:bodyPr wrap="none">
            <a:spAutoFit/>
          </a:bodyPr>
          <a:lstStyle/>
          <a:p>
            <a:r>
              <a:rPr lang="en-US"/>
              <a:t>repeat right/left scan</a:t>
            </a:r>
          </a:p>
          <a:p>
            <a:r>
              <a:rPr lang="en-US"/>
              <a:t>UNTIL left &amp; right cross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18435"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18436"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18437"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18438"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18439"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18440"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18441"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18442"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18443"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18444"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18445"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18446"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18447"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18448" name="Text Box 28"/>
          <p:cNvSpPr txBox="1">
            <a:spLocks noChangeArrowheads="1"/>
          </p:cNvSpPr>
          <p:nvPr/>
        </p:nvSpPr>
        <p:spPr bwMode="auto">
          <a:xfrm>
            <a:off x="4114800" y="29368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18449" name="Line 29"/>
          <p:cNvSpPr>
            <a:spLocks noChangeShapeType="1"/>
          </p:cNvSpPr>
          <p:nvPr/>
        </p:nvSpPr>
        <p:spPr bwMode="auto">
          <a:xfrm flipV="1">
            <a:off x="4359275" y="2649538"/>
            <a:ext cx="0" cy="304800"/>
          </a:xfrm>
          <a:prstGeom prst="line">
            <a:avLst/>
          </a:prstGeom>
          <a:noFill/>
          <a:ln w="9525">
            <a:solidFill>
              <a:schemeClr val="tx1"/>
            </a:solidFill>
            <a:round/>
            <a:headEnd/>
            <a:tailEnd type="triangle" w="med" len="med"/>
          </a:ln>
        </p:spPr>
        <p:txBody>
          <a:bodyPr/>
          <a:lstStyle/>
          <a:p>
            <a:endParaRPr lang="en-US"/>
          </a:p>
        </p:txBody>
      </p:sp>
      <p:sp>
        <p:nvSpPr>
          <p:cNvPr id="18450" name="Text Box 30"/>
          <p:cNvSpPr txBox="1">
            <a:spLocks noChangeArrowheads="1"/>
          </p:cNvSpPr>
          <p:nvPr/>
        </p:nvSpPr>
        <p:spPr bwMode="auto">
          <a:xfrm>
            <a:off x="6135688" y="2981325"/>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18451" name="Line 31"/>
          <p:cNvSpPr>
            <a:spLocks noChangeShapeType="1"/>
          </p:cNvSpPr>
          <p:nvPr/>
        </p:nvSpPr>
        <p:spPr bwMode="auto">
          <a:xfrm flipV="1">
            <a:off x="6416675" y="2667000"/>
            <a:ext cx="0" cy="304800"/>
          </a:xfrm>
          <a:prstGeom prst="line">
            <a:avLst/>
          </a:prstGeom>
          <a:noFill/>
          <a:ln w="9525">
            <a:solidFill>
              <a:schemeClr val="tx1"/>
            </a:solidFill>
            <a:round/>
            <a:headEnd/>
            <a:tailEnd type="triangle" w="med" len="med"/>
          </a:ln>
        </p:spPr>
        <p:txBody>
          <a:bodyPr/>
          <a:lstStyle/>
          <a:p>
            <a:endParaRPr lang="en-US"/>
          </a:p>
        </p:txBody>
      </p:sp>
      <p:sp>
        <p:nvSpPr>
          <p:cNvPr id="18452"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18453" name="Text Box 34"/>
          <p:cNvSpPr txBox="1">
            <a:spLocks noChangeArrowheads="1"/>
          </p:cNvSpPr>
          <p:nvPr/>
        </p:nvSpPr>
        <p:spPr bwMode="auto">
          <a:xfrm>
            <a:off x="3032125" y="4308475"/>
            <a:ext cx="3505200" cy="1187450"/>
          </a:xfrm>
          <a:prstGeom prst="rect">
            <a:avLst/>
          </a:prstGeom>
          <a:noFill/>
          <a:ln w="9525">
            <a:noFill/>
            <a:miter lim="800000"/>
            <a:headEnd/>
            <a:tailEnd/>
          </a:ln>
        </p:spPr>
        <p:txBody>
          <a:bodyPr wrap="none">
            <a:spAutoFit/>
          </a:bodyPr>
          <a:lstStyle/>
          <a:p>
            <a:r>
              <a:rPr lang="en-US"/>
              <a:t>right moves to the left until</a:t>
            </a:r>
          </a:p>
          <a:p>
            <a:r>
              <a:rPr lang="en-US"/>
              <a:t>value that should be to left</a:t>
            </a:r>
          </a:p>
          <a:p>
            <a:r>
              <a:rPr lang="en-US"/>
              <a:t>of pivot...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19459"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19460"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19461"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19462"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19463"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19464"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19465"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19466"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19467"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19468"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19469"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19470"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19471"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19472" name="Text Box 28"/>
          <p:cNvSpPr txBox="1">
            <a:spLocks noChangeArrowheads="1"/>
          </p:cNvSpPr>
          <p:nvPr/>
        </p:nvSpPr>
        <p:spPr bwMode="auto">
          <a:xfrm>
            <a:off x="4114800" y="29368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19473" name="Line 29"/>
          <p:cNvSpPr>
            <a:spLocks noChangeShapeType="1"/>
          </p:cNvSpPr>
          <p:nvPr/>
        </p:nvSpPr>
        <p:spPr bwMode="auto">
          <a:xfrm flipV="1">
            <a:off x="4359275" y="2649538"/>
            <a:ext cx="0" cy="304800"/>
          </a:xfrm>
          <a:prstGeom prst="line">
            <a:avLst/>
          </a:prstGeom>
          <a:noFill/>
          <a:ln w="9525">
            <a:solidFill>
              <a:schemeClr val="tx1"/>
            </a:solidFill>
            <a:round/>
            <a:headEnd/>
            <a:tailEnd type="triangle" w="med" len="med"/>
          </a:ln>
        </p:spPr>
        <p:txBody>
          <a:bodyPr/>
          <a:lstStyle/>
          <a:p>
            <a:endParaRPr lang="en-US"/>
          </a:p>
        </p:txBody>
      </p:sp>
      <p:sp>
        <p:nvSpPr>
          <p:cNvPr id="19474" name="Text Box 30"/>
          <p:cNvSpPr txBox="1">
            <a:spLocks noChangeArrowheads="1"/>
          </p:cNvSpPr>
          <p:nvPr/>
        </p:nvSpPr>
        <p:spPr bwMode="auto">
          <a:xfrm>
            <a:off x="5410200" y="2981325"/>
            <a:ext cx="715963"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19475" name="Line 31"/>
          <p:cNvSpPr>
            <a:spLocks noChangeShapeType="1"/>
          </p:cNvSpPr>
          <p:nvPr/>
        </p:nvSpPr>
        <p:spPr bwMode="auto">
          <a:xfrm flipV="1">
            <a:off x="5691188" y="2667000"/>
            <a:ext cx="0" cy="304800"/>
          </a:xfrm>
          <a:prstGeom prst="line">
            <a:avLst/>
          </a:prstGeom>
          <a:noFill/>
          <a:ln w="9525">
            <a:solidFill>
              <a:schemeClr val="tx1"/>
            </a:solidFill>
            <a:round/>
            <a:headEnd/>
            <a:tailEnd type="triangle" w="med" len="med"/>
          </a:ln>
        </p:spPr>
        <p:txBody>
          <a:bodyPr/>
          <a:lstStyle/>
          <a:p>
            <a:endParaRPr lang="en-US"/>
          </a:p>
        </p:txBody>
      </p:sp>
      <p:sp>
        <p:nvSpPr>
          <p:cNvPr id="19476"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20483"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20484"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20485"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20486"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20487"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20488"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20489"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20490"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20491"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20492"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20493"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20494"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20495"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20496" name="Text Box 28"/>
          <p:cNvSpPr txBox="1">
            <a:spLocks noChangeArrowheads="1"/>
          </p:cNvSpPr>
          <p:nvPr/>
        </p:nvSpPr>
        <p:spPr bwMode="auto">
          <a:xfrm>
            <a:off x="4114800" y="29368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20497" name="Line 29"/>
          <p:cNvSpPr>
            <a:spLocks noChangeShapeType="1"/>
          </p:cNvSpPr>
          <p:nvPr/>
        </p:nvSpPr>
        <p:spPr bwMode="auto">
          <a:xfrm flipV="1">
            <a:off x="4359275" y="2649538"/>
            <a:ext cx="0" cy="304800"/>
          </a:xfrm>
          <a:prstGeom prst="line">
            <a:avLst/>
          </a:prstGeom>
          <a:noFill/>
          <a:ln w="9525">
            <a:solidFill>
              <a:schemeClr val="tx1"/>
            </a:solidFill>
            <a:round/>
            <a:headEnd/>
            <a:tailEnd type="triangle" w="med" len="med"/>
          </a:ln>
        </p:spPr>
        <p:txBody>
          <a:bodyPr/>
          <a:lstStyle/>
          <a:p>
            <a:endParaRPr lang="en-US"/>
          </a:p>
        </p:txBody>
      </p:sp>
      <p:sp>
        <p:nvSpPr>
          <p:cNvPr id="20498" name="Text Box 30"/>
          <p:cNvSpPr txBox="1">
            <a:spLocks noChangeArrowheads="1"/>
          </p:cNvSpPr>
          <p:nvPr/>
        </p:nvSpPr>
        <p:spPr bwMode="auto">
          <a:xfrm>
            <a:off x="5410200" y="2981325"/>
            <a:ext cx="715963"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20499" name="Line 31"/>
          <p:cNvSpPr>
            <a:spLocks noChangeShapeType="1"/>
          </p:cNvSpPr>
          <p:nvPr/>
        </p:nvSpPr>
        <p:spPr bwMode="auto">
          <a:xfrm flipV="1">
            <a:off x="5691188" y="2667000"/>
            <a:ext cx="0" cy="304800"/>
          </a:xfrm>
          <a:prstGeom prst="line">
            <a:avLst/>
          </a:prstGeom>
          <a:noFill/>
          <a:ln w="9525">
            <a:solidFill>
              <a:schemeClr val="tx1"/>
            </a:solidFill>
            <a:round/>
            <a:headEnd/>
            <a:tailEnd type="triangle" w="med" len="med"/>
          </a:ln>
        </p:spPr>
        <p:txBody>
          <a:bodyPr/>
          <a:lstStyle/>
          <a:p>
            <a:endParaRPr lang="en-US"/>
          </a:p>
        </p:txBody>
      </p:sp>
      <p:sp>
        <p:nvSpPr>
          <p:cNvPr id="20500"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20501" name="Text Box 33"/>
          <p:cNvSpPr txBox="1">
            <a:spLocks noChangeArrowheads="1"/>
          </p:cNvSpPr>
          <p:nvPr/>
        </p:nvSpPr>
        <p:spPr bwMode="auto">
          <a:xfrm>
            <a:off x="3032125" y="4308475"/>
            <a:ext cx="3590925" cy="1187450"/>
          </a:xfrm>
          <a:prstGeom prst="rect">
            <a:avLst/>
          </a:prstGeom>
          <a:noFill/>
          <a:ln w="9525">
            <a:noFill/>
            <a:miter lim="800000"/>
            <a:headEnd/>
            <a:tailEnd/>
          </a:ln>
        </p:spPr>
        <p:txBody>
          <a:bodyPr wrap="none">
            <a:spAutoFit/>
          </a:bodyPr>
          <a:lstStyle/>
          <a:p>
            <a:r>
              <a:rPr lang="en-US"/>
              <a:t>left moves to the right until</a:t>
            </a:r>
          </a:p>
          <a:p>
            <a:r>
              <a:rPr lang="en-US"/>
              <a:t>value that should be to right</a:t>
            </a:r>
          </a:p>
          <a:p>
            <a:r>
              <a:rPr lang="en-US"/>
              <a:t>of pivot...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21507"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21508"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21509"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21510"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21511"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21512"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21513"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21514"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21515"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21516"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21517"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21518"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21519"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21520" name="Text Box 28"/>
          <p:cNvSpPr txBox="1">
            <a:spLocks noChangeArrowheads="1"/>
          </p:cNvSpPr>
          <p:nvPr/>
        </p:nvSpPr>
        <p:spPr bwMode="auto">
          <a:xfrm>
            <a:off x="4724400" y="28956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21521" name="Line 29"/>
          <p:cNvSpPr>
            <a:spLocks noChangeShapeType="1"/>
          </p:cNvSpPr>
          <p:nvPr/>
        </p:nvSpPr>
        <p:spPr bwMode="auto">
          <a:xfrm flipV="1">
            <a:off x="5045075" y="2649538"/>
            <a:ext cx="0" cy="304800"/>
          </a:xfrm>
          <a:prstGeom prst="line">
            <a:avLst/>
          </a:prstGeom>
          <a:noFill/>
          <a:ln w="9525">
            <a:solidFill>
              <a:schemeClr val="tx1"/>
            </a:solidFill>
            <a:round/>
            <a:headEnd/>
            <a:tailEnd type="triangle" w="med" len="med"/>
          </a:ln>
        </p:spPr>
        <p:txBody>
          <a:bodyPr/>
          <a:lstStyle/>
          <a:p>
            <a:endParaRPr lang="en-US"/>
          </a:p>
        </p:txBody>
      </p:sp>
      <p:sp>
        <p:nvSpPr>
          <p:cNvPr id="21522" name="Text Box 30"/>
          <p:cNvSpPr txBox="1">
            <a:spLocks noChangeArrowheads="1"/>
          </p:cNvSpPr>
          <p:nvPr/>
        </p:nvSpPr>
        <p:spPr bwMode="auto">
          <a:xfrm>
            <a:off x="5380038" y="2895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21523" name="Line 31"/>
          <p:cNvSpPr>
            <a:spLocks noChangeShapeType="1"/>
          </p:cNvSpPr>
          <p:nvPr/>
        </p:nvSpPr>
        <p:spPr bwMode="auto">
          <a:xfrm flipV="1">
            <a:off x="5691188" y="2667000"/>
            <a:ext cx="0" cy="304800"/>
          </a:xfrm>
          <a:prstGeom prst="line">
            <a:avLst/>
          </a:prstGeom>
          <a:noFill/>
          <a:ln w="9525">
            <a:solidFill>
              <a:schemeClr val="tx1"/>
            </a:solidFill>
            <a:round/>
            <a:headEnd/>
            <a:tailEnd type="triangle" w="med" len="med"/>
          </a:ln>
        </p:spPr>
        <p:txBody>
          <a:bodyPr/>
          <a:lstStyle/>
          <a:p>
            <a:endParaRPr lang="en-US"/>
          </a:p>
        </p:txBody>
      </p:sp>
      <p:sp>
        <p:nvSpPr>
          <p:cNvPr id="21524"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22531"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22532"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22533"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22534"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22535"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22536"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22537"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22538"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22539"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22540"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22541"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22542"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22543"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22544" name="Text Box 28"/>
          <p:cNvSpPr txBox="1">
            <a:spLocks noChangeArrowheads="1"/>
          </p:cNvSpPr>
          <p:nvPr/>
        </p:nvSpPr>
        <p:spPr bwMode="auto">
          <a:xfrm>
            <a:off x="4724400" y="28956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22545" name="Line 29"/>
          <p:cNvSpPr>
            <a:spLocks noChangeShapeType="1"/>
          </p:cNvSpPr>
          <p:nvPr/>
        </p:nvSpPr>
        <p:spPr bwMode="auto">
          <a:xfrm flipV="1">
            <a:off x="5045075" y="2649538"/>
            <a:ext cx="0" cy="304800"/>
          </a:xfrm>
          <a:prstGeom prst="line">
            <a:avLst/>
          </a:prstGeom>
          <a:noFill/>
          <a:ln w="9525">
            <a:solidFill>
              <a:schemeClr val="tx1"/>
            </a:solidFill>
            <a:round/>
            <a:headEnd/>
            <a:tailEnd type="triangle" w="med" len="med"/>
          </a:ln>
        </p:spPr>
        <p:txBody>
          <a:bodyPr/>
          <a:lstStyle/>
          <a:p>
            <a:endParaRPr lang="en-US"/>
          </a:p>
        </p:txBody>
      </p:sp>
      <p:sp>
        <p:nvSpPr>
          <p:cNvPr id="22546" name="Text Box 30"/>
          <p:cNvSpPr txBox="1">
            <a:spLocks noChangeArrowheads="1"/>
          </p:cNvSpPr>
          <p:nvPr/>
        </p:nvSpPr>
        <p:spPr bwMode="auto">
          <a:xfrm>
            <a:off x="5380038" y="2895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22547" name="Line 31"/>
          <p:cNvSpPr>
            <a:spLocks noChangeShapeType="1"/>
          </p:cNvSpPr>
          <p:nvPr/>
        </p:nvSpPr>
        <p:spPr bwMode="auto">
          <a:xfrm flipV="1">
            <a:off x="5691188" y="2667000"/>
            <a:ext cx="0" cy="304800"/>
          </a:xfrm>
          <a:prstGeom prst="line">
            <a:avLst/>
          </a:prstGeom>
          <a:noFill/>
          <a:ln w="9525">
            <a:solidFill>
              <a:schemeClr val="tx1"/>
            </a:solidFill>
            <a:round/>
            <a:headEnd/>
            <a:tailEnd type="triangle" w="med" len="med"/>
          </a:ln>
        </p:spPr>
        <p:txBody>
          <a:bodyPr/>
          <a:lstStyle/>
          <a:p>
            <a:endParaRPr lang="en-US"/>
          </a:p>
        </p:txBody>
      </p:sp>
      <p:sp>
        <p:nvSpPr>
          <p:cNvPr id="22548"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22549" name="Text Box 34"/>
          <p:cNvSpPr txBox="1">
            <a:spLocks noChangeArrowheads="1"/>
          </p:cNvSpPr>
          <p:nvPr/>
        </p:nvSpPr>
        <p:spPr bwMode="auto">
          <a:xfrm>
            <a:off x="3032125" y="4308475"/>
            <a:ext cx="3541713" cy="457200"/>
          </a:xfrm>
          <a:prstGeom prst="rect">
            <a:avLst/>
          </a:prstGeom>
          <a:noFill/>
          <a:ln w="9525">
            <a:noFill/>
            <a:miter lim="800000"/>
            <a:headEnd/>
            <a:tailEnd/>
          </a:ln>
        </p:spPr>
        <p:txBody>
          <a:bodyPr wrap="none">
            <a:spAutoFit/>
          </a:bodyPr>
          <a:lstStyle/>
          <a:p>
            <a:r>
              <a:rPr lang="en-US"/>
              <a:t>swap arr[left] and arr[right]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23555"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23556"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23557"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23558"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23559"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23560"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23561"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23562"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23563"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23564"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23565"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23566"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23567"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23568" name="Text Box 28"/>
          <p:cNvSpPr txBox="1">
            <a:spLocks noChangeArrowheads="1"/>
          </p:cNvSpPr>
          <p:nvPr/>
        </p:nvSpPr>
        <p:spPr bwMode="auto">
          <a:xfrm>
            <a:off x="4724400" y="28956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23569" name="Line 29"/>
          <p:cNvSpPr>
            <a:spLocks noChangeShapeType="1"/>
          </p:cNvSpPr>
          <p:nvPr/>
        </p:nvSpPr>
        <p:spPr bwMode="auto">
          <a:xfrm flipV="1">
            <a:off x="5045075" y="2649538"/>
            <a:ext cx="0" cy="304800"/>
          </a:xfrm>
          <a:prstGeom prst="line">
            <a:avLst/>
          </a:prstGeom>
          <a:noFill/>
          <a:ln w="9525">
            <a:solidFill>
              <a:schemeClr val="tx1"/>
            </a:solidFill>
            <a:round/>
            <a:headEnd/>
            <a:tailEnd type="triangle" w="med" len="med"/>
          </a:ln>
        </p:spPr>
        <p:txBody>
          <a:bodyPr/>
          <a:lstStyle/>
          <a:p>
            <a:endParaRPr lang="en-US"/>
          </a:p>
        </p:txBody>
      </p:sp>
      <p:sp>
        <p:nvSpPr>
          <p:cNvPr id="23570" name="Text Box 30"/>
          <p:cNvSpPr txBox="1">
            <a:spLocks noChangeArrowheads="1"/>
          </p:cNvSpPr>
          <p:nvPr/>
        </p:nvSpPr>
        <p:spPr bwMode="auto">
          <a:xfrm>
            <a:off x="5380038" y="2895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23571" name="Line 31"/>
          <p:cNvSpPr>
            <a:spLocks noChangeShapeType="1"/>
          </p:cNvSpPr>
          <p:nvPr/>
        </p:nvSpPr>
        <p:spPr bwMode="auto">
          <a:xfrm flipV="1">
            <a:off x="5691188" y="2667000"/>
            <a:ext cx="0" cy="304800"/>
          </a:xfrm>
          <a:prstGeom prst="line">
            <a:avLst/>
          </a:prstGeom>
          <a:noFill/>
          <a:ln w="9525">
            <a:solidFill>
              <a:schemeClr val="tx1"/>
            </a:solidFill>
            <a:round/>
            <a:headEnd/>
            <a:tailEnd type="triangle" w="med" len="med"/>
          </a:ln>
        </p:spPr>
        <p:txBody>
          <a:bodyPr/>
          <a:lstStyle/>
          <a:p>
            <a:endParaRPr lang="en-US"/>
          </a:p>
        </p:txBody>
      </p:sp>
      <p:sp>
        <p:nvSpPr>
          <p:cNvPr id="23572"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23573" name="Text Box 33"/>
          <p:cNvSpPr txBox="1">
            <a:spLocks noChangeArrowheads="1"/>
          </p:cNvSpPr>
          <p:nvPr/>
        </p:nvSpPr>
        <p:spPr bwMode="auto">
          <a:xfrm>
            <a:off x="3032125" y="4308475"/>
            <a:ext cx="3541713" cy="457200"/>
          </a:xfrm>
          <a:prstGeom prst="rect">
            <a:avLst/>
          </a:prstGeom>
          <a:noFill/>
          <a:ln w="9525">
            <a:noFill/>
            <a:miter lim="800000"/>
            <a:headEnd/>
            <a:tailEnd/>
          </a:ln>
        </p:spPr>
        <p:txBody>
          <a:bodyPr wrap="none">
            <a:spAutoFit/>
          </a:bodyPr>
          <a:lstStyle/>
          <a:p>
            <a:r>
              <a:rPr lang="en-US"/>
              <a:t>swap arr[left] and arr[right]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24579"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24580"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24581"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24582"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24583"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24584"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24585"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24586"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24587"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24588"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24589"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24590"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24591"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24592" name="Text Box 28"/>
          <p:cNvSpPr txBox="1">
            <a:spLocks noChangeArrowheads="1"/>
          </p:cNvSpPr>
          <p:nvPr/>
        </p:nvSpPr>
        <p:spPr bwMode="auto">
          <a:xfrm>
            <a:off x="4724400" y="28956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24593" name="Line 29"/>
          <p:cNvSpPr>
            <a:spLocks noChangeShapeType="1"/>
          </p:cNvSpPr>
          <p:nvPr/>
        </p:nvSpPr>
        <p:spPr bwMode="auto">
          <a:xfrm flipV="1">
            <a:off x="5045075" y="2649538"/>
            <a:ext cx="0" cy="304800"/>
          </a:xfrm>
          <a:prstGeom prst="line">
            <a:avLst/>
          </a:prstGeom>
          <a:noFill/>
          <a:ln w="9525">
            <a:solidFill>
              <a:schemeClr val="tx1"/>
            </a:solidFill>
            <a:round/>
            <a:headEnd/>
            <a:tailEnd type="triangle" w="med" len="med"/>
          </a:ln>
        </p:spPr>
        <p:txBody>
          <a:bodyPr/>
          <a:lstStyle/>
          <a:p>
            <a:endParaRPr lang="en-US"/>
          </a:p>
        </p:txBody>
      </p:sp>
      <p:sp>
        <p:nvSpPr>
          <p:cNvPr id="24594" name="Text Box 30"/>
          <p:cNvSpPr txBox="1">
            <a:spLocks noChangeArrowheads="1"/>
          </p:cNvSpPr>
          <p:nvPr/>
        </p:nvSpPr>
        <p:spPr bwMode="auto">
          <a:xfrm>
            <a:off x="5380038" y="2895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24595" name="Line 31"/>
          <p:cNvSpPr>
            <a:spLocks noChangeShapeType="1"/>
          </p:cNvSpPr>
          <p:nvPr/>
        </p:nvSpPr>
        <p:spPr bwMode="auto">
          <a:xfrm flipV="1">
            <a:off x="5691188" y="2667000"/>
            <a:ext cx="0" cy="304800"/>
          </a:xfrm>
          <a:prstGeom prst="line">
            <a:avLst/>
          </a:prstGeom>
          <a:noFill/>
          <a:ln w="9525">
            <a:solidFill>
              <a:schemeClr val="tx1"/>
            </a:solidFill>
            <a:round/>
            <a:headEnd/>
            <a:tailEnd type="triangle" w="med" len="med"/>
          </a:ln>
        </p:spPr>
        <p:txBody>
          <a:bodyPr/>
          <a:lstStyle/>
          <a:p>
            <a:endParaRPr lang="en-US"/>
          </a:p>
        </p:txBody>
      </p:sp>
      <p:sp>
        <p:nvSpPr>
          <p:cNvPr id="24596"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24597" name="Text Box 34"/>
          <p:cNvSpPr txBox="1">
            <a:spLocks noChangeArrowheads="1"/>
          </p:cNvSpPr>
          <p:nvPr/>
        </p:nvSpPr>
        <p:spPr bwMode="auto">
          <a:xfrm>
            <a:off x="3032125" y="4308475"/>
            <a:ext cx="3246438" cy="822325"/>
          </a:xfrm>
          <a:prstGeom prst="rect">
            <a:avLst/>
          </a:prstGeom>
          <a:noFill/>
          <a:ln w="9525">
            <a:noFill/>
            <a:miter lim="800000"/>
            <a:headEnd/>
            <a:tailEnd/>
          </a:ln>
        </p:spPr>
        <p:txBody>
          <a:bodyPr wrap="none">
            <a:spAutoFit/>
          </a:bodyPr>
          <a:lstStyle/>
          <a:p>
            <a:r>
              <a:rPr lang="en-US"/>
              <a:t>repeat right/left scan</a:t>
            </a:r>
          </a:p>
          <a:p>
            <a:r>
              <a:rPr lang="en-US"/>
              <a:t>UNTIL left &amp; right cross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25603"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25604"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25605"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25606"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25607"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25608"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25609"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25610"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25611"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25612"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25613"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25614"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25615"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25616" name="Text Box 28"/>
          <p:cNvSpPr txBox="1">
            <a:spLocks noChangeArrowheads="1"/>
          </p:cNvSpPr>
          <p:nvPr/>
        </p:nvSpPr>
        <p:spPr bwMode="auto">
          <a:xfrm>
            <a:off x="4724400" y="28956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25617" name="Line 29"/>
          <p:cNvSpPr>
            <a:spLocks noChangeShapeType="1"/>
          </p:cNvSpPr>
          <p:nvPr/>
        </p:nvSpPr>
        <p:spPr bwMode="auto">
          <a:xfrm flipV="1">
            <a:off x="5045075" y="2649538"/>
            <a:ext cx="0" cy="304800"/>
          </a:xfrm>
          <a:prstGeom prst="line">
            <a:avLst/>
          </a:prstGeom>
          <a:noFill/>
          <a:ln w="9525">
            <a:solidFill>
              <a:schemeClr val="tx1"/>
            </a:solidFill>
            <a:round/>
            <a:headEnd/>
            <a:tailEnd type="triangle" w="med" len="med"/>
          </a:ln>
        </p:spPr>
        <p:txBody>
          <a:bodyPr/>
          <a:lstStyle/>
          <a:p>
            <a:endParaRPr lang="en-US"/>
          </a:p>
        </p:txBody>
      </p:sp>
      <p:sp>
        <p:nvSpPr>
          <p:cNvPr id="25618" name="Text Box 30"/>
          <p:cNvSpPr txBox="1">
            <a:spLocks noChangeArrowheads="1"/>
          </p:cNvSpPr>
          <p:nvPr/>
        </p:nvSpPr>
        <p:spPr bwMode="auto">
          <a:xfrm>
            <a:off x="5380038" y="2895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25619" name="Line 31"/>
          <p:cNvSpPr>
            <a:spLocks noChangeShapeType="1"/>
          </p:cNvSpPr>
          <p:nvPr/>
        </p:nvSpPr>
        <p:spPr bwMode="auto">
          <a:xfrm flipV="1">
            <a:off x="5691188" y="2667000"/>
            <a:ext cx="0" cy="304800"/>
          </a:xfrm>
          <a:prstGeom prst="line">
            <a:avLst/>
          </a:prstGeom>
          <a:noFill/>
          <a:ln w="9525">
            <a:solidFill>
              <a:schemeClr val="tx1"/>
            </a:solidFill>
            <a:round/>
            <a:headEnd/>
            <a:tailEnd type="triangle" w="med" len="med"/>
          </a:ln>
        </p:spPr>
        <p:txBody>
          <a:bodyPr/>
          <a:lstStyle/>
          <a:p>
            <a:endParaRPr lang="en-US"/>
          </a:p>
        </p:txBody>
      </p:sp>
      <p:sp>
        <p:nvSpPr>
          <p:cNvPr id="25620"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25621" name="Text Box 33"/>
          <p:cNvSpPr txBox="1">
            <a:spLocks noChangeArrowheads="1"/>
          </p:cNvSpPr>
          <p:nvPr/>
        </p:nvSpPr>
        <p:spPr bwMode="auto">
          <a:xfrm>
            <a:off x="3032125" y="4308475"/>
            <a:ext cx="3505200" cy="1187450"/>
          </a:xfrm>
          <a:prstGeom prst="rect">
            <a:avLst/>
          </a:prstGeom>
          <a:noFill/>
          <a:ln w="9525">
            <a:noFill/>
            <a:miter lim="800000"/>
            <a:headEnd/>
            <a:tailEnd/>
          </a:ln>
        </p:spPr>
        <p:txBody>
          <a:bodyPr wrap="none">
            <a:spAutoFit/>
          </a:bodyPr>
          <a:lstStyle/>
          <a:p>
            <a:r>
              <a:rPr lang="en-US"/>
              <a:t>right moves to the left until</a:t>
            </a:r>
          </a:p>
          <a:p>
            <a:r>
              <a:rPr lang="en-US"/>
              <a:t>value that should be to left</a:t>
            </a:r>
          </a:p>
          <a:p>
            <a:r>
              <a:rPr lang="en-US"/>
              <a:t>of pivot...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26627"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26628"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26629"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26630"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26631"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26632"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26633"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26634"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26635"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26636"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26637"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26638"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26639"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26640" name="Text Box 28"/>
          <p:cNvSpPr txBox="1">
            <a:spLocks noChangeArrowheads="1"/>
          </p:cNvSpPr>
          <p:nvPr/>
        </p:nvSpPr>
        <p:spPr bwMode="auto">
          <a:xfrm>
            <a:off x="4724400" y="28956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26641" name="Line 29"/>
          <p:cNvSpPr>
            <a:spLocks noChangeShapeType="1"/>
          </p:cNvSpPr>
          <p:nvPr/>
        </p:nvSpPr>
        <p:spPr bwMode="auto">
          <a:xfrm flipV="1">
            <a:off x="5045075" y="2649538"/>
            <a:ext cx="0" cy="304800"/>
          </a:xfrm>
          <a:prstGeom prst="line">
            <a:avLst/>
          </a:prstGeom>
          <a:noFill/>
          <a:ln w="9525">
            <a:solidFill>
              <a:schemeClr val="tx1"/>
            </a:solidFill>
            <a:round/>
            <a:headEnd/>
            <a:tailEnd type="triangle" w="med" len="med"/>
          </a:ln>
        </p:spPr>
        <p:txBody>
          <a:bodyPr/>
          <a:lstStyle/>
          <a:p>
            <a:endParaRPr lang="en-US"/>
          </a:p>
        </p:txBody>
      </p:sp>
      <p:sp>
        <p:nvSpPr>
          <p:cNvPr id="26642" name="Text Box 30"/>
          <p:cNvSpPr txBox="1">
            <a:spLocks noChangeArrowheads="1"/>
          </p:cNvSpPr>
          <p:nvPr/>
        </p:nvSpPr>
        <p:spPr bwMode="auto">
          <a:xfrm>
            <a:off x="4724400" y="3429000"/>
            <a:ext cx="715963"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26643" name="Line 31"/>
          <p:cNvSpPr>
            <a:spLocks noChangeShapeType="1"/>
          </p:cNvSpPr>
          <p:nvPr/>
        </p:nvSpPr>
        <p:spPr bwMode="auto">
          <a:xfrm flipV="1">
            <a:off x="5035550" y="3200400"/>
            <a:ext cx="0" cy="304800"/>
          </a:xfrm>
          <a:prstGeom prst="line">
            <a:avLst/>
          </a:prstGeom>
          <a:noFill/>
          <a:ln w="9525">
            <a:solidFill>
              <a:schemeClr val="tx1"/>
            </a:solidFill>
            <a:round/>
            <a:headEnd/>
            <a:tailEnd type="triangle" w="med" len="med"/>
          </a:ln>
        </p:spPr>
        <p:txBody>
          <a:bodyPr/>
          <a:lstStyle/>
          <a:p>
            <a:endParaRPr lang="en-US"/>
          </a:p>
        </p:txBody>
      </p:sp>
      <p:sp>
        <p:nvSpPr>
          <p:cNvPr id="26644"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34832" name="Group 16"/>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833" name="Group 17"/>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866" name="Group 50"/>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67" name="Line 51"/>
          <p:cNvSpPr>
            <a:spLocks noChangeShapeType="1"/>
          </p:cNvSpPr>
          <p:nvPr/>
        </p:nvSpPr>
        <p:spPr bwMode="auto">
          <a:xfrm flipV="1">
            <a:off x="1828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5168" name="Line 52"/>
          <p:cNvSpPr>
            <a:spLocks noChangeShapeType="1"/>
          </p:cNvSpPr>
          <p:nvPr/>
        </p:nvSpPr>
        <p:spPr bwMode="auto">
          <a:xfrm flipV="1">
            <a:off x="53340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5169" name="Line 53"/>
          <p:cNvSpPr>
            <a:spLocks noChangeShapeType="1"/>
          </p:cNvSpPr>
          <p:nvPr/>
        </p:nvSpPr>
        <p:spPr bwMode="auto">
          <a:xfrm flipV="1">
            <a:off x="22098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5170" name="Text Box 54"/>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5171" name="Text Box 55"/>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5172" name="Text Box 56"/>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4"/>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27651" name="Text Box 15"/>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27652" name="Text Box 16"/>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27653" name="Text Box 17"/>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27654" name="Text Box 18"/>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27655" name="Text Box 19"/>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27656" name="Text Box 20"/>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27657" name="Text Box 21"/>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27658" name="Text Box 22"/>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27659" name="Text Box 23"/>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27660" name="Text Box 24"/>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27661" name="Text Box 25"/>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27662" name="Text Box 26"/>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27663" name="Text Box 27"/>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27664" name="Text Box 28"/>
          <p:cNvSpPr txBox="1">
            <a:spLocks noChangeArrowheads="1"/>
          </p:cNvSpPr>
          <p:nvPr/>
        </p:nvSpPr>
        <p:spPr bwMode="auto">
          <a:xfrm>
            <a:off x="4724400" y="28956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27665" name="Line 29"/>
          <p:cNvSpPr>
            <a:spLocks noChangeShapeType="1"/>
          </p:cNvSpPr>
          <p:nvPr/>
        </p:nvSpPr>
        <p:spPr bwMode="auto">
          <a:xfrm flipV="1">
            <a:off x="5045075" y="2649538"/>
            <a:ext cx="0" cy="304800"/>
          </a:xfrm>
          <a:prstGeom prst="line">
            <a:avLst/>
          </a:prstGeom>
          <a:noFill/>
          <a:ln w="9525">
            <a:solidFill>
              <a:schemeClr val="tx1"/>
            </a:solidFill>
            <a:round/>
            <a:headEnd/>
            <a:tailEnd type="triangle" w="med" len="med"/>
          </a:ln>
        </p:spPr>
        <p:txBody>
          <a:bodyPr/>
          <a:lstStyle/>
          <a:p>
            <a:endParaRPr lang="en-US"/>
          </a:p>
        </p:txBody>
      </p:sp>
      <p:sp>
        <p:nvSpPr>
          <p:cNvPr id="27666" name="Text Box 30"/>
          <p:cNvSpPr txBox="1">
            <a:spLocks noChangeArrowheads="1"/>
          </p:cNvSpPr>
          <p:nvPr/>
        </p:nvSpPr>
        <p:spPr bwMode="auto">
          <a:xfrm>
            <a:off x="4724400" y="3429000"/>
            <a:ext cx="715963"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27667" name="Line 31"/>
          <p:cNvSpPr>
            <a:spLocks noChangeShapeType="1"/>
          </p:cNvSpPr>
          <p:nvPr/>
        </p:nvSpPr>
        <p:spPr bwMode="auto">
          <a:xfrm flipV="1">
            <a:off x="5035550" y="3200400"/>
            <a:ext cx="0" cy="304800"/>
          </a:xfrm>
          <a:prstGeom prst="line">
            <a:avLst/>
          </a:prstGeom>
          <a:noFill/>
          <a:ln w="9525">
            <a:solidFill>
              <a:schemeClr val="tx1"/>
            </a:solidFill>
            <a:round/>
            <a:headEnd/>
            <a:tailEnd type="triangle" w="med" len="med"/>
          </a:ln>
        </p:spPr>
        <p:txBody>
          <a:bodyPr/>
          <a:lstStyle/>
          <a:p>
            <a:endParaRPr lang="en-US"/>
          </a:p>
        </p:txBody>
      </p:sp>
      <p:sp>
        <p:nvSpPr>
          <p:cNvPr id="27668" name="Text Box 32"/>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27669" name="Text Box 33"/>
          <p:cNvSpPr txBox="1">
            <a:spLocks noChangeArrowheads="1"/>
          </p:cNvSpPr>
          <p:nvPr/>
        </p:nvSpPr>
        <p:spPr bwMode="auto">
          <a:xfrm>
            <a:off x="3032125" y="4308475"/>
            <a:ext cx="2900363" cy="822325"/>
          </a:xfrm>
          <a:prstGeom prst="rect">
            <a:avLst/>
          </a:prstGeom>
          <a:noFill/>
          <a:ln w="9525">
            <a:noFill/>
            <a:miter lim="800000"/>
            <a:headEnd/>
            <a:tailEnd/>
          </a:ln>
        </p:spPr>
        <p:txBody>
          <a:bodyPr wrap="none">
            <a:spAutoFit/>
          </a:bodyPr>
          <a:lstStyle/>
          <a:p>
            <a:r>
              <a:rPr lang="en-US"/>
              <a:t>right &amp; left CROSS!!!</a:t>
            </a:r>
          </a:p>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28675" name="Text Box 3"/>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28676" name="Text Box 4"/>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28677" name="Text Box 5"/>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28678" name="Text Box 6"/>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28679" name="Text Box 7"/>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28680" name="Text Box 8"/>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28681" name="Text Box 9"/>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28682" name="Text Box 10"/>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28683" name="Text Box 11"/>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28684" name="Text Box 12"/>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28685" name="Text Box 13"/>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28686" name="Text Box 14"/>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28687" name="Text Box 15"/>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28688" name="Text Box 16"/>
          <p:cNvSpPr txBox="1">
            <a:spLocks noChangeArrowheads="1"/>
          </p:cNvSpPr>
          <p:nvPr/>
        </p:nvSpPr>
        <p:spPr bwMode="auto">
          <a:xfrm>
            <a:off x="4724400" y="28956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28689" name="Line 17"/>
          <p:cNvSpPr>
            <a:spLocks noChangeShapeType="1"/>
          </p:cNvSpPr>
          <p:nvPr/>
        </p:nvSpPr>
        <p:spPr bwMode="auto">
          <a:xfrm flipV="1">
            <a:off x="5045075" y="2649538"/>
            <a:ext cx="0" cy="304800"/>
          </a:xfrm>
          <a:prstGeom prst="line">
            <a:avLst/>
          </a:prstGeom>
          <a:noFill/>
          <a:ln w="9525">
            <a:solidFill>
              <a:schemeClr val="tx1"/>
            </a:solidFill>
            <a:round/>
            <a:headEnd/>
            <a:tailEnd type="triangle" w="med" len="med"/>
          </a:ln>
        </p:spPr>
        <p:txBody>
          <a:bodyPr/>
          <a:lstStyle/>
          <a:p>
            <a:endParaRPr lang="en-US"/>
          </a:p>
        </p:txBody>
      </p:sp>
      <p:sp>
        <p:nvSpPr>
          <p:cNvPr id="28690" name="Text Box 18"/>
          <p:cNvSpPr txBox="1">
            <a:spLocks noChangeArrowheads="1"/>
          </p:cNvSpPr>
          <p:nvPr/>
        </p:nvSpPr>
        <p:spPr bwMode="auto">
          <a:xfrm>
            <a:off x="4724400" y="3429000"/>
            <a:ext cx="715963"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28691" name="Line 19"/>
          <p:cNvSpPr>
            <a:spLocks noChangeShapeType="1"/>
          </p:cNvSpPr>
          <p:nvPr/>
        </p:nvSpPr>
        <p:spPr bwMode="auto">
          <a:xfrm flipV="1">
            <a:off x="5035550" y="3200400"/>
            <a:ext cx="0" cy="304800"/>
          </a:xfrm>
          <a:prstGeom prst="line">
            <a:avLst/>
          </a:prstGeom>
          <a:noFill/>
          <a:ln w="9525">
            <a:solidFill>
              <a:schemeClr val="tx1"/>
            </a:solidFill>
            <a:round/>
            <a:headEnd/>
            <a:tailEnd type="triangle" w="med" len="med"/>
          </a:ln>
        </p:spPr>
        <p:txBody>
          <a:bodyPr/>
          <a:lstStyle/>
          <a:p>
            <a:endParaRPr lang="en-US"/>
          </a:p>
        </p:txBody>
      </p:sp>
      <p:sp>
        <p:nvSpPr>
          <p:cNvPr id="28692" name="Text Box 20"/>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28693" name="Text Box 21"/>
          <p:cNvSpPr txBox="1">
            <a:spLocks noChangeArrowheads="1"/>
          </p:cNvSpPr>
          <p:nvPr/>
        </p:nvSpPr>
        <p:spPr bwMode="auto">
          <a:xfrm>
            <a:off x="3032125" y="4308475"/>
            <a:ext cx="3678238" cy="1187450"/>
          </a:xfrm>
          <a:prstGeom prst="rect">
            <a:avLst/>
          </a:prstGeom>
          <a:noFill/>
          <a:ln w="9525">
            <a:noFill/>
            <a:miter lim="800000"/>
            <a:headEnd/>
            <a:tailEnd/>
          </a:ln>
        </p:spPr>
        <p:txBody>
          <a:bodyPr wrap="none">
            <a:spAutoFit/>
          </a:bodyPr>
          <a:lstStyle/>
          <a:p>
            <a:r>
              <a:rPr lang="en-US"/>
              <a:t>right &amp; left CROSS!!!</a:t>
            </a:r>
          </a:p>
          <a:p>
            <a:r>
              <a:rPr lang="en-US"/>
              <a:t>1 - Swap pivot and arr[right]</a:t>
            </a:r>
          </a:p>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29699" name="Text Box 3"/>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29700" name="Text Box 4"/>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29701" name="Text Box 5"/>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29702" name="Text Box 6"/>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29703" name="Text Box 7"/>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29704" name="Text Box 8"/>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29705" name="Text Box 9"/>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29706" name="Text Box 10"/>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29707" name="Text Box 11"/>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29708" name="Text Box 12"/>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29709" name="Text Box 13"/>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29710" name="Text Box 14"/>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29711" name="Text Box 15"/>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29712" name="Text Box 16"/>
          <p:cNvSpPr txBox="1">
            <a:spLocks noChangeArrowheads="1"/>
          </p:cNvSpPr>
          <p:nvPr/>
        </p:nvSpPr>
        <p:spPr bwMode="auto">
          <a:xfrm>
            <a:off x="4724400" y="28956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29713" name="Line 17"/>
          <p:cNvSpPr>
            <a:spLocks noChangeShapeType="1"/>
          </p:cNvSpPr>
          <p:nvPr/>
        </p:nvSpPr>
        <p:spPr bwMode="auto">
          <a:xfrm flipV="1">
            <a:off x="5045075" y="2649538"/>
            <a:ext cx="0" cy="304800"/>
          </a:xfrm>
          <a:prstGeom prst="line">
            <a:avLst/>
          </a:prstGeom>
          <a:noFill/>
          <a:ln w="9525">
            <a:solidFill>
              <a:schemeClr val="tx1"/>
            </a:solidFill>
            <a:round/>
            <a:headEnd/>
            <a:tailEnd type="triangle" w="med" len="med"/>
          </a:ln>
        </p:spPr>
        <p:txBody>
          <a:bodyPr/>
          <a:lstStyle/>
          <a:p>
            <a:endParaRPr lang="en-US"/>
          </a:p>
        </p:txBody>
      </p:sp>
      <p:sp>
        <p:nvSpPr>
          <p:cNvPr id="29714" name="Text Box 18"/>
          <p:cNvSpPr txBox="1">
            <a:spLocks noChangeArrowheads="1"/>
          </p:cNvSpPr>
          <p:nvPr/>
        </p:nvSpPr>
        <p:spPr bwMode="auto">
          <a:xfrm>
            <a:off x="4724400" y="3429000"/>
            <a:ext cx="715963"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29715" name="Line 19"/>
          <p:cNvSpPr>
            <a:spLocks noChangeShapeType="1"/>
          </p:cNvSpPr>
          <p:nvPr/>
        </p:nvSpPr>
        <p:spPr bwMode="auto">
          <a:xfrm flipV="1">
            <a:off x="5035550" y="3200400"/>
            <a:ext cx="0" cy="304800"/>
          </a:xfrm>
          <a:prstGeom prst="line">
            <a:avLst/>
          </a:prstGeom>
          <a:noFill/>
          <a:ln w="9525">
            <a:solidFill>
              <a:schemeClr val="tx1"/>
            </a:solidFill>
            <a:round/>
            <a:headEnd/>
            <a:tailEnd type="triangle" w="med" len="med"/>
          </a:ln>
        </p:spPr>
        <p:txBody>
          <a:bodyPr/>
          <a:lstStyle/>
          <a:p>
            <a:endParaRPr lang="en-US"/>
          </a:p>
        </p:txBody>
      </p:sp>
      <p:sp>
        <p:nvSpPr>
          <p:cNvPr id="29716" name="Text Box 20"/>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29717" name="Text Box 21"/>
          <p:cNvSpPr txBox="1">
            <a:spLocks noChangeArrowheads="1"/>
          </p:cNvSpPr>
          <p:nvPr/>
        </p:nvSpPr>
        <p:spPr bwMode="auto">
          <a:xfrm>
            <a:off x="3032125" y="4308475"/>
            <a:ext cx="3678238" cy="1187450"/>
          </a:xfrm>
          <a:prstGeom prst="rect">
            <a:avLst/>
          </a:prstGeom>
          <a:noFill/>
          <a:ln w="9525">
            <a:noFill/>
            <a:miter lim="800000"/>
            <a:headEnd/>
            <a:tailEnd/>
          </a:ln>
        </p:spPr>
        <p:txBody>
          <a:bodyPr wrap="none">
            <a:spAutoFit/>
          </a:bodyPr>
          <a:lstStyle/>
          <a:p>
            <a:r>
              <a:rPr lang="en-US"/>
              <a:t>right &amp; left CROSS!!!</a:t>
            </a:r>
          </a:p>
          <a:p>
            <a:r>
              <a:rPr lang="en-US"/>
              <a:t>1 - Swap pivot and arr[right]</a:t>
            </a:r>
          </a:p>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30723" name="Text Box 3"/>
          <p:cNvSpPr txBox="1">
            <a:spLocks noChangeArrowheads="1"/>
          </p:cNvSpPr>
          <p:nvPr/>
        </p:nvSpPr>
        <p:spPr bwMode="auto">
          <a:xfrm>
            <a:off x="2667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30724" name="Text Box 4"/>
          <p:cNvSpPr txBox="1">
            <a:spLocks noChangeArrowheads="1"/>
          </p:cNvSpPr>
          <p:nvPr/>
        </p:nvSpPr>
        <p:spPr bwMode="auto">
          <a:xfrm>
            <a:off x="33528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30725" name="Text Box 5"/>
          <p:cNvSpPr txBox="1">
            <a:spLocks noChangeArrowheads="1"/>
          </p:cNvSpPr>
          <p:nvPr/>
        </p:nvSpPr>
        <p:spPr bwMode="auto">
          <a:xfrm>
            <a:off x="40386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30726" name="Text Box 6"/>
          <p:cNvSpPr txBox="1">
            <a:spLocks noChangeArrowheads="1"/>
          </p:cNvSpPr>
          <p:nvPr/>
        </p:nvSpPr>
        <p:spPr bwMode="auto">
          <a:xfrm>
            <a:off x="47244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30727" name="Text Box 7"/>
          <p:cNvSpPr txBox="1">
            <a:spLocks noChangeArrowheads="1"/>
          </p:cNvSpPr>
          <p:nvPr/>
        </p:nvSpPr>
        <p:spPr bwMode="auto">
          <a:xfrm>
            <a:off x="54102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30728" name="Text Box 8"/>
          <p:cNvSpPr txBox="1">
            <a:spLocks noChangeArrowheads="1"/>
          </p:cNvSpPr>
          <p:nvPr/>
        </p:nvSpPr>
        <p:spPr bwMode="auto">
          <a:xfrm>
            <a:off x="6096000" y="2124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30729" name="Text Box 9"/>
          <p:cNvSpPr txBox="1">
            <a:spLocks noChangeArrowheads="1"/>
          </p:cNvSpPr>
          <p:nvPr/>
        </p:nvSpPr>
        <p:spPr bwMode="auto">
          <a:xfrm>
            <a:off x="2819400" y="1819275"/>
            <a:ext cx="273050" cy="304800"/>
          </a:xfrm>
          <a:prstGeom prst="rect">
            <a:avLst/>
          </a:prstGeom>
          <a:noFill/>
          <a:ln w="9525">
            <a:noFill/>
            <a:miter lim="800000"/>
            <a:headEnd/>
            <a:tailEnd/>
          </a:ln>
        </p:spPr>
        <p:txBody>
          <a:bodyPr wrap="none">
            <a:spAutoFit/>
          </a:bodyPr>
          <a:lstStyle/>
          <a:p>
            <a:r>
              <a:rPr lang="en-US" sz="1400" b="1"/>
              <a:t>0</a:t>
            </a:r>
          </a:p>
        </p:txBody>
      </p:sp>
      <p:sp>
        <p:nvSpPr>
          <p:cNvPr id="30730" name="Text Box 10"/>
          <p:cNvSpPr txBox="1">
            <a:spLocks noChangeArrowheads="1"/>
          </p:cNvSpPr>
          <p:nvPr/>
        </p:nvSpPr>
        <p:spPr bwMode="auto">
          <a:xfrm>
            <a:off x="3505200" y="1819275"/>
            <a:ext cx="273050" cy="304800"/>
          </a:xfrm>
          <a:prstGeom prst="rect">
            <a:avLst/>
          </a:prstGeom>
          <a:noFill/>
          <a:ln w="9525">
            <a:noFill/>
            <a:miter lim="800000"/>
            <a:headEnd/>
            <a:tailEnd/>
          </a:ln>
        </p:spPr>
        <p:txBody>
          <a:bodyPr wrap="none">
            <a:spAutoFit/>
          </a:bodyPr>
          <a:lstStyle/>
          <a:p>
            <a:r>
              <a:rPr lang="en-US" sz="1400" b="1"/>
              <a:t>1</a:t>
            </a:r>
          </a:p>
        </p:txBody>
      </p:sp>
      <p:sp>
        <p:nvSpPr>
          <p:cNvPr id="30731" name="Text Box 11"/>
          <p:cNvSpPr txBox="1">
            <a:spLocks noChangeArrowheads="1"/>
          </p:cNvSpPr>
          <p:nvPr/>
        </p:nvSpPr>
        <p:spPr bwMode="auto">
          <a:xfrm>
            <a:off x="4222750" y="1819275"/>
            <a:ext cx="273050" cy="304800"/>
          </a:xfrm>
          <a:prstGeom prst="rect">
            <a:avLst/>
          </a:prstGeom>
          <a:noFill/>
          <a:ln w="9525">
            <a:noFill/>
            <a:miter lim="800000"/>
            <a:headEnd/>
            <a:tailEnd/>
          </a:ln>
        </p:spPr>
        <p:txBody>
          <a:bodyPr wrap="none">
            <a:spAutoFit/>
          </a:bodyPr>
          <a:lstStyle/>
          <a:p>
            <a:r>
              <a:rPr lang="en-US" sz="1400" b="1"/>
              <a:t>2</a:t>
            </a:r>
          </a:p>
        </p:txBody>
      </p:sp>
      <p:sp>
        <p:nvSpPr>
          <p:cNvPr id="30732" name="Text Box 12"/>
          <p:cNvSpPr txBox="1">
            <a:spLocks noChangeArrowheads="1"/>
          </p:cNvSpPr>
          <p:nvPr/>
        </p:nvSpPr>
        <p:spPr bwMode="auto">
          <a:xfrm>
            <a:off x="4908550" y="1819275"/>
            <a:ext cx="273050" cy="304800"/>
          </a:xfrm>
          <a:prstGeom prst="rect">
            <a:avLst/>
          </a:prstGeom>
          <a:noFill/>
          <a:ln w="9525">
            <a:noFill/>
            <a:miter lim="800000"/>
            <a:headEnd/>
            <a:tailEnd/>
          </a:ln>
        </p:spPr>
        <p:txBody>
          <a:bodyPr wrap="none">
            <a:spAutoFit/>
          </a:bodyPr>
          <a:lstStyle/>
          <a:p>
            <a:r>
              <a:rPr lang="en-US" sz="1400" b="1"/>
              <a:t>3</a:t>
            </a:r>
          </a:p>
        </p:txBody>
      </p:sp>
      <p:sp>
        <p:nvSpPr>
          <p:cNvPr id="30733" name="Text Box 13"/>
          <p:cNvSpPr txBox="1">
            <a:spLocks noChangeArrowheads="1"/>
          </p:cNvSpPr>
          <p:nvPr/>
        </p:nvSpPr>
        <p:spPr bwMode="auto">
          <a:xfrm>
            <a:off x="5562600" y="1819275"/>
            <a:ext cx="273050" cy="304800"/>
          </a:xfrm>
          <a:prstGeom prst="rect">
            <a:avLst/>
          </a:prstGeom>
          <a:noFill/>
          <a:ln w="9525">
            <a:noFill/>
            <a:miter lim="800000"/>
            <a:headEnd/>
            <a:tailEnd/>
          </a:ln>
        </p:spPr>
        <p:txBody>
          <a:bodyPr wrap="none">
            <a:spAutoFit/>
          </a:bodyPr>
          <a:lstStyle/>
          <a:p>
            <a:r>
              <a:rPr lang="en-US" sz="1400" b="1"/>
              <a:t>4</a:t>
            </a:r>
          </a:p>
        </p:txBody>
      </p:sp>
      <p:sp>
        <p:nvSpPr>
          <p:cNvPr id="30734" name="Text Box 14"/>
          <p:cNvSpPr txBox="1">
            <a:spLocks noChangeArrowheads="1"/>
          </p:cNvSpPr>
          <p:nvPr/>
        </p:nvSpPr>
        <p:spPr bwMode="auto">
          <a:xfrm>
            <a:off x="6248400" y="1819275"/>
            <a:ext cx="273050" cy="304800"/>
          </a:xfrm>
          <a:prstGeom prst="rect">
            <a:avLst/>
          </a:prstGeom>
          <a:noFill/>
          <a:ln w="9525">
            <a:noFill/>
            <a:miter lim="800000"/>
            <a:headEnd/>
            <a:tailEnd/>
          </a:ln>
        </p:spPr>
        <p:txBody>
          <a:bodyPr wrap="none">
            <a:spAutoFit/>
          </a:bodyPr>
          <a:lstStyle/>
          <a:p>
            <a:r>
              <a:rPr lang="en-US" sz="1400" b="1"/>
              <a:t>5</a:t>
            </a:r>
          </a:p>
        </p:txBody>
      </p:sp>
      <p:sp>
        <p:nvSpPr>
          <p:cNvPr id="30735" name="Text Box 15"/>
          <p:cNvSpPr txBox="1">
            <a:spLocks noChangeArrowheads="1"/>
          </p:cNvSpPr>
          <p:nvPr/>
        </p:nvSpPr>
        <p:spPr bwMode="auto">
          <a:xfrm>
            <a:off x="-38100" y="22002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partition(arr,0,5)</a:t>
            </a:r>
          </a:p>
        </p:txBody>
      </p:sp>
      <p:sp>
        <p:nvSpPr>
          <p:cNvPr id="30736" name="Text Box 16"/>
          <p:cNvSpPr txBox="1">
            <a:spLocks noChangeArrowheads="1"/>
          </p:cNvSpPr>
          <p:nvPr/>
        </p:nvSpPr>
        <p:spPr bwMode="auto">
          <a:xfrm>
            <a:off x="4724400" y="28956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30737" name="Line 17"/>
          <p:cNvSpPr>
            <a:spLocks noChangeShapeType="1"/>
          </p:cNvSpPr>
          <p:nvPr/>
        </p:nvSpPr>
        <p:spPr bwMode="auto">
          <a:xfrm flipV="1">
            <a:off x="5045075" y="2649538"/>
            <a:ext cx="0" cy="304800"/>
          </a:xfrm>
          <a:prstGeom prst="line">
            <a:avLst/>
          </a:prstGeom>
          <a:noFill/>
          <a:ln w="9525">
            <a:solidFill>
              <a:schemeClr val="tx1"/>
            </a:solidFill>
            <a:round/>
            <a:headEnd/>
            <a:tailEnd type="triangle" w="med" len="med"/>
          </a:ln>
        </p:spPr>
        <p:txBody>
          <a:bodyPr/>
          <a:lstStyle/>
          <a:p>
            <a:endParaRPr lang="en-US"/>
          </a:p>
        </p:txBody>
      </p:sp>
      <p:sp>
        <p:nvSpPr>
          <p:cNvPr id="30738" name="Text Box 18"/>
          <p:cNvSpPr txBox="1">
            <a:spLocks noChangeArrowheads="1"/>
          </p:cNvSpPr>
          <p:nvPr/>
        </p:nvSpPr>
        <p:spPr bwMode="auto">
          <a:xfrm>
            <a:off x="4724400" y="3429000"/>
            <a:ext cx="715963"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30739" name="Line 19"/>
          <p:cNvSpPr>
            <a:spLocks noChangeShapeType="1"/>
          </p:cNvSpPr>
          <p:nvPr/>
        </p:nvSpPr>
        <p:spPr bwMode="auto">
          <a:xfrm flipV="1">
            <a:off x="5035550" y="3200400"/>
            <a:ext cx="0" cy="304800"/>
          </a:xfrm>
          <a:prstGeom prst="line">
            <a:avLst/>
          </a:prstGeom>
          <a:noFill/>
          <a:ln w="9525">
            <a:solidFill>
              <a:schemeClr val="tx1"/>
            </a:solidFill>
            <a:round/>
            <a:headEnd/>
            <a:tailEnd type="triangle" w="med" len="med"/>
          </a:ln>
        </p:spPr>
        <p:txBody>
          <a:bodyPr/>
          <a:lstStyle/>
          <a:p>
            <a:endParaRPr lang="en-US"/>
          </a:p>
        </p:txBody>
      </p:sp>
      <p:sp>
        <p:nvSpPr>
          <p:cNvPr id="30740" name="Text Box 20"/>
          <p:cNvSpPr txBox="1">
            <a:spLocks noChangeArrowheads="1"/>
          </p:cNvSpPr>
          <p:nvPr/>
        </p:nvSpPr>
        <p:spPr bwMode="auto">
          <a:xfrm>
            <a:off x="441325" y="2743200"/>
            <a:ext cx="938213" cy="314325"/>
          </a:xfrm>
          <a:prstGeom prst="rect">
            <a:avLst/>
          </a:prstGeom>
          <a:noFill/>
          <a:ln w="9525">
            <a:solidFill>
              <a:schemeClr val="tx1"/>
            </a:solidFill>
            <a:miter lim="800000"/>
            <a:headEnd/>
            <a:tailEnd/>
          </a:ln>
        </p:spPr>
        <p:txBody>
          <a:bodyPr wrap="none">
            <a:spAutoFit/>
          </a:bodyPr>
          <a:lstStyle/>
          <a:p>
            <a:r>
              <a:rPr lang="en-US" sz="1400" b="1">
                <a:latin typeface="Courier New" pitchFamily="49" charset="0"/>
              </a:rPr>
              <a:t>pivot=6</a:t>
            </a:r>
          </a:p>
        </p:txBody>
      </p:sp>
      <p:sp>
        <p:nvSpPr>
          <p:cNvPr id="30741" name="Text Box 21"/>
          <p:cNvSpPr txBox="1">
            <a:spLocks noChangeArrowheads="1"/>
          </p:cNvSpPr>
          <p:nvPr/>
        </p:nvSpPr>
        <p:spPr bwMode="auto">
          <a:xfrm>
            <a:off x="3032125" y="4308475"/>
            <a:ext cx="5154613" cy="1187450"/>
          </a:xfrm>
          <a:prstGeom prst="rect">
            <a:avLst/>
          </a:prstGeom>
          <a:noFill/>
          <a:ln w="9525">
            <a:noFill/>
            <a:miter lim="800000"/>
            <a:headEnd/>
            <a:tailEnd/>
          </a:ln>
        </p:spPr>
        <p:txBody>
          <a:bodyPr wrap="none">
            <a:spAutoFit/>
          </a:bodyPr>
          <a:lstStyle/>
          <a:p>
            <a:r>
              <a:rPr lang="en-US"/>
              <a:t>right &amp; left CROSS!!!</a:t>
            </a:r>
          </a:p>
          <a:p>
            <a:r>
              <a:rPr lang="en-US"/>
              <a:t>1 - Swap pivot and arr[right]</a:t>
            </a:r>
          </a:p>
          <a:p>
            <a:r>
              <a:rPr lang="en-US"/>
              <a:t>2 - Return new location of pivot to caller</a:t>
            </a:r>
          </a:p>
        </p:txBody>
      </p:sp>
      <p:sp>
        <p:nvSpPr>
          <p:cNvPr id="30742" name="Rectangle 22"/>
          <p:cNvSpPr>
            <a:spLocks noChangeArrowheads="1"/>
          </p:cNvSpPr>
          <p:nvPr/>
        </p:nvSpPr>
        <p:spPr bwMode="auto">
          <a:xfrm>
            <a:off x="3981450" y="5805488"/>
            <a:ext cx="1885950" cy="519112"/>
          </a:xfrm>
          <a:prstGeom prst="rect">
            <a:avLst/>
          </a:prstGeom>
          <a:noFill/>
          <a:ln w="9525">
            <a:noFill/>
            <a:miter lim="800000"/>
            <a:headEnd/>
            <a:tailEnd/>
          </a:ln>
        </p:spPr>
        <p:txBody>
          <a:bodyPr wrap="none">
            <a:spAutoFit/>
          </a:bodyPr>
          <a:lstStyle/>
          <a:p>
            <a:r>
              <a:rPr lang="en-US" sz="2800" b="1">
                <a:latin typeface="Courier New" pitchFamily="49" charset="0"/>
              </a:rPr>
              <a:t>return 3</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8100" y="10668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31747" name="Text Box 3"/>
          <p:cNvSpPr txBox="1">
            <a:spLocks noChangeArrowheads="1"/>
          </p:cNvSpPr>
          <p:nvPr/>
        </p:nvSpPr>
        <p:spPr bwMode="auto">
          <a:xfrm>
            <a:off x="26670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31748" name="Text Box 4"/>
          <p:cNvSpPr txBox="1">
            <a:spLocks noChangeArrowheads="1"/>
          </p:cNvSpPr>
          <p:nvPr/>
        </p:nvSpPr>
        <p:spPr bwMode="auto">
          <a:xfrm>
            <a:off x="33528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31749" name="Text Box 5"/>
          <p:cNvSpPr txBox="1">
            <a:spLocks noChangeArrowheads="1"/>
          </p:cNvSpPr>
          <p:nvPr/>
        </p:nvSpPr>
        <p:spPr bwMode="auto">
          <a:xfrm>
            <a:off x="40386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31750" name="Text Box 6"/>
          <p:cNvSpPr txBox="1">
            <a:spLocks noChangeArrowheads="1"/>
          </p:cNvSpPr>
          <p:nvPr/>
        </p:nvSpPr>
        <p:spPr bwMode="auto">
          <a:xfrm>
            <a:off x="47244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31751" name="Text Box 7"/>
          <p:cNvSpPr txBox="1">
            <a:spLocks noChangeArrowheads="1"/>
          </p:cNvSpPr>
          <p:nvPr/>
        </p:nvSpPr>
        <p:spPr bwMode="auto">
          <a:xfrm>
            <a:off x="54102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31752" name="Text Box 8"/>
          <p:cNvSpPr txBox="1">
            <a:spLocks noChangeArrowheads="1"/>
          </p:cNvSpPr>
          <p:nvPr/>
        </p:nvSpPr>
        <p:spPr bwMode="auto">
          <a:xfrm>
            <a:off x="60960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31753" name="Text Box 9"/>
          <p:cNvSpPr txBox="1">
            <a:spLocks noChangeArrowheads="1"/>
          </p:cNvSpPr>
          <p:nvPr/>
        </p:nvSpPr>
        <p:spPr bwMode="auto">
          <a:xfrm>
            <a:off x="2819400" y="685800"/>
            <a:ext cx="273050" cy="304800"/>
          </a:xfrm>
          <a:prstGeom prst="rect">
            <a:avLst/>
          </a:prstGeom>
          <a:noFill/>
          <a:ln w="9525">
            <a:noFill/>
            <a:miter lim="800000"/>
            <a:headEnd/>
            <a:tailEnd/>
          </a:ln>
        </p:spPr>
        <p:txBody>
          <a:bodyPr wrap="none">
            <a:spAutoFit/>
          </a:bodyPr>
          <a:lstStyle/>
          <a:p>
            <a:r>
              <a:rPr lang="en-US" sz="1400" b="1"/>
              <a:t>0</a:t>
            </a:r>
          </a:p>
        </p:txBody>
      </p:sp>
      <p:sp>
        <p:nvSpPr>
          <p:cNvPr id="31754" name="Text Box 10"/>
          <p:cNvSpPr txBox="1">
            <a:spLocks noChangeArrowheads="1"/>
          </p:cNvSpPr>
          <p:nvPr/>
        </p:nvSpPr>
        <p:spPr bwMode="auto">
          <a:xfrm>
            <a:off x="3505200" y="685800"/>
            <a:ext cx="273050" cy="304800"/>
          </a:xfrm>
          <a:prstGeom prst="rect">
            <a:avLst/>
          </a:prstGeom>
          <a:noFill/>
          <a:ln w="9525">
            <a:noFill/>
            <a:miter lim="800000"/>
            <a:headEnd/>
            <a:tailEnd/>
          </a:ln>
        </p:spPr>
        <p:txBody>
          <a:bodyPr wrap="none">
            <a:spAutoFit/>
          </a:bodyPr>
          <a:lstStyle/>
          <a:p>
            <a:r>
              <a:rPr lang="en-US" sz="1400" b="1"/>
              <a:t>1</a:t>
            </a:r>
          </a:p>
        </p:txBody>
      </p:sp>
      <p:sp>
        <p:nvSpPr>
          <p:cNvPr id="31755" name="Text Box 11"/>
          <p:cNvSpPr txBox="1">
            <a:spLocks noChangeArrowheads="1"/>
          </p:cNvSpPr>
          <p:nvPr/>
        </p:nvSpPr>
        <p:spPr bwMode="auto">
          <a:xfrm>
            <a:off x="4222750" y="685800"/>
            <a:ext cx="273050" cy="304800"/>
          </a:xfrm>
          <a:prstGeom prst="rect">
            <a:avLst/>
          </a:prstGeom>
          <a:noFill/>
          <a:ln w="9525">
            <a:noFill/>
            <a:miter lim="800000"/>
            <a:headEnd/>
            <a:tailEnd/>
          </a:ln>
        </p:spPr>
        <p:txBody>
          <a:bodyPr wrap="none">
            <a:spAutoFit/>
          </a:bodyPr>
          <a:lstStyle/>
          <a:p>
            <a:r>
              <a:rPr lang="en-US" sz="1400" b="1"/>
              <a:t>2</a:t>
            </a:r>
          </a:p>
        </p:txBody>
      </p:sp>
      <p:sp>
        <p:nvSpPr>
          <p:cNvPr id="31756" name="Text Box 12"/>
          <p:cNvSpPr txBox="1">
            <a:spLocks noChangeArrowheads="1"/>
          </p:cNvSpPr>
          <p:nvPr/>
        </p:nvSpPr>
        <p:spPr bwMode="auto">
          <a:xfrm>
            <a:off x="4908550" y="685800"/>
            <a:ext cx="273050" cy="304800"/>
          </a:xfrm>
          <a:prstGeom prst="rect">
            <a:avLst/>
          </a:prstGeom>
          <a:noFill/>
          <a:ln w="9525">
            <a:noFill/>
            <a:miter lim="800000"/>
            <a:headEnd/>
            <a:tailEnd/>
          </a:ln>
        </p:spPr>
        <p:txBody>
          <a:bodyPr wrap="none">
            <a:spAutoFit/>
          </a:bodyPr>
          <a:lstStyle/>
          <a:p>
            <a:r>
              <a:rPr lang="en-US" sz="1400" b="1"/>
              <a:t>3</a:t>
            </a:r>
          </a:p>
        </p:txBody>
      </p:sp>
      <p:sp>
        <p:nvSpPr>
          <p:cNvPr id="31757" name="Text Box 13"/>
          <p:cNvSpPr txBox="1">
            <a:spLocks noChangeArrowheads="1"/>
          </p:cNvSpPr>
          <p:nvPr/>
        </p:nvSpPr>
        <p:spPr bwMode="auto">
          <a:xfrm>
            <a:off x="5562600" y="685800"/>
            <a:ext cx="273050" cy="304800"/>
          </a:xfrm>
          <a:prstGeom prst="rect">
            <a:avLst/>
          </a:prstGeom>
          <a:noFill/>
          <a:ln w="9525">
            <a:noFill/>
            <a:miter lim="800000"/>
            <a:headEnd/>
            <a:tailEnd/>
          </a:ln>
        </p:spPr>
        <p:txBody>
          <a:bodyPr wrap="none">
            <a:spAutoFit/>
          </a:bodyPr>
          <a:lstStyle/>
          <a:p>
            <a:r>
              <a:rPr lang="en-US" sz="1400" b="1"/>
              <a:t>4</a:t>
            </a:r>
          </a:p>
        </p:txBody>
      </p:sp>
      <p:sp>
        <p:nvSpPr>
          <p:cNvPr id="31758" name="Text Box 14"/>
          <p:cNvSpPr txBox="1">
            <a:spLocks noChangeArrowheads="1"/>
          </p:cNvSpPr>
          <p:nvPr/>
        </p:nvSpPr>
        <p:spPr bwMode="auto">
          <a:xfrm>
            <a:off x="6248400" y="685800"/>
            <a:ext cx="273050" cy="304800"/>
          </a:xfrm>
          <a:prstGeom prst="rect">
            <a:avLst/>
          </a:prstGeom>
          <a:noFill/>
          <a:ln w="9525">
            <a:noFill/>
            <a:miter lim="800000"/>
            <a:headEnd/>
            <a:tailEnd/>
          </a:ln>
        </p:spPr>
        <p:txBody>
          <a:bodyPr wrap="none">
            <a:spAutoFit/>
          </a:bodyPr>
          <a:lstStyle/>
          <a:p>
            <a:r>
              <a:rPr lang="en-US" sz="1400" b="1"/>
              <a:t>5</a:t>
            </a:r>
          </a:p>
        </p:txBody>
      </p:sp>
      <p:sp>
        <p:nvSpPr>
          <p:cNvPr id="31759" name="Text Box 24"/>
          <p:cNvSpPr txBox="1">
            <a:spLocks noChangeArrowheads="1"/>
          </p:cNvSpPr>
          <p:nvPr/>
        </p:nvSpPr>
        <p:spPr bwMode="auto">
          <a:xfrm>
            <a:off x="3032125" y="4308475"/>
            <a:ext cx="3811588" cy="822325"/>
          </a:xfrm>
          <a:prstGeom prst="rect">
            <a:avLst/>
          </a:prstGeom>
          <a:noFill/>
          <a:ln w="9525">
            <a:noFill/>
            <a:miter lim="800000"/>
            <a:headEnd/>
            <a:tailEnd/>
          </a:ln>
        </p:spPr>
        <p:txBody>
          <a:bodyPr wrap="none">
            <a:spAutoFit/>
          </a:bodyPr>
          <a:lstStyle/>
          <a:p>
            <a:r>
              <a:rPr lang="en-US"/>
              <a:t>Recursive calls to quickSort()</a:t>
            </a:r>
          </a:p>
          <a:p>
            <a:r>
              <a:rPr lang="en-US"/>
              <a:t>using partitioned array...</a:t>
            </a:r>
          </a:p>
        </p:txBody>
      </p:sp>
      <p:sp>
        <p:nvSpPr>
          <p:cNvPr id="31760" name="Text Box 26"/>
          <p:cNvSpPr txBox="1">
            <a:spLocks noChangeArrowheads="1"/>
          </p:cNvSpPr>
          <p:nvPr/>
        </p:nvSpPr>
        <p:spPr bwMode="auto">
          <a:xfrm>
            <a:off x="4572000" y="1768475"/>
            <a:ext cx="1035050" cy="517525"/>
          </a:xfrm>
          <a:prstGeom prst="rect">
            <a:avLst/>
          </a:prstGeom>
          <a:noFill/>
          <a:ln w="9525">
            <a:noFill/>
            <a:miter lim="800000"/>
            <a:headEnd/>
            <a:tailEnd/>
          </a:ln>
        </p:spPr>
        <p:txBody>
          <a:bodyPr wrap="none">
            <a:spAutoFit/>
          </a:bodyPr>
          <a:lstStyle/>
          <a:p>
            <a:pPr algn="ctr"/>
            <a:r>
              <a:rPr lang="en-US" sz="1400" b="1">
                <a:latin typeface="Courier New" pitchFamily="49" charset="0"/>
              </a:rPr>
              <a:t>pivot</a:t>
            </a:r>
          </a:p>
          <a:p>
            <a:pPr algn="ctr"/>
            <a:r>
              <a:rPr lang="en-US" sz="1400" b="1">
                <a:latin typeface="Courier New" pitchFamily="49" charset="0"/>
              </a:rPr>
              <a:t>position</a:t>
            </a:r>
          </a:p>
        </p:txBody>
      </p:sp>
      <p:sp>
        <p:nvSpPr>
          <p:cNvPr id="31761" name="Line 27"/>
          <p:cNvSpPr>
            <a:spLocks noChangeShapeType="1"/>
          </p:cNvSpPr>
          <p:nvPr/>
        </p:nvSpPr>
        <p:spPr bwMode="auto">
          <a:xfrm flipV="1">
            <a:off x="5035550" y="1524000"/>
            <a:ext cx="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581400" y="3810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32771" name="Text Box 3"/>
          <p:cNvSpPr txBox="1">
            <a:spLocks noChangeArrowheads="1"/>
          </p:cNvSpPr>
          <p:nvPr/>
        </p:nvSpPr>
        <p:spPr bwMode="auto">
          <a:xfrm>
            <a:off x="26670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32772" name="Text Box 4"/>
          <p:cNvSpPr txBox="1">
            <a:spLocks noChangeArrowheads="1"/>
          </p:cNvSpPr>
          <p:nvPr/>
        </p:nvSpPr>
        <p:spPr bwMode="auto">
          <a:xfrm>
            <a:off x="33528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32773" name="Text Box 5"/>
          <p:cNvSpPr txBox="1">
            <a:spLocks noChangeArrowheads="1"/>
          </p:cNvSpPr>
          <p:nvPr/>
        </p:nvSpPr>
        <p:spPr bwMode="auto">
          <a:xfrm>
            <a:off x="40386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32774" name="Text Box 6"/>
          <p:cNvSpPr txBox="1">
            <a:spLocks noChangeArrowheads="1"/>
          </p:cNvSpPr>
          <p:nvPr/>
        </p:nvSpPr>
        <p:spPr bwMode="auto">
          <a:xfrm>
            <a:off x="47244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32775" name="Text Box 7"/>
          <p:cNvSpPr txBox="1">
            <a:spLocks noChangeArrowheads="1"/>
          </p:cNvSpPr>
          <p:nvPr/>
        </p:nvSpPr>
        <p:spPr bwMode="auto">
          <a:xfrm>
            <a:off x="54102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32776" name="Text Box 8"/>
          <p:cNvSpPr txBox="1">
            <a:spLocks noChangeArrowheads="1"/>
          </p:cNvSpPr>
          <p:nvPr/>
        </p:nvSpPr>
        <p:spPr bwMode="auto">
          <a:xfrm>
            <a:off x="6096000" y="990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32777" name="Text Box 9"/>
          <p:cNvSpPr txBox="1">
            <a:spLocks noChangeArrowheads="1"/>
          </p:cNvSpPr>
          <p:nvPr/>
        </p:nvSpPr>
        <p:spPr bwMode="auto">
          <a:xfrm>
            <a:off x="2819400" y="685800"/>
            <a:ext cx="273050" cy="304800"/>
          </a:xfrm>
          <a:prstGeom prst="rect">
            <a:avLst/>
          </a:prstGeom>
          <a:noFill/>
          <a:ln w="9525">
            <a:noFill/>
            <a:miter lim="800000"/>
            <a:headEnd/>
            <a:tailEnd/>
          </a:ln>
        </p:spPr>
        <p:txBody>
          <a:bodyPr wrap="none">
            <a:spAutoFit/>
          </a:bodyPr>
          <a:lstStyle/>
          <a:p>
            <a:r>
              <a:rPr lang="en-US" sz="1400" b="1"/>
              <a:t>0</a:t>
            </a:r>
          </a:p>
        </p:txBody>
      </p:sp>
      <p:sp>
        <p:nvSpPr>
          <p:cNvPr id="32778" name="Text Box 10"/>
          <p:cNvSpPr txBox="1">
            <a:spLocks noChangeArrowheads="1"/>
          </p:cNvSpPr>
          <p:nvPr/>
        </p:nvSpPr>
        <p:spPr bwMode="auto">
          <a:xfrm>
            <a:off x="3505200" y="685800"/>
            <a:ext cx="273050" cy="304800"/>
          </a:xfrm>
          <a:prstGeom prst="rect">
            <a:avLst/>
          </a:prstGeom>
          <a:noFill/>
          <a:ln w="9525">
            <a:noFill/>
            <a:miter lim="800000"/>
            <a:headEnd/>
            <a:tailEnd/>
          </a:ln>
        </p:spPr>
        <p:txBody>
          <a:bodyPr wrap="none">
            <a:spAutoFit/>
          </a:bodyPr>
          <a:lstStyle/>
          <a:p>
            <a:r>
              <a:rPr lang="en-US" sz="1400" b="1"/>
              <a:t>1</a:t>
            </a:r>
          </a:p>
        </p:txBody>
      </p:sp>
      <p:sp>
        <p:nvSpPr>
          <p:cNvPr id="32779" name="Text Box 11"/>
          <p:cNvSpPr txBox="1">
            <a:spLocks noChangeArrowheads="1"/>
          </p:cNvSpPr>
          <p:nvPr/>
        </p:nvSpPr>
        <p:spPr bwMode="auto">
          <a:xfrm>
            <a:off x="4222750" y="685800"/>
            <a:ext cx="273050" cy="304800"/>
          </a:xfrm>
          <a:prstGeom prst="rect">
            <a:avLst/>
          </a:prstGeom>
          <a:noFill/>
          <a:ln w="9525">
            <a:noFill/>
            <a:miter lim="800000"/>
            <a:headEnd/>
            <a:tailEnd/>
          </a:ln>
        </p:spPr>
        <p:txBody>
          <a:bodyPr wrap="none">
            <a:spAutoFit/>
          </a:bodyPr>
          <a:lstStyle/>
          <a:p>
            <a:r>
              <a:rPr lang="en-US" sz="1400" b="1"/>
              <a:t>2</a:t>
            </a:r>
          </a:p>
        </p:txBody>
      </p:sp>
      <p:sp>
        <p:nvSpPr>
          <p:cNvPr id="32780" name="Text Box 12"/>
          <p:cNvSpPr txBox="1">
            <a:spLocks noChangeArrowheads="1"/>
          </p:cNvSpPr>
          <p:nvPr/>
        </p:nvSpPr>
        <p:spPr bwMode="auto">
          <a:xfrm>
            <a:off x="4908550" y="685800"/>
            <a:ext cx="273050" cy="304800"/>
          </a:xfrm>
          <a:prstGeom prst="rect">
            <a:avLst/>
          </a:prstGeom>
          <a:noFill/>
          <a:ln w="9525">
            <a:noFill/>
            <a:miter lim="800000"/>
            <a:headEnd/>
            <a:tailEnd/>
          </a:ln>
        </p:spPr>
        <p:txBody>
          <a:bodyPr wrap="none">
            <a:spAutoFit/>
          </a:bodyPr>
          <a:lstStyle/>
          <a:p>
            <a:r>
              <a:rPr lang="en-US" sz="1400" b="1"/>
              <a:t>3</a:t>
            </a:r>
          </a:p>
        </p:txBody>
      </p:sp>
      <p:sp>
        <p:nvSpPr>
          <p:cNvPr id="32781" name="Text Box 13"/>
          <p:cNvSpPr txBox="1">
            <a:spLocks noChangeArrowheads="1"/>
          </p:cNvSpPr>
          <p:nvPr/>
        </p:nvSpPr>
        <p:spPr bwMode="auto">
          <a:xfrm>
            <a:off x="5562600" y="685800"/>
            <a:ext cx="273050" cy="304800"/>
          </a:xfrm>
          <a:prstGeom prst="rect">
            <a:avLst/>
          </a:prstGeom>
          <a:noFill/>
          <a:ln w="9525">
            <a:noFill/>
            <a:miter lim="800000"/>
            <a:headEnd/>
            <a:tailEnd/>
          </a:ln>
        </p:spPr>
        <p:txBody>
          <a:bodyPr wrap="none">
            <a:spAutoFit/>
          </a:bodyPr>
          <a:lstStyle/>
          <a:p>
            <a:r>
              <a:rPr lang="en-US" sz="1400" b="1"/>
              <a:t>4</a:t>
            </a:r>
          </a:p>
        </p:txBody>
      </p:sp>
      <p:sp>
        <p:nvSpPr>
          <p:cNvPr id="32782" name="Text Box 14"/>
          <p:cNvSpPr txBox="1">
            <a:spLocks noChangeArrowheads="1"/>
          </p:cNvSpPr>
          <p:nvPr/>
        </p:nvSpPr>
        <p:spPr bwMode="auto">
          <a:xfrm>
            <a:off x="6248400" y="685800"/>
            <a:ext cx="273050" cy="304800"/>
          </a:xfrm>
          <a:prstGeom prst="rect">
            <a:avLst/>
          </a:prstGeom>
          <a:noFill/>
          <a:ln w="9525">
            <a:noFill/>
            <a:miter lim="800000"/>
            <a:headEnd/>
            <a:tailEnd/>
          </a:ln>
        </p:spPr>
        <p:txBody>
          <a:bodyPr wrap="none">
            <a:spAutoFit/>
          </a:bodyPr>
          <a:lstStyle/>
          <a:p>
            <a:r>
              <a:rPr lang="en-US" sz="1400" b="1"/>
              <a:t>5</a:t>
            </a:r>
          </a:p>
        </p:txBody>
      </p:sp>
      <p:sp>
        <p:nvSpPr>
          <p:cNvPr id="32783" name="Text Box 17"/>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32784" name="Text Box 18"/>
          <p:cNvSpPr txBox="1">
            <a:spLocks noChangeArrowheads="1"/>
          </p:cNvSpPr>
          <p:nvPr/>
        </p:nvSpPr>
        <p:spPr bwMode="auto">
          <a:xfrm>
            <a:off x="152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32785" name="Text Box 19"/>
          <p:cNvSpPr txBox="1">
            <a:spLocks noChangeArrowheads="1"/>
          </p:cNvSpPr>
          <p:nvPr/>
        </p:nvSpPr>
        <p:spPr bwMode="auto">
          <a:xfrm>
            <a:off x="838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32786" name="Text Box 20"/>
          <p:cNvSpPr txBox="1">
            <a:spLocks noChangeArrowheads="1"/>
          </p:cNvSpPr>
          <p:nvPr/>
        </p:nvSpPr>
        <p:spPr bwMode="auto">
          <a:xfrm>
            <a:off x="15240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32787" name="Text Box 21"/>
          <p:cNvSpPr txBox="1">
            <a:spLocks noChangeArrowheads="1"/>
          </p:cNvSpPr>
          <p:nvPr/>
        </p:nvSpPr>
        <p:spPr bwMode="auto">
          <a:xfrm>
            <a:off x="22098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6</a:t>
            </a:r>
          </a:p>
        </p:txBody>
      </p:sp>
      <p:sp>
        <p:nvSpPr>
          <p:cNvPr id="32788" name="Text Box 22"/>
          <p:cNvSpPr txBox="1">
            <a:spLocks noChangeArrowheads="1"/>
          </p:cNvSpPr>
          <p:nvPr/>
        </p:nvSpPr>
        <p:spPr bwMode="auto">
          <a:xfrm>
            <a:off x="304800" y="2428875"/>
            <a:ext cx="273050" cy="304800"/>
          </a:xfrm>
          <a:prstGeom prst="rect">
            <a:avLst/>
          </a:prstGeom>
          <a:noFill/>
          <a:ln w="9525">
            <a:noFill/>
            <a:miter lim="800000"/>
            <a:headEnd/>
            <a:tailEnd/>
          </a:ln>
        </p:spPr>
        <p:txBody>
          <a:bodyPr wrap="none">
            <a:spAutoFit/>
          </a:bodyPr>
          <a:lstStyle/>
          <a:p>
            <a:r>
              <a:rPr lang="en-US" sz="1400" b="1"/>
              <a:t>0</a:t>
            </a:r>
          </a:p>
        </p:txBody>
      </p:sp>
      <p:sp>
        <p:nvSpPr>
          <p:cNvPr id="32789" name="Text Box 23"/>
          <p:cNvSpPr txBox="1">
            <a:spLocks noChangeArrowheads="1"/>
          </p:cNvSpPr>
          <p:nvPr/>
        </p:nvSpPr>
        <p:spPr bwMode="auto">
          <a:xfrm>
            <a:off x="990600" y="2428875"/>
            <a:ext cx="273050" cy="304800"/>
          </a:xfrm>
          <a:prstGeom prst="rect">
            <a:avLst/>
          </a:prstGeom>
          <a:noFill/>
          <a:ln w="9525">
            <a:noFill/>
            <a:miter lim="800000"/>
            <a:headEnd/>
            <a:tailEnd/>
          </a:ln>
        </p:spPr>
        <p:txBody>
          <a:bodyPr wrap="none">
            <a:spAutoFit/>
          </a:bodyPr>
          <a:lstStyle/>
          <a:p>
            <a:r>
              <a:rPr lang="en-US" sz="1400" b="1"/>
              <a:t>1</a:t>
            </a:r>
          </a:p>
        </p:txBody>
      </p:sp>
      <p:sp>
        <p:nvSpPr>
          <p:cNvPr id="32790" name="Text Box 24"/>
          <p:cNvSpPr txBox="1">
            <a:spLocks noChangeArrowheads="1"/>
          </p:cNvSpPr>
          <p:nvPr/>
        </p:nvSpPr>
        <p:spPr bwMode="auto">
          <a:xfrm>
            <a:off x="1708150" y="2428875"/>
            <a:ext cx="273050" cy="304800"/>
          </a:xfrm>
          <a:prstGeom prst="rect">
            <a:avLst/>
          </a:prstGeom>
          <a:noFill/>
          <a:ln w="9525">
            <a:noFill/>
            <a:miter lim="800000"/>
            <a:headEnd/>
            <a:tailEnd/>
          </a:ln>
        </p:spPr>
        <p:txBody>
          <a:bodyPr wrap="none">
            <a:spAutoFit/>
          </a:bodyPr>
          <a:lstStyle/>
          <a:p>
            <a:r>
              <a:rPr lang="en-US" sz="1400" b="1"/>
              <a:t>2</a:t>
            </a:r>
          </a:p>
        </p:txBody>
      </p:sp>
      <p:sp>
        <p:nvSpPr>
          <p:cNvPr id="32791" name="Text Box 25"/>
          <p:cNvSpPr txBox="1">
            <a:spLocks noChangeArrowheads="1"/>
          </p:cNvSpPr>
          <p:nvPr/>
        </p:nvSpPr>
        <p:spPr bwMode="auto">
          <a:xfrm>
            <a:off x="2393950" y="2428875"/>
            <a:ext cx="273050" cy="304800"/>
          </a:xfrm>
          <a:prstGeom prst="rect">
            <a:avLst/>
          </a:prstGeom>
          <a:noFill/>
          <a:ln w="9525">
            <a:noFill/>
            <a:miter lim="800000"/>
            <a:headEnd/>
            <a:tailEnd/>
          </a:ln>
        </p:spPr>
        <p:txBody>
          <a:bodyPr wrap="none">
            <a:spAutoFit/>
          </a:bodyPr>
          <a:lstStyle/>
          <a:p>
            <a:r>
              <a:rPr lang="en-US" sz="1400" b="1"/>
              <a:t>3</a:t>
            </a:r>
          </a:p>
        </p:txBody>
      </p:sp>
      <p:sp>
        <p:nvSpPr>
          <p:cNvPr id="32792" name="Text Box 26"/>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32793" name="Text Box 27"/>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32794" name="Text Box 28"/>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32795" name="Text Box 29"/>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32796" name="Text Box 30"/>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32797" name="Line 31"/>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32798" name="Line 32"/>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33795" name="Text Box 15"/>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33796" name="Text Box 16"/>
          <p:cNvSpPr txBox="1">
            <a:spLocks noChangeArrowheads="1"/>
          </p:cNvSpPr>
          <p:nvPr/>
        </p:nvSpPr>
        <p:spPr bwMode="auto">
          <a:xfrm>
            <a:off x="152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33797" name="Text Box 17"/>
          <p:cNvSpPr txBox="1">
            <a:spLocks noChangeArrowheads="1"/>
          </p:cNvSpPr>
          <p:nvPr/>
        </p:nvSpPr>
        <p:spPr bwMode="auto">
          <a:xfrm>
            <a:off x="838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33798" name="Text Box 18"/>
          <p:cNvSpPr txBox="1">
            <a:spLocks noChangeArrowheads="1"/>
          </p:cNvSpPr>
          <p:nvPr/>
        </p:nvSpPr>
        <p:spPr bwMode="auto">
          <a:xfrm>
            <a:off x="15240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33799" name="Text Box 19"/>
          <p:cNvSpPr txBox="1">
            <a:spLocks noChangeArrowheads="1"/>
          </p:cNvSpPr>
          <p:nvPr/>
        </p:nvSpPr>
        <p:spPr bwMode="auto">
          <a:xfrm>
            <a:off x="22098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33800" name="Text Box 20"/>
          <p:cNvSpPr txBox="1">
            <a:spLocks noChangeArrowheads="1"/>
          </p:cNvSpPr>
          <p:nvPr/>
        </p:nvSpPr>
        <p:spPr bwMode="auto">
          <a:xfrm>
            <a:off x="304800" y="2428875"/>
            <a:ext cx="273050" cy="304800"/>
          </a:xfrm>
          <a:prstGeom prst="rect">
            <a:avLst/>
          </a:prstGeom>
          <a:noFill/>
          <a:ln w="9525">
            <a:noFill/>
            <a:miter lim="800000"/>
            <a:headEnd/>
            <a:tailEnd/>
          </a:ln>
        </p:spPr>
        <p:txBody>
          <a:bodyPr wrap="none">
            <a:spAutoFit/>
          </a:bodyPr>
          <a:lstStyle/>
          <a:p>
            <a:r>
              <a:rPr lang="en-US" sz="1400" b="1"/>
              <a:t>0</a:t>
            </a:r>
          </a:p>
        </p:txBody>
      </p:sp>
      <p:sp>
        <p:nvSpPr>
          <p:cNvPr id="33801" name="Text Box 21"/>
          <p:cNvSpPr txBox="1">
            <a:spLocks noChangeArrowheads="1"/>
          </p:cNvSpPr>
          <p:nvPr/>
        </p:nvSpPr>
        <p:spPr bwMode="auto">
          <a:xfrm>
            <a:off x="990600" y="2428875"/>
            <a:ext cx="273050" cy="304800"/>
          </a:xfrm>
          <a:prstGeom prst="rect">
            <a:avLst/>
          </a:prstGeom>
          <a:noFill/>
          <a:ln w="9525">
            <a:noFill/>
            <a:miter lim="800000"/>
            <a:headEnd/>
            <a:tailEnd/>
          </a:ln>
        </p:spPr>
        <p:txBody>
          <a:bodyPr wrap="none">
            <a:spAutoFit/>
          </a:bodyPr>
          <a:lstStyle/>
          <a:p>
            <a:r>
              <a:rPr lang="en-US" sz="1400" b="1"/>
              <a:t>1</a:t>
            </a:r>
          </a:p>
        </p:txBody>
      </p:sp>
      <p:sp>
        <p:nvSpPr>
          <p:cNvPr id="33802" name="Text Box 22"/>
          <p:cNvSpPr txBox="1">
            <a:spLocks noChangeArrowheads="1"/>
          </p:cNvSpPr>
          <p:nvPr/>
        </p:nvSpPr>
        <p:spPr bwMode="auto">
          <a:xfrm>
            <a:off x="1708150" y="2428875"/>
            <a:ext cx="273050" cy="304800"/>
          </a:xfrm>
          <a:prstGeom prst="rect">
            <a:avLst/>
          </a:prstGeom>
          <a:noFill/>
          <a:ln w="9525">
            <a:noFill/>
            <a:miter lim="800000"/>
            <a:headEnd/>
            <a:tailEnd/>
          </a:ln>
        </p:spPr>
        <p:txBody>
          <a:bodyPr wrap="none">
            <a:spAutoFit/>
          </a:bodyPr>
          <a:lstStyle/>
          <a:p>
            <a:r>
              <a:rPr lang="en-US" sz="1400" b="1"/>
              <a:t>2</a:t>
            </a:r>
          </a:p>
        </p:txBody>
      </p:sp>
      <p:sp>
        <p:nvSpPr>
          <p:cNvPr id="33803" name="Text Box 23"/>
          <p:cNvSpPr txBox="1">
            <a:spLocks noChangeArrowheads="1"/>
          </p:cNvSpPr>
          <p:nvPr/>
        </p:nvSpPr>
        <p:spPr bwMode="auto">
          <a:xfrm>
            <a:off x="2393950" y="2428875"/>
            <a:ext cx="273050" cy="304800"/>
          </a:xfrm>
          <a:prstGeom prst="rect">
            <a:avLst/>
          </a:prstGeom>
          <a:noFill/>
          <a:ln w="9525">
            <a:noFill/>
            <a:miter lim="800000"/>
            <a:headEnd/>
            <a:tailEnd/>
          </a:ln>
        </p:spPr>
        <p:txBody>
          <a:bodyPr wrap="none">
            <a:spAutoFit/>
          </a:bodyPr>
          <a:lstStyle/>
          <a:p>
            <a:r>
              <a:rPr lang="en-US" sz="1400" b="1"/>
              <a:t>3</a:t>
            </a:r>
          </a:p>
        </p:txBody>
      </p:sp>
      <p:sp>
        <p:nvSpPr>
          <p:cNvPr id="33804" name="Text Box 24"/>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33805" name="Text Box 25"/>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33806" name="Text Box 26"/>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33807" name="Text Box 27"/>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33808" name="Text Box 28"/>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33809" name="Line 29"/>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33810" name="Line 30"/>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33811" name="Text Box 31"/>
          <p:cNvSpPr txBox="1">
            <a:spLocks noChangeArrowheads="1"/>
          </p:cNvSpPr>
          <p:nvPr/>
        </p:nvSpPr>
        <p:spPr bwMode="auto">
          <a:xfrm>
            <a:off x="-22225" y="1949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partition(arr,0,3)</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5"/>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34819" name="Text Box 16"/>
          <p:cNvSpPr txBox="1">
            <a:spLocks noChangeArrowheads="1"/>
          </p:cNvSpPr>
          <p:nvPr/>
        </p:nvSpPr>
        <p:spPr bwMode="auto">
          <a:xfrm>
            <a:off x="152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34820" name="Text Box 17"/>
          <p:cNvSpPr txBox="1">
            <a:spLocks noChangeArrowheads="1"/>
          </p:cNvSpPr>
          <p:nvPr/>
        </p:nvSpPr>
        <p:spPr bwMode="auto">
          <a:xfrm>
            <a:off x="838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34821" name="Text Box 18"/>
          <p:cNvSpPr txBox="1">
            <a:spLocks noChangeArrowheads="1"/>
          </p:cNvSpPr>
          <p:nvPr/>
        </p:nvSpPr>
        <p:spPr bwMode="auto">
          <a:xfrm>
            <a:off x="15240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34822" name="Text Box 19"/>
          <p:cNvSpPr txBox="1">
            <a:spLocks noChangeArrowheads="1"/>
          </p:cNvSpPr>
          <p:nvPr/>
        </p:nvSpPr>
        <p:spPr bwMode="auto">
          <a:xfrm>
            <a:off x="22098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34823" name="Text Box 20"/>
          <p:cNvSpPr txBox="1">
            <a:spLocks noChangeArrowheads="1"/>
          </p:cNvSpPr>
          <p:nvPr/>
        </p:nvSpPr>
        <p:spPr bwMode="auto">
          <a:xfrm>
            <a:off x="304800" y="2428875"/>
            <a:ext cx="273050" cy="304800"/>
          </a:xfrm>
          <a:prstGeom prst="rect">
            <a:avLst/>
          </a:prstGeom>
          <a:noFill/>
          <a:ln w="9525">
            <a:noFill/>
            <a:miter lim="800000"/>
            <a:headEnd/>
            <a:tailEnd/>
          </a:ln>
        </p:spPr>
        <p:txBody>
          <a:bodyPr wrap="none">
            <a:spAutoFit/>
          </a:bodyPr>
          <a:lstStyle/>
          <a:p>
            <a:r>
              <a:rPr lang="en-US" sz="1400" b="1"/>
              <a:t>0</a:t>
            </a:r>
          </a:p>
        </p:txBody>
      </p:sp>
      <p:sp>
        <p:nvSpPr>
          <p:cNvPr id="34824" name="Text Box 21"/>
          <p:cNvSpPr txBox="1">
            <a:spLocks noChangeArrowheads="1"/>
          </p:cNvSpPr>
          <p:nvPr/>
        </p:nvSpPr>
        <p:spPr bwMode="auto">
          <a:xfrm>
            <a:off x="990600" y="2428875"/>
            <a:ext cx="273050" cy="304800"/>
          </a:xfrm>
          <a:prstGeom prst="rect">
            <a:avLst/>
          </a:prstGeom>
          <a:noFill/>
          <a:ln w="9525">
            <a:noFill/>
            <a:miter lim="800000"/>
            <a:headEnd/>
            <a:tailEnd/>
          </a:ln>
        </p:spPr>
        <p:txBody>
          <a:bodyPr wrap="none">
            <a:spAutoFit/>
          </a:bodyPr>
          <a:lstStyle/>
          <a:p>
            <a:r>
              <a:rPr lang="en-US" sz="1400" b="1"/>
              <a:t>1</a:t>
            </a:r>
          </a:p>
        </p:txBody>
      </p:sp>
      <p:sp>
        <p:nvSpPr>
          <p:cNvPr id="34825" name="Text Box 22"/>
          <p:cNvSpPr txBox="1">
            <a:spLocks noChangeArrowheads="1"/>
          </p:cNvSpPr>
          <p:nvPr/>
        </p:nvSpPr>
        <p:spPr bwMode="auto">
          <a:xfrm>
            <a:off x="1708150" y="2428875"/>
            <a:ext cx="273050" cy="304800"/>
          </a:xfrm>
          <a:prstGeom prst="rect">
            <a:avLst/>
          </a:prstGeom>
          <a:noFill/>
          <a:ln w="9525">
            <a:noFill/>
            <a:miter lim="800000"/>
            <a:headEnd/>
            <a:tailEnd/>
          </a:ln>
        </p:spPr>
        <p:txBody>
          <a:bodyPr wrap="none">
            <a:spAutoFit/>
          </a:bodyPr>
          <a:lstStyle/>
          <a:p>
            <a:r>
              <a:rPr lang="en-US" sz="1400" b="1"/>
              <a:t>2</a:t>
            </a:r>
          </a:p>
        </p:txBody>
      </p:sp>
      <p:sp>
        <p:nvSpPr>
          <p:cNvPr id="34826" name="Text Box 23"/>
          <p:cNvSpPr txBox="1">
            <a:spLocks noChangeArrowheads="1"/>
          </p:cNvSpPr>
          <p:nvPr/>
        </p:nvSpPr>
        <p:spPr bwMode="auto">
          <a:xfrm>
            <a:off x="2393950" y="2428875"/>
            <a:ext cx="273050" cy="304800"/>
          </a:xfrm>
          <a:prstGeom prst="rect">
            <a:avLst/>
          </a:prstGeom>
          <a:noFill/>
          <a:ln w="9525">
            <a:noFill/>
            <a:miter lim="800000"/>
            <a:headEnd/>
            <a:tailEnd/>
          </a:ln>
        </p:spPr>
        <p:txBody>
          <a:bodyPr wrap="none">
            <a:spAutoFit/>
          </a:bodyPr>
          <a:lstStyle/>
          <a:p>
            <a:r>
              <a:rPr lang="en-US" sz="1400" b="1"/>
              <a:t>3</a:t>
            </a:r>
          </a:p>
        </p:txBody>
      </p:sp>
      <p:sp>
        <p:nvSpPr>
          <p:cNvPr id="34827" name="Text Box 24"/>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34828" name="Text Box 25"/>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34829" name="Text Box 26"/>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34830" name="Text Box 27"/>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34831" name="Text Box 28"/>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34832" name="Line 29"/>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34833" name="Line 30"/>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34834" name="Text Box 31"/>
          <p:cNvSpPr txBox="1">
            <a:spLocks noChangeArrowheads="1"/>
          </p:cNvSpPr>
          <p:nvPr/>
        </p:nvSpPr>
        <p:spPr bwMode="auto">
          <a:xfrm>
            <a:off x="-22225" y="1949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partition(arr,0,3)</a:t>
            </a:r>
          </a:p>
        </p:txBody>
      </p:sp>
      <p:sp>
        <p:nvSpPr>
          <p:cNvPr id="34835" name="Text Box 32"/>
          <p:cNvSpPr txBox="1">
            <a:spLocks noChangeArrowheads="1"/>
          </p:cNvSpPr>
          <p:nvPr/>
        </p:nvSpPr>
        <p:spPr bwMode="auto">
          <a:xfrm>
            <a:off x="3032125" y="4308475"/>
            <a:ext cx="3089275" cy="457200"/>
          </a:xfrm>
          <a:prstGeom prst="rect">
            <a:avLst/>
          </a:prstGeom>
          <a:noFill/>
          <a:ln w="9525">
            <a:noFill/>
            <a:miter lim="800000"/>
            <a:headEnd/>
            <a:tailEnd/>
          </a:ln>
        </p:spPr>
        <p:txBody>
          <a:bodyPr wrap="none">
            <a:spAutoFit/>
          </a:bodyPr>
          <a:lstStyle/>
          <a:p>
            <a:r>
              <a:rPr lang="en-US"/>
              <a:t>Partition Initialization...</a:t>
            </a:r>
          </a:p>
        </p:txBody>
      </p:sp>
      <p:sp>
        <p:nvSpPr>
          <p:cNvPr id="34836" name="Text Box 33"/>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5"/>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35843" name="Text Box 16"/>
          <p:cNvSpPr txBox="1">
            <a:spLocks noChangeArrowheads="1"/>
          </p:cNvSpPr>
          <p:nvPr/>
        </p:nvSpPr>
        <p:spPr bwMode="auto">
          <a:xfrm>
            <a:off x="152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3</a:t>
            </a:r>
          </a:p>
        </p:txBody>
      </p:sp>
      <p:sp>
        <p:nvSpPr>
          <p:cNvPr id="35844" name="Text Box 17"/>
          <p:cNvSpPr txBox="1">
            <a:spLocks noChangeArrowheads="1"/>
          </p:cNvSpPr>
          <p:nvPr/>
        </p:nvSpPr>
        <p:spPr bwMode="auto">
          <a:xfrm>
            <a:off x="838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35845" name="Text Box 18"/>
          <p:cNvSpPr txBox="1">
            <a:spLocks noChangeArrowheads="1"/>
          </p:cNvSpPr>
          <p:nvPr/>
        </p:nvSpPr>
        <p:spPr bwMode="auto">
          <a:xfrm>
            <a:off x="15240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35846" name="Text Box 19"/>
          <p:cNvSpPr txBox="1">
            <a:spLocks noChangeArrowheads="1"/>
          </p:cNvSpPr>
          <p:nvPr/>
        </p:nvSpPr>
        <p:spPr bwMode="auto">
          <a:xfrm>
            <a:off x="22098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35847" name="Text Box 20"/>
          <p:cNvSpPr txBox="1">
            <a:spLocks noChangeArrowheads="1"/>
          </p:cNvSpPr>
          <p:nvPr/>
        </p:nvSpPr>
        <p:spPr bwMode="auto">
          <a:xfrm>
            <a:off x="304800" y="2428875"/>
            <a:ext cx="273050" cy="304800"/>
          </a:xfrm>
          <a:prstGeom prst="rect">
            <a:avLst/>
          </a:prstGeom>
          <a:noFill/>
          <a:ln w="9525">
            <a:noFill/>
            <a:miter lim="800000"/>
            <a:headEnd/>
            <a:tailEnd/>
          </a:ln>
        </p:spPr>
        <p:txBody>
          <a:bodyPr wrap="none">
            <a:spAutoFit/>
          </a:bodyPr>
          <a:lstStyle/>
          <a:p>
            <a:r>
              <a:rPr lang="en-US" sz="1400" b="1"/>
              <a:t>0</a:t>
            </a:r>
          </a:p>
        </p:txBody>
      </p:sp>
      <p:sp>
        <p:nvSpPr>
          <p:cNvPr id="35848" name="Text Box 21"/>
          <p:cNvSpPr txBox="1">
            <a:spLocks noChangeArrowheads="1"/>
          </p:cNvSpPr>
          <p:nvPr/>
        </p:nvSpPr>
        <p:spPr bwMode="auto">
          <a:xfrm>
            <a:off x="990600" y="2428875"/>
            <a:ext cx="273050" cy="304800"/>
          </a:xfrm>
          <a:prstGeom prst="rect">
            <a:avLst/>
          </a:prstGeom>
          <a:noFill/>
          <a:ln w="9525">
            <a:noFill/>
            <a:miter lim="800000"/>
            <a:headEnd/>
            <a:tailEnd/>
          </a:ln>
        </p:spPr>
        <p:txBody>
          <a:bodyPr wrap="none">
            <a:spAutoFit/>
          </a:bodyPr>
          <a:lstStyle/>
          <a:p>
            <a:r>
              <a:rPr lang="en-US" sz="1400" b="1"/>
              <a:t>1</a:t>
            </a:r>
          </a:p>
        </p:txBody>
      </p:sp>
      <p:sp>
        <p:nvSpPr>
          <p:cNvPr id="35849" name="Text Box 22"/>
          <p:cNvSpPr txBox="1">
            <a:spLocks noChangeArrowheads="1"/>
          </p:cNvSpPr>
          <p:nvPr/>
        </p:nvSpPr>
        <p:spPr bwMode="auto">
          <a:xfrm>
            <a:off x="1708150" y="2428875"/>
            <a:ext cx="273050" cy="304800"/>
          </a:xfrm>
          <a:prstGeom prst="rect">
            <a:avLst/>
          </a:prstGeom>
          <a:noFill/>
          <a:ln w="9525">
            <a:noFill/>
            <a:miter lim="800000"/>
            <a:headEnd/>
            <a:tailEnd/>
          </a:ln>
        </p:spPr>
        <p:txBody>
          <a:bodyPr wrap="none">
            <a:spAutoFit/>
          </a:bodyPr>
          <a:lstStyle/>
          <a:p>
            <a:r>
              <a:rPr lang="en-US" sz="1400" b="1"/>
              <a:t>2</a:t>
            </a:r>
          </a:p>
        </p:txBody>
      </p:sp>
      <p:sp>
        <p:nvSpPr>
          <p:cNvPr id="35850" name="Text Box 23"/>
          <p:cNvSpPr txBox="1">
            <a:spLocks noChangeArrowheads="1"/>
          </p:cNvSpPr>
          <p:nvPr/>
        </p:nvSpPr>
        <p:spPr bwMode="auto">
          <a:xfrm>
            <a:off x="2393950" y="2428875"/>
            <a:ext cx="273050" cy="304800"/>
          </a:xfrm>
          <a:prstGeom prst="rect">
            <a:avLst/>
          </a:prstGeom>
          <a:noFill/>
          <a:ln w="9525">
            <a:noFill/>
            <a:miter lim="800000"/>
            <a:headEnd/>
            <a:tailEnd/>
          </a:ln>
        </p:spPr>
        <p:txBody>
          <a:bodyPr wrap="none">
            <a:spAutoFit/>
          </a:bodyPr>
          <a:lstStyle/>
          <a:p>
            <a:r>
              <a:rPr lang="en-US" sz="1400" b="1"/>
              <a:t>3</a:t>
            </a:r>
          </a:p>
        </p:txBody>
      </p:sp>
      <p:sp>
        <p:nvSpPr>
          <p:cNvPr id="35851" name="Text Box 24"/>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35852" name="Text Box 25"/>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35853" name="Text Box 26"/>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35854" name="Text Box 27"/>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35855" name="Text Box 28"/>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35856" name="Line 29"/>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35857" name="Line 30"/>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35858" name="Text Box 31"/>
          <p:cNvSpPr txBox="1">
            <a:spLocks noChangeArrowheads="1"/>
          </p:cNvSpPr>
          <p:nvPr/>
        </p:nvSpPr>
        <p:spPr bwMode="auto">
          <a:xfrm>
            <a:off x="-22225" y="1949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partition(arr,0,3)</a:t>
            </a:r>
          </a:p>
        </p:txBody>
      </p:sp>
      <p:sp>
        <p:nvSpPr>
          <p:cNvPr id="35859" name="Text Box 32"/>
          <p:cNvSpPr txBox="1">
            <a:spLocks noChangeArrowheads="1"/>
          </p:cNvSpPr>
          <p:nvPr/>
        </p:nvSpPr>
        <p:spPr bwMode="auto">
          <a:xfrm>
            <a:off x="3032125" y="4308475"/>
            <a:ext cx="3089275" cy="457200"/>
          </a:xfrm>
          <a:prstGeom prst="rect">
            <a:avLst/>
          </a:prstGeom>
          <a:noFill/>
          <a:ln w="9525">
            <a:noFill/>
            <a:miter lim="800000"/>
            <a:headEnd/>
            <a:tailEnd/>
          </a:ln>
        </p:spPr>
        <p:txBody>
          <a:bodyPr wrap="none">
            <a:spAutoFit/>
          </a:bodyPr>
          <a:lstStyle/>
          <a:p>
            <a:r>
              <a:rPr lang="en-US"/>
              <a:t>Partition Initialization...</a:t>
            </a:r>
          </a:p>
        </p:txBody>
      </p:sp>
      <p:sp>
        <p:nvSpPr>
          <p:cNvPr id="35860" name="Text Box 38"/>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5"/>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36867" name="Text Box 16"/>
          <p:cNvSpPr txBox="1">
            <a:spLocks noChangeArrowheads="1"/>
          </p:cNvSpPr>
          <p:nvPr/>
        </p:nvSpPr>
        <p:spPr bwMode="auto">
          <a:xfrm>
            <a:off x="152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3</a:t>
            </a:r>
          </a:p>
        </p:txBody>
      </p:sp>
      <p:sp>
        <p:nvSpPr>
          <p:cNvPr id="36868" name="Text Box 17"/>
          <p:cNvSpPr txBox="1">
            <a:spLocks noChangeArrowheads="1"/>
          </p:cNvSpPr>
          <p:nvPr/>
        </p:nvSpPr>
        <p:spPr bwMode="auto">
          <a:xfrm>
            <a:off x="838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36869" name="Text Box 18"/>
          <p:cNvSpPr txBox="1">
            <a:spLocks noChangeArrowheads="1"/>
          </p:cNvSpPr>
          <p:nvPr/>
        </p:nvSpPr>
        <p:spPr bwMode="auto">
          <a:xfrm>
            <a:off x="15240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36870" name="Text Box 19"/>
          <p:cNvSpPr txBox="1">
            <a:spLocks noChangeArrowheads="1"/>
          </p:cNvSpPr>
          <p:nvPr/>
        </p:nvSpPr>
        <p:spPr bwMode="auto">
          <a:xfrm>
            <a:off x="22098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36871" name="Text Box 20"/>
          <p:cNvSpPr txBox="1">
            <a:spLocks noChangeArrowheads="1"/>
          </p:cNvSpPr>
          <p:nvPr/>
        </p:nvSpPr>
        <p:spPr bwMode="auto">
          <a:xfrm>
            <a:off x="304800" y="2428875"/>
            <a:ext cx="273050" cy="304800"/>
          </a:xfrm>
          <a:prstGeom prst="rect">
            <a:avLst/>
          </a:prstGeom>
          <a:noFill/>
          <a:ln w="9525">
            <a:noFill/>
            <a:miter lim="800000"/>
            <a:headEnd/>
            <a:tailEnd/>
          </a:ln>
        </p:spPr>
        <p:txBody>
          <a:bodyPr wrap="none">
            <a:spAutoFit/>
          </a:bodyPr>
          <a:lstStyle/>
          <a:p>
            <a:r>
              <a:rPr lang="en-US" sz="1400" b="1"/>
              <a:t>0</a:t>
            </a:r>
          </a:p>
        </p:txBody>
      </p:sp>
      <p:sp>
        <p:nvSpPr>
          <p:cNvPr id="36872" name="Text Box 21"/>
          <p:cNvSpPr txBox="1">
            <a:spLocks noChangeArrowheads="1"/>
          </p:cNvSpPr>
          <p:nvPr/>
        </p:nvSpPr>
        <p:spPr bwMode="auto">
          <a:xfrm>
            <a:off x="990600" y="2428875"/>
            <a:ext cx="273050" cy="304800"/>
          </a:xfrm>
          <a:prstGeom prst="rect">
            <a:avLst/>
          </a:prstGeom>
          <a:noFill/>
          <a:ln w="9525">
            <a:noFill/>
            <a:miter lim="800000"/>
            <a:headEnd/>
            <a:tailEnd/>
          </a:ln>
        </p:spPr>
        <p:txBody>
          <a:bodyPr wrap="none">
            <a:spAutoFit/>
          </a:bodyPr>
          <a:lstStyle/>
          <a:p>
            <a:r>
              <a:rPr lang="en-US" sz="1400" b="1"/>
              <a:t>1</a:t>
            </a:r>
          </a:p>
        </p:txBody>
      </p:sp>
      <p:sp>
        <p:nvSpPr>
          <p:cNvPr id="36873" name="Text Box 22"/>
          <p:cNvSpPr txBox="1">
            <a:spLocks noChangeArrowheads="1"/>
          </p:cNvSpPr>
          <p:nvPr/>
        </p:nvSpPr>
        <p:spPr bwMode="auto">
          <a:xfrm>
            <a:off x="1708150" y="2428875"/>
            <a:ext cx="273050" cy="304800"/>
          </a:xfrm>
          <a:prstGeom prst="rect">
            <a:avLst/>
          </a:prstGeom>
          <a:noFill/>
          <a:ln w="9525">
            <a:noFill/>
            <a:miter lim="800000"/>
            <a:headEnd/>
            <a:tailEnd/>
          </a:ln>
        </p:spPr>
        <p:txBody>
          <a:bodyPr wrap="none">
            <a:spAutoFit/>
          </a:bodyPr>
          <a:lstStyle/>
          <a:p>
            <a:r>
              <a:rPr lang="en-US" sz="1400" b="1"/>
              <a:t>2</a:t>
            </a:r>
          </a:p>
        </p:txBody>
      </p:sp>
      <p:sp>
        <p:nvSpPr>
          <p:cNvPr id="36874" name="Text Box 23"/>
          <p:cNvSpPr txBox="1">
            <a:spLocks noChangeArrowheads="1"/>
          </p:cNvSpPr>
          <p:nvPr/>
        </p:nvSpPr>
        <p:spPr bwMode="auto">
          <a:xfrm>
            <a:off x="2393950" y="2428875"/>
            <a:ext cx="273050" cy="304800"/>
          </a:xfrm>
          <a:prstGeom prst="rect">
            <a:avLst/>
          </a:prstGeom>
          <a:noFill/>
          <a:ln w="9525">
            <a:noFill/>
            <a:miter lim="800000"/>
            <a:headEnd/>
            <a:tailEnd/>
          </a:ln>
        </p:spPr>
        <p:txBody>
          <a:bodyPr wrap="none">
            <a:spAutoFit/>
          </a:bodyPr>
          <a:lstStyle/>
          <a:p>
            <a:r>
              <a:rPr lang="en-US" sz="1400" b="1"/>
              <a:t>3</a:t>
            </a:r>
          </a:p>
        </p:txBody>
      </p:sp>
      <p:sp>
        <p:nvSpPr>
          <p:cNvPr id="36875" name="Text Box 24"/>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36876" name="Text Box 25"/>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36877" name="Text Box 26"/>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36878" name="Text Box 27"/>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36879" name="Text Box 28"/>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36880" name="Line 29"/>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36881" name="Line 30"/>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36882" name="Text Box 31"/>
          <p:cNvSpPr txBox="1">
            <a:spLocks noChangeArrowheads="1"/>
          </p:cNvSpPr>
          <p:nvPr/>
        </p:nvSpPr>
        <p:spPr bwMode="auto">
          <a:xfrm>
            <a:off x="-22225" y="1949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partition(arr,0,3)</a:t>
            </a:r>
          </a:p>
        </p:txBody>
      </p:sp>
      <p:sp>
        <p:nvSpPr>
          <p:cNvPr id="36883" name="Text Box 32"/>
          <p:cNvSpPr txBox="1">
            <a:spLocks noChangeArrowheads="1"/>
          </p:cNvSpPr>
          <p:nvPr/>
        </p:nvSpPr>
        <p:spPr bwMode="auto">
          <a:xfrm>
            <a:off x="3032125" y="4308475"/>
            <a:ext cx="3089275" cy="457200"/>
          </a:xfrm>
          <a:prstGeom prst="rect">
            <a:avLst/>
          </a:prstGeom>
          <a:noFill/>
          <a:ln w="9525">
            <a:noFill/>
            <a:miter lim="800000"/>
            <a:headEnd/>
            <a:tailEnd/>
          </a:ln>
        </p:spPr>
        <p:txBody>
          <a:bodyPr wrap="none">
            <a:spAutoFit/>
          </a:bodyPr>
          <a:lstStyle/>
          <a:p>
            <a:r>
              <a:rPr lang="en-US"/>
              <a:t>Partition Initialization...</a:t>
            </a:r>
          </a:p>
        </p:txBody>
      </p:sp>
      <p:sp>
        <p:nvSpPr>
          <p:cNvPr id="36884" name="Text Box 33"/>
          <p:cNvSpPr txBox="1">
            <a:spLocks noChangeArrowheads="1"/>
          </p:cNvSpPr>
          <p:nvPr/>
        </p:nvSpPr>
        <p:spPr bwMode="auto">
          <a:xfrm>
            <a:off x="228600" y="35052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36885" name="Line 34"/>
          <p:cNvSpPr>
            <a:spLocks noChangeShapeType="1"/>
          </p:cNvSpPr>
          <p:nvPr/>
        </p:nvSpPr>
        <p:spPr bwMode="auto">
          <a:xfrm flipV="1">
            <a:off x="473075" y="3217863"/>
            <a:ext cx="0" cy="304800"/>
          </a:xfrm>
          <a:prstGeom prst="line">
            <a:avLst/>
          </a:prstGeom>
          <a:noFill/>
          <a:ln w="9525">
            <a:solidFill>
              <a:schemeClr val="tx1"/>
            </a:solidFill>
            <a:round/>
            <a:headEnd/>
            <a:tailEnd type="triangle" w="med" len="med"/>
          </a:ln>
        </p:spPr>
        <p:txBody>
          <a:bodyPr/>
          <a:lstStyle/>
          <a:p>
            <a:endParaRPr lang="en-US"/>
          </a:p>
        </p:txBody>
      </p:sp>
      <p:sp>
        <p:nvSpPr>
          <p:cNvPr id="36886" name="Text Box 37"/>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35843"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5855"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5867"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91" name="Line 47"/>
          <p:cNvSpPr>
            <a:spLocks noChangeShapeType="1"/>
          </p:cNvSpPr>
          <p:nvPr/>
        </p:nvSpPr>
        <p:spPr bwMode="auto">
          <a:xfrm flipV="1">
            <a:off x="1828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6192" name="Line 48"/>
          <p:cNvSpPr>
            <a:spLocks noChangeShapeType="1"/>
          </p:cNvSpPr>
          <p:nvPr/>
        </p:nvSpPr>
        <p:spPr bwMode="auto">
          <a:xfrm flipV="1">
            <a:off x="60960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6193" name="Line 49"/>
          <p:cNvSpPr>
            <a:spLocks noChangeShapeType="1"/>
          </p:cNvSpPr>
          <p:nvPr/>
        </p:nvSpPr>
        <p:spPr bwMode="auto">
          <a:xfrm flipV="1">
            <a:off x="28956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6194"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6195"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6196"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5"/>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37891" name="Text Box 16"/>
          <p:cNvSpPr txBox="1">
            <a:spLocks noChangeArrowheads="1"/>
          </p:cNvSpPr>
          <p:nvPr/>
        </p:nvSpPr>
        <p:spPr bwMode="auto">
          <a:xfrm>
            <a:off x="152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3</a:t>
            </a:r>
          </a:p>
        </p:txBody>
      </p:sp>
      <p:sp>
        <p:nvSpPr>
          <p:cNvPr id="37892" name="Text Box 17"/>
          <p:cNvSpPr txBox="1">
            <a:spLocks noChangeArrowheads="1"/>
          </p:cNvSpPr>
          <p:nvPr/>
        </p:nvSpPr>
        <p:spPr bwMode="auto">
          <a:xfrm>
            <a:off x="838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37893" name="Text Box 18"/>
          <p:cNvSpPr txBox="1">
            <a:spLocks noChangeArrowheads="1"/>
          </p:cNvSpPr>
          <p:nvPr/>
        </p:nvSpPr>
        <p:spPr bwMode="auto">
          <a:xfrm>
            <a:off x="15240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37894" name="Text Box 19"/>
          <p:cNvSpPr txBox="1">
            <a:spLocks noChangeArrowheads="1"/>
          </p:cNvSpPr>
          <p:nvPr/>
        </p:nvSpPr>
        <p:spPr bwMode="auto">
          <a:xfrm>
            <a:off x="22098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37895" name="Text Box 20"/>
          <p:cNvSpPr txBox="1">
            <a:spLocks noChangeArrowheads="1"/>
          </p:cNvSpPr>
          <p:nvPr/>
        </p:nvSpPr>
        <p:spPr bwMode="auto">
          <a:xfrm>
            <a:off x="304800" y="2428875"/>
            <a:ext cx="273050" cy="304800"/>
          </a:xfrm>
          <a:prstGeom prst="rect">
            <a:avLst/>
          </a:prstGeom>
          <a:noFill/>
          <a:ln w="9525">
            <a:noFill/>
            <a:miter lim="800000"/>
            <a:headEnd/>
            <a:tailEnd/>
          </a:ln>
        </p:spPr>
        <p:txBody>
          <a:bodyPr wrap="none">
            <a:spAutoFit/>
          </a:bodyPr>
          <a:lstStyle/>
          <a:p>
            <a:r>
              <a:rPr lang="en-US" sz="1400" b="1"/>
              <a:t>0</a:t>
            </a:r>
          </a:p>
        </p:txBody>
      </p:sp>
      <p:sp>
        <p:nvSpPr>
          <p:cNvPr id="37896" name="Text Box 21"/>
          <p:cNvSpPr txBox="1">
            <a:spLocks noChangeArrowheads="1"/>
          </p:cNvSpPr>
          <p:nvPr/>
        </p:nvSpPr>
        <p:spPr bwMode="auto">
          <a:xfrm>
            <a:off x="990600" y="2428875"/>
            <a:ext cx="273050" cy="304800"/>
          </a:xfrm>
          <a:prstGeom prst="rect">
            <a:avLst/>
          </a:prstGeom>
          <a:noFill/>
          <a:ln w="9525">
            <a:noFill/>
            <a:miter lim="800000"/>
            <a:headEnd/>
            <a:tailEnd/>
          </a:ln>
        </p:spPr>
        <p:txBody>
          <a:bodyPr wrap="none">
            <a:spAutoFit/>
          </a:bodyPr>
          <a:lstStyle/>
          <a:p>
            <a:r>
              <a:rPr lang="en-US" sz="1400" b="1"/>
              <a:t>1</a:t>
            </a:r>
          </a:p>
        </p:txBody>
      </p:sp>
      <p:sp>
        <p:nvSpPr>
          <p:cNvPr id="37897" name="Text Box 22"/>
          <p:cNvSpPr txBox="1">
            <a:spLocks noChangeArrowheads="1"/>
          </p:cNvSpPr>
          <p:nvPr/>
        </p:nvSpPr>
        <p:spPr bwMode="auto">
          <a:xfrm>
            <a:off x="1708150" y="2428875"/>
            <a:ext cx="273050" cy="304800"/>
          </a:xfrm>
          <a:prstGeom prst="rect">
            <a:avLst/>
          </a:prstGeom>
          <a:noFill/>
          <a:ln w="9525">
            <a:noFill/>
            <a:miter lim="800000"/>
            <a:headEnd/>
            <a:tailEnd/>
          </a:ln>
        </p:spPr>
        <p:txBody>
          <a:bodyPr wrap="none">
            <a:spAutoFit/>
          </a:bodyPr>
          <a:lstStyle/>
          <a:p>
            <a:r>
              <a:rPr lang="en-US" sz="1400" b="1"/>
              <a:t>2</a:t>
            </a:r>
          </a:p>
        </p:txBody>
      </p:sp>
      <p:sp>
        <p:nvSpPr>
          <p:cNvPr id="37898" name="Text Box 23"/>
          <p:cNvSpPr txBox="1">
            <a:spLocks noChangeArrowheads="1"/>
          </p:cNvSpPr>
          <p:nvPr/>
        </p:nvSpPr>
        <p:spPr bwMode="auto">
          <a:xfrm>
            <a:off x="2393950" y="2428875"/>
            <a:ext cx="273050" cy="304800"/>
          </a:xfrm>
          <a:prstGeom prst="rect">
            <a:avLst/>
          </a:prstGeom>
          <a:noFill/>
          <a:ln w="9525">
            <a:noFill/>
            <a:miter lim="800000"/>
            <a:headEnd/>
            <a:tailEnd/>
          </a:ln>
        </p:spPr>
        <p:txBody>
          <a:bodyPr wrap="none">
            <a:spAutoFit/>
          </a:bodyPr>
          <a:lstStyle/>
          <a:p>
            <a:r>
              <a:rPr lang="en-US" sz="1400" b="1"/>
              <a:t>3</a:t>
            </a:r>
          </a:p>
        </p:txBody>
      </p:sp>
      <p:sp>
        <p:nvSpPr>
          <p:cNvPr id="37899" name="Text Box 24"/>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37900" name="Text Box 25"/>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37901" name="Text Box 26"/>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37902" name="Text Box 27"/>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37903" name="Text Box 28"/>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37904" name="Line 29"/>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37905" name="Line 30"/>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37906" name="Text Box 31"/>
          <p:cNvSpPr txBox="1">
            <a:spLocks noChangeArrowheads="1"/>
          </p:cNvSpPr>
          <p:nvPr/>
        </p:nvSpPr>
        <p:spPr bwMode="auto">
          <a:xfrm>
            <a:off x="-22225" y="1949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partition(arr,0,3)</a:t>
            </a:r>
          </a:p>
        </p:txBody>
      </p:sp>
      <p:sp>
        <p:nvSpPr>
          <p:cNvPr id="37907" name="Text Box 32"/>
          <p:cNvSpPr txBox="1">
            <a:spLocks noChangeArrowheads="1"/>
          </p:cNvSpPr>
          <p:nvPr/>
        </p:nvSpPr>
        <p:spPr bwMode="auto">
          <a:xfrm>
            <a:off x="3032125" y="4308475"/>
            <a:ext cx="3089275" cy="457200"/>
          </a:xfrm>
          <a:prstGeom prst="rect">
            <a:avLst/>
          </a:prstGeom>
          <a:noFill/>
          <a:ln w="9525">
            <a:noFill/>
            <a:miter lim="800000"/>
            <a:headEnd/>
            <a:tailEnd/>
          </a:ln>
        </p:spPr>
        <p:txBody>
          <a:bodyPr wrap="none">
            <a:spAutoFit/>
          </a:bodyPr>
          <a:lstStyle/>
          <a:p>
            <a:r>
              <a:rPr lang="en-US"/>
              <a:t>Partition Initialization...</a:t>
            </a:r>
          </a:p>
        </p:txBody>
      </p:sp>
      <p:sp>
        <p:nvSpPr>
          <p:cNvPr id="37908" name="Text Box 33"/>
          <p:cNvSpPr txBox="1">
            <a:spLocks noChangeArrowheads="1"/>
          </p:cNvSpPr>
          <p:nvPr/>
        </p:nvSpPr>
        <p:spPr bwMode="auto">
          <a:xfrm>
            <a:off x="228600" y="35052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37909" name="Line 34"/>
          <p:cNvSpPr>
            <a:spLocks noChangeShapeType="1"/>
          </p:cNvSpPr>
          <p:nvPr/>
        </p:nvSpPr>
        <p:spPr bwMode="auto">
          <a:xfrm flipV="1">
            <a:off x="473075" y="3217863"/>
            <a:ext cx="0" cy="304800"/>
          </a:xfrm>
          <a:prstGeom prst="line">
            <a:avLst/>
          </a:prstGeom>
          <a:noFill/>
          <a:ln w="9525">
            <a:solidFill>
              <a:schemeClr val="tx1"/>
            </a:solidFill>
            <a:round/>
            <a:headEnd/>
            <a:tailEnd type="triangle" w="med" len="med"/>
          </a:ln>
        </p:spPr>
        <p:txBody>
          <a:bodyPr/>
          <a:lstStyle/>
          <a:p>
            <a:endParaRPr lang="en-US"/>
          </a:p>
        </p:txBody>
      </p:sp>
      <p:sp>
        <p:nvSpPr>
          <p:cNvPr id="37910" name="Text Box 35"/>
          <p:cNvSpPr txBox="1">
            <a:spLocks noChangeArrowheads="1"/>
          </p:cNvSpPr>
          <p:nvPr/>
        </p:nvSpPr>
        <p:spPr bwMode="auto">
          <a:xfrm>
            <a:off x="2286000" y="3514725"/>
            <a:ext cx="715963"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37911" name="Line 36"/>
          <p:cNvSpPr>
            <a:spLocks noChangeShapeType="1"/>
          </p:cNvSpPr>
          <p:nvPr/>
        </p:nvSpPr>
        <p:spPr bwMode="auto">
          <a:xfrm flipV="1">
            <a:off x="2566988" y="3276600"/>
            <a:ext cx="0" cy="304800"/>
          </a:xfrm>
          <a:prstGeom prst="line">
            <a:avLst/>
          </a:prstGeom>
          <a:noFill/>
          <a:ln w="9525">
            <a:solidFill>
              <a:schemeClr val="tx1"/>
            </a:solidFill>
            <a:round/>
            <a:headEnd/>
            <a:tailEnd type="triangle" w="med" len="med"/>
          </a:ln>
        </p:spPr>
        <p:txBody>
          <a:bodyPr/>
          <a:lstStyle/>
          <a:p>
            <a:endParaRPr lang="en-US"/>
          </a:p>
        </p:txBody>
      </p:sp>
      <p:sp>
        <p:nvSpPr>
          <p:cNvPr id="37912" name="Text Box 37"/>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7"/>
          <p:cNvSpPr txBox="1">
            <a:spLocks noChangeArrowheads="1"/>
          </p:cNvSpPr>
          <p:nvPr/>
        </p:nvSpPr>
        <p:spPr bwMode="auto">
          <a:xfrm>
            <a:off x="3032125" y="4308475"/>
            <a:ext cx="3505200" cy="1187450"/>
          </a:xfrm>
          <a:prstGeom prst="rect">
            <a:avLst/>
          </a:prstGeom>
          <a:noFill/>
          <a:ln w="9525">
            <a:noFill/>
            <a:miter lim="800000"/>
            <a:headEnd/>
            <a:tailEnd/>
          </a:ln>
        </p:spPr>
        <p:txBody>
          <a:bodyPr wrap="none">
            <a:spAutoFit/>
          </a:bodyPr>
          <a:lstStyle/>
          <a:p>
            <a:r>
              <a:rPr lang="en-US"/>
              <a:t>right moves to the left until</a:t>
            </a:r>
          </a:p>
          <a:p>
            <a:r>
              <a:rPr lang="en-US"/>
              <a:t>value that should be to left</a:t>
            </a:r>
          </a:p>
          <a:p>
            <a:r>
              <a:rPr lang="en-US"/>
              <a:t>of pivot...</a:t>
            </a:r>
          </a:p>
        </p:txBody>
      </p:sp>
      <p:sp>
        <p:nvSpPr>
          <p:cNvPr id="38915" name="Text Box 15"/>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38916" name="Text Box 16"/>
          <p:cNvSpPr txBox="1">
            <a:spLocks noChangeArrowheads="1"/>
          </p:cNvSpPr>
          <p:nvPr/>
        </p:nvSpPr>
        <p:spPr bwMode="auto">
          <a:xfrm>
            <a:off x="152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3</a:t>
            </a:r>
          </a:p>
        </p:txBody>
      </p:sp>
      <p:sp>
        <p:nvSpPr>
          <p:cNvPr id="38917" name="Text Box 17"/>
          <p:cNvSpPr txBox="1">
            <a:spLocks noChangeArrowheads="1"/>
          </p:cNvSpPr>
          <p:nvPr/>
        </p:nvSpPr>
        <p:spPr bwMode="auto">
          <a:xfrm>
            <a:off x="838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38918" name="Text Box 18"/>
          <p:cNvSpPr txBox="1">
            <a:spLocks noChangeArrowheads="1"/>
          </p:cNvSpPr>
          <p:nvPr/>
        </p:nvSpPr>
        <p:spPr bwMode="auto">
          <a:xfrm>
            <a:off x="15240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38919" name="Text Box 19"/>
          <p:cNvSpPr txBox="1">
            <a:spLocks noChangeArrowheads="1"/>
          </p:cNvSpPr>
          <p:nvPr/>
        </p:nvSpPr>
        <p:spPr bwMode="auto">
          <a:xfrm>
            <a:off x="22098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38920" name="Text Box 20"/>
          <p:cNvSpPr txBox="1">
            <a:spLocks noChangeArrowheads="1"/>
          </p:cNvSpPr>
          <p:nvPr/>
        </p:nvSpPr>
        <p:spPr bwMode="auto">
          <a:xfrm>
            <a:off x="304800" y="2428875"/>
            <a:ext cx="273050" cy="304800"/>
          </a:xfrm>
          <a:prstGeom prst="rect">
            <a:avLst/>
          </a:prstGeom>
          <a:noFill/>
          <a:ln w="9525">
            <a:noFill/>
            <a:miter lim="800000"/>
            <a:headEnd/>
            <a:tailEnd/>
          </a:ln>
        </p:spPr>
        <p:txBody>
          <a:bodyPr wrap="none">
            <a:spAutoFit/>
          </a:bodyPr>
          <a:lstStyle/>
          <a:p>
            <a:r>
              <a:rPr lang="en-US" sz="1400" b="1"/>
              <a:t>0</a:t>
            </a:r>
          </a:p>
        </p:txBody>
      </p:sp>
      <p:sp>
        <p:nvSpPr>
          <p:cNvPr id="38921" name="Text Box 21"/>
          <p:cNvSpPr txBox="1">
            <a:spLocks noChangeArrowheads="1"/>
          </p:cNvSpPr>
          <p:nvPr/>
        </p:nvSpPr>
        <p:spPr bwMode="auto">
          <a:xfrm>
            <a:off x="990600" y="2428875"/>
            <a:ext cx="273050" cy="304800"/>
          </a:xfrm>
          <a:prstGeom prst="rect">
            <a:avLst/>
          </a:prstGeom>
          <a:noFill/>
          <a:ln w="9525">
            <a:noFill/>
            <a:miter lim="800000"/>
            <a:headEnd/>
            <a:tailEnd/>
          </a:ln>
        </p:spPr>
        <p:txBody>
          <a:bodyPr wrap="none">
            <a:spAutoFit/>
          </a:bodyPr>
          <a:lstStyle/>
          <a:p>
            <a:r>
              <a:rPr lang="en-US" sz="1400" b="1"/>
              <a:t>1</a:t>
            </a:r>
          </a:p>
        </p:txBody>
      </p:sp>
      <p:sp>
        <p:nvSpPr>
          <p:cNvPr id="38922" name="Text Box 22"/>
          <p:cNvSpPr txBox="1">
            <a:spLocks noChangeArrowheads="1"/>
          </p:cNvSpPr>
          <p:nvPr/>
        </p:nvSpPr>
        <p:spPr bwMode="auto">
          <a:xfrm>
            <a:off x="1708150" y="2428875"/>
            <a:ext cx="273050" cy="304800"/>
          </a:xfrm>
          <a:prstGeom prst="rect">
            <a:avLst/>
          </a:prstGeom>
          <a:noFill/>
          <a:ln w="9525">
            <a:noFill/>
            <a:miter lim="800000"/>
            <a:headEnd/>
            <a:tailEnd/>
          </a:ln>
        </p:spPr>
        <p:txBody>
          <a:bodyPr wrap="none">
            <a:spAutoFit/>
          </a:bodyPr>
          <a:lstStyle/>
          <a:p>
            <a:r>
              <a:rPr lang="en-US" sz="1400" b="1"/>
              <a:t>2</a:t>
            </a:r>
          </a:p>
        </p:txBody>
      </p:sp>
      <p:sp>
        <p:nvSpPr>
          <p:cNvPr id="38923" name="Text Box 23"/>
          <p:cNvSpPr txBox="1">
            <a:spLocks noChangeArrowheads="1"/>
          </p:cNvSpPr>
          <p:nvPr/>
        </p:nvSpPr>
        <p:spPr bwMode="auto">
          <a:xfrm>
            <a:off x="2393950" y="2428875"/>
            <a:ext cx="273050" cy="304800"/>
          </a:xfrm>
          <a:prstGeom prst="rect">
            <a:avLst/>
          </a:prstGeom>
          <a:noFill/>
          <a:ln w="9525">
            <a:noFill/>
            <a:miter lim="800000"/>
            <a:headEnd/>
            <a:tailEnd/>
          </a:ln>
        </p:spPr>
        <p:txBody>
          <a:bodyPr wrap="none">
            <a:spAutoFit/>
          </a:bodyPr>
          <a:lstStyle/>
          <a:p>
            <a:r>
              <a:rPr lang="en-US" sz="1400" b="1"/>
              <a:t>3</a:t>
            </a:r>
          </a:p>
        </p:txBody>
      </p:sp>
      <p:sp>
        <p:nvSpPr>
          <p:cNvPr id="38924" name="Text Box 24"/>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38925" name="Text Box 25"/>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38926" name="Text Box 26"/>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38927" name="Text Box 27"/>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38928" name="Text Box 28"/>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38929" name="Line 29"/>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38930" name="Line 30"/>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38931" name="Text Box 31"/>
          <p:cNvSpPr txBox="1">
            <a:spLocks noChangeArrowheads="1"/>
          </p:cNvSpPr>
          <p:nvPr/>
        </p:nvSpPr>
        <p:spPr bwMode="auto">
          <a:xfrm>
            <a:off x="-22225" y="1949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partition(arr,0,3)</a:t>
            </a:r>
          </a:p>
        </p:txBody>
      </p:sp>
      <p:sp>
        <p:nvSpPr>
          <p:cNvPr id="38932" name="Text Box 33"/>
          <p:cNvSpPr txBox="1">
            <a:spLocks noChangeArrowheads="1"/>
          </p:cNvSpPr>
          <p:nvPr/>
        </p:nvSpPr>
        <p:spPr bwMode="auto">
          <a:xfrm>
            <a:off x="228600" y="35052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38933" name="Line 34"/>
          <p:cNvSpPr>
            <a:spLocks noChangeShapeType="1"/>
          </p:cNvSpPr>
          <p:nvPr/>
        </p:nvSpPr>
        <p:spPr bwMode="auto">
          <a:xfrm flipV="1">
            <a:off x="473075" y="3217863"/>
            <a:ext cx="0" cy="304800"/>
          </a:xfrm>
          <a:prstGeom prst="line">
            <a:avLst/>
          </a:prstGeom>
          <a:noFill/>
          <a:ln w="9525">
            <a:solidFill>
              <a:schemeClr val="tx1"/>
            </a:solidFill>
            <a:round/>
            <a:headEnd/>
            <a:tailEnd type="triangle" w="med" len="med"/>
          </a:ln>
        </p:spPr>
        <p:txBody>
          <a:bodyPr/>
          <a:lstStyle/>
          <a:p>
            <a:endParaRPr lang="en-US"/>
          </a:p>
        </p:txBody>
      </p:sp>
      <p:sp>
        <p:nvSpPr>
          <p:cNvPr id="38934" name="Text Box 35"/>
          <p:cNvSpPr txBox="1">
            <a:spLocks noChangeArrowheads="1"/>
          </p:cNvSpPr>
          <p:nvPr/>
        </p:nvSpPr>
        <p:spPr bwMode="auto">
          <a:xfrm>
            <a:off x="2286000" y="3514725"/>
            <a:ext cx="715963"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38935" name="Line 36"/>
          <p:cNvSpPr>
            <a:spLocks noChangeShapeType="1"/>
          </p:cNvSpPr>
          <p:nvPr/>
        </p:nvSpPr>
        <p:spPr bwMode="auto">
          <a:xfrm flipV="1">
            <a:off x="2566988" y="3276600"/>
            <a:ext cx="0" cy="304800"/>
          </a:xfrm>
          <a:prstGeom prst="line">
            <a:avLst/>
          </a:prstGeom>
          <a:noFill/>
          <a:ln w="9525">
            <a:solidFill>
              <a:schemeClr val="tx1"/>
            </a:solidFill>
            <a:round/>
            <a:headEnd/>
            <a:tailEnd type="triangle" w="med" len="med"/>
          </a:ln>
        </p:spPr>
        <p:txBody>
          <a:bodyPr/>
          <a:lstStyle/>
          <a:p>
            <a:endParaRPr lang="en-US"/>
          </a:p>
        </p:txBody>
      </p:sp>
      <p:sp>
        <p:nvSpPr>
          <p:cNvPr id="38936" name="Text Box 38"/>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6"/>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39939" name="Text Box 17"/>
          <p:cNvSpPr txBox="1">
            <a:spLocks noChangeArrowheads="1"/>
          </p:cNvSpPr>
          <p:nvPr/>
        </p:nvSpPr>
        <p:spPr bwMode="auto">
          <a:xfrm>
            <a:off x="152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3</a:t>
            </a:r>
          </a:p>
        </p:txBody>
      </p:sp>
      <p:sp>
        <p:nvSpPr>
          <p:cNvPr id="39940" name="Text Box 18"/>
          <p:cNvSpPr txBox="1">
            <a:spLocks noChangeArrowheads="1"/>
          </p:cNvSpPr>
          <p:nvPr/>
        </p:nvSpPr>
        <p:spPr bwMode="auto">
          <a:xfrm>
            <a:off x="838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39941" name="Text Box 19"/>
          <p:cNvSpPr txBox="1">
            <a:spLocks noChangeArrowheads="1"/>
          </p:cNvSpPr>
          <p:nvPr/>
        </p:nvSpPr>
        <p:spPr bwMode="auto">
          <a:xfrm>
            <a:off x="15240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39942" name="Text Box 20"/>
          <p:cNvSpPr txBox="1">
            <a:spLocks noChangeArrowheads="1"/>
          </p:cNvSpPr>
          <p:nvPr/>
        </p:nvSpPr>
        <p:spPr bwMode="auto">
          <a:xfrm>
            <a:off x="22098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39943" name="Text Box 21"/>
          <p:cNvSpPr txBox="1">
            <a:spLocks noChangeArrowheads="1"/>
          </p:cNvSpPr>
          <p:nvPr/>
        </p:nvSpPr>
        <p:spPr bwMode="auto">
          <a:xfrm>
            <a:off x="304800" y="2428875"/>
            <a:ext cx="273050" cy="304800"/>
          </a:xfrm>
          <a:prstGeom prst="rect">
            <a:avLst/>
          </a:prstGeom>
          <a:noFill/>
          <a:ln w="9525">
            <a:noFill/>
            <a:miter lim="800000"/>
            <a:headEnd/>
            <a:tailEnd/>
          </a:ln>
        </p:spPr>
        <p:txBody>
          <a:bodyPr wrap="none">
            <a:spAutoFit/>
          </a:bodyPr>
          <a:lstStyle/>
          <a:p>
            <a:r>
              <a:rPr lang="en-US" sz="1400" b="1"/>
              <a:t>0</a:t>
            </a:r>
          </a:p>
        </p:txBody>
      </p:sp>
      <p:sp>
        <p:nvSpPr>
          <p:cNvPr id="39944" name="Text Box 22"/>
          <p:cNvSpPr txBox="1">
            <a:spLocks noChangeArrowheads="1"/>
          </p:cNvSpPr>
          <p:nvPr/>
        </p:nvSpPr>
        <p:spPr bwMode="auto">
          <a:xfrm>
            <a:off x="990600" y="2428875"/>
            <a:ext cx="273050" cy="304800"/>
          </a:xfrm>
          <a:prstGeom prst="rect">
            <a:avLst/>
          </a:prstGeom>
          <a:noFill/>
          <a:ln w="9525">
            <a:noFill/>
            <a:miter lim="800000"/>
            <a:headEnd/>
            <a:tailEnd/>
          </a:ln>
        </p:spPr>
        <p:txBody>
          <a:bodyPr wrap="none">
            <a:spAutoFit/>
          </a:bodyPr>
          <a:lstStyle/>
          <a:p>
            <a:r>
              <a:rPr lang="en-US" sz="1400" b="1"/>
              <a:t>1</a:t>
            </a:r>
          </a:p>
        </p:txBody>
      </p:sp>
      <p:sp>
        <p:nvSpPr>
          <p:cNvPr id="39945" name="Text Box 23"/>
          <p:cNvSpPr txBox="1">
            <a:spLocks noChangeArrowheads="1"/>
          </p:cNvSpPr>
          <p:nvPr/>
        </p:nvSpPr>
        <p:spPr bwMode="auto">
          <a:xfrm>
            <a:off x="1708150" y="2428875"/>
            <a:ext cx="273050" cy="304800"/>
          </a:xfrm>
          <a:prstGeom prst="rect">
            <a:avLst/>
          </a:prstGeom>
          <a:noFill/>
          <a:ln w="9525">
            <a:noFill/>
            <a:miter lim="800000"/>
            <a:headEnd/>
            <a:tailEnd/>
          </a:ln>
        </p:spPr>
        <p:txBody>
          <a:bodyPr wrap="none">
            <a:spAutoFit/>
          </a:bodyPr>
          <a:lstStyle/>
          <a:p>
            <a:r>
              <a:rPr lang="en-US" sz="1400" b="1"/>
              <a:t>2</a:t>
            </a:r>
          </a:p>
        </p:txBody>
      </p:sp>
      <p:sp>
        <p:nvSpPr>
          <p:cNvPr id="39946" name="Text Box 24"/>
          <p:cNvSpPr txBox="1">
            <a:spLocks noChangeArrowheads="1"/>
          </p:cNvSpPr>
          <p:nvPr/>
        </p:nvSpPr>
        <p:spPr bwMode="auto">
          <a:xfrm>
            <a:off x="2393950" y="2428875"/>
            <a:ext cx="273050" cy="304800"/>
          </a:xfrm>
          <a:prstGeom prst="rect">
            <a:avLst/>
          </a:prstGeom>
          <a:noFill/>
          <a:ln w="9525">
            <a:noFill/>
            <a:miter lim="800000"/>
            <a:headEnd/>
            <a:tailEnd/>
          </a:ln>
        </p:spPr>
        <p:txBody>
          <a:bodyPr wrap="none">
            <a:spAutoFit/>
          </a:bodyPr>
          <a:lstStyle/>
          <a:p>
            <a:r>
              <a:rPr lang="en-US" sz="1400" b="1"/>
              <a:t>3</a:t>
            </a:r>
          </a:p>
        </p:txBody>
      </p:sp>
      <p:sp>
        <p:nvSpPr>
          <p:cNvPr id="39947" name="Text Box 25"/>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39948" name="Text Box 26"/>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39949" name="Text Box 27"/>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39950" name="Text Box 28"/>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39951" name="Text Box 29"/>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39952" name="Line 30"/>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39953" name="Line 31"/>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39954" name="Text Box 32"/>
          <p:cNvSpPr txBox="1">
            <a:spLocks noChangeArrowheads="1"/>
          </p:cNvSpPr>
          <p:nvPr/>
        </p:nvSpPr>
        <p:spPr bwMode="auto">
          <a:xfrm>
            <a:off x="-22225" y="1949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partition(arr,0,3)</a:t>
            </a:r>
          </a:p>
        </p:txBody>
      </p:sp>
      <p:sp>
        <p:nvSpPr>
          <p:cNvPr id="39955" name="Text Box 33"/>
          <p:cNvSpPr txBox="1">
            <a:spLocks noChangeArrowheads="1"/>
          </p:cNvSpPr>
          <p:nvPr/>
        </p:nvSpPr>
        <p:spPr bwMode="auto">
          <a:xfrm>
            <a:off x="228600" y="35052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39956" name="Line 34"/>
          <p:cNvSpPr>
            <a:spLocks noChangeShapeType="1"/>
          </p:cNvSpPr>
          <p:nvPr/>
        </p:nvSpPr>
        <p:spPr bwMode="auto">
          <a:xfrm flipV="1">
            <a:off x="473075" y="3217863"/>
            <a:ext cx="0" cy="304800"/>
          </a:xfrm>
          <a:prstGeom prst="line">
            <a:avLst/>
          </a:prstGeom>
          <a:noFill/>
          <a:ln w="9525">
            <a:solidFill>
              <a:schemeClr val="tx1"/>
            </a:solidFill>
            <a:round/>
            <a:headEnd/>
            <a:tailEnd type="triangle" w="med" len="med"/>
          </a:ln>
        </p:spPr>
        <p:txBody>
          <a:bodyPr/>
          <a:lstStyle/>
          <a:p>
            <a:endParaRPr lang="en-US"/>
          </a:p>
        </p:txBody>
      </p:sp>
      <p:sp>
        <p:nvSpPr>
          <p:cNvPr id="39957" name="Text Box 35"/>
          <p:cNvSpPr txBox="1">
            <a:spLocks noChangeArrowheads="1"/>
          </p:cNvSpPr>
          <p:nvPr/>
        </p:nvSpPr>
        <p:spPr bwMode="auto">
          <a:xfrm>
            <a:off x="1524000" y="3514725"/>
            <a:ext cx="715963"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39958" name="Line 36"/>
          <p:cNvSpPr>
            <a:spLocks noChangeShapeType="1"/>
          </p:cNvSpPr>
          <p:nvPr/>
        </p:nvSpPr>
        <p:spPr bwMode="auto">
          <a:xfrm flipV="1">
            <a:off x="1804988" y="3276600"/>
            <a:ext cx="0" cy="304800"/>
          </a:xfrm>
          <a:prstGeom prst="line">
            <a:avLst/>
          </a:prstGeom>
          <a:noFill/>
          <a:ln w="9525">
            <a:solidFill>
              <a:schemeClr val="tx1"/>
            </a:solidFill>
            <a:round/>
            <a:headEnd/>
            <a:tailEnd type="triangle" w="med" len="med"/>
          </a:ln>
        </p:spPr>
        <p:txBody>
          <a:bodyPr/>
          <a:lstStyle/>
          <a:p>
            <a:endParaRPr lang="en-US"/>
          </a:p>
        </p:txBody>
      </p:sp>
      <p:sp>
        <p:nvSpPr>
          <p:cNvPr id="39959" name="Text Box 37"/>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5"/>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40963" name="Text Box 16"/>
          <p:cNvSpPr txBox="1">
            <a:spLocks noChangeArrowheads="1"/>
          </p:cNvSpPr>
          <p:nvPr/>
        </p:nvSpPr>
        <p:spPr bwMode="auto">
          <a:xfrm>
            <a:off x="152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3</a:t>
            </a:r>
          </a:p>
        </p:txBody>
      </p:sp>
      <p:sp>
        <p:nvSpPr>
          <p:cNvPr id="40964" name="Text Box 17"/>
          <p:cNvSpPr txBox="1">
            <a:spLocks noChangeArrowheads="1"/>
          </p:cNvSpPr>
          <p:nvPr/>
        </p:nvSpPr>
        <p:spPr bwMode="auto">
          <a:xfrm>
            <a:off x="838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40965" name="Text Box 18"/>
          <p:cNvSpPr txBox="1">
            <a:spLocks noChangeArrowheads="1"/>
          </p:cNvSpPr>
          <p:nvPr/>
        </p:nvSpPr>
        <p:spPr bwMode="auto">
          <a:xfrm>
            <a:off x="15240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40966" name="Text Box 19"/>
          <p:cNvSpPr txBox="1">
            <a:spLocks noChangeArrowheads="1"/>
          </p:cNvSpPr>
          <p:nvPr/>
        </p:nvSpPr>
        <p:spPr bwMode="auto">
          <a:xfrm>
            <a:off x="22098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40967" name="Text Box 20"/>
          <p:cNvSpPr txBox="1">
            <a:spLocks noChangeArrowheads="1"/>
          </p:cNvSpPr>
          <p:nvPr/>
        </p:nvSpPr>
        <p:spPr bwMode="auto">
          <a:xfrm>
            <a:off x="304800" y="2428875"/>
            <a:ext cx="273050" cy="304800"/>
          </a:xfrm>
          <a:prstGeom prst="rect">
            <a:avLst/>
          </a:prstGeom>
          <a:noFill/>
          <a:ln w="9525">
            <a:noFill/>
            <a:miter lim="800000"/>
            <a:headEnd/>
            <a:tailEnd/>
          </a:ln>
        </p:spPr>
        <p:txBody>
          <a:bodyPr wrap="none">
            <a:spAutoFit/>
          </a:bodyPr>
          <a:lstStyle/>
          <a:p>
            <a:r>
              <a:rPr lang="en-US" sz="1400" b="1"/>
              <a:t>0</a:t>
            </a:r>
          </a:p>
        </p:txBody>
      </p:sp>
      <p:sp>
        <p:nvSpPr>
          <p:cNvPr id="40968" name="Text Box 21"/>
          <p:cNvSpPr txBox="1">
            <a:spLocks noChangeArrowheads="1"/>
          </p:cNvSpPr>
          <p:nvPr/>
        </p:nvSpPr>
        <p:spPr bwMode="auto">
          <a:xfrm>
            <a:off x="990600" y="2428875"/>
            <a:ext cx="273050" cy="304800"/>
          </a:xfrm>
          <a:prstGeom prst="rect">
            <a:avLst/>
          </a:prstGeom>
          <a:noFill/>
          <a:ln w="9525">
            <a:noFill/>
            <a:miter lim="800000"/>
            <a:headEnd/>
            <a:tailEnd/>
          </a:ln>
        </p:spPr>
        <p:txBody>
          <a:bodyPr wrap="none">
            <a:spAutoFit/>
          </a:bodyPr>
          <a:lstStyle/>
          <a:p>
            <a:r>
              <a:rPr lang="en-US" sz="1400" b="1"/>
              <a:t>1</a:t>
            </a:r>
          </a:p>
        </p:txBody>
      </p:sp>
      <p:sp>
        <p:nvSpPr>
          <p:cNvPr id="40969" name="Text Box 22"/>
          <p:cNvSpPr txBox="1">
            <a:spLocks noChangeArrowheads="1"/>
          </p:cNvSpPr>
          <p:nvPr/>
        </p:nvSpPr>
        <p:spPr bwMode="auto">
          <a:xfrm>
            <a:off x="1708150" y="2428875"/>
            <a:ext cx="273050" cy="304800"/>
          </a:xfrm>
          <a:prstGeom prst="rect">
            <a:avLst/>
          </a:prstGeom>
          <a:noFill/>
          <a:ln w="9525">
            <a:noFill/>
            <a:miter lim="800000"/>
            <a:headEnd/>
            <a:tailEnd/>
          </a:ln>
        </p:spPr>
        <p:txBody>
          <a:bodyPr wrap="none">
            <a:spAutoFit/>
          </a:bodyPr>
          <a:lstStyle/>
          <a:p>
            <a:r>
              <a:rPr lang="en-US" sz="1400" b="1"/>
              <a:t>2</a:t>
            </a:r>
          </a:p>
        </p:txBody>
      </p:sp>
      <p:sp>
        <p:nvSpPr>
          <p:cNvPr id="40970" name="Text Box 23"/>
          <p:cNvSpPr txBox="1">
            <a:spLocks noChangeArrowheads="1"/>
          </p:cNvSpPr>
          <p:nvPr/>
        </p:nvSpPr>
        <p:spPr bwMode="auto">
          <a:xfrm>
            <a:off x="2393950" y="2428875"/>
            <a:ext cx="273050" cy="304800"/>
          </a:xfrm>
          <a:prstGeom prst="rect">
            <a:avLst/>
          </a:prstGeom>
          <a:noFill/>
          <a:ln w="9525">
            <a:noFill/>
            <a:miter lim="800000"/>
            <a:headEnd/>
            <a:tailEnd/>
          </a:ln>
        </p:spPr>
        <p:txBody>
          <a:bodyPr wrap="none">
            <a:spAutoFit/>
          </a:bodyPr>
          <a:lstStyle/>
          <a:p>
            <a:r>
              <a:rPr lang="en-US" sz="1400" b="1"/>
              <a:t>3</a:t>
            </a:r>
          </a:p>
        </p:txBody>
      </p:sp>
      <p:sp>
        <p:nvSpPr>
          <p:cNvPr id="40971" name="Text Box 24"/>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40972" name="Text Box 25"/>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40973" name="Text Box 26"/>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40974" name="Text Box 27"/>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40975" name="Text Box 28"/>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40976" name="Line 29"/>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40977" name="Text Box 31"/>
          <p:cNvSpPr txBox="1">
            <a:spLocks noChangeArrowheads="1"/>
          </p:cNvSpPr>
          <p:nvPr/>
        </p:nvSpPr>
        <p:spPr bwMode="auto">
          <a:xfrm>
            <a:off x="-22225" y="1949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partition(arr,0,3)</a:t>
            </a:r>
          </a:p>
        </p:txBody>
      </p:sp>
      <p:sp>
        <p:nvSpPr>
          <p:cNvPr id="40978" name="Text Box 32"/>
          <p:cNvSpPr txBox="1">
            <a:spLocks noChangeArrowheads="1"/>
          </p:cNvSpPr>
          <p:nvPr/>
        </p:nvSpPr>
        <p:spPr bwMode="auto">
          <a:xfrm>
            <a:off x="228600" y="35052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40979" name="Line 33"/>
          <p:cNvSpPr>
            <a:spLocks noChangeShapeType="1"/>
          </p:cNvSpPr>
          <p:nvPr/>
        </p:nvSpPr>
        <p:spPr bwMode="auto">
          <a:xfrm flipV="1">
            <a:off x="473075" y="3217863"/>
            <a:ext cx="0" cy="304800"/>
          </a:xfrm>
          <a:prstGeom prst="line">
            <a:avLst/>
          </a:prstGeom>
          <a:noFill/>
          <a:ln w="9525">
            <a:solidFill>
              <a:schemeClr val="tx1"/>
            </a:solidFill>
            <a:round/>
            <a:headEnd/>
            <a:tailEnd type="triangle" w="med" len="med"/>
          </a:ln>
        </p:spPr>
        <p:txBody>
          <a:bodyPr/>
          <a:lstStyle/>
          <a:p>
            <a:endParaRPr lang="en-US"/>
          </a:p>
        </p:txBody>
      </p:sp>
      <p:sp>
        <p:nvSpPr>
          <p:cNvPr id="40980" name="Text Box 34"/>
          <p:cNvSpPr txBox="1">
            <a:spLocks noChangeArrowheads="1"/>
          </p:cNvSpPr>
          <p:nvPr/>
        </p:nvSpPr>
        <p:spPr bwMode="auto">
          <a:xfrm>
            <a:off x="838200" y="3514725"/>
            <a:ext cx="715963"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40981" name="Line 35"/>
          <p:cNvSpPr>
            <a:spLocks noChangeShapeType="1"/>
          </p:cNvSpPr>
          <p:nvPr/>
        </p:nvSpPr>
        <p:spPr bwMode="auto">
          <a:xfrm flipV="1">
            <a:off x="1119188" y="3276600"/>
            <a:ext cx="0" cy="304800"/>
          </a:xfrm>
          <a:prstGeom prst="line">
            <a:avLst/>
          </a:prstGeom>
          <a:noFill/>
          <a:ln w="9525">
            <a:solidFill>
              <a:schemeClr val="tx1"/>
            </a:solidFill>
            <a:round/>
            <a:headEnd/>
            <a:tailEnd type="triangle" w="med" len="med"/>
          </a:ln>
        </p:spPr>
        <p:txBody>
          <a:bodyPr/>
          <a:lstStyle/>
          <a:p>
            <a:endParaRPr lang="en-US"/>
          </a:p>
        </p:txBody>
      </p:sp>
      <p:sp>
        <p:nvSpPr>
          <p:cNvPr id="40982" name="Text Box 36"/>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40983" name="Line 37"/>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5"/>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41987" name="Text Box 16"/>
          <p:cNvSpPr txBox="1">
            <a:spLocks noChangeArrowheads="1"/>
          </p:cNvSpPr>
          <p:nvPr/>
        </p:nvSpPr>
        <p:spPr bwMode="auto">
          <a:xfrm>
            <a:off x="152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3</a:t>
            </a:r>
          </a:p>
        </p:txBody>
      </p:sp>
      <p:sp>
        <p:nvSpPr>
          <p:cNvPr id="41988" name="Text Box 17"/>
          <p:cNvSpPr txBox="1">
            <a:spLocks noChangeArrowheads="1"/>
          </p:cNvSpPr>
          <p:nvPr/>
        </p:nvSpPr>
        <p:spPr bwMode="auto">
          <a:xfrm>
            <a:off x="838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41989" name="Text Box 18"/>
          <p:cNvSpPr txBox="1">
            <a:spLocks noChangeArrowheads="1"/>
          </p:cNvSpPr>
          <p:nvPr/>
        </p:nvSpPr>
        <p:spPr bwMode="auto">
          <a:xfrm>
            <a:off x="15240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41990" name="Text Box 19"/>
          <p:cNvSpPr txBox="1">
            <a:spLocks noChangeArrowheads="1"/>
          </p:cNvSpPr>
          <p:nvPr/>
        </p:nvSpPr>
        <p:spPr bwMode="auto">
          <a:xfrm>
            <a:off x="22098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41991" name="Text Box 20"/>
          <p:cNvSpPr txBox="1">
            <a:spLocks noChangeArrowheads="1"/>
          </p:cNvSpPr>
          <p:nvPr/>
        </p:nvSpPr>
        <p:spPr bwMode="auto">
          <a:xfrm>
            <a:off x="304800" y="2428875"/>
            <a:ext cx="273050" cy="304800"/>
          </a:xfrm>
          <a:prstGeom prst="rect">
            <a:avLst/>
          </a:prstGeom>
          <a:noFill/>
          <a:ln w="9525">
            <a:noFill/>
            <a:miter lim="800000"/>
            <a:headEnd/>
            <a:tailEnd/>
          </a:ln>
        </p:spPr>
        <p:txBody>
          <a:bodyPr wrap="none">
            <a:spAutoFit/>
          </a:bodyPr>
          <a:lstStyle/>
          <a:p>
            <a:r>
              <a:rPr lang="en-US" sz="1400" b="1"/>
              <a:t>0</a:t>
            </a:r>
          </a:p>
        </p:txBody>
      </p:sp>
      <p:sp>
        <p:nvSpPr>
          <p:cNvPr id="41992" name="Text Box 21"/>
          <p:cNvSpPr txBox="1">
            <a:spLocks noChangeArrowheads="1"/>
          </p:cNvSpPr>
          <p:nvPr/>
        </p:nvSpPr>
        <p:spPr bwMode="auto">
          <a:xfrm>
            <a:off x="990600" y="2428875"/>
            <a:ext cx="273050" cy="304800"/>
          </a:xfrm>
          <a:prstGeom prst="rect">
            <a:avLst/>
          </a:prstGeom>
          <a:noFill/>
          <a:ln w="9525">
            <a:noFill/>
            <a:miter lim="800000"/>
            <a:headEnd/>
            <a:tailEnd/>
          </a:ln>
        </p:spPr>
        <p:txBody>
          <a:bodyPr wrap="none">
            <a:spAutoFit/>
          </a:bodyPr>
          <a:lstStyle/>
          <a:p>
            <a:r>
              <a:rPr lang="en-US" sz="1400" b="1"/>
              <a:t>1</a:t>
            </a:r>
          </a:p>
        </p:txBody>
      </p:sp>
      <p:sp>
        <p:nvSpPr>
          <p:cNvPr id="41993" name="Text Box 22"/>
          <p:cNvSpPr txBox="1">
            <a:spLocks noChangeArrowheads="1"/>
          </p:cNvSpPr>
          <p:nvPr/>
        </p:nvSpPr>
        <p:spPr bwMode="auto">
          <a:xfrm>
            <a:off x="1708150" y="2428875"/>
            <a:ext cx="273050" cy="304800"/>
          </a:xfrm>
          <a:prstGeom prst="rect">
            <a:avLst/>
          </a:prstGeom>
          <a:noFill/>
          <a:ln w="9525">
            <a:noFill/>
            <a:miter lim="800000"/>
            <a:headEnd/>
            <a:tailEnd/>
          </a:ln>
        </p:spPr>
        <p:txBody>
          <a:bodyPr wrap="none">
            <a:spAutoFit/>
          </a:bodyPr>
          <a:lstStyle/>
          <a:p>
            <a:r>
              <a:rPr lang="en-US" sz="1400" b="1"/>
              <a:t>2</a:t>
            </a:r>
          </a:p>
        </p:txBody>
      </p:sp>
      <p:sp>
        <p:nvSpPr>
          <p:cNvPr id="41994" name="Text Box 23"/>
          <p:cNvSpPr txBox="1">
            <a:spLocks noChangeArrowheads="1"/>
          </p:cNvSpPr>
          <p:nvPr/>
        </p:nvSpPr>
        <p:spPr bwMode="auto">
          <a:xfrm>
            <a:off x="2393950" y="2428875"/>
            <a:ext cx="273050" cy="304800"/>
          </a:xfrm>
          <a:prstGeom prst="rect">
            <a:avLst/>
          </a:prstGeom>
          <a:noFill/>
          <a:ln w="9525">
            <a:noFill/>
            <a:miter lim="800000"/>
            <a:headEnd/>
            <a:tailEnd/>
          </a:ln>
        </p:spPr>
        <p:txBody>
          <a:bodyPr wrap="none">
            <a:spAutoFit/>
          </a:bodyPr>
          <a:lstStyle/>
          <a:p>
            <a:r>
              <a:rPr lang="en-US" sz="1400" b="1"/>
              <a:t>3</a:t>
            </a:r>
          </a:p>
        </p:txBody>
      </p:sp>
      <p:sp>
        <p:nvSpPr>
          <p:cNvPr id="41995" name="Text Box 24"/>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41996" name="Text Box 25"/>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41997" name="Text Box 26"/>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41998" name="Text Box 27"/>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41999" name="Text Box 28"/>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42000" name="Line 29"/>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42001" name="Line 30"/>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42002" name="Text Box 31"/>
          <p:cNvSpPr txBox="1">
            <a:spLocks noChangeArrowheads="1"/>
          </p:cNvSpPr>
          <p:nvPr/>
        </p:nvSpPr>
        <p:spPr bwMode="auto">
          <a:xfrm>
            <a:off x="-22225" y="1949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partition(arr,0,3)</a:t>
            </a:r>
          </a:p>
        </p:txBody>
      </p:sp>
      <p:sp>
        <p:nvSpPr>
          <p:cNvPr id="42003" name="Text Box 32"/>
          <p:cNvSpPr txBox="1">
            <a:spLocks noChangeArrowheads="1"/>
          </p:cNvSpPr>
          <p:nvPr/>
        </p:nvSpPr>
        <p:spPr bwMode="auto">
          <a:xfrm>
            <a:off x="228600" y="35052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42004" name="Line 33"/>
          <p:cNvSpPr>
            <a:spLocks noChangeShapeType="1"/>
          </p:cNvSpPr>
          <p:nvPr/>
        </p:nvSpPr>
        <p:spPr bwMode="auto">
          <a:xfrm flipV="1">
            <a:off x="473075" y="3217863"/>
            <a:ext cx="0" cy="304800"/>
          </a:xfrm>
          <a:prstGeom prst="line">
            <a:avLst/>
          </a:prstGeom>
          <a:noFill/>
          <a:ln w="9525">
            <a:solidFill>
              <a:schemeClr val="tx1"/>
            </a:solidFill>
            <a:round/>
            <a:headEnd/>
            <a:tailEnd type="triangle" w="med" len="med"/>
          </a:ln>
        </p:spPr>
        <p:txBody>
          <a:bodyPr/>
          <a:lstStyle/>
          <a:p>
            <a:endParaRPr lang="en-US"/>
          </a:p>
        </p:txBody>
      </p:sp>
      <p:sp>
        <p:nvSpPr>
          <p:cNvPr id="42005" name="Text Box 34"/>
          <p:cNvSpPr txBox="1">
            <a:spLocks noChangeArrowheads="1"/>
          </p:cNvSpPr>
          <p:nvPr/>
        </p:nvSpPr>
        <p:spPr bwMode="auto">
          <a:xfrm>
            <a:off x="198438" y="4038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42006" name="Line 35"/>
          <p:cNvSpPr>
            <a:spLocks noChangeShapeType="1"/>
          </p:cNvSpPr>
          <p:nvPr/>
        </p:nvSpPr>
        <p:spPr bwMode="auto">
          <a:xfrm flipV="1">
            <a:off x="479425" y="3800475"/>
            <a:ext cx="0" cy="304800"/>
          </a:xfrm>
          <a:prstGeom prst="line">
            <a:avLst/>
          </a:prstGeom>
          <a:noFill/>
          <a:ln w="9525">
            <a:solidFill>
              <a:schemeClr val="tx1"/>
            </a:solidFill>
            <a:round/>
            <a:headEnd/>
            <a:tailEnd type="triangle" w="med" len="med"/>
          </a:ln>
        </p:spPr>
        <p:txBody>
          <a:bodyPr/>
          <a:lstStyle/>
          <a:p>
            <a:endParaRPr lang="en-US"/>
          </a:p>
        </p:txBody>
      </p:sp>
      <p:sp>
        <p:nvSpPr>
          <p:cNvPr id="42007" name="Text Box 36"/>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5"/>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43011" name="Text Box 16"/>
          <p:cNvSpPr txBox="1">
            <a:spLocks noChangeArrowheads="1"/>
          </p:cNvSpPr>
          <p:nvPr/>
        </p:nvSpPr>
        <p:spPr bwMode="auto">
          <a:xfrm>
            <a:off x="152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3</a:t>
            </a:r>
          </a:p>
        </p:txBody>
      </p:sp>
      <p:sp>
        <p:nvSpPr>
          <p:cNvPr id="43012" name="Text Box 17"/>
          <p:cNvSpPr txBox="1">
            <a:spLocks noChangeArrowheads="1"/>
          </p:cNvSpPr>
          <p:nvPr/>
        </p:nvSpPr>
        <p:spPr bwMode="auto">
          <a:xfrm>
            <a:off x="838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43013" name="Text Box 18"/>
          <p:cNvSpPr txBox="1">
            <a:spLocks noChangeArrowheads="1"/>
          </p:cNvSpPr>
          <p:nvPr/>
        </p:nvSpPr>
        <p:spPr bwMode="auto">
          <a:xfrm>
            <a:off x="15240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43014" name="Text Box 19"/>
          <p:cNvSpPr txBox="1">
            <a:spLocks noChangeArrowheads="1"/>
          </p:cNvSpPr>
          <p:nvPr/>
        </p:nvSpPr>
        <p:spPr bwMode="auto">
          <a:xfrm>
            <a:off x="22098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43015" name="Text Box 20"/>
          <p:cNvSpPr txBox="1">
            <a:spLocks noChangeArrowheads="1"/>
          </p:cNvSpPr>
          <p:nvPr/>
        </p:nvSpPr>
        <p:spPr bwMode="auto">
          <a:xfrm>
            <a:off x="304800" y="2428875"/>
            <a:ext cx="273050" cy="304800"/>
          </a:xfrm>
          <a:prstGeom prst="rect">
            <a:avLst/>
          </a:prstGeom>
          <a:noFill/>
          <a:ln w="9525">
            <a:noFill/>
            <a:miter lim="800000"/>
            <a:headEnd/>
            <a:tailEnd/>
          </a:ln>
        </p:spPr>
        <p:txBody>
          <a:bodyPr wrap="none">
            <a:spAutoFit/>
          </a:bodyPr>
          <a:lstStyle/>
          <a:p>
            <a:r>
              <a:rPr lang="en-US" sz="1400" b="1"/>
              <a:t>0</a:t>
            </a:r>
          </a:p>
        </p:txBody>
      </p:sp>
      <p:sp>
        <p:nvSpPr>
          <p:cNvPr id="43016" name="Text Box 21"/>
          <p:cNvSpPr txBox="1">
            <a:spLocks noChangeArrowheads="1"/>
          </p:cNvSpPr>
          <p:nvPr/>
        </p:nvSpPr>
        <p:spPr bwMode="auto">
          <a:xfrm>
            <a:off x="990600" y="2428875"/>
            <a:ext cx="273050" cy="304800"/>
          </a:xfrm>
          <a:prstGeom prst="rect">
            <a:avLst/>
          </a:prstGeom>
          <a:noFill/>
          <a:ln w="9525">
            <a:noFill/>
            <a:miter lim="800000"/>
            <a:headEnd/>
            <a:tailEnd/>
          </a:ln>
        </p:spPr>
        <p:txBody>
          <a:bodyPr wrap="none">
            <a:spAutoFit/>
          </a:bodyPr>
          <a:lstStyle/>
          <a:p>
            <a:r>
              <a:rPr lang="en-US" sz="1400" b="1"/>
              <a:t>1</a:t>
            </a:r>
          </a:p>
        </p:txBody>
      </p:sp>
      <p:sp>
        <p:nvSpPr>
          <p:cNvPr id="43017" name="Text Box 22"/>
          <p:cNvSpPr txBox="1">
            <a:spLocks noChangeArrowheads="1"/>
          </p:cNvSpPr>
          <p:nvPr/>
        </p:nvSpPr>
        <p:spPr bwMode="auto">
          <a:xfrm>
            <a:off x="1708150" y="2428875"/>
            <a:ext cx="273050" cy="304800"/>
          </a:xfrm>
          <a:prstGeom prst="rect">
            <a:avLst/>
          </a:prstGeom>
          <a:noFill/>
          <a:ln w="9525">
            <a:noFill/>
            <a:miter lim="800000"/>
            <a:headEnd/>
            <a:tailEnd/>
          </a:ln>
        </p:spPr>
        <p:txBody>
          <a:bodyPr wrap="none">
            <a:spAutoFit/>
          </a:bodyPr>
          <a:lstStyle/>
          <a:p>
            <a:r>
              <a:rPr lang="en-US" sz="1400" b="1"/>
              <a:t>2</a:t>
            </a:r>
          </a:p>
        </p:txBody>
      </p:sp>
      <p:sp>
        <p:nvSpPr>
          <p:cNvPr id="43018" name="Text Box 23"/>
          <p:cNvSpPr txBox="1">
            <a:spLocks noChangeArrowheads="1"/>
          </p:cNvSpPr>
          <p:nvPr/>
        </p:nvSpPr>
        <p:spPr bwMode="auto">
          <a:xfrm>
            <a:off x="2393950" y="2428875"/>
            <a:ext cx="273050" cy="304800"/>
          </a:xfrm>
          <a:prstGeom prst="rect">
            <a:avLst/>
          </a:prstGeom>
          <a:noFill/>
          <a:ln w="9525">
            <a:noFill/>
            <a:miter lim="800000"/>
            <a:headEnd/>
            <a:tailEnd/>
          </a:ln>
        </p:spPr>
        <p:txBody>
          <a:bodyPr wrap="none">
            <a:spAutoFit/>
          </a:bodyPr>
          <a:lstStyle/>
          <a:p>
            <a:r>
              <a:rPr lang="en-US" sz="1400" b="1"/>
              <a:t>3</a:t>
            </a:r>
          </a:p>
        </p:txBody>
      </p:sp>
      <p:sp>
        <p:nvSpPr>
          <p:cNvPr id="43019" name="Text Box 24"/>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43020" name="Text Box 25"/>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43021" name="Text Box 26"/>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43022" name="Text Box 27"/>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43023" name="Text Box 28"/>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43024" name="Line 29"/>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43025" name="Line 30"/>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43026" name="Text Box 31"/>
          <p:cNvSpPr txBox="1">
            <a:spLocks noChangeArrowheads="1"/>
          </p:cNvSpPr>
          <p:nvPr/>
        </p:nvSpPr>
        <p:spPr bwMode="auto">
          <a:xfrm>
            <a:off x="-22225" y="1949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partition(arr,0,3)</a:t>
            </a:r>
          </a:p>
        </p:txBody>
      </p:sp>
      <p:sp>
        <p:nvSpPr>
          <p:cNvPr id="43027" name="Text Box 32"/>
          <p:cNvSpPr txBox="1">
            <a:spLocks noChangeArrowheads="1"/>
          </p:cNvSpPr>
          <p:nvPr/>
        </p:nvSpPr>
        <p:spPr bwMode="auto">
          <a:xfrm>
            <a:off x="228600" y="35052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43028" name="Line 33"/>
          <p:cNvSpPr>
            <a:spLocks noChangeShapeType="1"/>
          </p:cNvSpPr>
          <p:nvPr/>
        </p:nvSpPr>
        <p:spPr bwMode="auto">
          <a:xfrm flipV="1">
            <a:off x="473075" y="3217863"/>
            <a:ext cx="0" cy="304800"/>
          </a:xfrm>
          <a:prstGeom prst="line">
            <a:avLst/>
          </a:prstGeom>
          <a:noFill/>
          <a:ln w="9525">
            <a:solidFill>
              <a:schemeClr val="tx1"/>
            </a:solidFill>
            <a:round/>
            <a:headEnd/>
            <a:tailEnd type="triangle" w="med" len="med"/>
          </a:ln>
        </p:spPr>
        <p:txBody>
          <a:bodyPr/>
          <a:lstStyle/>
          <a:p>
            <a:endParaRPr lang="en-US"/>
          </a:p>
        </p:txBody>
      </p:sp>
      <p:sp>
        <p:nvSpPr>
          <p:cNvPr id="43029" name="Text Box 34"/>
          <p:cNvSpPr txBox="1">
            <a:spLocks noChangeArrowheads="1"/>
          </p:cNvSpPr>
          <p:nvPr/>
        </p:nvSpPr>
        <p:spPr bwMode="auto">
          <a:xfrm>
            <a:off x="198438" y="4038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43030" name="Line 35"/>
          <p:cNvSpPr>
            <a:spLocks noChangeShapeType="1"/>
          </p:cNvSpPr>
          <p:nvPr/>
        </p:nvSpPr>
        <p:spPr bwMode="auto">
          <a:xfrm flipV="1">
            <a:off x="479425" y="3800475"/>
            <a:ext cx="0" cy="304800"/>
          </a:xfrm>
          <a:prstGeom prst="line">
            <a:avLst/>
          </a:prstGeom>
          <a:noFill/>
          <a:ln w="9525">
            <a:solidFill>
              <a:schemeClr val="tx1"/>
            </a:solidFill>
            <a:round/>
            <a:headEnd/>
            <a:tailEnd type="triangle" w="med" len="med"/>
          </a:ln>
        </p:spPr>
        <p:txBody>
          <a:bodyPr/>
          <a:lstStyle/>
          <a:p>
            <a:endParaRPr lang="en-US"/>
          </a:p>
        </p:txBody>
      </p:sp>
      <p:sp>
        <p:nvSpPr>
          <p:cNvPr id="43031" name="Text Box 36"/>
          <p:cNvSpPr txBox="1">
            <a:spLocks noChangeArrowheads="1"/>
          </p:cNvSpPr>
          <p:nvPr/>
        </p:nvSpPr>
        <p:spPr bwMode="auto">
          <a:xfrm>
            <a:off x="3032125" y="4308475"/>
            <a:ext cx="2900363" cy="822325"/>
          </a:xfrm>
          <a:prstGeom prst="rect">
            <a:avLst/>
          </a:prstGeom>
          <a:noFill/>
          <a:ln w="9525">
            <a:noFill/>
            <a:miter lim="800000"/>
            <a:headEnd/>
            <a:tailEnd/>
          </a:ln>
        </p:spPr>
        <p:txBody>
          <a:bodyPr wrap="none">
            <a:spAutoFit/>
          </a:bodyPr>
          <a:lstStyle/>
          <a:p>
            <a:r>
              <a:rPr lang="en-US"/>
              <a:t>right &amp; left CROSS!!!</a:t>
            </a:r>
          </a:p>
          <a:p>
            <a:endParaRPr lang="en-US"/>
          </a:p>
        </p:txBody>
      </p:sp>
      <p:sp>
        <p:nvSpPr>
          <p:cNvPr id="43032" name="Text Box 37"/>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5"/>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44035" name="Text Box 16"/>
          <p:cNvSpPr txBox="1">
            <a:spLocks noChangeArrowheads="1"/>
          </p:cNvSpPr>
          <p:nvPr/>
        </p:nvSpPr>
        <p:spPr bwMode="auto">
          <a:xfrm>
            <a:off x="152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3</a:t>
            </a:r>
          </a:p>
        </p:txBody>
      </p:sp>
      <p:sp>
        <p:nvSpPr>
          <p:cNvPr id="44036" name="Text Box 17"/>
          <p:cNvSpPr txBox="1">
            <a:spLocks noChangeArrowheads="1"/>
          </p:cNvSpPr>
          <p:nvPr/>
        </p:nvSpPr>
        <p:spPr bwMode="auto">
          <a:xfrm>
            <a:off x="838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44037" name="Text Box 18"/>
          <p:cNvSpPr txBox="1">
            <a:spLocks noChangeArrowheads="1"/>
          </p:cNvSpPr>
          <p:nvPr/>
        </p:nvSpPr>
        <p:spPr bwMode="auto">
          <a:xfrm>
            <a:off x="15240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44038" name="Text Box 19"/>
          <p:cNvSpPr txBox="1">
            <a:spLocks noChangeArrowheads="1"/>
          </p:cNvSpPr>
          <p:nvPr/>
        </p:nvSpPr>
        <p:spPr bwMode="auto">
          <a:xfrm>
            <a:off x="22098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44039" name="Text Box 20"/>
          <p:cNvSpPr txBox="1">
            <a:spLocks noChangeArrowheads="1"/>
          </p:cNvSpPr>
          <p:nvPr/>
        </p:nvSpPr>
        <p:spPr bwMode="auto">
          <a:xfrm>
            <a:off x="304800" y="2428875"/>
            <a:ext cx="273050" cy="304800"/>
          </a:xfrm>
          <a:prstGeom prst="rect">
            <a:avLst/>
          </a:prstGeom>
          <a:noFill/>
          <a:ln w="9525">
            <a:noFill/>
            <a:miter lim="800000"/>
            <a:headEnd/>
            <a:tailEnd/>
          </a:ln>
        </p:spPr>
        <p:txBody>
          <a:bodyPr wrap="none">
            <a:spAutoFit/>
          </a:bodyPr>
          <a:lstStyle/>
          <a:p>
            <a:r>
              <a:rPr lang="en-US" sz="1400" b="1"/>
              <a:t>0</a:t>
            </a:r>
          </a:p>
        </p:txBody>
      </p:sp>
      <p:sp>
        <p:nvSpPr>
          <p:cNvPr id="44040" name="Text Box 21"/>
          <p:cNvSpPr txBox="1">
            <a:spLocks noChangeArrowheads="1"/>
          </p:cNvSpPr>
          <p:nvPr/>
        </p:nvSpPr>
        <p:spPr bwMode="auto">
          <a:xfrm>
            <a:off x="990600" y="2428875"/>
            <a:ext cx="273050" cy="304800"/>
          </a:xfrm>
          <a:prstGeom prst="rect">
            <a:avLst/>
          </a:prstGeom>
          <a:noFill/>
          <a:ln w="9525">
            <a:noFill/>
            <a:miter lim="800000"/>
            <a:headEnd/>
            <a:tailEnd/>
          </a:ln>
        </p:spPr>
        <p:txBody>
          <a:bodyPr wrap="none">
            <a:spAutoFit/>
          </a:bodyPr>
          <a:lstStyle/>
          <a:p>
            <a:r>
              <a:rPr lang="en-US" sz="1400" b="1"/>
              <a:t>1</a:t>
            </a:r>
          </a:p>
        </p:txBody>
      </p:sp>
      <p:sp>
        <p:nvSpPr>
          <p:cNvPr id="44041" name="Text Box 22"/>
          <p:cNvSpPr txBox="1">
            <a:spLocks noChangeArrowheads="1"/>
          </p:cNvSpPr>
          <p:nvPr/>
        </p:nvSpPr>
        <p:spPr bwMode="auto">
          <a:xfrm>
            <a:off x="1708150" y="2428875"/>
            <a:ext cx="273050" cy="304800"/>
          </a:xfrm>
          <a:prstGeom prst="rect">
            <a:avLst/>
          </a:prstGeom>
          <a:noFill/>
          <a:ln w="9525">
            <a:noFill/>
            <a:miter lim="800000"/>
            <a:headEnd/>
            <a:tailEnd/>
          </a:ln>
        </p:spPr>
        <p:txBody>
          <a:bodyPr wrap="none">
            <a:spAutoFit/>
          </a:bodyPr>
          <a:lstStyle/>
          <a:p>
            <a:r>
              <a:rPr lang="en-US" sz="1400" b="1"/>
              <a:t>2</a:t>
            </a:r>
          </a:p>
        </p:txBody>
      </p:sp>
      <p:sp>
        <p:nvSpPr>
          <p:cNvPr id="44042" name="Text Box 23"/>
          <p:cNvSpPr txBox="1">
            <a:spLocks noChangeArrowheads="1"/>
          </p:cNvSpPr>
          <p:nvPr/>
        </p:nvSpPr>
        <p:spPr bwMode="auto">
          <a:xfrm>
            <a:off x="2393950" y="2428875"/>
            <a:ext cx="273050" cy="304800"/>
          </a:xfrm>
          <a:prstGeom prst="rect">
            <a:avLst/>
          </a:prstGeom>
          <a:noFill/>
          <a:ln w="9525">
            <a:noFill/>
            <a:miter lim="800000"/>
            <a:headEnd/>
            <a:tailEnd/>
          </a:ln>
        </p:spPr>
        <p:txBody>
          <a:bodyPr wrap="none">
            <a:spAutoFit/>
          </a:bodyPr>
          <a:lstStyle/>
          <a:p>
            <a:r>
              <a:rPr lang="en-US" sz="1400" b="1"/>
              <a:t>3</a:t>
            </a:r>
          </a:p>
        </p:txBody>
      </p:sp>
      <p:sp>
        <p:nvSpPr>
          <p:cNvPr id="44043" name="Text Box 24"/>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44044" name="Text Box 25"/>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44045" name="Text Box 26"/>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44046" name="Text Box 27"/>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44047" name="Text Box 28"/>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44048" name="Line 29"/>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44049" name="Line 30"/>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44050" name="Text Box 31"/>
          <p:cNvSpPr txBox="1">
            <a:spLocks noChangeArrowheads="1"/>
          </p:cNvSpPr>
          <p:nvPr/>
        </p:nvSpPr>
        <p:spPr bwMode="auto">
          <a:xfrm>
            <a:off x="-22225" y="1949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partition(arr,0,3)</a:t>
            </a:r>
          </a:p>
        </p:txBody>
      </p:sp>
      <p:sp>
        <p:nvSpPr>
          <p:cNvPr id="44051" name="Text Box 32"/>
          <p:cNvSpPr txBox="1">
            <a:spLocks noChangeArrowheads="1"/>
          </p:cNvSpPr>
          <p:nvPr/>
        </p:nvSpPr>
        <p:spPr bwMode="auto">
          <a:xfrm>
            <a:off x="228600" y="35052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44052" name="Line 33"/>
          <p:cNvSpPr>
            <a:spLocks noChangeShapeType="1"/>
          </p:cNvSpPr>
          <p:nvPr/>
        </p:nvSpPr>
        <p:spPr bwMode="auto">
          <a:xfrm flipV="1">
            <a:off x="473075" y="3217863"/>
            <a:ext cx="0" cy="304800"/>
          </a:xfrm>
          <a:prstGeom prst="line">
            <a:avLst/>
          </a:prstGeom>
          <a:noFill/>
          <a:ln w="9525">
            <a:solidFill>
              <a:schemeClr val="tx1"/>
            </a:solidFill>
            <a:round/>
            <a:headEnd/>
            <a:tailEnd type="triangle" w="med" len="med"/>
          </a:ln>
        </p:spPr>
        <p:txBody>
          <a:bodyPr/>
          <a:lstStyle/>
          <a:p>
            <a:endParaRPr lang="en-US"/>
          </a:p>
        </p:txBody>
      </p:sp>
      <p:sp>
        <p:nvSpPr>
          <p:cNvPr id="44053" name="Text Box 34"/>
          <p:cNvSpPr txBox="1">
            <a:spLocks noChangeArrowheads="1"/>
          </p:cNvSpPr>
          <p:nvPr/>
        </p:nvSpPr>
        <p:spPr bwMode="auto">
          <a:xfrm>
            <a:off x="198438" y="4038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44054" name="Line 35"/>
          <p:cNvSpPr>
            <a:spLocks noChangeShapeType="1"/>
          </p:cNvSpPr>
          <p:nvPr/>
        </p:nvSpPr>
        <p:spPr bwMode="auto">
          <a:xfrm flipV="1">
            <a:off x="479425" y="3800475"/>
            <a:ext cx="0" cy="304800"/>
          </a:xfrm>
          <a:prstGeom prst="line">
            <a:avLst/>
          </a:prstGeom>
          <a:noFill/>
          <a:ln w="9525">
            <a:solidFill>
              <a:schemeClr val="tx1"/>
            </a:solidFill>
            <a:round/>
            <a:headEnd/>
            <a:tailEnd type="triangle" w="med" len="med"/>
          </a:ln>
        </p:spPr>
        <p:txBody>
          <a:bodyPr/>
          <a:lstStyle/>
          <a:p>
            <a:endParaRPr lang="en-US"/>
          </a:p>
        </p:txBody>
      </p:sp>
      <p:sp>
        <p:nvSpPr>
          <p:cNvPr id="44055" name="Text Box 36"/>
          <p:cNvSpPr txBox="1">
            <a:spLocks noChangeArrowheads="1"/>
          </p:cNvSpPr>
          <p:nvPr/>
        </p:nvSpPr>
        <p:spPr bwMode="auto">
          <a:xfrm>
            <a:off x="3032125" y="4308475"/>
            <a:ext cx="3678238" cy="1552575"/>
          </a:xfrm>
          <a:prstGeom prst="rect">
            <a:avLst/>
          </a:prstGeom>
          <a:noFill/>
          <a:ln w="9525">
            <a:noFill/>
            <a:miter lim="800000"/>
            <a:headEnd/>
            <a:tailEnd/>
          </a:ln>
        </p:spPr>
        <p:txBody>
          <a:bodyPr wrap="none">
            <a:spAutoFit/>
          </a:bodyPr>
          <a:lstStyle/>
          <a:p>
            <a:r>
              <a:rPr lang="en-US"/>
              <a:t>right &amp; left CROSS!!!</a:t>
            </a:r>
          </a:p>
          <a:p>
            <a:r>
              <a:rPr lang="en-US"/>
              <a:t>1 - Swap pivot and arr[right]</a:t>
            </a:r>
          </a:p>
          <a:p>
            <a:endParaRPr lang="en-US"/>
          </a:p>
          <a:p>
            <a:endParaRPr lang="en-US"/>
          </a:p>
        </p:txBody>
      </p:sp>
      <p:sp>
        <p:nvSpPr>
          <p:cNvPr id="44056" name="Text Box 37"/>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5"/>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45059" name="Text Box 16"/>
          <p:cNvSpPr txBox="1">
            <a:spLocks noChangeArrowheads="1"/>
          </p:cNvSpPr>
          <p:nvPr/>
        </p:nvSpPr>
        <p:spPr bwMode="auto">
          <a:xfrm>
            <a:off x="152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3</a:t>
            </a:r>
          </a:p>
        </p:txBody>
      </p:sp>
      <p:sp>
        <p:nvSpPr>
          <p:cNvPr id="45060" name="Text Box 17"/>
          <p:cNvSpPr txBox="1">
            <a:spLocks noChangeArrowheads="1"/>
          </p:cNvSpPr>
          <p:nvPr/>
        </p:nvSpPr>
        <p:spPr bwMode="auto">
          <a:xfrm>
            <a:off x="838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45061" name="Text Box 18"/>
          <p:cNvSpPr txBox="1">
            <a:spLocks noChangeArrowheads="1"/>
          </p:cNvSpPr>
          <p:nvPr/>
        </p:nvSpPr>
        <p:spPr bwMode="auto">
          <a:xfrm>
            <a:off x="15240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45062" name="Text Box 19"/>
          <p:cNvSpPr txBox="1">
            <a:spLocks noChangeArrowheads="1"/>
          </p:cNvSpPr>
          <p:nvPr/>
        </p:nvSpPr>
        <p:spPr bwMode="auto">
          <a:xfrm>
            <a:off x="22098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45063" name="Text Box 20"/>
          <p:cNvSpPr txBox="1">
            <a:spLocks noChangeArrowheads="1"/>
          </p:cNvSpPr>
          <p:nvPr/>
        </p:nvSpPr>
        <p:spPr bwMode="auto">
          <a:xfrm>
            <a:off x="304800" y="2428875"/>
            <a:ext cx="273050" cy="304800"/>
          </a:xfrm>
          <a:prstGeom prst="rect">
            <a:avLst/>
          </a:prstGeom>
          <a:noFill/>
          <a:ln w="9525">
            <a:noFill/>
            <a:miter lim="800000"/>
            <a:headEnd/>
            <a:tailEnd/>
          </a:ln>
        </p:spPr>
        <p:txBody>
          <a:bodyPr wrap="none">
            <a:spAutoFit/>
          </a:bodyPr>
          <a:lstStyle/>
          <a:p>
            <a:r>
              <a:rPr lang="en-US" sz="1400" b="1"/>
              <a:t>0</a:t>
            </a:r>
          </a:p>
        </p:txBody>
      </p:sp>
      <p:sp>
        <p:nvSpPr>
          <p:cNvPr id="45064" name="Text Box 21"/>
          <p:cNvSpPr txBox="1">
            <a:spLocks noChangeArrowheads="1"/>
          </p:cNvSpPr>
          <p:nvPr/>
        </p:nvSpPr>
        <p:spPr bwMode="auto">
          <a:xfrm>
            <a:off x="990600" y="2428875"/>
            <a:ext cx="273050" cy="304800"/>
          </a:xfrm>
          <a:prstGeom prst="rect">
            <a:avLst/>
          </a:prstGeom>
          <a:noFill/>
          <a:ln w="9525">
            <a:noFill/>
            <a:miter lim="800000"/>
            <a:headEnd/>
            <a:tailEnd/>
          </a:ln>
        </p:spPr>
        <p:txBody>
          <a:bodyPr wrap="none">
            <a:spAutoFit/>
          </a:bodyPr>
          <a:lstStyle/>
          <a:p>
            <a:r>
              <a:rPr lang="en-US" sz="1400" b="1"/>
              <a:t>1</a:t>
            </a:r>
          </a:p>
        </p:txBody>
      </p:sp>
      <p:sp>
        <p:nvSpPr>
          <p:cNvPr id="45065" name="Text Box 22"/>
          <p:cNvSpPr txBox="1">
            <a:spLocks noChangeArrowheads="1"/>
          </p:cNvSpPr>
          <p:nvPr/>
        </p:nvSpPr>
        <p:spPr bwMode="auto">
          <a:xfrm>
            <a:off x="1708150" y="2428875"/>
            <a:ext cx="273050" cy="304800"/>
          </a:xfrm>
          <a:prstGeom prst="rect">
            <a:avLst/>
          </a:prstGeom>
          <a:noFill/>
          <a:ln w="9525">
            <a:noFill/>
            <a:miter lim="800000"/>
            <a:headEnd/>
            <a:tailEnd/>
          </a:ln>
        </p:spPr>
        <p:txBody>
          <a:bodyPr wrap="none">
            <a:spAutoFit/>
          </a:bodyPr>
          <a:lstStyle/>
          <a:p>
            <a:r>
              <a:rPr lang="en-US" sz="1400" b="1"/>
              <a:t>2</a:t>
            </a:r>
          </a:p>
        </p:txBody>
      </p:sp>
      <p:sp>
        <p:nvSpPr>
          <p:cNvPr id="45066" name="Text Box 23"/>
          <p:cNvSpPr txBox="1">
            <a:spLocks noChangeArrowheads="1"/>
          </p:cNvSpPr>
          <p:nvPr/>
        </p:nvSpPr>
        <p:spPr bwMode="auto">
          <a:xfrm>
            <a:off x="2393950" y="2428875"/>
            <a:ext cx="273050" cy="304800"/>
          </a:xfrm>
          <a:prstGeom prst="rect">
            <a:avLst/>
          </a:prstGeom>
          <a:noFill/>
          <a:ln w="9525">
            <a:noFill/>
            <a:miter lim="800000"/>
            <a:headEnd/>
            <a:tailEnd/>
          </a:ln>
        </p:spPr>
        <p:txBody>
          <a:bodyPr wrap="none">
            <a:spAutoFit/>
          </a:bodyPr>
          <a:lstStyle/>
          <a:p>
            <a:r>
              <a:rPr lang="en-US" sz="1400" b="1"/>
              <a:t>3</a:t>
            </a:r>
          </a:p>
        </p:txBody>
      </p:sp>
      <p:sp>
        <p:nvSpPr>
          <p:cNvPr id="45067" name="Text Box 24"/>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45068" name="Text Box 25"/>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45069" name="Text Box 26"/>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45070" name="Text Box 27"/>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45071" name="Text Box 28"/>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45072" name="Line 29"/>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45073" name="Line 30"/>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45074" name="Text Box 31"/>
          <p:cNvSpPr txBox="1">
            <a:spLocks noChangeArrowheads="1"/>
          </p:cNvSpPr>
          <p:nvPr/>
        </p:nvSpPr>
        <p:spPr bwMode="auto">
          <a:xfrm>
            <a:off x="-22225" y="1949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partition(arr,0,3)</a:t>
            </a:r>
          </a:p>
        </p:txBody>
      </p:sp>
      <p:sp>
        <p:nvSpPr>
          <p:cNvPr id="45075" name="Text Box 32"/>
          <p:cNvSpPr txBox="1">
            <a:spLocks noChangeArrowheads="1"/>
          </p:cNvSpPr>
          <p:nvPr/>
        </p:nvSpPr>
        <p:spPr bwMode="auto">
          <a:xfrm>
            <a:off x="228600" y="3505200"/>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45076" name="Line 33"/>
          <p:cNvSpPr>
            <a:spLocks noChangeShapeType="1"/>
          </p:cNvSpPr>
          <p:nvPr/>
        </p:nvSpPr>
        <p:spPr bwMode="auto">
          <a:xfrm flipV="1">
            <a:off x="473075" y="3217863"/>
            <a:ext cx="0" cy="304800"/>
          </a:xfrm>
          <a:prstGeom prst="line">
            <a:avLst/>
          </a:prstGeom>
          <a:noFill/>
          <a:ln w="9525">
            <a:solidFill>
              <a:schemeClr val="tx1"/>
            </a:solidFill>
            <a:round/>
            <a:headEnd/>
            <a:tailEnd type="triangle" w="med" len="med"/>
          </a:ln>
        </p:spPr>
        <p:txBody>
          <a:bodyPr/>
          <a:lstStyle/>
          <a:p>
            <a:endParaRPr lang="en-US"/>
          </a:p>
        </p:txBody>
      </p:sp>
      <p:sp>
        <p:nvSpPr>
          <p:cNvPr id="45077" name="Text Box 34"/>
          <p:cNvSpPr txBox="1">
            <a:spLocks noChangeArrowheads="1"/>
          </p:cNvSpPr>
          <p:nvPr/>
        </p:nvSpPr>
        <p:spPr bwMode="auto">
          <a:xfrm>
            <a:off x="198438" y="4038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45078" name="Line 35"/>
          <p:cNvSpPr>
            <a:spLocks noChangeShapeType="1"/>
          </p:cNvSpPr>
          <p:nvPr/>
        </p:nvSpPr>
        <p:spPr bwMode="auto">
          <a:xfrm flipV="1">
            <a:off x="479425" y="3800475"/>
            <a:ext cx="0" cy="304800"/>
          </a:xfrm>
          <a:prstGeom prst="line">
            <a:avLst/>
          </a:prstGeom>
          <a:noFill/>
          <a:ln w="9525">
            <a:solidFill>
              <a:schemeClr val="tx1"/>
            </a:solidFill>
            <a:round/>
            <a:headEnd/>
            <a:tailEnd type="triangle" w="med" len="med"/>
          </a:ln>
        </p:spPr>
        <p:txBody>
          <a:bodyPr/>
          <a:lstStyle/>
          <a:p>
            <a:endParaRPr lang="en-US"/>
          </a:p>
        </p:txBody>
      </p:sp>
      <p:sp>
        <p:nvSpPr>
          <p:cNvPr id="45079" name="Text Box 36"/>
          <p:cNvSpPr txBox="1">
            <a:spLocks noChangeArrowheads="1"/>
          </p:cNvSpPr>
          <p:nvPr/>
        </p:nvSpPr>
        <p:spPr bwMode="auto">
          <a:xfrm>
            <a:off x="3032125" y="4308475"/>
            <a:ext cx="3678238" cy="1552575"/>
          </a:xfrm>
          <a:prstGeom prst="rect">
            <a:avLst/>
          </a:prstGeom>
          <a:noFill/>
          <a:ln w="9525">
            <a:noFill/>
            <a:miter lim="800000"/>
            <a:headEnd/>
            <a:tailEnd/>
          </a:ln>
        </p:spPr>
        <p:txBody>
          <a:bodyPr wrap="none">
            <a:spAutoFit/>
          </a:bodyPr>
          <a:lstStyle/>
          <a:p>
            <a:r>
              <a:rPr lang="en-US"/>
              <a:t>right &amp; left CROSS!!!</a:t>
            </a:r>
          </a:p>
          <a:p>
            <a:r>
              <a:rPr lang="en-US"/>
              <a:t>1 - Swap pivot and arr[right]</a:t>
            </a:r>
          </a:p>
          <a:p>
            <a:endParaRPr lang="en-US"/>
          </a:p>
          <a:p>
            <a:endParaRPr lang="en-US"/>
          </a:p>
        </p:txBody>
      </p:sp>
      <p:sp>
        <p:nvSpPr>
          <p:cNvPr id="45080" name="Text Box 37"/>
          <p:cNvSpPr txBox="1">
            <a:spLocks noChangeArrowheads="1"/>
          </p:cNvSpPr>
          <p:nvPr/>
        </p:nvSpPr>
        <p:spPr bwMode="auto">
          <a:xfrm>
            <a:off x="3032125" y="4308475"/>
            <a:ext cx="5154613" cy="1187450"/>
          </a:xfrm>
          <a:prstGeom prst="rect">
            <a:avLst/>
          </a:prstGeom>
          <a:noFill/>
          <a:ln w="9525">
            <a:noFill/>
            <a:miter lim="800000"/>
            <a:headEnd/>
            <a:tailEnd/>
          </a:ln>
        </p:spPr>
        <p:txBody>
          <a:bodyPr wrap="none">
            <a:spAutoFit/>
          </a:bodyPr>
          <a:lstStyle/>
          <a:p>
            <a:r>
              <a:rPr lang="en-US"/>
              <a:t>right &amp; left CROSS!!!</a:t>
            </a:r>
          </a:p>
          <a:p>
            <a:r>
              <a:rPr lang="en-US"/>
              <a:t>1 - Swap pivot and arr[right]</a:t>
            </a:r>
          </a:p>
          <a:p>
            <a:r>
              <a:rPr lang="en-US"/>
              <a:t>2 - Return new location of pivot to caller</a:t>
            </a:r>
          </a:p>
        </p:txBody>
      </p:sp>
      <p:sp>
        <p:nvSpPr>
          <p:cNvPr id="45081" name="Rectangle 38"/>
          <p:cNvSpPr>
            <a:spLocks noChangeArrowheads="1"/>
          </p:cNvSpPr>
          <p:nvPr/>
        </p:nvSpPr>
        <p:spPr bwMode="auto">
          <a:xfrm>
            <a:off x="3981450" y="5805488"/>
            <a:ext cx="1885950" cy="519112"/>
          </a:xfrm>
          <a:prstGeom prst="rect">
            <a:avLst/>
          </a:prstGeom>
          <a:noFill/>
          <a:ln w="9525">
            <a:noFill/>
            <a:miter lim="800000"/>
            <a:headEnd/>
            <a:tailEnd/>
          </a:ln>
        </p:spPr>
        <p:txBody>
          <a:bodyPr wrap="none">
            <a:spAutoFit/>
          </a:bodyPr>
          <a:lstStyle/>
          <a:p>
            <a:r>
              <a:rPr lang="en-US" sz="2800" b="1">
                <a:latin typeface="Courier New" pitchFamily="49" charset="0"/>
              </a:rPr>
              <a:t>return 0</a:t>
            </a:r>
          </a:p>
        </p:txBody>
      </p:sp>
      <p:sp>
        <p:nvSpPr>
          <p:cNvPr id="45082" name="Text Box 39"/>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46083" name="Text Box 3"/>
          <p:cNvSpPr txBox="1">
            <a:spLocks noChangeArrowheads="1"/>
          </p:cNvSpPr>
          <p:nvPr/>
        </p:nvSpPr>
        <p:spPr bwMode="auto">
          <a:xfrm>
            <a:off x="152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3</a:t>
            </a:r>
          </a:p>
        </p:txBody>
      </p:sp>
      <p:sp>
        <p:nvSpPr>
          <p:cNvPr id="46084" name="Text Box 4"/>
          <p:cNvSpPr txBox="1">
            <a:spLocks noChangeArrowheads="1"/>
          </p:cNvSpPr>
          <p:nvPr/>
        </p:nvSpPr>
        <p:spPr bwMode="auto">
          <a:xfrm>
            <a:off x="838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46085" name="Text Box 5"/>
          <p:cNvSpPr txBox="1">
            <a:spLocks noChangeArrowheads="1"/>
          </p:cNvSpPr>
          <p:nvPr/>
        </p:nvSpPr>
        <p:spPr bwMode="auto">
          <a:xfrm>
            <a:off x="15240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46086" name="Text Box 6"/>
          <p:cNvSpPr txBox="1">
            <a:spLocks noChangeArrowheads="1"/>
          </p:cNvSpPr>
          <p:nvPr/>
        </p:nvSpPr>
        <p:spPr bwMode="auto">
          <a:xfrm>
            <a:off x="22098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46087" name="Text Box 7"/>
          <p:cNvSpPr txBox="1">
            <a:spLocks noChangeArrowheads="1"/>
          </p:cNvSpPr>
          <p:nvPr/>
        </p:nvSpPr>
        <p:spPr bwMode="auto">
          <a:xfrm>
            <a:off x="304800" y="2428875"/>
            <a:ext cx="273050" cy="304800"/>
          </a:xfrm>
          <a:prstGeom prst="rect">
            <a:avLst/>
          </a:prstGeom>
          <a:noFill/>
          <a:ln w="9525">
            <a:noFill/>
            <a:miter lim="800000"/>
            <a:headEnd/>
            <a:tailEnd/>
          </a:ln>
        </p:spPr>
        <p:txBody>
          <a:bodyPr wrap="none">
            <a:spAutoFit/>
          </a:bodyPr>
          <a:lstStyle/>
          <a:p>
            <a:r>
              <a:rPr lang="en-US" sz="1400" b="1"/>
              <a:t>0</a:t>
            </a:r>
          </a:p>
        </p:txBody>
      </p:sp>
      <p:sp>
        <p:nvSpPr>
          <p:cNvPr id="46088" name="Text Box 8"/>
          <p:cNvSpPr txBox="1">
            <a:spLocks noChangeArrowheads="1"/>
          </p:cNvSpPr>
          <p:nvPr/>
        </p:nvSpPr>
        <p:spPr bwMode="auto">
          <a:xfrm>
            <a:off x="990600" y="2428875"/>
            <a:ext cx="273050" cy="304800"/>
          </a:xfrm>
          <a:prstGeom prst="rect">
            <a:avLst/>
          </a:prstGeom>
          <a:noFill/>
          <a:ln w="9525">
            <a:noFill/>
            <a:miter lim="800000"/>
            <a:headEnd/>
            <a:tailEnd/>
          </a:ln>
        </p:spPr>
        <p:txBody>
          <a:bodyPr wrap="none">
            <a:spAutoFit/>
          </a:bodyPr>
          <a:lstStyle/>
          <a:p>
            <a:r>
              <a:rPr lang="en-US" sz="1400" b="1"/>
              <a:t>1</a:t>
            </a:r>
          </a:p>
        </p:txBody>
      </p:sp>
      <p:sp>
        <p:nvSpPr>
          <p:cNvPr id="46089" name="Text Box 9"/>
          <p:cNvSpPr txBox="1">
            <a:spLocks noChangeArrowheads="1"/>
          </p:cNvSpPr>
          <p:nvPr/>
        </p:nvSpPr>
        <p:spPr bwMode="auto">
          <a:xfrm>
            <a:off x="1708150" y="2428875"/>
            <a:ext cx="273050" cy="304800"/>
          </a:xfrm>
          <a:prstGeom prst="rect">
            <a:avLst/>
          </a:prstGeom>
          <a:noFill/>
          <a:ln w="9525">
            <a:noFill/>
            <a:miter lim="800000"/>
            <a:headEnd/>
            <a:tailEnd/>
          </a:ln>
        </p:spPr>
        <p:txBody>
          <a:bodyPr wrap="none">
            <a:spAutoFit/>
          </a:bodyPr>
          <a:lstStyle/>
          <a:p>
            <a:r>
              <a:rPr lang="en-US" sz="1400" b="1"/>
              <a:t>2</a:t>
            </a:r>
          </a:p>
        </p:txBody>
      </p:sp>
      <p:sp>
        <p:nvSpPr>
          <p:cNvPr id="46090" name="Text Box 10"/>
          <p:cNvSpPr txBox="1">
            <a:spLocks noChangeArrowheads="1"/>
          </p:cNvSpPr>
          <p:nvPr/>
        </p:nvSpPr>
        <p:spPr bwMode="auto">
          <a:xfrm>
            <a:off x="2393950" y="2428875"/>
            <a:ext cx="273050" cy="304800"/>
          </a:xfrm>
          <a:prstGeom prst="rect">
            <a:avLst/>
          </a:prstGeom>
          <a:noFill/>
          <a:ln w="9525">
            <a:noFill/>
            <a:miter lim="800000"/>
            <a:headEnd/>
            <a:tailEnd/>
          </a:ln>
        </p:spPr>
        <p:txBody>
          <a:bodyPr wrap="none">
            <a:spAutoFit/>
          </a:bodyPr>
          <a:lstStyle/>
          <a:p>
            <a:r>
              <a:rPr lang="en-US" sz="1400" b="1"/>
              <a:t>3</a:t>
            </a:r>
          </a:p>
        </p:txBody>
      </p:sp>
      <p:sp>
        <p:nvSpPr>
          <p:cNvPr id="46091" name="Text Box 11"/>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46092" name="Text Box 12"/>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46093" name="Text Box 13"/>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46094" name="Text Box 14"/>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46095" name="Text Box 15"/>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46096" name="Line 16"/>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46097" name="Line 17"/>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46098" name="Text Box 24"/>
          <p:cNvSpPr txBox="1">
            <a:spLocks noChangeArrowheads="1"/>
          </p:cNvSpPr>
          <p:nvPr/>
        </p:nvSpPr>
        <p:spPr bwMode="auto">
          <a:xfrm>
            <a:off x="3032125" y="4308475"/>
            <a:ext cx="184150" cy="457200"/>
          </a:xfrm>
          <a:prstGeom prst="rect">
            <a:avLst/>
          </a:prstGeom>
          <a:noFill/>
          <a:ln w="9525">
            <a:noFill/>
            <a:miter lim="800000"/>
            <a:headEnd/>
            <a:tailEnd/>
          </a:ln>
        </p:spPr>
        <p:txBody>
          <a:bodyPr wrap="none">
            <a:spAutoFit/>
          </a:bodyPr>
          <a:lstStyle/>
          <a:p>
            <a:endParaRPr lang="en-US"/>
          </a:p>
        </p:txBody>
      </p:sp>
      <p:sp>
        <p:nvSpPr>
          <p:cNvPr id="46099" name="Text Box 26"/>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46100" name="Text Box 27"/>
          <p:cNvSpPr txBox="1">
            <a:spLocks noChangeArrowheads="1"/>
          </p:cNvSpPr>
          <p:nvPr/>
        </p:nvSpPr>
        <p:spPr bwMode="auto">
          <a:xfrm>
            <a:off x="3032125" y="4308475"/>
            <a:ext cx="3811588" cy="822325"/>
          </a:xfrm>
          <a:prstGeom prst="rect">
            <a:avLst/>
          </a:prstGeom>
          <a:noFill/>
          <a:ln w="9525">
            <a:noFill/>
            <a:miter lim="800000"/>
            <a:headEnd/>
            <a:tailEnd/>
          </a:ln>
        </p:spPr>
        <p:txBody>
          <a:bodyPr wrap="none">
            <a:spAutoFit/>
          </a:bodyPr>
          <a:lstStyle/>
          <a:p>
            <a:r>
              <a:rPr lang="en-US"/>
              <a:t>Recursive calls to quickSort()</a:t>
            </a:r>
          </a:p>
          <a:p>
            <a:r>
              <a:rPr lang="en-US"/>
              <a:t>using partitioned array...</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47107" name="Text Box 11"/>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47108" name="Text Box 12"/>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47109" name="Text Box 13"/>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47110" name="Text Box 14"/>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47111" name="Text Box 15"/>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47112" name="Line 16"/>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47113" name="Line 17"/>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47114" name="Text Box 18"/>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47115" name="Text Box 19"/>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47116" name="Text Box 20"/>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47117" name="Text Box 21"/>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47118" name="Text Box 22"/>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47119" name="Text Box 23"/>
          <p:cNvSpPr txBox="1">
            <a:spLocks noChangeArrowheads="1"/>
          </p:cNvSpPr>
          <p:nvPr/>
        </p:nvSpPr>
        <p:spPr bwMode="auto">
          <a:xfrm>
            <a:off x="36576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47120" name="Text Box 24"/>
          <p:cNvSpPr txBox="1">
            <a:spLocks noChangeArrowheads="1"/>
          </p:cNvSpPr>
          <p:nvPr/>
        </p:nvSpPr>
        <p:spPr bwMode="auto">
          <a:xfrm>
            <a:off x="4343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47121" name="Text Box 25"/>
          <p:cNvSpPr txBox="1">
            <a:spLocks noChangeArrowheads="1"/>
          </p:cNvSpPr>
          <p:nvPr/>
        </p:nvSpPr>
        <p:spPr bwMode="auto">
          <a:xfrm>
            <a:off x="5029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47122" name="Text Box 26"/>
          <p:cNvSpPr txBox="1">
            <a:spLocks noChangeArrowheads="1"/>
          </p:cNvSpPr>
          <p:nvPr/>
        </p:nvSpPr>
        <p:spPr bwMode="auto">
          <a:xfrm>
            <a:off x="3810000" y="2962275"/>
            <a:ext cx="273050" cy="304800"/>
          </a:xfrm>
          <a:prstGeom prst="rect">
            <a:avLst/>
          </a:prstGeom>
          <a:noFill/>
          <a:ln w="9525">
            <a:noFill/>
            <a:miter lim="800000"/>
            <a:headEnd/>
            <a:tailEnd/>
          </a:ln>
        </p:spPr>
        <p:txBody>
          <a:bodyPr wrap="none">
            <a:spAutoFit/>
          </a:bodyPr>
          <a:lstStyle/>
          <a:p>
            <a:r>
              <a:rPr lang="en-US" sz="1400" b="1"/>
              <a:t>1</a:t>
            </a:r>
          </a:p>
        </p:txBody>
      </p:sp>
      <p:sp>
        <p:nvSpPr>
          <p:cNvPr id="47123" name="Text Box 27"/>
          <p:cNvSpPr txBox="1">
            <a:spLocks noChangeArrowheads="1"/>
          </p:cNvSpPr>
          <p:nvPr/>
        </p:nvSpPr>
        <p:spPr bwMode="auto">
          <a:xfrm>
            <a:off x="4527550" y="2962275"/>
            <a:ext cx="273050" cy="304800"/>
          </a:xfrm>
          <a:prstGeom prst="rect">
            <a:avLst/>
          </a:prstGeom>
          <a:noFill/>
          <a:ln w="9525">
            <a:noFill/>
            <a:miter lim="800000"/>
            <a:headEnd/>
            <a:tailEnd/>
          </a:ln>
        </p:spPr>
        <p:txBody>
          <a:bodyPr wrap="none">
            <a:spAutoFit/>
          </a:bodyPr>
          <a:lstStyle/>
          <a:p>
            <a:r>
              <a:rPr lang="en-US" sz="1400" b="1"/>
              <a:t>2</a:t>
            </a:r>
          </a:p>
        </p:txBody>
      </p:sp>
      <p:sp>
        <p:nvSpPr>
          <p:cNvPr id="47124" name="Text Box 28"/>
          <p:cNvSpPr txBox="1">
            <a:spLocks noChangeArrowheads="1"/>
          </p:cNvSpPr>
          <p:nvPr/>
        </p:nvSpPr>
        <p:spPr bwMode="auto">
          <a:xfrm>
            <a:off x="5213350" y="2962275"/>
            <a:ext cx="273050" cy="304800"/>
          </a:xfrm>
          <a:prstGeom prst="rect">
            <a:avLst/>
          </a:prstGeom>
          <a:noFill/>
          <a:ln w="9525">
            <a:noFill/>
            <a:miter lim="800000"/>
            <a:headEnd/>
            <a:tailEnd/>
          </a:ln>
        </p:spPr>
        <p:txBody>
          <a:bodyPr wrap="none">
            <a:spAutoFit/>
          </a:bodyPr>
          <a:lstStyle/>
          <a:p>
            <a:r>
              <a:rPr lang="en-US" sz="1400" b="1"/>
              <a:t>3</a:t>
            </a:r>
          </a:p>
        </p:txBody>
      </p:sp>
      <p:sp>
        <p:nvSpPr>
          <p:cNvPr id="47125" name="Line 29"/>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47126" name="Line 30"/>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38915"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927"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939"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15" name="Line 47"/>
          <p:cNvSpPr>
            <a:spLocks noChangeShapeType="1"/>
          </p:cNvSpPr>
          <p:nvPr/>
        </p:nvSpPr>
        <p:spPr bwMode="auto">
          <a:xfrm flipV="1">
            <a:off x="25146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7216" name="Line 48"/>
          <p:cNvSpPr>
            <a:spLocks noChangeShapeType="1"/>
          </p:cNvSpPr>
          <p:nvPr/>
        </p:nvSpPr>
        <p:spPr bwMode="auto">
          <a:xfrm flipV="1">
            <a:off x="60960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7217" name="Line 49"/>
          <p:cNvSpPr>
            <a:spLocks noChangeShapeType="1"/>
          </p:cNvSpPr>
          <p:nvPr/>
        </p:nvSpPr>
        <p:spPr bwMode="auto">
          <a:xfrm flipV="1">
            <a:off x="36576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7218"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7219"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7220"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48131"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48132"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48133"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48134"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48135"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48136"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48137"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48138"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48139"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48140"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48141"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48142"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48143" name="Text Box 15"/>
          <p:cNvSpPr txBox="1">
            <a:spLocks noChangeArrowheads="1"/>
          </p:cNvSpPr>
          <p:nvPr/>
        </p:nvSpPr>
        <p:spPr bwMode="auto">
          <a:xfrm>
            <a:off x="36576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48144" name="Text Box 16"/>
          <p:cNvSpPr txBox="1">
            <a:spLocks noChangeArrowheads="1"/>
          </p:cNvSpPr>
          <p:nvPr/>
        </p:nvSpPr>
        <p:spPr bwMode="auto">
          <a:xfrm>
            <a:off x="4343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48145" name="Text Box 17"/>
          <p:cNvSpPr txBox="1">
            <a:spLocks noChangeArrowheads="1"/>
          </p:cNvSpPr>
          <p:nvPr/>
        </p:nvSpPr>
        <p:spPr bwMode="auto">
          <a:xfrm>
            <a:off x="5029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48146" name="Text Box 18"/>
          <p:cNvSpPr txBox="1">
            <a:spLocks noChangeArrowheads="1"/>
          </p:cNvSpPr>
          <p:nvPr/>
        </p:nvSpPr>
        <p:spPr bwMode="auto">
          <a:xfrm>
            <a:off x="3810000" y="2962275"/>
            <a:ext cx="273050" cy="304800"/>
          </a:xfrm>
          <a:prstGeom prst="rect">
            <a:avLst/>
          </a:prstGeom>
          <a:noFill/>
          <a:ln w="9525">
            <a:noFill/>
            <a:miter lim="800000"/>
            <a:headEnd/>
            <a:tailEnd/>
          </a:ln>
        </p:spPr>
        <p:txBody>
          <a:bodyPr wrap="none">
            <a:spAutoFit/>
          </a:bodyPr>
          <a:lstStyle/>
          <a:p>
            <a:r>
              <a:rPr lang="en-US" sz="1400" b="1"/>
              <a:t>1</a:t>
            </a:r>
          </a:p>
        </p:txBody>
      </p:sp>
      <p:sp>
        <p:nvSpPr>
          <p:cNvPr id="48147" name="Text Box 19"/>
          <p:cNvSpPr txBox="1">
            <a:spLocks noChangeArrowheads="1"/>
          </p:cNvSpPr>
          <p:nvPr/>
        </p:nvSpPr>
        <p:spPr bwMode="auto">
          <a:xfrm>
            <a:off x="4527550" y="2962275"/>
            <a:ext cx="273050" cy="304800"/>
          </a:xfrm>
          <a:prstGeom prst="rect">
            <a:avLst/>
          </a:prstGeom>
          <a:noFill/>
          <a:ln w="9525">
            <a:noFill/>
            <a:miter lim="800000"/>
            <a:headEnd/>
            <a:tailEnd/>
          </a:ln>
        </p:spPr>
        <p:txBody>
          <a:bodyPr wrap="none">
            <a:spAutoFit/>
          </a:bodyPr>
          <a:lstStyle/>
          <a:p>
            <a:r>
              <a:rPr lang="en-US" sz="1400" b="1"/>
              <a:t>2</a:t>
            </a:r>
          </a:p>
        </p:txBody>
      </p:sp>
      <p:sp>
        <p:nvSpPr>
          <p:cNvPr id="48148" name="Text Box 20"/>
          <p:cNvSpPr txBox="1">
            <a:spLocks noChangeArrowheads="1"/>
          </p:cNvSpPr>
          <p:nvPr/>
        </p:nvSpPr>
        <p:spPr bwMode="auto">
          <a:xfrm>
            <a:off x="5213350" y="2962275"/>
            <a:ext cx="273050" cy="304800"/>
          </a:xfrm>
          <a:prstGeom prst="rect">
            <a:avLst/>
          </a:prstGeom>
          <a:noFill/>
          <a:ln w="9525">
            <a:noFill/>
            <a:miter lim="800000"/>
            <a:headEnd/>
            <a:tailEnd/>
          </a:ln>
        </p:spPr>
        <p:txBody>
          <a:bodyPr wrap="none">
            <a:spAutoFit/>
          </a:bodyPr>
          <a:lstStyle/>
          <a:p>
            <a:r>
              <a:rPr lang="en-US" sz="1400" b="1"/>
              <a:t>3</a:t>
            </a:r>
          </a:p>
        </p:txBody>
      </p:sp>
      <p:sp>
        <p:nvSpPr>
          <p:cNvPr id="48149" name="Line 2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48150" name="Line 2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48151" name="Text Box 23"/>
          <p:cNvSpPr txBox="1">
            <a:spLocks noChangeArrowheads="1"/>
          </p:cNvSpPr>
          <p:nvPr/>
        </p:nvSpPr>
        <p:spPr bwMode="auto">
          <a:xfrm>
            <a:off x="3032125" y="4308475"/>
            <a:ext cx="2779713" cy="822325"/>
          </a:xfrm>
          <a:prstGeom prst="rect">
            <a:avLst/>
          </a:prstGeom>
          <a:noFill/>
          <a:ln w="9525">
            <a:noFill/>
            <a:miter lim="800000"/>
            <a:headEnd/>
            <a:tailEnd/>
          </a:ln>
        </p:spPr>
        <p:txBody>
          <a:bodyPr wrap="none">
            <a:spAutoFit/>
          </a:bodyPr>
          <a:lstStyle/>
          <a:p>
            <a:r>
              <a:rPr lang="en-US"/>
              <a:t>Base case triggered...</a:t>
            </a:r>
          </a:p>
          <a:p>
            <a:r>
              <a:rPr lang="en-US"/>
              <a:t>halting recursion.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49155"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49156"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49157"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49158"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49159"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49160"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49161"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49162"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49163"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49164"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49165"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49166"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49167" name="Text Box 15"/>
          <p:cNvSpPr txBox="1">
            <a:spLocks noChangeArrowheads="1"/>
          </p:cNvSpPr>
          <p:nvPr/>
        </p:nvSpPr>
        <p:spPr bwMode="auto">
          <a:xfrm>
            <a:off x="36576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49168" name="Text Box 16"/>
          <p:cNvSpPr txBox="1">
            <a:spLocks noChangeArrowheads="1"/>
          </p:cNvSpPr>
          <p:nvPr/>
        </p:nvSpPr>
        <p:spPr bwMode="auto">
          <a:xfrm>
            <a:off x="4343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49169" name="Text Box 17"/>
          <p:cNvSpPr txBox="1">
            <a:spLocks noChangeArrowheads="1"/>
          </p:cNvSpPr>
          <p:nvPr/>
        </p:nvSpPr>
        <p:spPr bwMode="auto">
          <a:xfrm>
            <a:off x="5029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49170" name="Text Box 18"/>
          <p:cNvSpPr txBox="1">
            <a:spLocks noChangeArrowheads="1"/>
          </p:cNvSpPr>
          <p:nvPr/>
        </p:nvSpPr>
        <p:spPr bwMode="auto">
          <a:xfrm>
            <a:off x="3810000" y="2962275"/>
            <a:ext cx="273050" cy="304800"/>
          </a:xfrm>
          <a:prstGeom prst="rect">
            <a:avLst/>
          </a:prstGeom>
          <a:noFill/>
          <a:ln w="9525">
            <a:noFill/>
            <a:miter lim="800000"/>
            <a:headEnd/>
            <a:tailEnd/>
          </a:ln>
        </p:spPr>
        <p:txBody>
          <a:bodyPr wrap="none">
            <a:spAutoFit/>
          </a:bodyPr>
          <a:lstStyle/>
          <a:p>
            <a:r>
              <a:rPr lang="en-US" sz="1400" b="1"/>
              <a:t>1</a:t>
            </a:r>
          </a:p>
        </p:txBody>
      </p:sp>
      <p:sp>
        <p:nvSpPr>
          <p:cNvPr id="49171" name="Text Box 19"/>
          <p:cNvSpPr txBox="1">
            <a:spLocks noChangeArrowheads="1"/>
          </p:cNvSpPr>
          <p:nvPr/>
        </p:nvSpPr>
        <p:spPr bwMode="auto">
          <a:xfrm>
            <a:off x="4527550" y="2962275"/>
            <a:ext cx="273050" cy="304800"/>
          </a:xfrm>
          <a:prstGeom prst="rect">
            <a:avLst/>
          </a:prstGeom>
          <a:noFill/>
          <a:ln w="9525">
            <a:noFill/>
            <a:miter lim="800000"/>
            <a:headEnd/>
            <a:tailEnd/>
          </a:ln>
        </p:spPr>
        <p:txBody>
          <a:bodyPr wrap="none">
            <a:spAutoFit/>
          </a:bodyPr>
          <a:lstStyle/>
          <a:p>
            <a:r>
              <a:rPr lang="en-US" sz="1400" b="1"/>
              <a:t>2</a:t>
            </a:r>
          </a:p>
        </p:txBody>
      </p:sp>
      <p:sp>
        <p:nvSpPr>
          <p:cNvPr id="49172" name="Text Box 20"/>
          <p:cNvSpPr txBox="1">
            <a:spLocks noChangeArrowheads="1"/>
          </p:cNvSpPr>
          <p:nvPr/>
        </p:nvSpPr>
        <p:spPr bwMode="auto">
          <a:xfrm>
            <a:off x="5213350" y="2962275"/>
            <a:ext cx="273050" cy="304800"/>
          </a:xfrm>
          <a:prstGeom prst="rect">
            <a:avLst/>
          </a:prstGeom>
          <a:noFill/>
          <a:ln w="9525">
            <a:noFill/>
            <a:miter lim="800000"/>
            <a:headEnd/>
            <a:tailEnd/>
          </a:ln>
        </p:spPr>
        <p:txBody>
          <a:bodyPr wrap="none">
            <a:spAutoFit/>
          </a:bodyPr>
          <a:lstStyle/>
          <a:p>
            <a:r>
              <a:rPr lang="en-US" sz="1400" b="1"/>
              <a:t>3</a:t>
            </a:r>
          </a:p>
        </p:txBody>
      </p:sp>
      <p:sp>
        <p:nvSpPr>
          <p:cNvPr id="49173" name="Line 2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49174" name="Line 2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49175" name="Text Box 23"/>
          <p:cNvSpPr txBox="1">
            <a:spLocks noChangeArrowheads="1"/>
          </p:cNvSpPr>
          <p:nvPr/>
        </p:nvSpPr>
        <p:spPr bwMode="auto">
          <a:xfrm>
            <a:off x="152400" y="4267200"/>
            <a:ext cx="1687513" cy="336550"/>
          </a:xfrm>
          <a:prstGeom prst="rect">
            <a:avLst/>
          </a:prstGeom>
          <a:noFill/>
          <a:ln w="9525">
            <a:noFill/>
            <a:miter lim="800000"/>
            <a:headEnd/>
            <a:tailEnd/>
          </a:ln>
        </p:spPr>
        <p:txBody>
          <a:bodyPr wrap="none">
            <a:spAutoFit/>
          </a:bodyPr>
          <a:lstStyle/>
          <a:p>
            <a:r>
              <a:rPr lang="en-US" sz="1600"/>
              <a:t>Base Case: Return</a:t>
            </a:r>
          </a:p>
        </p:txBody>
      </p:sp>
      <p:sp>
        <p:nvSpPr>
          <p:cNvPr id="49176" name="Line 24"/>
          <p:cNvSpPr>
            <a:spLocks noChangeShapeType="1"/>
          </p:cNvSpPr>
          <p:nvPr/>
        </p:nvSpPr>
        <p:spPr bwMode="auto">
          <a:xfrm>
            <a:off x="990600" y="3810000"/>
            <a:ext cx="0" cy="457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50179"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50180"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50181"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50182"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50183"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50184"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50185"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50186"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50187"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50188"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50189"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50190"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50191" name="Text Box 15"/>
          <p:cNvSpPr txBox="1">
            <a:spLocks noChangeArrowheads="1"/>
          </p:cNvSpPr>
          <p:nvPr/>
        </p:nvSpPr>
        <p:spPr bwMode="auto">
          <a:xfrm>
            <a:off x="36576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50192" name="Text Box 16"/>
          <p:cNvSpPr txBox="1">
            <a:spLocks noChangeArrowheads="1"/>
          </p:cNvSpPr>
          <p:nvPr/>
        </p:nvSpPr>
        <p:spPr bwMode="auto">
          <a:xfrm>
            <a:off x="4343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50193" name="Text Box 17"/>
          <p:cNvSpPr txBox="1">
            <a:spLocks noChangeArrowheads="1"/>
          </p:cNvSpPr>
          <p:nvPr/>
        </p:nvSpPr>
        <p:spPr bwMode="auto">
          <a:xfrm>
            <a:off x="5029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50194" name="Text Box 18"/>
          <p:cNvSpPr txBox="1">
            <a:spLocks noChangeArrowheads="1"/>
          </p:cNvSpPr>
          <p:nvPr/>
        </p:nvSpPr>
        <p:spPr bwMode="auto">
          <a:xfrm>
            <a:off x="3810000" y="2962275"/>
            <a:ext cx="273050" cy="304800"/>
          </a:xfrm>
          <a:prstGeom prst="rect">
            <a:avLst/>
          </a:prstGeom>
          <a:noFill/>
          <a:ln w="9525">
            <a:noFill/>
            <a:miter lim="800000"/>
            <a:headEnd/>
            <a:tailEnd/>
          </a:ln>
        </p:spPr>
        <p:txBody>
          <a:bodyPr wrap="none">
            <a:spAutoFit/>
          </a:bodyPr>
          <a:lstStyle/>
          <a:p>
            <a:r>
              <a:rPr lang="en-US" sz="1400" b="1"/>
              <a:t>1</a:t>
            </a:r>
          </a:p>
        </p:txBody>
      </p:sp>
      <p:sp>
        <p:nvSpPr>
          <p:cNvPr id="50195" name="Text Box 19"/>
          <p:cNvSpPr txBox="1">
            <a:spLocks noChangeArrowheads="1"/>
          </p:cNvSpPr>
          <p:nvPr/>
        </p:nvSpPr>
        <p:spPr bwMode="auto">
          <a:xfrm>
            <a:off x="4527550" y="2962275"/>
            <a:ext cx="273050" cy="304800"/>
          </a:xfrm>
          <a:prstGeom prst="rect">
            <a:avLst/>
          </a:prstGeom>
          <a:noFill/>
          <a:ln w="9525">
            <a:noFill/>
            <a:miter lim="800000"/>
            <a:headEnd/>
            <a:tailEnd/>
          </a:ln>
        </p:spPr>
        <p:txBody>
          <a:bodyPr wrap="none">
            <a:spAutoFit/>
          </a:bodyPr>
          <a:lstStyle/>
          <a:p>
            <a:r>
              <a:rPr lang="en-US" sz="1400" b="1"/>
              <a:t>2</a:t>
            </a:r>
          </a:p>
        </p:txBody>
      </p:sp>
      <p:sp>
        <p:nvSpPr>
          <p:cNvPr id="50196" name="Text Box 20"/>
          <p:cNvSpPr txBox="1">
            <a:spLocks noChangeArrowheads="1"/>
          </p:cNvSpPr>
          <p:nvPr/>
        </p:nvSpPr>
        <p:spPr bwMode="auto">
          <a:xfrm>
            <a:off x="5213350" y="2962275"/>
            <a:ext cx="273050" cy="304800"/>
          </a:xfrm>
          <a:prstGeom prst="rect">
            <a:avLst/>
          </a:prstGeom>
          <a:noFill/>
          <a:ln w="9525">
            <a:noFill/>
            <a:miter lim="800000"/>
            <a:headEnd/>
            <a:tailEnd/>
          </a:ln>
        </p:spPr>
        <p:txBody>
          <a:bodyPr wrap="none">
            <a:spAutoFit/>
          </a:bodyPr>
          <a:lstStyle/>
          <a:p>
            <a:r>
              <a:rPr lang="en-US" sz="1400" b="1"/>
              <a:t>3</a:t>
            </a:r>
          </a:p>
        </p:txBody>
      </p:sp>
      <p:sp>
        <p:nvSpPr>
          <p:cNvPr id="50197" name="Line 2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50198" name="Line 2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50199" name="Text Box 25"/>
          <p:cNvSpPr txBox="1">
            <a:spLocks noChangeArrowheads="1"/>
          </p:cNvSpPr>
          <p:nvPr/>
        </p:nvSpPr>
        <p:spPr bwMode="auto">
          <a:xfrm>
            <a:off x="3482975" y="2711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partition(arr,1,3)</a:t>
            </a:r>
          </a:p>
        </p:txBody>
      </p:sp>
      <p:sp>
        <p:nvSpPr>
          <p:cNvPr id="50200" name="Text Box 26"/>
          <p:cNvSpPr txBox="1">
            <a:spLocks noChangeArrowheads="1"/>
          </p:cNvSpPr>
          <p:nvPr/>
        </p:nvSpPr>
        <p:spPr bwMode="auto">
          <a:xfrm>
            <a:off x="3032125" y="4308475"/>
            <a:ext cx="3089275" cy="457200"/>
          </a:xfrm>
          <a:prstGeom prst="rect">
            <a:avLst/>
          </a:prstGeom>
          <a:noFill/>
          <a:ln w="9525">
            <a:noFill/>
            <a:miter lim="800000"/>
            <a:headEnd/>
            <a:tailEnd/>
          </a:ln>
        </p:spPr>
        <p:txBody>
          <a:bodyPr wrap="none">
            <a:spAutoFit/>
          </a:bodyPr>
          <a:lstStyle/>
          <a:p>
            <a:r>
              <a:rPr lang="en-US"/>
              <a:t>Partition Initialization...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51203"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51204"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51205"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51206"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51207"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51208"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51209"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51210"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51211"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51212"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51213"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51214"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51215" name="Text Box 15"/>
          <p:cNvSpPr txBox="1">
            <a:spLocks noChangeArrowheads="1"/>
          </p:cNvSpPr>
          <p:nvPr/>
        </p:nvSpPr>
        <p:spPr bwMode="auto">
          <a:xfrm>
            <a:off x="36576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5</a:t>
            </a:r>
          </a:p>
        </p:txBody>
      </p:sp>
      <p:sp>
        <p:nvSpPr>
          <p:cNvPr id="51216" name="Text Box 16"/>
          <p:cNvSpPr txBox="1">
            <a:spLocks noChangeArrowheads="1"/>
          </p:cNvSpPr>
          <p:nvPr/>
        </p:nvSpPr>
        <p:spPr bwMode="auto">
          <a:xfrm>
            <a:off x="4343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51217" name="Text Box 17"/>
          <p:cNvSpPr txBox="1">
            <a:spLocks noChangeArrowheads="1"/>
          </p:cNvSpPr>
          <p:nvPr/>
        </p:nvSpPr>
        <p:spPr bwMode="auto">
          <a:xfrm>
            <a:off x="5029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51218" name="Text Box 18"/>
          <p:cNvSpPr txBox="1">
            <a:spLocks noChangeArrowheads="1"/>
          </p:cNvSpPr>
          <p:nvPr/>
        </p:nvSpPr>
        <p:spPr bwMode="auto">
          <a:xfrm>
            <a:off x="3810000" y="2962275"/>
            <a:ext cx="273050" cy="304800"/>
          </a:xfrm>
          <a:prstGeom prst="rect">
            <a:avLst/>
          </a:prstGeom>
          <a:noFill/>
          <a:ln w="9525">
            <a:noFill/>
            <a:miter lim="800000"/>
            <a:headEnd/>
            <a:tailEnd/>
          </a:ln>
        </p:spPr>
        <p:txBody>
          <a:bodyPr wrap="none">
            <a:spAutoFit/>
          </a:bodyPr>
          <a:lstStyle/>
          <a:p>
            <a:r>
              <a:rPr lang="en-US" sz="1400" b="1"/>
              <a:t>1</a:t>
            </a:r>
          </a:p>
        </p:txBody>
      </p:sp>
      <p:sp>
        <p:nvSpPr>
          <p:cNvPr id="51219" name="Text Box 19"/>
          <p:cNvSpPr txBox="1">
            <a:spLocks noChangeArrowheads="1"/>
          </p:cNvSpPr>
          <p:nvPr/>
        </p:nvSpPr>
        <p:spPr bwMode="auto">
          <a:xfrm>
            <a:off x="4527550" y="2962275"/>
            <a:ext cx="273050" cy="304800"/>
          </a:xfrm>
          <a:prstGeom prst="rect">
            <a:avLst/>
          </a:prstGeom>
          <a:noFill/>
          <a:ln w="9525">
            <a:noFill/>
            <a:miter lim="800000"/>
            <a:headEnd/>
            <a:tailEnd/>
          </a:ln>
        </p:spPr>
        <p:txBody>
          <a:bodyPr wrap="none">
            <a:spAutoFit/>
          </a:bodyPr>
          <a:lstStyle/>
          <a:p>
            <a:r>
              <a:rPr lang="en-US" sz="1400" b="1"/>
              <a:t>2</a:t>
            </a:r>
          </a:p>
        </p:txBody>
      </p:sp>
      <p:sp>
        <p:nvSpPr>
          <p:cNvPr id="51220" name="Text Box 20"/>
          <p:cNvSpPr txBox="1">
            <a:spLocks noChangeArrowheads="1"/>
          </p:cNvSpPr>
          <p:nvPr/>
        </p:nvSpPr>
        <p:spPr bwMode="auto">
          <a:xfrm>
            <a:off x="5213350" y="2962275"/>
            <a:ext cx="273050" cy="304800"/>
          </a:xfrm>
          <a:prstGeom prst="rect">
            <a:avLst/>
          </a:prstGeom>
          <a:noFill/>
          <a:ln w="9525">
            <a:noFill/>
            <a:miter lim="800000"/>
            <a:headEnd/>
            <a:tailEnd/>
          </a:ln>
        </p:spPr>
        <p:txBody>
          <a:bodyPr wrap="none">
            <a:spAutoFit/>
          </a:bodyPr>
          <a:lstStyle/>
          <a:p>
            <a:r>
              <a:rPr lang="en-US" sz="1400" b="1"/>
              <a:t>3</a:t>
            </a:r>
          </a:p>
        </p:txBody>
      </p:sp>
      <p:sp>
        <p:nvSpPr>
          <p:cNvPr id="51221" name="Line 2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51222" name="Line 2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51223" name="Text Box 25"/>
          <p:cNvSpPr txBox="1">
            <a:spLocks noChangeArrowheads="1"/>
          </p:cNvSpPr>
          <p:nvPr/>
        </p:nvSpPr>
        <p:spPr bwMode="auto">
          <a:xfrm>
            <a:off x="3482975" y="2711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partition(arr,1,3)</a:t>
            </a:r>
          </a:p>
        </p:txBody>
      </p:sp>
      <p:sp>
        <p:nvSpPr>
          <p:cNvPr id="51224" name="Text Box 26"/>
          <p:cNvSpPr txBox="1">
            <a:spLocks noChangeArrowheads="1"/>
          </p:cNvSpPr>
          <p:nvPr/>
        </p:nvSpPr>
        <p:spPr bwMode="auto">
          <a:xfrm>
            <a:off x="3032125" y="4308475"/>
            <a:ext cx="3089275" cy="457200"/>
          </a:xfrm>
          <a:prstGeom prst="rect">
            <a:avLst/>
          </a:prstGeom>
          <a:noFill/>
          <a:ln w="9525">
            <a:noFill/>
            <a:miter lim="800000"/>
            <a:headEnd/>
            <a:tailEnd/>
          </a:ln>
        </p:spPr>
        <p:txBody>
          <a:bodyPr wrap="none">
            <a:spAutoFit/>
          </a:bodyPr>
          <a:lstStyle/>
          <a:p>
            <a:r>
              <a:rPr lang="en-US"/>
              <a:t>Partition Initialization...</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52227"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52228"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52229"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52230"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52231"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52232"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52233"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52234"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52235"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52236"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52237"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52238"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52239" name="Text Box 15"/>
          <p:cNvSpPr txBox="1">
            <a:spLocks noChangeArrowheads="1"/>
          </p:cNvSpPr>
          <p:nvPr/>
        </p:nvSpPr>
        <p:spPr bwMode="auto">
          <a:xfrm>
            <a:off x="36576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5</a:t>
            </a:r>
          </a:p>
        </p:txBody>
      </p:sp>
      <p:sp>
        <p:nvSpPr>
          <p:cNvPr id="52240" name="Text Box 16"/>
          <p:cNvSpPr txBox="1">
            <a:spLocks noChangeArrowheads="1"/>
          </p:cNvSpPr>
          <p:nvPr/>
        </p:nvSpPr>
        <p:spPr bwMode="auto">
          <a:xfrm>
            <a:off x="4343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52241" name="Text Box 17"/>
          <p:cNvSpPr txBox="1">
            <a:spLocks noChangeArrowheads="1"/>
          </p:cNvSpPr>
          <p:nvPr/>
        </p:nvSpPr>
        <p:spPr bwMode="auto">
          <a:xfrm>
            <a:off x="5029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52242" name="Text Box 18"/>
          <p:cNvSpPr txBox="1">
            <a:spLocks noChangeArrowheads="1"/>
          </p:cNvSpPr>
          <p:nvPr/>
        </p:nvSpPr>
        <p:spPr bwMode="auto">
          <a:xfrm>
            <a:off x="3810000" y="2962275"/>
            <a:ext cx="273050" cy="304800"/>
          </a:xfrm>
          <a:prstGeom prst="rect">
            <a:avLst/>
          </a:prstGeom>
          <a:noFill/>
          <a:ln w="9525">
            <a:noFill/>
            <a:miter lim="800000"/>
            <a:headEnd/>
            <a:tailEnd/>
          </a:ln>
        </p:spPr>
        <p:txBody>
          <a:bodyPr wrap="none">
            <a:spAutoFit/>
          </a:bodyPr>
          <a:lstStyle/>
          <a:p>
            <a:r>
              <a:rPr lang="en-US" sz="1400" b="1"/>
              <a:t>1</a:t>
            </a:r>
          </a:p>
        </p:txBody>
      </p:sp>
      <p:sp>
        <p:nvSpPr>
          <p:cNvPr id="52243" name="Text Box 19"/>
          <p:cNvSpPr txBox="1">
            <a:spLocks noChangeArrowheads="1"/>
          </p:cNvSpPr>
          <p:nvPr/>
        </p:nvSpPr>
        <p:spPr bwMode="auto">
          <a:xfrm>
            <a:off x="4527550" y="2962275"/>
            <a:ext cx="273050" cy="304800"/>
          </a:xfrm>
          <a:prstGeom prst="rect">
            <a:avLst/>
          </a:prstGeom>
          <a:noFill/>
          <a:ln w="9525">
            <a:noFill/>
            <a:miter lim="800000"/>
            <a:headEnd/>
            <a:tailEnd/>
          </a:ln>
        </p:spPr>
        <p:txBody>
          <a:bodyPr wrap="none">
            <a:spAutoFit/>
          </a:bodyPr>
          <a:lstStyle/>
          <a:p>
            <a:r>
              <a:rPr lang="en-US" sz="1400" b="1"/>
              <a:t>2</a:t>
            </a:r>
          </a:p>
        </p:txBody>
      </p:sp>
      <p:sp>
        <p:nvSpPr>
          <p:cNvPr id="52244" name="Text Box 20"/>
          <p:cNvSpPr txBox="1">
            <a:spLocks noChangeArrowheads="1"/>
          </p:cNvSpPr>
          <p:nvPr/>
        </p:nvSpPr>
        <p:spPr bwMode="auto">
          <a:xfrm>
            <a:off x="5213350" y="2962275"/>
            <a:ext cx="273050" cy="304800"/>
          </a:xfrm>
          <a:prstGeom prst="rect">
            <a:avLst/>
          </a:prstGeom>
          <a:noFill/>
          <a:ln w="9525">
            <a:noFill/>
            <a:miter lim="800000"/>
            <a:headEnd/>
            <a:tailEnd/>
          </a:ln>
        </p:spPr>
        <p:txBody>
          <a:bodyPr wrap="none">
            <a:spAutoFit/>
          </a:bodyPr>
          <a:lstStyle/>
          <a:p>
            <a:r>
              <a:rPr lang="en-US" sz="1400" b="1"/>
              <a:t>3</a:t>
            </a:r>
          </a:p>
        </p:txBody>
      </p:sp>
      <p:sp>
        <p:nvSpPr>
          <p:cNvPr id="52245" name="Line 2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52246" name="Line 2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52247" name="Text Box 25"/>
          <p:cNvSpPr txBox="1">
            <a:spLocks noChangeArrowheads="1"/>
          </p:cNvSpPr>
          <p:nvPr/>
        </p:nvSpPr>
        <p:spPr bwMode="auto">
          <a:xfrm>
            <a:off x="3482975" y="2711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partition(arr,1,3)</a:t>
            </a:r>
          </a:p>
        </p:txBody>
      </p:sp>
      <p:sp>
        <p:nvSpPr>
          <p:cNvPr id="52248" name="Text Box 26"/>
          <p:cNvSpPr txBox="1">
            <a:spLocks noChangeArrowheads="1"/>
          </p:cNvSpPr>
          <p:nvPr/>
        </p:nvSpPr>
        <p:spPr bwMode="auto">
          <a:xfrm>
            <a:off x="3032125" y="4308475"/>
            <a:ext cx="3089275" cy="457200"/>
          </a:xfrm>
          <a:prstGeom prst="rect">
            <a:avLst/>
          </a:prstGeom>
          <a:noFill/>
          <a:ln w="9525">
            <a:noFill/>
            <a:miter lim="800000"/>
            <a:headEnd/>
            <a:tailEnd/>
          </a:ln>
        </p:spPr>
        <p:txBody>
          <a:bodyPr wrap="none">
            <a:spAutoFit/>
          </a:bodyPr>
          <a:lstStyle/>
          <a:p>
            <a:r>
              <a:rPr lang="en-US"/>
              <a:t>Partition Initialization...</a:t>
            </a:r>
          </a:p>
        </p:txBody>
      </p:sp>
      <p:sp>
        <p:nvSpPr>
          <p:cNvPr id="52249" name="Text Box 27"/>
          <p:cNvSpPr txBox="1">
            <a:spLocks noChangeArrowheads="1"/>
          </p:cNvSpPr>
          <p:nvPr/>
        </p:nvSpPr>
        <p:spPr bwMode="auto">
          <a:xfrm>
            <a:off x="3703638" y="40290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52250" name="Line 28"/>
          <p:cNvSpPr>
            <a:spLocks noChangeShapeType="1"/>
          </p:cNvSpPr>
          <p:nvPr/>
        </p:nvSpPr>
        <p:spPr bwMode="auto">
          <a:xfrm flipV="1">
            <a:off x="3948113" y="3741738"/>
            <a:ext cx="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53251"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53252"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53253"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53254"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53255"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53256"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53257"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53258"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53259"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53260"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53261"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53262"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53263" name="Text Box 15"/>
          <p:cNvSpPr txBox="1">
            <a:spLocks noChangeArrowheads="1"/>
          </p:cNvSpPr>
          <p:nvPr/>
        </p:nvSpPr>
        <p:spPr bwMode="auto">
          <a:xfrm>
            <a:off x="36576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5</a:t>
            </a:r>
          </a:p>
        </p:txBody>
      </p:sp>
      <p:sp>
        <p:nvSpPr>
          <p:cNvPr id="53264" name="Text Box 16"/>
          <p:cNvSpPr txBox="1">
            <a:spLocks noChangeArrowheads="1"/>
          </p:cNvSpPr>
          <p:nvPr/>
        </p:nvSpPr>
        <p:spPr bwMode="auto">
          <a:xfrm>
            <a:off x="4343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53265" name="Text Box 17"/>
          <p:cNvSpPr txBox="1">
            <a:spLocks noChangeArrowheads="1"/>
          </p:cNvSpPr>
          <p:nvPr/>
        </p:nvSpPr>
        <p:spPr bwMode="auto">
          <a:xfrm>
            <a:off x="5029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53266" name="Text Box 18"/>
          <p:cNvSpPr txBox="1">
            <a:spLocks noChangeArrowheads="1"/>
          </p:cNvSpPr>
          <p:nvPr/>
        </p:nvSpPr>
        <p:spPr bwMode="auto">
          <a:xfrm>
            <a:off x="3810000" y="2962275"/>
            <a:ext cx="273050" cy="304800"/>
          </a:xfrm>
          <a:prstGeom prst="rect">
            <a:avLst/>
          </a:prstGeom>
          <a:noFill/>
          <a:ln w="9525">
            <a:noFill/>
            <a:miter lim="800000"/>
            <a:headEnd/>
            <a:tailEnd/>
          </a:ln>
        </p:spPr>
        <p:txBody>
          <a:bodyPr wrap="none">
            <a:spAutoFit/>
          </a:bodyPr>
          <a:lstStyle/>
          <a:p>
            <a:r>
              <a:rPr lang="en-US" sz="1400" b="1"/>
              <a:t>1</a:t>
            </a:r>
          </a:p>
        </p:txBody>
      </p:sp>
      <p:sp>
        <p:nvSpPr>
          <p:cNvPr id="53267" name="Text Box 19"/>
          <p:cNvSpPr txBox="1">
            <a:spLocks noChangeArrowheads="1"/>
          </p:cNvSpPr>
          <p:nvPr/>
        </p:nvSpPr>
        <p:spPr bwMode="auto">
          <a:xfrm>
            <a:off x="4527550" y="2962275"/>
            <a:ext cx="273050" cy="304800"/>
          </a:xfrm>
          <a:prstGeom prst="rect">
            <a:avLst/>
          </a:prstGeom>
          <a:noFill/>
          <a:ln w="9525">
            <a:noFill/>
            <a:miter lim="800000"/>
            <a:headEnd/>
            <a:tailEnd/>
          </a:ln>
        </p:spPr>
        <p:txBody>
          <a:bodyPr wrap="none">
            <a:spAutoFit/>
          </a:bodyPr>
          <a:lstStyle/>
          <a:p>
            <a:r>
              <a:rPr lang="en-US" sz="1400" b="1"/>
              <a:t>2</a:t>
            </a:r>
          </a:p>
        </p:txBody>
      </p:sp>
      <p:sp>
        <p:nvSpPr>
          <p:cNvPr id="53268" name="Text Box 20"/>
          <p:cNvSpPr txBox="1">
            <a:spLocks noChangeArrowheads="1"/>
          </p:cNvSpPr>
          <p:nvPr/>
        </p:nvSpPr>
        <p:spPr bwMode="auto">
          <a:xfrm>
            <a:off x="5213350" y="2962275"/>
            <a:ext cx="273050" cy="304800"/>
          </a:xfrm>
          <a:prstGeom prst="rect">
            <a:avLst/>
          </a:prstGeom>
          <a:noFill/>
          <a:ln w="9525">
            <a:noFill/>
            <a:miter lim="800000"/>
            <a:headEnd/>
            <a:tailEnd/>
          </a:ln>
        </p:spPr>
        <p:txBody>
          <a:bodyPr wrap="none">
            <a:spAutoFit/>
          </a:bodyPr>
          <a:lstStyle/>
          <a:p>
            <a:r>
              <a:rPr lang="en-US" sz="1400" b="1"/>
              <a:t>3</a:t>
            </a:r>
          </a:p>
        </p:txBody>
      </p:sp>
      <p:sp>
        <p:nvSpPr>
          <p:cNvPr id="53269" name="Line 2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53270" name="Line 2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53271" name="Text Box 25"/>
          <p:cNvSpPr txBox="1">
            <a:spLocks noChangeArrowheads="1"/>
          </p:cNvSpPr>
          <p:nvPr/>
        </p:nvSpPr>
        <p:spPr bwMode="auto">
          <a:xfrm>
            <a:off x="3482975" y="2711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partition(arr,1,3)</a:t>
            </a:r>
          </a:p>
        </p:txBody>
      </p:sp>
      <p:sp>
        <p:nvSpPr>
          <p:cNvPr id="53272" name="Text Box 27"/>
          <p:cNvSpPr txBox="1">
            <a:spLocks noChangeArrowheads="1"/>
          </p:cNvSpPr>
          <p:nvPr/>
        </p:nvSpPr>
        <p:spPr bwMode="auto">
          <a:xfrm>
            <a:off x="3703638" y="40290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53273" name="Line 28"/>
          <p:cNvSpPr>
            <a:spLocks noChangeShapeType="1"/>
          </p:cNvSpPr>
          <p:nvPr/>
        </p:nvSpPr>
        <p:spPr bwMode="auto">
          <a:xfrm flipV="1">
            <a:off x="3948113" y="3741738"/>
            <a:ext cx="0" cy="304800"/>
          </a:xfrm>
          <a:prstGeom prst="line">
            <a:avLst/>
          </a:prstGeom>
          <a:noFill/>
          <a:ln w="9525">
            <a:solidFill>
              <a:schemeClr val="tx1"/>
            </a:solidFill>
            <a:round/>
            <a:headEnd/>
            <a:tailEnd type="triangle" w="med" len="med"/>
          </a:ln>
        </p:spPr>
        <p:txBody>
          <a:bodyPr/>
          <a:lstStyle/>
          <a:p>
            <a:endParaRPr lang="en-US"/>
          </a:p>
        </p:txBody>
      </p:sp>
      <p:sp>
        <p:nvSpPr>
          <p:cNvPr id="53274" name="Text Box 29"/>
          <p:cNvSpPr txBox="1">
            <a:spLocks noChangeArrowheads="1"/>
          </p:cNvSpPr>
          <p:nvPr/>
        </p:nvSpPr>
        <p:spPr bwMode="auto">
          <a:xfrm>
            <a:off x="5075238" y="4038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53275" name="Line 30"/>
          <p:cNvSpPr>
            <a:spLocks noChangeShapeType="1"/>
          </p:cNvSpPr>
          <p:nvPr/>
        </p:nvSpPr>
        <p:spPr bwMode="auto">
          <a:xfrm flipV="1">
            <a:off x="5356225" y="3733800"/>
            <a:ext cx="0" cy="304800"/>
          </a:xfrm>
          <a:prstGeom prst="line">
            <a:avLst/>
          </a:prstGeom>
          <a:noFill/>
          <a:ln w="9525">
            <a:solidFill>
              <a:schemeClr val="tx1"/>
            </a:solidFill>
            <a:round/>
            <a:headEnd/>
            <a:tailEnd type="triangle" w="med" len="med"/>
          </a:ln>
        </p:spPr>
        <p:txBody>
          <a:bodyPr/>
          <a:lstStyle/>
          <a:p>
            <a:endParaRPr lang="en-US"/>
          </a:p>
        </p:txBody>
      </p:sp>
      <p:sp>
        <p:nvSpPr>
          <p:cNvPr id="53276" name="Text Box 31"/>
          <p:cNvSpPr txBox="1">
            <a:spLocks noChangeArrowheads="1"/>
          </p:cNvSpPr>
          <p:nvPr/>
        </p:nvSpPr>
        <p:spPr bwMode="auto">
          <a:xfrm>
            <a:off x="3048000" y="4800600"/>
            <a:ext cx="3505200" cy="1187450"/>
          </a:xfrm>
          <a:prstGeom prst="rect">
            <a:avLst/>
          </a:prstGeom>
          <a:noFill/>
          <a:ln w="9525">
            <a:noFill/>
            <a:miter lim="800000"/>
            <a:headEnd/>
            <a:tailEnd/>
          </a:ln>
        </p:spPr>
        <p:txBody>
          <a:bodyPr wrap="none">
            <a:spAutoFit/>
          </a:bodyPr>
          <a:lstStyle/>
          <a:p>
            <a:r>
              <a:rPr lang="en-US"/>
              <a:t>right moves to the left until</a:t>
            </a:r>
          </a:p>
          <a:p>
            <a:r>
              <a:rPr lang="en-US"/>
              <a:t>value that should be to left</a:t>
            </a:r>
          </a:p>
          <a:p>
            <a:r>
              <a:rPr lang="en-US"/>
              <a:t>of pivot...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54275"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54276"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54277"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54278"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54279"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54280"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54281"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54282"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54283"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54284"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54285"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54286"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54287" name="Text Box 15"/>
          <p:cNvSpPr txBox="1">
            <a:spLocks noChangeArrowheads="1"/>
          </p:cNvSpPr>
          <p:nvPr/>
        </p:nvSpPr>
        <p:spPr bwMode="auto">
          <a:xfrm>
            <a:off x="36576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5</a:t>
            </a:r>
          </a:p>
        </p:txBody>
      </p:sp>
      <p:sp>
        <p:nvSpPr>
          <p:cNvPr id="54288" name="Text Box 16"/>
          <p:cNvSpPr txBox="1">
            <a:spLocks noChangeArrowheads="1"/>
          </p:cNvSpPr>
          <p:nvPr/>
        </p:nvSpPr>
        <p:spPr bwMode="auto">
          <a:xfrm>
            <a:off x="4343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54289" name="Text Box 17"/>
          <p:cNvSpPr txBox="1">
            <a:spLocks noChangeArrowheads="1"/>
          </p:cNvSpPr>
          <p:nvPr/>
        </p:nvSpPr>
        <p:spPr bwMode="auto">
          <a:xfrm>
            <a:off x="5029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54290" name="Text Box 18"/>
          <p:cNvSpPr txBox="1">
            <a:spLocks noChangeArrowheads="1"/>
          </p:cNvSpPr>
          <p:nvPr/>
        </p:nvSpPr>
        <p:spPr bwMode="auto">
          <a:xfrm>
            <a:off x="3810000" y="2962275"/>
            <a:ext cx="273050" cy="304800"/>
          </a:xfrm>
          <a:prstGeom prst="rect">
            <a:avLst/>
          </a:prstGeom>
          <a:noFill/>
          <a:ln w="9525">
            <a:noFill/>
            <a:miter lim="800000"/>
            <a:headEnd/>
            <a:tailEnd/>
          </a:ln>
        </p:spPr>
        <p:txBody>
          <a:bodyPr wrap="none">
            <a:spAutoFit/>
          </a:bodyPr>
          <a:lstStyle/>
          <a:p>
            <a:r>
              <a:rPr lang="en-US" sz="1400" b="1"/>
              <a:t>1</a:t>
            </a:r>
          </a:p>
        </p:txBody>
      </p:sp>
      <p:sp>
        <p:nvSpPr>
          <p:cNvPr id="54291" name="Text Box 19"/>
          <p:cNvSpPr txBox="1">
            <a:spLocks noChangeArrowheads="1"/>
          </p:cNvSpPr>
          <p:nvPr/>
        </p:nvSpPr>
        <p:spPr bwMode="auto">
          <a:xfrm>
            <a:off x="4527550" y="2962275"/>
            <a:ext cx="273050" cy="304800"/>
          </a:xfrm>
          <a:prstGeom prst="rect">
            <a:avLst/>
          </a:prstGeom>
          <a:noFill/>
          <a:ln w="9525">
            <a:noFill/>
            <a:miter lim="800000"/>
            <a:headEnd/>
            <a:tailEnd/>
          </a:ln>
        </p:spPr>
        <p:txBody>
          <a:bodyPr wrap="none">
            <a:spAutoFit/>
          </a:bodyPr>
          <a:lstStyle/>
          <a:p>
            <a:r>
              <a:rPr lang="en-US" sz="1400" b="1"/>
              <a:t>2</a:t>
            </a:r>
          </a:p>
        </p:txBody>
      </p:sp>
      <p:sp>
        <p:nvSpPr>
          <p:cNvPr id="54292" name="Text Box 20"/>
          <p:cNvSpPr txBox="1">
            <a:spLocks noChangeArrowheads="1"/>
          </p:cNvSpPr>
          <p:nvPr/>
        </p:nvSpPr>
        <p:spPr bwMode="auto">
          <a:xfrm>
            <a:off x="5213350" y="2962275"/>
            <a:ext cx="273050" cy="304800"/>
          </a:xfrm>
          <a:prstGeom prst="rect">
            <a:avLst/>
          </a:prstGeom>
          <a:noFill/>
          <a:ln w="9525">
            <a:noFill/>
            <a:miter lim="800000"/>
            <a:headEnd/>
            <a:tailEnd/>
          </a:ln>
        </p:spPr>
        <p:txBody>
          <a:bodyPr wrap="none">
            <a:spAutoFit/>
          </a:bodyPr>
          <a:lstStyle/>
          <a:p>
            <a:r>
              <a:rPr lang="en-US" sz="1400" b="1"/>
              <a:t>3</a:t>
            </a:r>
          </a:p>
        </p:txBody>
      </p:sp>
      <p:sp>
        <p:nvSpPr>
          <p:cNvPr id="54293" name="Line 2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54294" name="Line 2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54295" name="Text Box 25"/>
          <p:cNvSpPr txBox="1">
            <a:spLocks noChangeArrowheads="1"/>
          </p:cNvSpPr>
          <p:nvPr/>
        </p:nvSpPr>
        <p:spPr bwMode="auto">
          <a:xfrm>
            <a:off x="3482975" y="2711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partition(arr,1,3)</a:t>
            </a:r>
          </a:p>
        </p:txBody>
      </p:sp>
      <p:sp>
        <p:nvSpPr>
          <p:cNvPr id="54296" name="Text Box 26"/>
          <p:cNvSpPr txBox="1">
            <a:spLocks noChangeArrowheads="1"/>
          </p:cNvSpPr>
          <p:nvPr/>
        </p:nvSpPr>
        <p:spPr bwMode="auto">
          <a:xfrm>
            <a:off x="3703638" y="40290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54297" name="Line 27"/>
          <p:cNvSpPr>
            <a:spLocks noChangeShapeType="1"/>
          </p:cNvSpPr>
          <p:nvPr/>
        </p:nvSpPr>
        <p:spPr bwMode="auto">
          <a:xfrm flipV="1">
            <a:off x="3948113" y="3741738"/>
            <a:ext cx="0" cy="304800"/>
          </a:xfrm>
          <a:prstGeom prst="line">
            <a:avLst/>
          </a:prstGeom>
          <a:noFill/>
          <a:ln w="9525">
            <a:solidFill>
              <a:schemeClr val="tx1"/>
            </a:solidFill>
            <a:round/>
            <a:headEnd/>
            <a:tailEnd type="triangle" w="med" len="med"/>
          </a:ln>
        </p:spPr>
        <p:txBody>
          <a:bodyPr/>
          <a:lstStyle/>
          <a:p>
            <a:endParaRPr lang="en-US"/>
          </a:p>
        </p:txBody>
      </p:sp>
      <p:sp>
        <p:nvSpPr>
          <p:cNvPr id="54298" name="Text Box 28"/>
          <p:cNvSpPr txBox="1">
            <a:spLocks noChangeArrowheads="1"/>
          </p:cNvSpPr>
          <p:nvPr/>
        </p:nvSpPr>
        <p:spPr bwMode="auto">
          <a:xfrm>
            <a:off x="4389438" y="4038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54299" name="Line 29"/>
          <p:cNvSpPr>
            <a:spLocks noChangeShapeType="1"/>
          </p:cNvSpPr>
          <p:nvPr/>
        </p:nvSpPr>
        <p:spPr bwMode="auto">
          <a:xfrm flipV="1">
            <a:off x="4670425" y="3733800"/>
            <a:ext cx="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55299"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55300"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55301"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55302"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55303"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55304"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55305"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55306"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55307"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55308"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55309"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55310"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55311" name="Text Box 15"/>
          <p:cNvSpPr txBox="1">
            <a:spLocks noChangeArrowheads="1"/>
          </p:cNvSpPr>
          <p:nvPr/>
        </p:nvSpPr>
        <p:spPr bwMode="auto">
          <a:xfrm>
            <a:off x="36576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5</a:t>
            </a:r>
          </a:p>
        </p:txBody>
      </p:sp>
      <p:sp>
        <p:nvSpPr>
          <p:cNvPr id="55312" name="Text Box 16"/>
          <p:cNvSpPr txBox="1">
            <a:spLocks noChangeArrowheads="1"/>
          </p:cNvSpPr>
          <p:nvPr/>
        </p:nvSpPr>
        <p:spPr bwMode="auto">
          <a:xfrm>
            <a:off x="4343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55313" name="Text Box 17"/>
          <p:cNvSpPr txBox="1">
            <a:spLocks noChangeArrowheads="1"/>
          </p:cNvSpPr>
          <p:nvPr/>
        </p:nvSpPr>
        <p:spPr bwMode="auto">
          <a:xfrm>
            <a:off x="5029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55314" name="Text Box 18"/>
          <p:cNvSpPr txBox="1">
            <a:spLocks noChangeArrowheads="1"/>
          </p:cNvSpPr>
          <p:nvPr/>
        </p:nvSpPr>
        <p:spPr bwMode="auto">
          <a:xfrm>
            <a:off x="3810000" y="2962275"/>
            <a:ext cx="273050" cy="304800"/>
          </a:xfrm>
          <a:prstGeom prst="rect">
            <a:avLst/>
          </a:prstGeom>
          <a:noFill/>
          <a:ln w="9525">
            <a:noFill/>
            <a:miter lim="800000"/>
            <a:headEnd/>
            <a:tailEnd/>
          </a:ln>
        </p:spPr>
        <p:txBody>
          <a:bodyPr wrap="none">
            <a:spAutoFit/>
          </a:bodyPr>
          <a:lstStyle/>
          <a:p>
            <a:r>
              <a:rPr lang="en-US" sz="1400" b="1"/>
              <a:t>1</a:t>
            </a:r>
          </a:p>
        </p:txBody>
      </p:sp>
      <p:sp>
        <p:nvSpPr>
          <p:cNvPr id="55315" name="Text Box 19"/>
          <p:cNvSpPr txBox="1">
            <a:spLocks noChangeArrowheads="1"/>
          </p:cNvSpPr>
          <p:nvPr/>
        </p:nvSpPr>
        <p:spPr bwMode="auto">
          <a:xfrm>
            <a:off x="4527550" y="2962275"/>
            <a:ext cx="273050" cy="304800"/>
          </a:xfrm>
          <a:prstGeom prst="rect">
            <a:avLst/>
          </a:prstGeom>
          <a:noFill/>
          <a:ln w="9525">
            <a:noFill/>
            <a:miter lim="800000"/>
            <a:headEnd/>
            <a:tailEnd/>
          </a:ln>
        </p:spPr>
        <p:txBody>
          <a:bodyPr wrap="none">
            <a:spAutoFit/>
          </a:bodyPr>
          <a:lstStyle/>
          <a:p>
            <a:r>
              <a:rPr lang="en-US" sz="1400" b="1"/>
              <a:t>2</a:t>
            </a:r>
          </a:p>
        </p:txBody>
      </p:sp>
      <p:sp>
        <p:nvSpPr>
          <p:cNvPr id="55316" name="Text Box 20"/>
          <p:cNvSpPr txBox="1">
            <a:spLocks noChangeArrowheads="1"/>
          </p:cNvSpPr>
          <p:nvPr/>
        </p:nvSpPr>
        <p:spPr bwMode="auto">
          <a:xfrm>
            <a:off x="5213350" y="2962275"/>
            <a:ext cx="273050" cy="304800"/>
          </a:xfrm>
          <a:prstGeom prst="rect">
            <a:avLst/>
          </a:prstGeom>
          <a:noFill/>
          <a:ln w="9525">
            <a:noFill/>
            <a:miter lim="800000"/>
            <a:headEnd/>
            <a:tailEnd/>
          </a:ln>
        </p:spPr>
        <p:txBody>
          <a:bodyPr wrap="none">
            <a:spAutoFit/>
          </a:bodyPr>
          <a:lstStyle/>
          <a:p>
            <a:r>
              <a:rPr lang="en-US" sz="1400" b="1"/>
              <a:t>3</a:t>
            </a:r>
          </a:p>
        </p:txBody>
      </p:sp>
      <p:sp>
        <p:nvSpPr>
          <p:cNvPr id="55317" name="Line 2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55318" name="Line 2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55319" name="Text Box 23"/>
          <p:cNvSpPr txBox="1">
            <a:spLocks noChangeArrowheads="1"/>
          </p:cNvSpPr>
          <p:nvPr/>
        </p:nvSpPr>
        <p:spPr bwMode="auto">
          <a:xfrm>
            <a:off x="3482975" y="2711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partition(arr,1,3)</a:t>
            </a:r>
          </a:p>
        </p:txBody>
      </p:sp>
      <p:sp>
        <p:nvSpPr>
          <p:cNvPr id="55320" name="Text Box 24"/>
          <p:cNvSpPr txBox="1">
            <a:spLocks noChangeArrowheads="1"/>
          </p:cNvSpPr>
          <p:nvPr/>
        </p:nvSpPr>
        <p:spPr bwMode="auto">
          <a:xfrm>
            <a:off x="3703638" y="4029075"/>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55321" name="Line 25"/>
          <p:cNvSpPr>
            <a:spLocks noChangeShapeType="1"/>
          </p:cNvSpPr>
          <p:nvPr/>
        </p:nvSpPr>
        <p:spPr bwMode="auto">
          <a:xfrm flipV="1">
            <a:off x="3948113" y="3741738"/>
            <a:ext cx="0" cy="304800"/>
          </a:xfrm>
          <a:prstGeom prst="line">
            <a:avLst/>
          </a:prstGeom>
          <a:noFill/>
          <a:ln w="9525">
            <a:solidFill>
              <a:schemeClr val="tx1"/>
            </a:solidFill>
            <a:round/>
            <a:headEnd/>
            <a:tailEnd type="triangle" w="med" len="med"/>
          </a:ln>
        </p:spPr>
        <p:txBody>
          <a:bodyPr/>
          <a:lstStyle/>
          <a:p>
            <a:endParaRPr lang="en-US"/>
          </a:p>
        </p:txBody>
      </p:sp>
      <p:sp>
        <p:nvSpPr>
          <p:cNvPr id="55322" name="Text Box 26"/>
          <p:cNvSpPr txBox="1">
            <a:spLocks noChangeArrowheads="1"/>
          </p:cNvSpPr>
          <p:nvPr/>
        </p:nvSpPr>
        <p:spPr bwMode="auto">
          <a:xfrm>
            <a:off x="4389438" y="4038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55323" name="Line 27"/>
          <p:cNvSpPr>
            <a:spLocks noChangeShapeType="1"/>
          </p:cNvSpPr>
          <p:nvPr/>
        </p:nvSpPr>
        <p:spPr bwMode="auto">
          <a:xfrm flipV="1">
            <a:off x="4670425" y="3733800"/>
            <a:ext cx="0" cy="304800"/>
          </a:xfrm>
          <a:prstGeom prst="line">
            <a:avLst/>
          </a:prstGeom>
          <a:noFill/>
          <a:ln w="9525">
            <a:solidFill>
              <a:schemeClr val="tx1"/>
            </a:solidFill>
            <a:round/>
            <a:headEnd/>
            <a:tailEnd type="triangle" w="med" len="med"/>
          </a:ln>
        </p:spPr>
        <p:txBody>
          <a:bodyPr/>
          <a:lstStyle/>
          <a:p>
            <a:endParaRPr lang="en-US"/>
          </a:p>
        </p:txBody>
      </p:sp>
      <p:sp>
        <p:nvSpPr>
          <p:cNvPr id="55324" name="Text Box 28"/>
          <p:cNvSpPr txBox="1">
            <a:spLocks noChangeArrowheads="1"/>
          </p:cNvSpPr>
          <p:nvPr/>
        </p:nvSpPr>
        <p:spPr bwMode="auto">
          <a:xfrm>
            <a:off x="3048000" y="4800600"/>
            <a:ext cx="3590925" cy="1187450"/>
          </a:xfrm>
          <a:prstGeom prst="rect">
            <a:avLst/>
          </a:prstGeom>
          <a:noFill/>
          <a:ln w="9525">
            <a:noFill/>
            <a:miter lim="800000"/>
            <a:headEnd/>
            <a:tailEnd/>
          </a:ln>
        </p:spPr>
        <p:txBody>
          <a:bodyPr wrap="none">
            <a:spAutoFit/>
          </a:bodyPr>
          <a:lstStyle/>
          <a:p>
            <a:r>
              <a:rPr lang="en-US"/>
              <a:t>left moves to the right until</a:t>
            </a:r>
          </a:p>
          <a:p>
            <a:r>
              <a:rPr lang="en-US"/>
              <a:t>value that should be to right</a:t>
            </a:r>
          </a:p>
          <a:p>
            <a:r>
              <a:rPr lang="en-US"/>
              <a:t>of pivot...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56323"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56324"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56325"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56326"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56327"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56328"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56329"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56330"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56331"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56332"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56333"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56334"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56335" name="Text Box 15"/>
          <p:cNvSpPr txBox="1">
            <a:spLocks noChangeArrowheads="1"/>
          </p:cNvSpPr>
          <p:nvPr/>
        </p:nvSpPr>
        <p:spPr bwMode="auto">
          <a:xfrm>
            <a:off x="36576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5</a:t>
            </a:r>
          </a:p>
        </p:txBody>
      </p:sp>
      <p:sp>
        <p:nvSpPr>
          <p:cNvPr id="56336" name="Text Box 16"/>
          <p:cNvSpPr txBox="1">
            <a:spLocks noChangeArrowheads="1"/>
          </p:cNvSpPr>
          <p:nvPr/>
        </p:nvSpPr>
        <p:spPr bwMode="auto">
          <a:xfrm>
            <a:off x="4343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56337" name="Text Box 17"/>
          <p:cNvSpPr txBox="1">
            <a:spLocks noChangeArrowheads="1"/>
          </p:cNvSpPr>
          <p:nvPr/>
        </p:nvSpPr>
        <p:spPr bwMode="auto">
          <a:xfrm>
            <a:off x="5029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56338" name="Text Box 18"/>
          <p:cNvSpPr txBox="1">
            <a:spLocks noChangeArrowheads="1"/>
          </p:cNvSpPr>
          <p:nvPr/>
        </p:nvSpPr>
        <p:spPr bwMode="auto">
          <a:xfrm>
            <a:off x="3810000" y="2962275"/>
            <a:ext cx="273050" cy="304800"/>
          </a:xfrm>
          <a:prstGeom prst="rect">
            <a:avLst/>
          </a:prstGeom>
          <a:noFill/>
          <a:ln w="9525">
            <a:noFill/>
            <a:miter lim="800000"/>
            <a:headEnd/>
            <a:tailEnd/>
          </a:ln>
        </p:spPr>
        <p:txBody>
          <a:bodyPr wrap="none">
            <a:spAutoFit/>
          </a:bodyPr>
          <a:lstStyle/>
          <a:p>
            <a:r>
              <a:rPr lang="en-US" sz="1400" b="1"/>
              <a:t>1</a:t>
            </a:r>
          </a:p>
        </p:txBody>
      </p:sp>
      <p:sp>
        <p:nvSpPr>
          <p:cNvPr id="56339" name="Text Box 19"/>
          <p:cNvSpPr txBox="1">
            <a:spLocks noChangeArrowheads="1"/>
          </p:cNvSpPr>
          <p:nvPr/>
        </p:nvSpPr>
        <p:spPr bwMode="auto">
          <a:xfrm>
            <a:off x="4527550" y="2962275"/>
            <a:ext cx="273050" cy="304800"/>
          </a:xfrm>
          <a:prstGeom prst="rect">
            <a:avLst/>
          </a:prstGeom>
          <a:noFill/>
          <a:ln w="9525">
            <a:noFill/>
            <a:miter lim="800000"/>
            <a:headEnd/>
            <a:tailEnd/>
          </a:ln>
        </p:spPr>
        <p:txBody>
          <a:bodyPr wrap="none">
            <a:spAutoFit/>
          </a:bodyPr>
          <a:lstStyle/>
          <a:p>
            <a:r>
              <a:rPr lang="en-US" sz="1400" b="1"/>
              <a:t>2</a:t>
            </a:r>
          </a:p>
        </p:txBody>
      </p:sp>
      <p:sp>
        <p:nvSpPr>
          <p:cNvPr id="56340" name="Text Box 20"/>
          <p:cNvSpPr txBox="1">
            <a:spLocks noChangeArrowheads="1"/>
          </p:cNvSpPr>
          <p:nvPr/>
        </p:nvSpPr>
        <p:spPr bwMode="auto">
          <a:xfrm>
            <a:off x="5213350" y="2962275"/>
            <a:ext cx="273050" cy="304800"/>
          </a:xfrm>
          <a:prstGeom prst="rect">
            <a:avLst/>
          </a:prstGeom>
          <a:noFill/>
          <a:ln w="9525">
            <a:noFill/>
            <a:miter lim="800000"/>
            <a:headEnd/>
            <a:tailEnd/>
          </a:ln>
        </p:spPr>
        <p:txBody>
          <a:bodyPr wrap="none">
            <a:spAutoFit/>
          </a:bodyPr>
          <a:lstStyle/>
          <a:p>
            <a:r>
              <a:rPr lang="en-US" sz="1400" b="1"/>
              <a:t>3</a:t>
            </a:r>
          </a:p>
        </p:txBody>
      </p:sp>
      <p:sp>
        <p:nvSpPr>
          <p:cNvPr id="56341" name="Line 2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56342" name="Line 2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56343" name="Text Box 23"/>
          <p:cNvSpPr txBox="1">
            <a:spLocks noChangeArrowheads="1"/>
          </p:cNvSpPr>
          <p:nvPr/>
        </p:nvSpPr>
        <p:spPr bwMode="auto">
          <a:xfrm>
            <a:off x="3482975" y="2711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partition(arr,1,3)</a:t>
            </a:r>
          </a:p>
        </p:txBody>
      </p:sp>
      <p:sp>
        <p:nvSpPr>
          <p:cNvPr id="56344" name="Text Box 24"/>
          <p:cNvSpPr txBox="1">
            <a:spLocks noChangeArrowheads="1"/>
          </p:cNvSpPr>
          <p:nvPr/>
        </p:nvSpPr>
        <p:spPr bwMode="auto">
          <a:xfrm>
            <a:off x="4419600" y="4554538"/>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56345" name="Line 25"/>
          <p:cNvSpPr>
            <a:spLocks noChangeShapeType="1"/>
          </p:cNvSpPr>
          <p:nvPr/>
        </p:nvSpPr>
        <p:spPr bwMode="auto">
          <a:xfrm flipV="1">
            <a:off x="4664075" y="4267200"/>
            <a:ext cx="0" cy="304800"/>
          </a:xfrm>
          <a:prstGeom prst="line">
            <a:avLst/>
          </a:prstGeom>
          <a:noFill/>
          <a:ln w="9525">
            <a:solidFill>
              <a:schemeClr val="tx1"/>
            </a:solidFill>
            <a:round/>
            <a:headEnd/>
            <a:tailEnd type="triangle" w="med" len="med"/>
          </a:ln>
        </p:spPr>
        <p:txBody>
          <a:bodyPr/>
          <a:lstStyle/>
          <a:p>
            <a:endParaRPr lang="en-US"/>
          </a:p>
        </p:txBody>
      </p:sp>
      <p:sp>
        <p:nvSpPr>
          <p:cNvPr id="56346" name="Text Box 26"/>
          <p:cNvSpPr txBox="1">
            <a:spLocks noChangeArrowheads="1"/>
          </p:cNvSpPr>
          <p:nvPr/>
        </p:nvSpPr>
        <p:spPr bwMode="auto">
          <a:xfrm>
            <a:off x="4389438" y="4038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56347" name="Line 27"/>
          <p:cNvSpPr>
            <a:spLocks noChangeShapeType="1"/>
          </p:cNvSpPr>
          <p:nvPr/>
        </p:nvSpPr>
        <p:spPr bwMode="auto">
          <a:xfrm flipV="1">
            <a:off x="4670425" y="3733800"/>
            <a:ext cx="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57347"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57348"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57349"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57350"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57351"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57352"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57353"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57354"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57355"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57356"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57357"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57358"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57359" name="Text Box 15"/>
          <p:cNvSpPr txBox="1">
            <a:spLocks noChangeArrowheads="1"/>
          </p:cNvSpPr>
          <p:nvPr/>
        </p:nvSpPr>
        <p:spPr bwMode="auto">
          <a:xfrm>
            <a:off x="36576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5</a:t>
            </a:r>
          </a:p>
        </p:txBody>
      </p:sp>
      <p:sp>
        <p:nvSpPr>
          <p:cNvPr id="57360" name="Text Box 16"/>
          <p:cNvSpPr txBox="1">
            <a:spLocks noChangeArrowheads="1"/>
          </p:cNvSpPr>
          <p:nvPr/>
        </p:nvSpPr>
        <p:spPr bwMode="auto">
          <a:xfrm>
            <a:off x="4343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57361" name="Text Box 17"/>
          <p:cNvSpPr txBox="1">
            <a:spLocks noChangeArrowheads="1"/>
          </p:cNvSpPr>
          <p:nvPr/>
        </p:nvSpPr>
        <p:spPr bwMode="auto">
          <a:xfrm>
            <a:off x="5029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57362" name="Text Box 18"/>
          <p:cNvSpPr txBox="1">
            <a:spLocks noChangeArrowheads="1"/>
          </p:cNvSpPr>
          <p:nvPr/>
        </p:nvSpPr>
        <p:spPr bwMode="auto">
          <a:xfrm>
            <a:off x="3810000" y="2962275"/>
            <a:ext cx="273050" cy="304800"/>
          </a:xfrm>
          <a:prstGeom prst="rect">
            <a:avLst/>
          </a:prstGeom>
          <a:noFill/>
          <a:ln w="9525">
            <a:noFill/>
            <a:miter lim="800000"/>
            <a:headEnd/>
            <a:tailEnd/>
          </a:ln>
        </p:spPr>
        <p:txBody>
          <a:bodyPr wrap="none">
            <a:spAutoFit/>
          </a:bodyPr>
          <a:lstStyle/>
          <a:p>
            <a:r>
              <a:rPr lang="en-US" sz="1400" b="1"/>
              <a:t>1</a:t>
            </a:r>
          </a:p>
        </p:txBody>
      </p:sp>
      <p:sp>
        <p:nvSpPr>
          <p:cNvPr id="57363" name="Text Box 19"/>
          <p:cNvSpPr txBox="1">
            <a:spLocks noChangeArrowheads="1"/>
          </p:cNvSpPr>
          <p:nvPr/>
        </p:nvSpPr>
        <p:spPr bwMode="auto">
          <a:xfrm>
            <a:off x="4527550" y="2962275"/>
            <a:ext cx="273050" cy="304800"/>
          </a:xfrm>
          <a:prstGeom prst="rect">
            <a:avLst/>
          </a:prstGeom>
          <a:noFill/>
          <a:ln w="9525">
            <a:noFill/>
            <a:miter lim="800000"/>
            <a:headEnd/>
            <a:tailEnd/>
          </a:ln>
        </p:spPr>
        <p:txBody>
          <a:bodyPr wrap="none">
            <a:spAutoFit/>
          </a:bodyPr>
          <a:lstStyle/>
          <a:p>
            <a:r>
              <a:rPr lang="en-US" sz="1400" b="1"/>
              <a:t>2</a:t>
            </a:r>
          </a:p>
        </p:txBody>
      </p:sp>
      <p:sp>
        <p:nvSpPr>
          <p:cNvPr id="57364" name="Text Box 20"/>
          <p:cNvSpPr txBox="1">
            <a:spLocks noChangeArrowheads="1"/>
          </p:cNvSpPr>
          <p:nvPr/>
        </p:nvSpPr>
        <p:spPr bwMode="auto">
          <a:xfrm>
            <a:off x="5213350" y="2962275"/>
            <a:ext cx="273050" cy="304800"/>
          </a:xfrm>
          <a:prstGeom prst="rect">
            <a:avLst/>
          </a:prstGeom>
          <a:noFill/>
          <a:ln w="9525">
            <a:noFill/>
            <a:miter lim="800000"/>
            <a:headEnd/>
            <a:tailEnd/>
          </a:ln>
        </p:spPr>
        <p:txBody>
          <a:bodyPr wrap="none">
            <a:spAutoFit/>
          </a:bodyPr>
          <a:lstStyle/>
          <a:p>
            <a:r>
              <a:rPr lang="en-US" sz="1400" b="1"/>
              <a:t>3</a:t>
            </a:r>
          </a:p>
        </p:txBody>
      </p:sp>
      <p:sp>
        <p:nvSpPr>
          <p:cNvPr id="57365" name="Line 2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57366" name="Line 2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57367" name="Text Box 23"/>
          <p:cNvSpPr txBox="1">
            <a:spLocks noChangeArrowheads="1"/>
          </p:cNvSpPr>
          <p:nvPr/>
        </p:nvSpPr>
        <p:spPr bwMode="auto">
          <a:xfrm>
            <a:off x="3482975" y="2711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partition(arr,1,3)</a:t>
            </a:r>
          </a:p>
        </p:txBody>
      </p:sp>
      <p:sp>
        <p:nvSpPr>
          <p:cNvPr id="57368" name="Text Box 24"/>
          <p:cNvSpPr txBox="1">
            <a:spLocks noChangeArrowheads="1"/>
          </p:cNvSpPr>
          <p:nvPr/>
        </p:nvSpPr>
        <p:spPr bwMode="auto">
          <a:xfrm>
            <a:off x="4419600" y="4554538"/>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57369" name="Line 25"/>
          <p:cNvSpPr>
            <a:spLocks noChangeShapeType="1"/>
          </p:cNvSpPr>
          <p:nvPr/>
        </p:nvSpPr>
        <p:spPr bwMode="auto">
          <a:xfrm flipV="1">
            <a:off x="4664075" y="4267200"/>
            <a:ext cx="0" cy="304800"/>
          </a:xfrm>
          <a:prstGeom prst="line">
            <a:avLst/>
          </a:prstGeom>
          <a:noFill/>
          <a:ln w="9525">
            <a:solidFill>
              <a:schemeClr val="tx1"/>
            </a:solidFill>
            <a:round/>
            <a:headEnd/>
            <a:tailEnd type="triangle" w="med" len="med"/>
          </a:ln>
        </p:spPr>
        <p:txBody>
          <a:bodyPr/>
          <a:lstStyle/>
          <a:p>
            <a:endParaRPr lang="en-US"/>
          </a:p>
        </p:txBody>
      </p:sp>
      <p:sp>
        <p:nvSpPr>
          <p:cNvPr id="57370" name="Text Box 26"/>
          <p:cNvSpPr txBox="1">
            <a:spLocks noChangeArrowheads="1"/>
          </p:cNvSpPr>
          <p:nvPr/>
        </p:nvSpPr>
        <p:spPr bwMode="auto">
          <a:xfrm>
            <a:off x="4389438" y="4038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57371" name="Line 27"/>
          <p:cNvSpPr>
            <a:spLocks noChangeShapeType="1"/>
          </p:cNvSpPr>
          <p:nvPr/>
        </p:nvSpPr>
        <p:spPr bwMode="auto">
          <a:xfrm flipV="1">
            <a:off x="4670425" y="3733800"/>
            <a:ext cx="0" cy="304800"/>
          </a:xfrm>
          <a:prstGeom prst="line">
            <a:avLst/>
          </a:prstGeom>
          <a:noFill/>
          <a:ln w="9525">
            <a:solidFill>
              <a:schemeClr val="tx1"/>
            </a:solidFill>
            <a:round/>
            <a:headEnd/>
            <a:tailEnd type="triangle" w="med" len="med"/>
          </a:ln>
        </p:spPr>
        <p:txBody>
          <a:bodyPr/>
          <a:lstStyle/>
          <a:p>
            <a:endParaRPr lang="en-US"/>
          </a:p>
        </p:txBody>
      </p:sp>
      <p:sp>
        <p:nvSpPr>
          <p:cNvPr id="57372" name="Text Box 29"/>
          <p:cNvSpPr txBox="1">
            <a:spLocks noChangeArrowheads="1"/>
          </p:cNvSpPr>
          <p:nvPr/>
        </p:nvSpPr>
        <p:spPr bwMode="auto">
          <a:xfrm>
            <a:off x="3048000" y="4800600"/>
            <a:ext cx="2697163" cy="457200"/>
          </a:xfrm>
          <a:prstGeom prst="rect">
            <a:avLst/>
          </a:prstGeom>
          <a:noFill/>
          <a:ln w="9525">
            <a:noFill/>
            <a:miter lim="800000"/>
            <a:headEnd/>
            <a:tailEnd/>
          </a:ln>
        </p:spPr>
        <p:txBody>
          <a:bodyPr wrap="none">
            <a:spAutoFit/>
          </a:bodyPr>
          <a:lstStyle/>
          <a:p>
            <a:r>
              <a:rPr lang="en-US"/>
              <a:t>right &amp; left CROSS!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39939"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951"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963"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39" name="Line 47"/>
          <p:cNvSpPr>
            <a:spLocks noChangeShapeType="1"/>
          </p:cNvSpPr>
          <p:nvPr/>
        </p:nvSpPr>
        <p:spPr bwMode="auto">
          <a:xfrm flipV="1">
            <a:off x="25146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8240" name="Line 48"/>
          <p:cNvSpPr>
            <a:spLocks noChangeShapeType="1"/>
          </p:cNvSpPr>
          <p:nvPr/>
        </p:nvSpPr>
        <p:spPr bwMode="auto">
          <a:xfrm flipV="1">
            <a:off x="6781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8241" name="Line 49"/>
          <p:cNvSpPr>
            <a:spLocks noChangeShapeType="1"/>
          </p:cNvSpPr>
          <p:nvPr/>
        </p:nvSpPr>
        <p:spPr bwMode="auto">
          <a:xfrm flipV="1">
            <a:off x="43434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8242"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8243"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8244"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58371"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58372"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58373"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58374"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58375"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58376"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58377"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58378"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58379"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58380"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58381"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58382"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58383" name="Text Box 15"/>
          <p:cNvSpPr txBox="1">
            <a:spLocks noChangeArrowheads="1"/>
          </p:cNvSpPr>
          <p:nvPr/>
        </p:nvSpPr>
        <p:spPr bwMode="auto">
          <a:xfrm>
            <a:off x="36576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5</a:t>
            </a:r>
          </a:p>
        </p:txBody>
      </p:sp>
      <p:sp>
        <p:nvSpPr>
          <p:cNvPr id="58384" name="Text Box 16"/>
          <p:cNvSpPr txBox="1">
            <a:spLocks noChangeArrowheads="1"/>
          </p:cNvSpPr>
          <p:nvPr/>
        </p:nvSpPr>
        <p:spPr bwMode="auto">
          <a:xfrm>
            <a:off x="4343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58385" name="Text Box 17"/>
          <p:cNvSpPr txBox="1">
            <a:spLocks noChangeArrowheads="1"/>
          </p:cNvSpPr>
          <p:nvPr/>
        </p:nvSpPr>
        <p:spPr bwMode="auto">
          <a:xfrm>
            <a:off x="5029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58386" name="Text Box 18"/>
          <p:cNvSpPr txBox="1">
            <a:spLocks noChangeArrowheads="1"/>
          </p:cNvSpPr>
          <p:nvPr/>
        </p:nvSpPr>
        <p:spPr bwMode="auto">
          <a:xfrm>
            <a:off x="3810000" y="2962275"/>
            <a:ext cx="273050" cy="304800"/>
          </a:xfrm>
          <a:prstGeom prst="rect">
            <a:avLst/>
          </a:prstGeom>
          <a:noFill/>
          <a:ln w="9525">
            <a:noFill/>
            <a:miter lim="800000"/>
            <a:headEnd/>
            <a:tailEnd/>
          </a:ln>
        </p:spPr>
        <p:txBody>
          <a:bodyPr wrap="none">
            <a:spAutoFit/>
          </a:bodyPr>
          <a:lstStyle/>
          <a:p>
            <a:r>
              <a:rPr lang="en-US" sz="1400" b="1"/>
              <a:t>1</a:t>
            </a:r>
          </a:p>
        </p:txBody>
      </p:sp>
      <p:sp>
        <p:nvSpPr>
          <p:cNvPr id="58387" name="Text Box 19"/>
          <p:cNvSpPr txBox="1">
            <a:spLocks noChangeArrowheads="1"/>
          </p:cNvSpPr>
          <p:nvPr/>
        </p:nvSpPr>
        <p:spPr bwMode="auto">
          <a:xfrm>
            <a:off x="4527550" y="2962275"/>
            <a:ext cx="273050" cy="304800"/>
          </a:xfrm>
          <a:prstGeom prst="rect">
            <a:avLst/>
          </a:prstGeom>
          <a:noFill/>
          <a:ln w="9525">
            <a:noFill/>
            <a:miter lim="800000"/>
            <a:headEnd/>
            <a:tailEnd/>
          </a:ln>
        </p:spPr>
        <p:txBody>
          <a:bodyPr wrap="none">
            <a:spAutoFit/>
          </a:bodyPr>
          <a:lstStyle/>
          <a:p>
            <a:r>
              <a:rPr lang="en-US" sz="1400" b="1"/>
              <a:t>2</a:t>
            </a:r>
          </a:p>
        </p:txBody>
      </p:sp>
      <p:sp>
        <p:nvSpPr>
          <p:cNvPr id="58388" name="Text Box 20"/>
          <p:cNvSpPr txBox="1">
            <a:spLocks noChangeArrowheads="1"/>
          </p:cNvSpPr>
          <p:nvPr/>
        </p:nvSpPr>
        <p:spPr bwMode="auto">
          <a:xfrm>
            <a:off x="5213350" y="2962275"/>
            <a:ext cx="273050" cy="304800"/>
          </a:xfrm>
          <a:prstGeom prst="rect">
            <a:avLst/>
          </a:prstGeom>
          <a:noFill/>
          <a:ln w="9525">
            <a:noFill/>
            <a:miter lim="800000"/>
            <a:headEnd/>
            <a:tailEnd/>
          </a:ln>
        </p:spPr>
        <p:txBody>
          <a:bodyPr wrap="none">
            <a:spAutoFit/>
          </a:bodyPr>
          <a:lstStyle/>
          <a:p>
            <a:r>
              <a:rPr lang="en-US" sz="1400" b="1"/>
              <a:t>3</a:t>
            </a:r>
          </a:p>
        </p:txBody>
      </p:sp>
      <p:sp>
        <p:nvSpPr>
          <p:cNvPr id="58389" name="Line 2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58390" name="Line 2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58391" name="Text Box 23"/>
          <p:cNvSpPr txBox="1">
            <a:spLocks noChangeArrowheads="1"/>
          </p:cNvSpPr>
          <p:nvPr/>
        </p:nvSpPr>
        <p:spPr bwMode="auto">
          <a:xfrm>
            <a:off x="3482975" y="2711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partition(arr,1,3)</a:t>
            </a:r>
          </a:p>
        </p:txBody>
      </p:sp>
      <p:sp>
        <p:nvSpPr>
          <p:cNvPr id="58392" name="Text Box 24"/>
          <p:cNvSpPr txBox="1">
            <a:spLocks noChangeArrowheads="1"/>
          </p:cNvSpPr>
          <p:nvPr/>
        </p:nvSpPr>
        <p:spPr bwMode="auto">
          <a:xfrm>
            <a:off x="4419600" y="4554538"/>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58393" name="Line 25"/>
          <p:cNvSpPr>
            <a:spLocks noChangeShapeType="1"/>
          </p:cNvSpPr>
          <p:nvPr/>
        </p:nvSpPr>
        <p:spPr bwMode="auto">
          <a:xfrm flipV="1">
            <a:off x="4664075" y="4267200"/>
            <a:ext cx="0" cy="304800"/>
          </a:xfrm>
          <a:prstGeom prst="line">
            <a:avLst/>
          </a:prstGeom>
          <a:noFill/>
          <a:ln w="9525">
            <a:solidFill>
              <a:schemeClr val="tx1"/>
            </a:solidFill>
            <a:round/>
            <a:headEnd/>
            <a:tailEnd type="triangle" w="med" len="med"/>
          </a:ln>
        </p:spPr>
        <p:txBody>
          <a:bodyPr/>
          <a:lstStyle/>
          <a:p>
            <a:endParaRPr lang="en-US"/>
          </a:p>
        </p:txBody>
      </p:sp>
      <p:sp>
        <p:nvSpPr>
          <p:cNvPr id="58394" name="Text Box 26"/>
          <p:cNvSpPr txBox="1">
            <a:spLocks noChangeArrowheads="1"/>
          </p:cNvSpPr>
          <p:nvPr/>
        </p:nvSpPr>
        <p:spPr bwMode="auto">
          <a:xfrm>
            <a:off x="4389438" y="4038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58395" name="Line 27"/>
          <p:cNvSpPr>
            <a:spLocks noChangeShapeType="1"/>
          </p:cNvSpPr>
          <p:nvPr/>
        </p:nvSpPr>
        <p:spPr bwMode="auto">
          <a:xfrm flipV="1">
            <a:off x="4670425" y="3733800"/>
            <a:ext cx="0" cy="304800"/>
          </a:xfrm>
          <a:prstGeom prst="line">
            <a:avLst/>
          </a:prstGeom>
          <a:noFill/>
          <a:ln w="9525">
            <a:solidFill>
              <a:schemeClr val="tx1"/>
            </a:solidFill>
            <a:round/>
            <a:headEnd/>
            <a:tailEnd type="triangle" w="med" len="med"/>
          </a:ln>
        </p:spPr>
        <p:txBody>
          <a:bodyPr/>
          <a:lstStyle/>
          <a:p>
            <a:endParaRPr lang="en-US"/>
          </a:p>
        </p:txBody>
      </p:sp>
      <p:sp>
        <p:nvSpPr>
          <p:cNvPr id="58396" name="Text Box 28"/>
          <p:cNvSpPr txBox="1">
            <a:spLocks noChangeArrowheads="1"/>
          </p:cNvSpPr>
          <p:nvPr/>
        </p:nvSpPr>
        <p:spPr bwMode="auto">
          <a:xfrm>
            <a:off x="3048000" y="4800600"/>
            <a:ext cx="3551238" cy="822325"/>
          </a:xfrm>
          <a:prstGeom prst="rect">
            <a:avLst/>
          </a:prstGeom>
          <a:noFill/>
          <a:ln w="9525">
            <a:noFill/>
            <a:miter lim="800000"/>
            <a:headEnd/>
            <a:tailEnd/>
          </a:ln>
        </p:spPr>
        <p:txBody>
          <a:bodyPr wrap="none">
            <a:spAutoFit/>
          </a:bodyPr>
          <a:lstStyle/>
          <a:p>
            <a:r>
              <a:rPr lang="en-US"/>
              <a:t>right &amp; left CROSS!</a:t>
            </a:r>
          </a:p>
          <a:p>
            <a:r>
              <a:rPr lang="en-US"/>
              <a:t>1- swap pivot and arr[right]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59395"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59396"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59397"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59398"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59399"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59400"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59401"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59402"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59403"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59404"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59405"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59406"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59407" name="Text Box 15"/>
          <p:cNvSpPr txBox="1">
            <a:spLocks noChangeArrowheads="1"/>
          </p:cNvSpPr>
          <p:nvPr/>
        </p:nvSpPr>
        <p:spPr bwMode="auto">
          <a:xfrm>
            <a:off x="36576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59408" name="Text Box 16"/>
          <p:cNvSpPr txBox="1">
            <a:spLocks noChangeArrowheads="1"/>
          </p:cNvSpPr>
          <p:nvPr/>
        </p:nvSpPr>
        <p:spPr bwMode="auto">
          <a:xfrm>
            <a:off x="4343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5</a:t>
            </a:r>
          </a:p>
        </p:txBody>
      </p:sp>
      <p:sp>
        <p:nvSpPr>
          <p:cNvPr id="59409" name="Text Box 17"/>
          <p:cNvSpPr txBox="1">
            <a:spLocks noChangeArrowheads="1"/>
          </p:cNvSpPr>
          <p:nvPr/>
        </p:nvSpPr>
        <p:spPr bwMode="auto">
          <a:xfrm>
            <a:off x="5029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59410" name="Text Box 18"/>
          <p:cNvSpPr txBox="1">
            <a:spLocks noChangeArrowheads="1"/>
          </p:cNvSpPr>
          <p:nvPr/>
        </p:nvSpPr>
        <p:spPr bwMode="auto">
          <a:xfrm>
            <a:off x="3810000" y="2962275"/>
            <a:ext cx="273050" cy="304800"/>
          </a:xfrm>
          <a:prstGeom prst="rect">
            <a:avLst/>
          </a:prstGeom>
          <a:noFill/>
          <a:ln w="9525">
            <a:noFill/>
            <a:miter lim="800000"/>
            <a:headEnd/>
            <a:tailEnd/>
          </a:ln>
        </p:spPr>
        <p:txBody>
          <a:bodyPr wrap="none">
            <a:spAutoFit/>
          </a:bodyPr>
          <a:lstStyle/>
          <a:p>
            <a:r>
              <a:rPr lang="en-US" sz="1400" b="1"/>
              <a:t>1</a:t>
            </a:r>
          </a:p>
        </p:txBody>
      </p:sp>
      <p:sp>
        <p:nvSpPr>
          <p:cNvPr id="59411" name="Text Box 19"/>
          <p:cNvSpPr txBox="1">
            <a:spLocks noChangeArrowheads="1"/>
          </p:cNvSpPr>
          <p:nvPr/>
        </p:nvSpPr>
        <p:spPr bwMode="auto">
          <a:xfrm>
            <a:off x="4527550" y="2962275"/>
            <a:ext cx="273050" cy="304800"/>
          </a:xfrm>
          <a:prstGeom prst="rect">
            <a:avLst/>
          </a:prstGeom>
          <a:noFill/>
          <a:ln w="9525">
            <a:noFill/>
            <a:miter lim="800000"/>
            <a:headEnd/>
            <a:tailEnd/>
          </a:ln>
        </p:spPr>
        <p:txBody>
          <a:bodyPr wrap="none">
            <a:spAutoFit/>
          </a:bodyPr>
          <a:lstStyle/>
          <a:p>
            <a:r>
              <a:rPr lang="en-US" sz="1400" b="1"/>
              <a:t>2</a:t>
            </a:r>
          </a:p>
        </p:txBody>
      </p:sp>
      <p:sp>
        <p:nvSpPr>
          <p:cNvPr id="59412" name="Text Box 20"/>
          <p:cNvSpPr txBox="1">
            <a:spLocks noChangeArrowheads="1"/>
          </p:cNvSpPr>
          <p:nvPr/>
        </p:nvSpPr>
        <p:spPr bwMode="auto">
          <a:xfrm>
            <a:off x="5213350" y="2962275"/>
            <a:ext cx="273050" cy="304800"/>
          </a:xfrm>
          <a:prstGeom prst="rect">
            <a:avLst/>
          </a:prstGeom>
          <a:noFill/>
          <a:ln w="9525">
            <a:noFill/>
            <a:miter lim="800000"/>
            <a:headEnd/>
            <a:tailEnd/>
          </a:ln>
        </p:spPr>
        <p:txBody>
          <a:bodyPr wrap="none">
            <a:spAutoFit/>
          </a:bodyPr>
          <a:lstStyle/>
          <a:p>
            <a:r>
              <a:rPr lang="en-US" sz="1400" b="1"/>
              <a:t>3</a:t>
            </a:r>
          </a:p>
        </p:txBody>
      </p:sp>
      <p:sp>
        <p:nvSpPr>
          <p:cNvPr id="59413" name="Line 2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59414" name="Line 2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59415" name="Text Box 23"/>
          <p:cNvSpPr txBox="1">
            <a:spLocks noChangeArrowheads="1"/>
          </p:cNvSpPr>
          <p:nvPr/>
        </p:nvSpPr>
        <p:spPr bwMode="auto">
          <a:xfrm>
            <a:off x="3482975" y="2711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partition(arr,1,3)</a:t>
            </a:r>
          </a:p>
        </p:txBody>
      </p:sp>
      <p:sp>
        <p:nvSpPr>
          <p:cNvPr id="59416" name="Text Box 24"/>
          <p:cNvSpPr txBox="1">
            <a:spLocks noChangeArrowheads="1"/>
          </p:cNvSpPr>
          <p:nvPr/>
        </p:nvSpPr>
        <p:spPr bwMode="auto">
          <a:xfrm>
            <a:off x="4419600" y="4554538"/>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59417" name="Line 25"/>
          <p:cNvSpPr>
            <a:spLocks noChangeShapeType="1"/>
          </p:cNvSpPr>
          <p:nvPr/>
        </p:nvSpPr>
        <p:spPr bwMode="auto">
          <a:xfrm flipV="1">
            <a:off x="4664075" y="4267200"/>
            <a:ext cx="0" cy="304800"/>
          </a:xfrm>
          <a:prstGeom prst="line">
            <a:avLst/>
          </a:prstGeom>
          <a:noFill/>
          <a:ln w="9525">
            <a:solidFill>
              <a:schemeClr val="tx1"/>
            </a:solidFill>
            <a:round/>
            <a:headEnd/>
            <a:tailEnd type="triangle" w="med" len="med"/>
          </a:ln>
        </p:spPr>
        <p:txBody>
          <a:bodyPr/>
          <a:lstStyle/>
          <a:p>
            <a:endParaRPr lang="en-US"/>
          </a:p>
        </p:txBody>
      </p:sp>
      <p:sp>
        <p:nvSpPr>
          <p:cNvPr id="59418" name="Text Box 26"/>
          <p:cNvSpPr txBox="1">
            <a:spLocks noChangeArrowheads="1"/>
          </p:cNvSpPr>
          <p:nvPr/>
        </p:nvSpPr>
        <p:spPr bwMode="auto">
          <a:xfrm>
            <a:off x="4389438" y="4038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59419" name="Line 27"/>
          <p:cNvSpPr>
            <a:spLocks noChangeShapeType="1"/>
          </p:cNvSpPr>
          <p:nvPr/>
        </p:nvSpPr>
        <p:spPr bwMode="auto">
          <a:xfrm flipV="1">
            <a:off x="4670425" y="3733800"/>
            <a:ext cx="0" cy="304800"/>
          </a:xfrm>
          <a:prstGeom prst="line">
            <a:avLst/>
          </a:prstGeom>
          <a:noFill/>
          <a:ln w="9525">
            <a:solidFill>
              <a:schemeClr val="tx1"/>
            </a:solidFill>
            <a:round/>
            <a:headEnd/>
            <a:tailEnd type="triangle" w="med" len="med"/>
          </a:ln>
        </p:spPr>
        <p:txBody>
          <a:bodyPr/>
          <a:lstStyle/>
          <a:p>
            <a:endParaRPr lang="en-US"/>
          </a:p>
        </p:txBody>
      </p:sp>
      <p:sp>
        <p:nvSpPr>
          <p:cNvPr id="59420" name="Text Box 28"/>
          <p:cNvSpPr txBox="1">
            <a:spLocks noChangeArrowheads="1"/>
          </p:cNvSpPr>
          <p:nvPr/>
        </p:nvSpPr>
        <p:spPr bwMode="auto">
          <a:xfrm>
            <a:off x="3048000" y="4800600"/>
            <a:ext cx="3551238" cy="822325"/>
          </a:xfrm>
          <a:prstGeom prst="rect">
            <a:avLst/>
          </a:prstGeom>
          <a:noFill/>
          <a:ln w="9525">
            <a:noFill/>
            <a:miter lim="800000"/>
            <a:headEnd/>
            <a:tailEnd/>
          </a:ln>
        </p:spPr>
        <p:txBody>
          <a:bodyPr wrap="none">
            <a:spAutoFit/>
          </a:bodyPr>
          <a:lstStyle/>
          <a:p>
            <a:r>
              <a:rPr lang="en-US"/>
              <a:t>right &amp; left CROSS!</a:t>
            </a:r>
          </a:p>
          <a:p>
            <a:r>
              <a:rPr lang="en-US"/>
              <a:t>1- swap pivot and arr[right]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60419"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60420"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60421"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60422"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60423"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60424"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60425"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60426"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60427"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60428"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60429"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60430"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60431" name="Text Box 15"/>
          <p:cNvSpPr txBox="1">
            <a:spLocks noChangeArrowheads="1"/>
          </p:cNvSpPr>
          <p:nvPr/>
        </p:nvSpPr>
        <p:spPr bwMode="auto">
          <a:xfrm>
            <a:off x="36576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60432" name="Text Box 16"/>
          <p:cNvSpPr txBox="1">
            <a:spLocks noChangeArrowheads="1"/>
          </p:cNvSpPr>
          <p:nvPr/>
        </p:nvSpPr>
        <p:spPr bwMode="auto">
          <a:xfrm>
            <a:off x="4343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5</a:t>
            </a:r>
          </a:p>
        </p:txBody>
      </p:sp>
      <p:sp>
        <p:nvSpPr>
          <p:cNvPr id="60433" name="Text Box 17"/>
          <p:cNvSpPr txBox="1">
            <a:spLocks noChangeArrowheads="1"/>
          </p:cNvSpPr>
          <p:nvPr/>
        </p:nvSpPr>
        <p:spPr bwMode="auto">
          <a:xfrm>
            <a:off x="5029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60434" name="Text Box 18"/>
          <p:cNvSpPr txBox="1">
            <a:spLocks noChangeArrowheads="1"/>
          </p:cNvSpPr>
          <p:nvPr/>
        </p:nvSpPr>
        <p:spPr bwMode="auto">
          <a:xfrm>
            <a:off x="3810000" y="2962275"/>
            <a:ext cx="273050" cy="304800"/>
          </a:xfrm>
          <a:prstGeom prst="rect">
            <a:avLst/>
          </a:prstGeom>
          <a:noFill/>
          <a:ln w="9525">
            <a:noFill/>
            <a:miter lim="800000"/>
            <a:headEnd/>
            <a:tailEnd/>
          </a:ln>
        </p:spPr>
        <p:txBody>
          <a:bodyPr wrap="none">
            <a:spAutoFit/>
          </a:bodyPr>
          <a:lstStyle/>
          <a:p>
            <a:r>
              <a:rPr lang="en-US" sz="1400" b="1"/>
              <a:t>1</a:t>
            </a:r>
          </a:p>
        </p:txBody>
      </p:sp>
      <p:sp>
        <p:nvSpPr>
          <p:cNvPr id="60435" name="Text Box 19"/>
          <p:cNvSpPr txBox="1">
            <a:spLocks noChangeArrowheads="1"/>
          </p:cNvSpPr>
          <p:nvPr/>
        </p:nvSpPr>
        <p:spPr bwMode="auto">
          <a:xfrm>
            <a:off x="4527550" y="2962275"/>
            <a:ext cx="273050" cy="304800"/>
          </a:xfrm>
          <a:prstGeom prst="rect">
            <a:avLst/>
          </a:prstGeom>
          <a:noFill/>
          <a:ln w="9525">
            <a:noFill/>
            <a:miter lim="800000"/>
            <a:headEnd/>
            <a:tailEnd/>
          </a:ln>
        </p:spPr>
        <p:txBody>
          <a:bodyPr wrap="none">
            <a:spAutoFit/>
          </a:bodyPr>
          <a:lstStyle/>
          <a:p>
            <a:r>
              <a:rPr lang="en-US" sz="1400" b="1"/>
              <a:t>2</a:t>
            </a:r>
          </a:p>
        </p:txBody>
      </p:sp>
      <p:sp>
        <p:nvSpPr>
          <p:cNvPr id="60436" name="Text Box 20"/>
          <p:cNvSpPr txBox="1">
            <a:spLocks noChangeArrowheads="1"/>
          </p:cNvSpPr>
          <p:nvPr/>
        </p:nvSpPr>
        <p:spPr bwMode="auto">
          <a:xfrm>
            <a:off x="5213350" y="2962275"/>
            <a:ext cx="273050" cy="304800"/>
          </a:xfrm>
          <a:prstGeom prst="rect">
            <a:avLst/>
          </a:prstGeom>
          <a:noFill/>
          <a:ln w="9525">
            <a:noFill/>
            <a:miter lim="800000"/>
            <a:headEnd/>
            <a:tailEnd/>
          </a:ln>
        </p:spPr>
        <p:txBody>
          <a:bodyPr wrap="none">
            <a:spAutoFit/>
          </a:bodyPr>
          <a:lstStyle/>
          <a:p>
            <a:r>
              <a:rPr lang="en-US" sz="1400" b="1"/>
              <a:t>3</a:t>
            </a:r>
          </a:p>
        </p:txBody>
      </p:sp>
      <p:sp>
        <p:nvSpPr>
          <p:cNvPr id="60437" name="Line 2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60438" name="Line 2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60439" name="Text Box 23"/>
          <p:cNvSpPr txBox="1">
            <a:spLocks noChangeArrowheads="1"/>
          </p:cNvSpPr>
          <p:nvPr/>
        </p:nvSpPr>
        <p:spPr bwMode="auto">
          <a:xfrm>
            <a:off x="3482975" y="27114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partition(arr,1,3)</a:t>
            </a:r>
          </a:p>
        </p:txBody>
      </p:sp>
      <p:sp>
        <p:nvSpPr>
          <p:cNvPr id="60440" name="Text Box 24"/>
          <p:cNvSpPr txBox="1">
            <a:spLocks noChangeArrowheads="1"/>
          </p:cNvSpPr>
          <p:nvPr/>
        </p:nvSpPr>
        <p:spPr bwMode="auto">
          <a:xfrm>
            <a:off x="4419600" y="4554538"/>
            <a:ext cx="609600" cy="304800"/>
          </a:xfrm>
          <a:prstGeom prst="rect">
            <a:avLst/>
          </a:prstGeom>
          <a:noFill/>
          <a:ln w="9525">
            <a:noFill/>
            <a:miter lim="800000"/>
            <a:headEnd/>
            <a:tailEnd/>
          </a:ln>
        </p:spPr>
        <p:txBody>
          <a:bodyPr wrap="none">
            <a:spAutoFit/>
          </a:bodyPr>
          <a:lstStyle/>
          <a:p>
            <a:r>
              <a:rPr lang="en-US" sz="1400" b="1">
                <a:latin typeface="Courier New" pitchFamily="49" charset="0"/>
              </a:rPr>
              <a:t>left</a:t>
            </a:r>
          </a:p>
        </p:txBody>
      </p:sp>
      <p:sp>
        <p:nvSpPr>
          <p:cNvPr id="60441" name="Line 25"/>
          <p:cNvSpPr>
            <a:spLocks noChangeShapeType="1"/>
          </p:cNvSpPr>
          <p:nvPr/>
        </p:nvSpPr>
        <p:spPr bwMode="auto">
          <a:xfrm flipV="1">
            <a:off x="4664075" y="4267200"/>
            <a:ext cx="0" cy="304800"/>
          </a:xfrm>
          <a:prstGeom prst="line">
            <a:avLst/>
          </a:prstGeom>
          <a:noFill/>
          <a:ln w="9525">
            <a:solidFill>
              <a:schemeClr val="tx1"/>
            </a:solidFill>
            <a:round/>
            <a:headEnd/>
            <a:tailEnd type="triangle" w="med" len="med"/>
          </a:ln>
        </p:spPr>
        <p:txBody>
          <a:bodyPr/>
          <a:lstStyle/>
          <a:p>
            <a:endParaRPr lang="en-US"/>
          </a:p>
        </p:txBody>
      </p:sp>
      <p:sp>
        <p:nvSpPr>
          <p:cNvPr id="60442" name="Text Box 26"/>
          <p:cNvSpPr txBox="1">
            <a:spLocks noChangeArrowheads="1"/>
          </p:cNvSpPr>
          <p:nvPr/>
        </p:nvSpPr>
        <p:spPr bwMode="auto">
          <a:xfrm>
            <a:off x="4389438" y="4038600"/>
            <a:ext cx="715962" cy="304800"/>
          </a:xfrm>
          <a:prstGeom prst="rect">
            <a:avLst/>
          </a:prstGeom>
          <a:noFill/>
          <a:ln w="9525">
            <a:noFill/>
            <a:miter lim="800000"/>
            <a:headEnd/>
            <a:tailEnd/>
          </a:ln>
        </p:spPr>
        <p:txBody>
          <a:bodyPr wrap="none">
            <a:spAutoFit/>
          </a:bodyPr>
          <a:lstStyle/>
          <a:p>
            <a:r>
              <a:rPr lang="en-US" sz="1400" b="1">
                <a:latin typeface="Courier New" pitchFamily="49" charset="0"/>
              </a:rPr>
              <a:t>right</a:t>
            </a:r>
          </a:p>
        </p:txBody>
      </p:sp>
      <p:sp>
        <p:nvSpPr>
          <p:cNvPr id="60443" name="Line 27"/>
          <p:cNvSpPr>
            <a:spLocks noChangeShapeType="1"/>
          </p:cNvSpPr>
          <p:nvPr/>
        </p:nvSpPr>
        <p:spPr bwMode="auto">
          <a:xfrm flipV="1">
            <a:off x="4670425" y="3733800"/>
            <a:ext cx="0" cy="304800"/>
          </a:xfrm>
          <a:prstGeom prst="line">
            <a:avLst/>
          </a:prstGeom>
          <a:noFill/>
          <a:ln w="9525">
            <a:solidFill>
              <a:schemeClr val="tx1"/>
            </a:solidFill>
            <a:round/>
            <a:headEnd/>
            <a:tailEnd type="triangle" w="med" len="med"/>
          </a:ln>
        </p:spPr>
        <p:txBody>
          <a:bodyPr/>
          <a:lstStyle/>
          <a:p>
            <a:endParaRPr lang="en-US"/>
          </a:p>
        </p:txBody>
      </p:sp>
      <p:sp>
        <p:nvSpPr>
          <p:cNvPr id="60444" name="Text Box 28"/>
          <p:cNvSpPr txBox="1">
            <a:spLocks noChangeArrowheads="1"/>
          </p:cNvSpPr>
          <p:nvPr/>
        </p:nvSpPr>
        <p:spPr bwMode="auto">
          <a:xfrm>
            <a:off x="3048000" y="4800600"/>
            <a:ext cx="4041775" cy="1187450"/>
          </a:xfrm>
          <a:prstGeom prst="rect">
            <a:avLst/>
          </a:prstGeom>
          <a:noFill/>
          <a:ln w="9525">
            <a:noFill/>
            <a:miter lim="800000"/>
            <a:headEnd/>
            <a:tailEnd/>
          </a:ln>
        </p:spPr>
        <p:txBody>
          <a:bodyPr wrap="none">
            <a:spAutoFit/>
          </a:bodyPr>
          <a:lstStyle/>
          <a:p>
            <a:r>
              <a:rPr lang="en-US"/>
              <a:t>right &amp; left CROSS!</a:t>
            </a:r>
          </a:p>
          <a:p>
            <a:r>
              <a:rPr lang="en-US"/>
              <a:t>1- swap pivot and arr[right]</a:t>
            </a:r>
          </a:p>
          <a:p>
            <a:r>
              <a:rPr lang="en-US"/>
              <a:t>2 – return new position of pivot</a:t>
            </a:r>
          </a:p>
        </p:txBody>
      </p:sp>
      <p:sp>
        <p:nvSpPr>
          <p:cNvPr id="60445" name="Rectangle 29"/>
          <p:cNvSpPr>
            <a:spLocks noChangeArrowheads="1"/>
          </p:cNvSpPr>
          <p:nvPr/>
        </p:nvSpPr>
        <p:spPr bwMode="auto">
          <a:xfrm>
            <a:off x="3981450" y="6034088"/>
            <a:ext cx="1885950" cy="519112"/>
          </a:xfrm>
          <a:prstGeom prst="rect">
            <a:avLst/>
          </a:prstGeom>
          <a:noFill/>
          <a:ln w="9525">
            <a:noFill/>
            <a:miter lim="800000"/>
            <a:headEnd/>
            <a:tailEnd/>
          </a:ln>
        </p:spPr>
        <p:txBody>
          <a:bodyPr wrap="none">
            <a:spAutoFit/>
          </a:bodyPr>
          <a:lstStyle/>
          <a:p>
            <a:r>
              <a:rPr lang="en-US" sz="2800" b="1">
                <a:latin typeface="Courier New" pitchFamily="49" charset="0"/>
              </a:rPr>
              <a:t>return 2</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61443"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61444"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61445"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61446"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61447"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61448"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61449"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61450"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61451"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61452"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61453"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61454"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61455" name="Line 2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61456" name="Line 2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61457" name="Text Box 38"/>
          <p:cNvSpPr txBox="1">
            <a:spLocks noChangeArrowheads="1"/>
          </p:cNvSpPr>
          <p:nvPr/>
        </p:nvSpPr>
        <p:spPr bwMode="auto">
          <a:xfrm>
            <a:off x="16002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quickSort(arr,1,2)</a:t>
            </a:r>
          </a:p>
        </p:txBody>
      </p:sp>
      <p:sp>
        <p:nvSpPr>
          <p:cNvPr id="61458" name="Text Box 39"/>
          <p:cNvSpPr txBox="1">
            <a:spLocks noChangeArrowheads="1"/>
          </p:cNvSpPr>
          <p:nvPr/>
        </p:nvSpPr>
        <p:spPr bwMode="auto">
          <a:xfrm>
            <a:off x="40386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quickSort(arr,3,3)</a:t>
            </a:r>
          </a:p>
        </p:txBody>
      </p:sp>
      <p:sp>
        <p:nvSpPr>
          <p:cNvPr id="61459" name="Text Box 40"/>
          <p:cNvSpPr txBox="1">
            <a:spLocks noChangeArrowheads="1"/>
          </p:cNvSpPr>
          <p:nvPr/>
        </p:nvSpPr>
        <p:spPr bwMode="auto">
          <a:xfrm>
            <a:off x="19812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4</a:t>
            </a:r>
          </a:p>
        </p:txBody>
      </p:sp>
      <p:sp>
        <p:nvSpPr>
          <p:cNvPr id="61460" name="Text Box 41"/>
          <p:cNvSpPr txBox="1">
            <a:spLocks noChangeArrowheads="1"/>
          </p:cNvSpPr>
          <p:nvPr/>
        </p:nvSpPr>
        <p:spPr bwMode="auto">
          <a:xfrm>
            <a:off x="26670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61461" name="Text Box 42"/>
          <p:cNvSpPr txBox="1">
            <a:spLocks noChangeArrowheads="1"/>
          </p:cNvSpPr>
          <p:nvPr/>
        </p:nvSpPr>
        <p:spPr bwMode="auto">
          <a:xfrm>
            <a:off x="47244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61462" name="Text Box 43"/>
          <p:cNvSpPr txBox="1">
            <a:spLocks noChangeArrowheads="1"/>
          </p:cNvSpPr>
          <p:nvPr/>
        </p:nvSpPr>
        <p:spPr bwMode="auto">
          <a:xfrm>
            <a:off x="2133600" y="4029075"/>
            <a:ext cx="273050" cy="304800"/>
          </a:xfrm>
          <a:prstGeom prst="rect">
            <a:avLst/>
          </a:prstGeom>
          <a:noFill/>
          <a:ln w="9525">
            <a:noFill/>
            <a:miter lim="800000"/>
            <a:headEnd/>
            <a:tailEnd/>
          </a:ln>
        </p:spPr>
        <p:txBody>
          <a:bodyPr wrap="none">
            <a:spAutoFit/>
          </a:bodyPr>
          <a:lstStyle/>
          <a:p>
            <a:r>
              <a:rPr lang="en-US" sz="1400" b="1"/>
              <a:t>1</a:t>
            </a:r>
          </a:p>
        </p:txBody>
      </p:sp>
      <p:sp>
        <p:nvSpPr>
          <p:cNvPr id="61463" name="Text Box 44"/>
          <p:cNvSpPr txBox="1">
            <a:spLocks noChangeArrowheads="1"/>
          </p:cNvSpPr>
          <p:nvPr/>
        </p:nvSpPr>
        <p:spPr bwMode="auto">
          <a:xfrm>
            <a:off x="2851150" y="4029075"/>
            <a:ext cx="273050" cy="304800"/>
          </a:xfrm>
          <a:prstGeom prst="rect">
            <a:avLst/>
          </a:prstGeom>
          <a:noFill/>
          <a:ln w="9525">
            <a:noFill/>
            <a:miter lim="800000"/>
            <a:headEnd/>
            <a:tailEnd/>
          </a:ln>
        </p:spPr>
        <p:txBody>
          <a:bodyPr wrap="none">
            <a:spAutoFit/>
          </a:bodyPr>
          <a:lstStyle/>
          <a:p>
            <a:r>
              <a:rPr lang="en-US" sz="1400" b="1"/>
              <a:t>2</a:t>
            </a:r>
          </a:p>
        </p:txBody>
      </p:sp>
      <p:sp>
        <p:nvSpPr>
          <p:cNvPr id="61464" name="Text Box 45"/>
          <p:cNvSpPr txBox="1">
            <a:spLocks noChangeArrowheads="1"/>
          </p:cNvSpPr>
          <p:nvPr/>
        </p:nvSpPr>
        <p:spPr bwMode="auto">
          <a:xfrm>
            <a:off x="4908550" y="4038600"/>
            <a:ext cx="273050" cy="304800"/>
          </a:xfrm>
          <a:prstGeom prst="rect">
            <a:avLst/>
          </a:prstGeom>
          <a:noFill/>
          <a:ln w="9525">
            <a:noFill/>
            <a:miter lim="800000"/>
            <a:headEnd/>
            <a:tailEnd/>
          </a:ln>
        </p:spPr>
        <p:txBody>
          <a:bodyPr wrap="none">
            <a:spAutoFit/>
          </a:bodyPr>
          <a:lstStyle/>
          <a:p>
            <a:r>
              <a:rPr lang="en-US" sz="1400" b="1"/>
              <a:t>3</a:t>
            </a:r>
          </a:p>
        </p:txBody>
      </p:sp>
      <p:sp>
        <p:nvSpPr>
          <p:cNvPr id="61465" name="Line 49"/>
          <p:cNvSpPr>
            <a:spLocks noChangeShapeType="1"/>
          </p:cNvSpPr>
          <p:nvPr/>
        </p:nvSpPr>
        <p:spPr bwMode="auto">
          <a:xfrm flipH="1">
            <a:off x="2667000" y="2819400"/>
            <a:ext cx="1600200" cy="609600"/>
          </a:xfrm>
          <a:prstGeom prst="line">
            <a:avLst/>
          </a:prstGeom>
          <a:noFill/>
          <a:ln w="9525">
            <a:solidFill>
              <a:schemeClr val="tx1"/>
            </a:solidFill>
            <a:round/>
            <a:headEnd/>
            <a:tailEnd type="triangle" w="med" len="med"/>
          </a:ln>
        </p:spPr>
        <p:txBody>
          <a:bodyPr/>
          <a:lstStyle/>
          <a:p>
            <a:endParaRPr lang="en-US"/>
          </a:p>
        </p:txBody>
      </p:sp>
      <p:sp>
        <p:nvSpPr>
          <p:cNvPr id="61466" name="Line 50"/>
          <p:cNvSpPr>
            <a:spLocks noChangeShapeType="1"/>
          </p:cNvSpPr>
          <p:nvPr/>
        </p:nvSpPr>
        <p:spPr bwMode="auto">
          <a:xfrm>
            <a:off x="4267200" y="2819400"/>
            <a:ext cx="9144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62467"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62468"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62469"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62470"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62471"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62472"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62473"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62474"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62475"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62476"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62477"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62478"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62479" name="Line 15"/>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62480" name="Line 16"/>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62481" name="Text Box 17"/>
          <p:cNvSpPr txBox="1">
            <a:spLocks noChangeArrowheads="1"/>
          </p:cNvSpPr>
          <p:nvPr/>
        </p:nvSpPr>
        <p:spPr bwMode="auto">
          <a:xfrm>
            <a:off x="16002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quickSort(arr,1,2)</a:t>
            </a:r>
          </a:p>
        </p:txBody>
      </p:sp>
      <p:sp>
        <p:nvSpPr>
          <p:cNvPr id="62482" name="Text Box 18"/>
          <p:cNvSpPr txBox="1">
            <a:spLocks noChangeArrowheads="1"/>
          </p:cNvSpPr>
          <p:nvPr/>
        </p:nvSpPr>
        <p:spPr bwMode="auto">
          <a:xfrm>
            <a:off x="40386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quickSort(arr,3,3)</a:t>
            </a:r>
          </a:p>
        </p:txBody>
      </p:sp>
      <p:sp>
        <p:nvSpPr>
          <p:cNvPr id="62483" name="Text Box 19"/>
          <p:cNvSpPr txBox="1">
            <a:spLocks noChangeArrowheads="1"/>
          </p:cNvSpPr>
          <p:nvPr/>
        </p:nvSpPr>
        <p:spPr bwMode="auto">
          <a:xfrm>
            <a:off x="19812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4</a:t>
            </a:r>
          </a:p>
        </p:txBody>
      </p:sp>
      <p:sp>
        <p:nvSpPr>
          <p:cNvPr id="62484" name="Text Box 20"/>
          <p:cNvSpPr txBox="1">
            <a:spLocks noChangeArrowheads="1"/>
          </p:cNvSpPr>
          <p:nvPr/>
        </p:nvSpPr>
        <p:spPr bwMode="auto">
          <a:xfrm>
            <a:off x="26670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62485" name="Text Box 21"/>
          <p:cNvSpPr txBox="1">
            <a:spLocks noChangeArrowheads="1"/>
          </p:cNvSpPr>
          <p:nvPr/>
        </p:nvSpPr>
        <p:spPr bwMode="auto">
          <a:xfrm>
            <a:off x="47244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62486" name="Text Box 22"/>
          <p:cNvSpPr txBox="1">
            <a:spLocks noChangeArrowheads="1"/>
          </p:cNvSpPr>
          <p:nvPr/>
        </p:nvSpPr>
        <p:spPr bwMode="auto">
          <a:xfrm>
            <a:off x="2133600" y="4029075"/>
            <a:ext cx="273050" cy="304800"/>
          </a:xfrm>
          <a:prstGeom prst="rect">
            <a:avLst/>
          </a:prstGeom>
          <a:noFill/>
          <a:ln w="9525">
            <a:noFill/>
            <a:miter lim="800000"/>
            <a:headEnd/>
            <a:tailEnd/>
          </a:ln>
        </p:spPr>
        <p:txBody>
          <a:bodyPr wrap="none">
            <a:spAutoFit/>
          </a:bodyPr>
          <a:lstStyle/>
          <a:p>
            <a:r>
              <a:rPr lang="en-US" sz="1400" b="1"/>
              <a:t>1</a:t>
            </a:r>
          </a:p>
        </p:txBody>
      </p:sp>
      <p:sp>
        <p:nvSpPr>
          <p:cNvPr id="62487" name="Text Box 23"/>
          <p:cNvSpPr txBox="1">
            <a:spLocks noChangeArrowheads="1"/>
          </p:cNvSpPr>
          <p:nvPr/>
        </p:nvSpPr>
        <p:spPr bwMode="auto">
          <a:xfrm>
            <a:off x="2851150" y="4029075"/>
            <a:ext cx="273050" cy="304800"/>
          </a:xfrm>
          <a:prstGeom prst="rect">
            <a:avLst/>
          </a:prstGeom>
          <a:noFill/>
          <a:ln w="9525">
            <a:noFill/>
            <a:miter lim="800000"/>
            <a:headEnd/>
            <a:tailEnd/>
          </a:ln>
        </p:spPr>
        <p:txBody>
          <a:bodyPr wrap="none">
            <a:spAutoFit/>
          </a:bodyPr>
          <a:lstStyle/>
          <a:p>
            <a:r>
              <a:rPr lang="en-US" sz="1400" b="1"/>
              <a:t>2</a:t>
            </a:r>
          </a:p>
        </p:txBody>
      </p:sp>
      <p:sp>
        <p:nvSpPr>
          <p:cNvPr id="62488" name="Text Box 24"/>
          <p:cNvSpPr txBox="1">
            <a:spLocks noChangeArrowheads="1"/>
          </p:cNvSpPr>
          <p:nvPr/>
        </p:nvSpPr>
        <p:spPr bwMode="auto">
          <a:xfrm>
            <a:off x="4908550" y="4038600"/>
            <a:ext cx="273050" cy="304800"/>
          </a:xfrm>
          <a:prstGeom prst="rect">
            <a:avLst/>
          </a:prstGeom>
          <a:noFill/>
          <a:ln w="9525">
            <a:noFill/>
            <a:miter lim="800000"/>
            <a:headEnd/>
            <a:tailEnd/>
          </a:ln>
        </p:spPr>
        <p:txBody>
          <a:bodyPr wrap="none">
            <a:spAutoFit/>
          </a:bodyPr>
          <a:lstStyle/>
          <a:p>
            <a:r>
              <a:rPr lang="en-US" sz="1400" b="1"/>
              <a:t>3</a:t>
            </a:r>
          </a:p>
        </p:txBody>
      </p:sp>
      <p:sp>
        <p:nvSpPr>
          <p:cNvPr id="62489" name="Text Box 25"/>
          <p:cNvSpPr txBox="1">
            <a:spLocks noChangeArrowheads="1"/>
          </p:cNvSpPr>
          <p:nvPr/>
        </p:nvSpPr>
        <p:spPr bwMode="auto">
          <a:xfrm>
            <a:off x="1600200" y="37020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partition(arr,1,2)</a:t>
            </a:r>
          </a:p>
        </p:txBody>
      </p:sp>
      <p:sp>
        <p:nvSpPr>
          <p:cNvPr id="62490" name="Line 26"/>
          <p:cNvSpPr>
            <a:spLocks noChangeShapeType="1"/>
          </p:cNvSpPr>
          <p:nvPr/>
        </p:nvSpPr>
        <p:spPr bwMode="auto">
          <a:xfrm flipH="1">
            <a:off x="2667000" y="2819400"/>
            <a:ext cx="1600200" cy="609600"/>
          </a:xfrm>
          <a:prstGeom prst="line">
            <a:avLst/>
          </a:prstGeom>
          <a:noFill/>
          <a:ln w="9525">
            <a:solidFill>
              <a:schemeClr val="tx1"/>
            </a:solidFill>
            <a:round/>
            <a:headEnd/>
            <a:tailEnd type="triangle" w="med" len="med"/>
          </a:ln>
        </p:spPr>
        <p:txBody>
          <a:bodyPr/>
          <a:lstStyle/>
          <a:p>
            <a:endParaRPr lang="en-US"/>
          </a:p>
        </p:txBody>
      </p:sp>
      <p:sp>
        <p:nvSpPr>
          <p:cNvPr id="62491" name="Line 27"/>
          <p:cNvSpPr>
            <a:spLocks noChangeShapeType="1"/>
          </p:cNvSpPr>
          <p:nvPr/>
        </p:nvSpPr>
        <p:spPr bwMode="auto">
          <a:xfrm>
            <a:off x="4267200" y="2819400"/>
            <a:ext cx="9144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63491"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63492"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63493"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63494"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63495"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63496"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63497"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63498"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63499"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63500"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63501"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63502"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63503" name="Line 15"/>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63504" name="Line 16"/>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63505" name="Text Box 17"/>
          <p:cNvSpPr txBox="1">
            <a:spLocks noChangeArrowheads="1"/>
          </p:cNvSpPr>
          <p:nvPr/>
        </p:nvSpPr>
        <p:spPr bwMode="auto">
          <a:xfrm>
            <a:off x="16002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quickSort(arr,1,2)</a:t>
            </a:r>
          </a:p>
        </p:txBody>
      </p:sp>
      <p:sp>
        <p:nvSpPr>
          <p:cNvPr id="63506" name="Text Box 18"/>
          <p:cNvSpPr txBox="1">
            <a:spLocks noChangeArrowheads="1"/>
          </p:cNvSpPr>
          <p:nvPr/>
        </p:nvSpPr>
        <p:spPr bwMode="auto">
          <a:xfrm>
            <a:off x="40386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quickSort(arr,3,3)</a:t>
            </a:r>
          </a:p>
        </p:txBody>
      </p:sp>
      <p:sp>
        <p:nvSpPr>
          <p:cNvPr id="63507" name="Text Box 19"/>
          <p:cNvSpPr txBox="1">
            <a:spLocks noChangeArrowheads="1"/>
          </p:cNvSpPr>
          <p:nvPr/>
        </p:nvSpPr>
        <p:spPr bwMode="auto">
          <a:xfrm>
            <a:off x="19812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4</a:t>
            </a:r>
          </a:p>
        </p:txBody>
      </p:sp>
      <p:sp>
        <p:nvSpPr>
          <p:cNvPr id="63508" name="Text Box 20"/>
          <p:cNvSpPr txBox="1">
            <a:spLocks noChangeArrowheads="1"/>
          </p:cNvSpPr>
          <p:nvPr/>
        </p:nvSpPr>
        <p:spPr bwMode="auto">
          <a:xfrm>
            <a:off x="26670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63509" name="Text Box 21"/>
          <p:cNvSpPr txBox="1">
            <a:spLocks noChangeArrowheads="1"/>
          </p:cNvSpPr>
          <p:nvPr/>
        </p:nvSpPr>
        <p:spPr bwMode="auto">
          <a:xfrm>
            <a:off x="47244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63510" name="Text Box 22"/>
          <p:cNvSpPr txBox="1">
            <a:spLocks noChangeArrowheads="1"/>
          </p:cNvSpPr>
          <p:nvPr/>
        </p:nvSpPr>
        <p:spPr bwMode="auto">
          <a:xfrm>
            <a:off x="2133600" y="4029075"/>
            <a:ext cx="273050" cy="304800"/>
          </a:xfrm>
          <a:prstGeom prst="rect">
            <a:avLst/>
          </a:prstGeom>
          <a:noFill/>
          <a:ln w="9525">
            <a:noFill/>
            <a:miter lim="800000"/>
            <a:headEnd/>
            <a:tailEnd/>
          </a:ln>
        </p:spPr>
        <p:txBody>
          <a:bodyPr wrap="none">
            <a:spAutoFit/>
          </a:bodyPr>
          <a:lstStyle/>
          <a:p>
            <a:r>
              <a:rPr lang="en-US" sz="1400" b="1"/>
              <a:t>1</a:t>
            </a:r>
          </a:p>
        </p:txBody>
      </p:sp>
      <p:sp>
        <p:nvSpPr>
          <p:cNvPr id="63511" name="Text Box 23"/>
          <p:cNvSpPr txBox="1">
            <a:spLocks noChangeArrowheads="1"/>
          </p:cNvSpPr>
          <p:nvPr/>
        </p:nvSpPr>
        <p:spPr bwMode="auto">
          <a:xfrm>
            <a:off x="2851150" y="4029075"/>
            <a:ext cx="273050" cy="304800"/>
          </a:xfrm>
          <a:prstGeom prst="rect">
            <a:avLst/>
          </a:prstGeom>
          <a:noFill/>
          <a:ln w="9525">
            <a:noFill/>
            <a:miter lim="800000"/>
            <a:headEnd/>
            <a:tailEnd/>
          </a:ln>
        </p:spPr>
        <p:txBody>
          <a:bodyPr wrap="none">
            <a:spAutoFit/>
          </a:bodyPr>
          <a:lstStyle/>
          <a:p>
            <a:r>
              <a:rPr lang="en-US" sz="1400" b="1"/>
              <a:t>2</a:t>
            </a:r>
          </a:p>
        </p:txBody>
      </p:sp>
      <p:sp>
        <p:nvSpPr>
          <p:cNvPr id="63512" name="Text Box 24"/>
          <p:cNvSpPr txBox="1">
            <a:spLocks noChangeArrowheads="1"/>
          </p:cNvSpPr>
          <p:nvPr/>
        </p:nvSpPr>
        <p:spPr bwMode="auto">
          <a:xfrm>
            <a:off x="4908550" y="4038600"/>
            <a:ext cx="273050" cy="304800"/>
          </a:xfrm>
          <a:prstGeom prst="rect">
            <a:avLst/>
          </a:prstGeom>
          <a:noFill/>
          <a:ln w="9525">
            <a:noFill/>
            <a:miter lim="800000"/>
            <a:headEnd/>
            <a:tailEnd/>
          </a:ln>
        </p:spPr>
        <p:txBody>
          <a:bodyPr wrap="none">
            <a:spAutoFit/>
          </a:bodyPr>
          <a:lstStyle/>
          <a:p>
            <a:r>
              <a:rPr lang="en-US" sz="1400" b="1"/>
              <a:t>3</a:t>
            </a:r>
          </a:p>
        </p:txBody>
      </p:sp>
      <p:sp>
        <p:nvSpPr>
          <p:cNvPr id="63513" name="Line 26"/>
          <p:cNvSpPr>
            <a:spLocks noChangeShapeType="1"/>
          </p:cNvSpPr>
          <p:nvPr/>
        </p:nvSpPr>
        <p:spPr bwMode="auto">
          <a:xfrm flipH="1">
            <a:off x="2667000" y="2819400"/>
            <a:ext cx="1600200" cy="609600"/>
          </a:xfrm>
          <a:prstGeom prst="line">
            <a:avLst/>
          </a:prstGeom>
          <a:noFill/>
          <a:ln w="9525">
            <a:solidFill>
              <a:schemeClr val="tx1"/>
            </a:solidFill>
            <a:round/>
            <a:headEnd/>
            <a:tailEnd type="triangle" w="med" len="med"/>
          </a:ln>
        </p:spPr>
        <p:txBody>
          <a:bodyPr/>
          <a:lstStyle/>
          <a:p>
            <a:endParaRPr lang="en-US"/>
          </a:p>
        </p:txBody>
      </p:sp>
      <p:sp>
        <p:nvSpPr>
          <p:cNvPr id="63514" name="Line 27"/>
          <p:cNvSpPr>
            <a:spLocks noChangeShapeType="1"/>
          </p:cNvSpPr>
          <p:nvPr/>
        </p:nvSpPr>
        <p:spPr bwMode="auto">
          <a:xfrm>
            <a:off x="4267200" y="2819400"/>
            <a:ext cx="9144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64515"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64516"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64517"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64518"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64519"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64520"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64521"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64522"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64523"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64524"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64525"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64526"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64527" name="Line 15"/>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64528" name="Line 16"/>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64529" name="Text Box 17"/>
          <p:cNvSpPr txBox="1">
            <a:spLocks noChangeArrowheads="1"/>
          </p:cNvSpPr>
          <p:nvPr/>
        </p:nvSpPr>
        <p:spPr bwMode="auto">
          <a:xfrm>
            <a:off x="16002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quickSort(arr,1,2)</a:t>
            </a:r>
          </a:p>
        </p:txBody>
      </p:sp>
      <p:sp>
        <p:nvSpPr>
          <p:cNvPr id="64530" name="Text Box 18"/>
          <p:cNvSpPr txBox="1">
            <a:spLocks noChangeArrowheads="1"/>
          </p:cNvSpPr>
          <p:nvPr/>
        </p:nvSpPr>
        <p:spPr bwMode="auto">
          <a:xfrm>
            <a:off x="40386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quickSort(arr,3,3)</a:t>
            </a:r>
          </a:p>
        </p:txBody>
      </p:sp>
      <p:sp>
        <p:nvSpPr>
          <p:cNvPr id="64531" name="Text Box 21"/>
          <p:cNvSpPr txBox="1">
            <a:spLocks noChangeArrowheads="1"/>
          </p:cNvSpPr>
          <p:nvPr/>
        </p:nvSpPr>
        <p:spPr bwMode="auto">
          <a:xfrm>
            <a:off x="47244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64532" name="Text Box 24"/>
          <p:cNvSpPr txBox="1">
            <a:spLocks noChangeArrowheads="1"/>
          </p:cNvSpPr>
          <p:nvPr/>
        </p:nvSpPr>
        <p:spPr bwMode="auto">
          <a:xfrm>
            <a:off x="4908550" y="4038600"/>
            <a:ext cx="273050" cy="304800"/>
          </a:xfrm>
          <a:prstGeom prst="rect">
            <a:avLst/>
          </a:prstGeom>
          <a:noFill/>
          <a:ln w="9525">
            <a:noFill/>
            <a:miter lim="800000"/>
            <a:headEnd/>
            <a:tailEnd/>
          </a:ln>
        </p:spPr>
        <p:txBody>
          <a:bodyPr wrap="none">
            <a:spAutoFit/>
          </a:bodyPr>
          <a:lstStyle/>
          <a:p>
            <a:r>
              <a:rPr lang="en-US" sz="1400" b="1"/>
              <a:t>3</a:t>
            </a:r>
          </a:p>
        </p:txBody>
      </p:sp>
      <p:sp>
        <p:nvSpPr>
          <p:cNvPr id="64533" name="Line 25"/>
          <p:cNvSpPr>
            <a:spLocks noChangeShapeType="1"/>
          </p:cNvSpPr>
          <p:nvPr/>
        </p:nvSpPr>
        <p:spPr bwMode="auto">
          <a:xfrm flipH="1">
            <a:off x="2667000" y="2819400"/>
            <a:ext cx="1600200" cy="609600"/>
          </a:xfrm>
          <a:prstGeom prst="line">
            <a:avLst/>
          </a:prstGeom>
          <a:noFill/>
          <a:ln w="9525">
            <a:solidFill>
              <a:schemeClr val="tx1"/>
            </a:solidFill>
            <a:round/>
            <a:headEnd/>
            <a:tailEnd type="triangle" w="med" len="med"/>
          </a:ln>
        </p:spPr>
        <p:txBody>
          <a:bodyPr/>
          <a:lstStyle/>
          <a:p>
            <a:endParaRPr lang="en-US"/>
          </a:p>
        </p:txBody>
      </p:sp>
      <p:sp>
        <p:nvSpPr>
          <p:cNvPr id="64534" name="Line 26"/>
          <p:cNvSpPr>
            <a:spLocks noChangeShapeType="1"/>
          </p:cNvSpPr>
          <p:nvPr/>
        </p:nvSpPr>
        <p:spPr bwMode="auto">
          <a:xfrm>
            <a:off x="4267200" y="2819400"/>
            <a:ext cx="914400" cy="609600"/>
          </a:xfrm>
          <a:prstGeom prst="line">
            <a:avLst/>
          </a:prstGeom>
          <a:noFill/>
          <a:ln w="9525">
            <a:solidFill>
              <a:schemeClr val="tx1"/>
            </a:solidFill>
            <a:round/>
            <a:headEnd/>
            <a:tailEnd type="triangle" w="med" len="med"/>
          </a:ln>
        </p:spPr>
        <p:txBody>
          <a:bodyPr/>
          <a:lstStyle/>
          <a:p>
            <a:endParaRPr lang="en-US"/>
          </a:p>
        </p:txBody>
      </p:sp>
      <p:sp>
        <p:nvSpPr>
          <p:cNvPr id="64535" name="Text Box 27"/>
          <p:cNvSpPr txBox="1">
            <a:spLocks noChangeArrowheads="1"/>
          </p:cNvSpPr>
          <p:nvPr/>
        </p:nvSpPr>
        <p:spPr bwMode="auto">
          <a:xfrm>
            <a:off x="152400" y="5105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quickSort(arr,1,1)</a:t>
            </a:r>
          </a:p>
        </p:txBody>
      </p:sp>
      <p:sp>
        <p:nvSpPr>
          <p:cNvPr id="64536" name="Text Box 28"/>
          <p:cNvSpPr txBox="1">
            <a:spLocks noChangeArrowheads="1"/>
          </p:cNvSpPr>
          <p:nvPr/>
        </p:nvSpPr>
        <p:spPr bwMode="auto">
          <a:xfrm>
            <a:off x="2514600" y="5105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quickSort(arr,2,2)</a:t>
            </a:r>
          </a:p>
        </p:txBody>
      </p:sp>
      <p:sp>
        <p:nvSpPr>
          <p:cNvPr id="64537" name="Line 29"/>
          <p:cNvSpPr>
            <a:spLocks noChangeShapeType="1"/>
          </p:cNvSpPr>
          <p:nvPr/>
        </p:nvSpPr>
        <p:spPr bwMode="auto">
          <a:xfrm flipH="1">
            <a:off x="762000" y="3886200"/>
            <a:ext cx="1676400" cy="1295400"/>
          </a:xfrm>
          <a:prstGeom prst="line">
            <a:avLst/>
          </a:prstGeom>
          <a:noFill/>
          <a:ln w="9525">
            <a:solidFill>
              <a:schemeClr val="tx1"/>
            </a:solidFill>
            <a:round/>
            <a:headEnd/>
            <a:tailEnd type="triangle" w="med" len="med"/>
          </a:ln>
        </p:spPr>
        <p:txBody>
          <a:bodyPr/>
          <a:lstStyle/>
          <a:p>
            <a:endParaRPr lang="en-US"/>
          </a:p>
        </p:txBody>
      </p:sp>
      <p:sp>
        <p:nvSpPr>
          <p:cNvPr id="64538" name="Line 30"/>
          <p:cNvSpPr>
            <a:spLocks noChangeShapeType="1"/>
          </p:cNvSpPr>
          <p:nvPr/>
        </p:nvSpPr>
        <p:spPr bwMode="auto">
          <a:xfrm>
            <a:off x="2438400" y="3886200"/>
            <a:ext cx="914400" cy="1219200"/>
          </a:xfrm>
          <a:prstGeom prst="line">
            <a:avLst/>
          </a:prstGeom>
          <a:noFill/>
          <a:ln w="9525">
            <a:solidFill>
              <a:schemeClr val="tx1"/>
            </a:solidFill>
            <a:round/>
            <a:headEnd/>
            <a:tailEnd type="triangle" w="med" len="med"/>
          </a:ln>
        </p:spPr>
        <p:txBody>
          <a:bodyPr/>
          <a:lstStyle/>
          <a:p>
            <a:endParaRPr lang="en-US"/>
          </a:p>
        </p:txBody>
      </p:sp>
      <p:sp>
        <p:nvSpPr>
          <p:cNvPr id="64539" name="Text Box 31"/>
          <p:cNvSpPr txBox="1">
            <a:spLocks noChangeArrowheads="1"/>
          </p:cNvSpPr>
          <p:nvPr/>
        </p:nvSpPr>
        <p:spPr bwMode="auto">
          <a:xfrm>
            <a:off x="762000" y="5857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64540" name="Text Box 32"/>
          <p:cNvSpPr txBox="1">
            <a:spLocks noChangeArrowheads="1"/>
          </p:cNvSpPr>
          <p:nvPr/>
        </p:nvSpPr>
        <p:spPr bwMode="auto">
          <a:xfrm>
            <a:off x="3352800" y="5857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64541" name="Text Box 33"/>
          <p:cNvSpPr txBox="1">
            <a:spLocks noChangeArrowheads="1"/>
          </p:cNvSpPr>
          <p:nvPr/>
        </p:nvSpPr>
        <p:spPr bwMode="auto">
          <a:xfrm>
            <a:off x="914400" y="5553075"/>
            <a:ext cx="273050" cy="304800"/>
          </a:xfrm>
          <a:prstGeom prst="rect">
            <a:avLst/>
          </a:prstGeom>
          <a:noFill/>
          <a:ln w="9525">
            <a:noFill/>
            <a:miter lim="800000"/>
            <a:headEnd/>
            <a:tailEnd/>
          </a:ln>
        </p:spPr>
        <p:txBody>
          <a:bodyPr wrap="none">
            <a:spAutoFit/>
          </a:bodyPr>
          <a:lstStyle/>
          <a:p>
            <a:r>
              <a:rPr lang="en-US" sz="1400" b="1"/>
              <a:t>1</a:t>
            </a:r>
          </a:p>
        </p:txBody>
      </p:sp>
      <p:sp>
        <p:nvSpPr>
          <p:cNvPr id="64542" name="Text Box 34"/>
          <p:cNvSpPr txBox="1">
            <a:spLocks noChangeArrowheads="1"/>
          </p:cNvSpPr>
          <p:nvPr/>
        </p:nvSpPr>
        <p:spPr bwMode="auto">
          <a:xfrm>
            <a:off x="3536950" y="5553075"/>
            <a:ext cx="273050" cy="304800"/>
          </a:xfrm>
          <a:prstGeom prst="rect">
            <a:avLst/>
          </a:prstGeom>
          <a:noFill/>
          <a:ln w="9525">
            <a:noFill/>
            <a:miter lim="800000"/>
            <a:headEnd/>
            <a:tailEnd/>
          </a:ln>
        </p:spPr>
        <p:txBody>
          <a:bodyPr wrap="none">
            <a:spAutoFit/>
          </a:bodyPr>
          <a:lstStyle/>
          <a:p>
            <a:r>
              <a:rPr lang="en-US" sz="1400" b="1"/>
              <a:t>2</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65539"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65540"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12</a:t>
            </a:r>
          </a:p>
        </p:txBody>
      </p:sp>
      <p:sp>
        <p:nvSpPr>
          <p:cNvPr id="65541"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65542"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65543"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65544"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65545"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65546"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65547"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65548"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65549"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65550"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65551" name="Line 15"/>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65552" name="Line 16"/>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65553" name="Text Box 17"/>
          <p:cNvSpPr txBox="1">
            <a:spLocks noChangeArrowheads="1"/>
          </p:cNvSpPr>
          <p:nvPr/>
        </p:nvSpPr>
        <p:spPr bwMode="auto">
          <a:xfrm>
            <a:off x="16002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quickSort(arr,1,2)</a:t>
            </a:r>
          </a:p>
        </p:txBody>
      </p:sp>
      <p:sp>
        <p:nvSpPr>
          <p:cNvPr id="65554" name="Text Box 18"/>
          <p:cNvSpPr txBox="1">
            <a:spLocks noChangeArrowheads="1"/>
          </p:cNvSpPr>
          <p:nvPr/>
        </p:nvSpPr>
        <p:spPr bwMode="auto">
          <a:xfrm>
            <a:off x="40386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quickSort(arr,3,3)</a:t>
            </a:r>
          </a:p>
        </p:txBody>
      </p:sp>
      <p:sp>
        <p:nvSpPr>
          <p:cNvPr id="65555" name="Text Box 19"/>
          <p:cNvSpPr txBox="1">
            <a:spLocks noChangeArrowheads="1"/>
          </p:cNvSpPr>
          <p:nvPr/>
        </p:nvSpPr>
        <p:spPr bwMode="auto">
          <a:xfrm>
            <a:off x="47244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65556" name="Text Box 20"/>
          <p:cNvSpPr txBox="1">
            <a:spLocks noChangeArrowheads="1"/>
          </p:cNvSpPr>
          <p:nvPr/>
        </p:nvSpPr>
        <p:spPr bwMode="auto">
          <a:xfrm>
            <a:off x="4908550" y="4038600"/>
            <a:ext cx="273050" cy="304800"/>
          </a:xfrm>
          <a:prstGeom prst="rect">
            <a:avLst/>
          </a:prstGeom>
          <a:noFill/>
          <a:ln w="9525">
            <a:noFill/>
            <a:miter lim="800000"/>
            <a:headEnd/>
            <a:tailEnd/>
          </a:ln>
        </p:spPr>
        <p:txBody>
          <a:bodyPr wrap="none">
            <a:spAutoFit/>
          </a:bodyPr>
          <a:lstStyle/>
          <a:p>
            <a:r>
              <a:rPr lang="en-US" sz="1400" b="1"/>
              <a:t>3</a:t>
            </a:r>
          </a:p>
        </p:txBody>
      </p:sp>
      <p:sp>
        <p:nvSpPr>
          <p:cNvPr id="65557" name="Line 21"/>
          <p:cNvSpPr>
            <a:spLocks noChangeShapeType="1"/>
          </p:cNvSpPr>
          <p:nvPr/>
        </p:nvSpPr>
        <p:spPr bwMode="auto">
          <a:xfrm flipH="1">
            <a:off x="2667000" y="2819400"/>
            <a:ext cx="1600200" cy="609600"/>
          </a:xfrm>
          <a:prstGeom prst="line">
            <a:avLst/>
          </a:prstGeom>
          <a:noFill/>
          <a:ln w="9525">
            <a:solidFill>
              <a:schemeClr val="tx1"/>
            </a:solidFill>
            <a:round/>
            <a:headEnd/>
            <a:tailEnd type="triangle" w="med" len="med"/>
          </a:ln>
        </p:spPr>
        <p:txBody>
          <a:bodyPr/>
          <a:lstStyle/>
          <a:p>
            <a:endParaRPr lang="en-US"/>
          </a:p>
        </p:txBody>
      </p:sp>
      <p:sp>
        <p:nvSpPr>
          <p:cNvPr id="65558" name="Line 22"/>
          <p:cNvSpPr>
            <a:spLocks noChangeShapeType="1"/>
          </p:cNvSpPr>
          <p:nvPr/>
        </p:nvSpPr>
        <p:spPr bwMode="auto">
          <a:xfrm>
            <a:off x="4267200" y="2819400"/>
            <a:ext cx="914400" cy="609600"/>
          </a:xfrm>
          <a:prstGeom prst="line">
            <a:avLst/>
          </a:prstGeom>
          <a:noFill/>
          <a:ln w="9525">
            <a:solidFill>
              <a:schemeClr val="tx1"/>
            </a:solidFill>
            <a:round/>
            <a:headEnd/>
            <a:tailEnd type="triangle" w="med" len="med"/>
          </a:ln>
        </p:spPr>
        <p:txBody>
          <a:bodyPr/>
          <a:lstStyle/>
          <a:p>
            <a:endParaRPr lang="en-US"/>
          </a:p>
        </p:txBody>
      </p:sp>
      <p:sp>
        <p:nvSpPr>
          <p:cNvPr id="65559" name="Text Box 23"/>
          <p:cNvSpPr txBox="1">
            <a:spLocks noChangeArrowheads="1"/>
          </p:cNvSpPr>
          <p:nvPr/>
        </p:nvSpPr>
        <p:spPr bwMode="auto">
          <a:xfrm>
            <a:off x="152400" y="5105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quickSort(arr,1,1)</a:t>
            </a:r>
          </a:p>
        </p:txBody>
      </p:sp>
      <p:sp>
        <p:nvSpPr>
          <p:cNvPr id="65560" name="Text Box 24"/>
          <p:cNvSpPr txBox="1">
            <a:spLocks noChangeArrowheads="1"/>
          </p:cNvSpPr>
          <p:nvPr/>
        </p:nvSpPr>
        <p:spPr bwMode="auto">
          <a:xfrm>
            <a:off x="2514600" y="5105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quickSort(arr,2,2)</a:t>
            </a:r>
          </a:p>
        </p:txBody>
      </p:sp>
      <p:sp>
        <p:nvSpPr>
          <p:cNvPr id="65561" name="Line 25"/>
          <p:cNvSpPr>
            <a:spLocks noChangeShapeType="1"/>
          </p:cNvSpPr>
          <p:nvPr/>
        </p:nvSpPr>
        <p:spPr bwMode="auto">
          <a:xfrm flipH="1">
            <a:off x="762000" y="3886200"/>
            <a:ext cx="1676400" cy="1295400"/>
          </a:xfrm>
          <a:prstGeom prst="line">
            <a:avLst/>
          </a:prstGeom>
          <a:noFill/>
          <a:ln w="9525">
            <a:solidFill>
              <a:schemeClr val="tx1"/>
            </a:solidFill>
            <a:round/>
            <a:headEnd/>
            <a:tailEnd type="triangle" w="med" len="med"/>
          </a:ln>
        </p:spPr>
        <p:txBody>
          <a:bodyPr/>
          <a:lstStyle/>
          <a:p>
            <a:endParaRPr lang="en-US"/>
          </a:p>
        </p:txBody>
      </p:sp>
      <p:sp>
        <p:nvSpPr>
          <p:cNvPr id="65562" name="Line 26"/>
          <p:cNvSpPr>
            <a:spLocks noChangeShapeType="1"/>
          </p:cNvSpPr>
          <p:nvPr/>
        </p:nvSpPr>
        <p:spPr bwMode="auto">
          <a:xfrm>
            <a:off x="2438400" y="3886200"/>
            <a:ext cx="914400" cy="1219200"/>
          </a:xfrm>
          <a:prstGeom prst="line">
            <a:avLst/>
          </a:prstGeom>
          <a:noFill/>
          <a:ln w="9525">
            <a:solidFill>
              <a:schemeClr val="tx1"/>
            </a:solidFill>
            <a:round/>
            <a:headEnd/>
            <a:tailEnd type="triangle" w="med" len="med"/>
          </a:ln>
        </p:spPr>
        <p:txBody>
          <a:bodyPr/>
          <a:lstStyle/>
          <a:p>
            <a:endParaRPr lang="en-US"/>
          </a:p>
        </p:txBody>
      </p:sp>
      <p:sp>
        <p:nvSpPr>
          <p:cNvPr id="65563" name="Text Box 27"/>
          <p:cNvSpPr txBox="1">
            <a:spLocks noChangeArrowheads="1"/>
          </p:cNvSpPr>
          <p:nvPr/>
        </p:nvSpPr>
        <p:spPr bwMode="auto">
          <a:xfrm>
            <a:off x="762000" y="5857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65564" name="Text Box 28"/>
          <p:cNvSpPr txBox="1">
            <a:spLocks noChangeArrowheads="1"/>
          </p:cNvSpPr>
          <p:nvPr/>
        </p:nvSpPr>
        <p:spPr bwMode="auto">
          <a:xfrm>
            <a:off x="3352800" y="5857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65565" name="Text Box 29"/>
          <p:cNvSpPr txBox="1">
            <a:spLocks noChangeArrowheads="1"/>
          </p:cNvSpPr>
          <p:nvPr/>
        </p:nvSpPr>
        <p:spPr bwMode="auto">
          <a:xfrm>
            <a:off x="914400" y="5553075"/>
            <a:ext cx="273050" cy="304800"/>
          </a:xfrm>
          <a:prstGeom prst="rect">
            <a:avLst/>
          </a:prstGeom>
          <a:noFill/>
          <a:ln w="9525">
            <a:noFill/>
            <a:miter lim="800000"/>
            <a:headEnd/>
            <a:tailEnd/>
          </a:ln>
        </p:spPr>
        <p:txBody>
          <a:bodyPr wrap="none">
            <a:spAutoFit/>
          </a:bodyPr>
          <a:lstStyle/>
          <a:p>
            <a:r>
              <a:rPr lang="en-US" sz="1400" b="1"/>
              <a:t>1</a:t>
            </a:r>
          </a:p>
        </p:txBody>
      </p:sp>
      <p:sp>
        <p:nvSpPr>
          <p:cNvPr id="65566" name="Text Box 30"/>
          <p:cNvSpPr txBox="1">
            <a:spLocks noChangeArrowheads="1"/>
          </p:cNvSpPr>
          <p:nvPr/>
        </p:nvSpPr>
        <p:spPr bwMode="auto">
          <a:xfrm>
            <a:off x="3536950" y="5553075"/>
            <a:ext cx="273050" cy="304800"/>
          </a:xfrm>
          <a:prstGeom prst="rect">
            <a:avLst/>
          </a:prstGeom>
          <a:noFill/>
          <a:ln w="9525">
            <a:noFill/>
            <a:miter lim="800000"/>
            <a:headEnd/>
            <a:tailEnd/>
          </a:ln>
        </p:spPr>
        <p:txBody>
          <a:bodyPr wrap="none">
            <a:spAutoFit/>
          </a:bodyPr>
          <a:lstStyle/>
          <a:p>
            <a:r>
              <a:rPr lang="en-US" sz="1400" b="1"/>
              <a:t>2</a:t>
            </a:r>
          </a:p>
        </p:txBody>
      </p:sp>
      <p:sp>
        <p:nvSpPr>
          <p:cNvPr id="65567" name="Text Box 31"/>
          <p:cNvSpPr txBox="1">
            <a:spLocks noChangeArrowheads="1"/>
          </p:cNvSpPr>
          <p:nvPr/>
        </p:nvSpPr>
        <p:spPr bwMode="auto">
          <a:xfrm>
            <a:off x="6477000" y="18732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partition(arr,4,5)</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66563"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66564" name="Text Box 4"/>
          <p:cNvSpPr txBox="1">
            <a:spLocks noChangeArrowheads="1"/>
          </p:cNvSpPr>
          <p:nvPr/>
        </p:nvSpPr>
        <p:spPr bwMode="auto">
          <a:xfrm>
            <a:off x="70104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66565" name="Text Box 5"/>
          <p:cNvSpPr txBox="1">
            <a:spLocks noChangeArrowheads="1"/>
          </p:cNvSpPr>
          <p:nvPr/>
        </p:nvSpPr>
        <p:spPr bwMode="auto">
          <a:xfrm>
            <a:off x="7696200" y="27336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12</a:t>
            </a:r>
          </a:p>
        </p:txBody>
      </p:sp>
      <p:sp>
        <p:nvSpPr>
          <p:cNvPr id="66566" name="Text Box 6"/>
          <p:cNvSpPr txBox="1">
            <a:spLocks noChangeArrowheads="1"/>
          </p:cNvSpPr>
          <p:nvPr/>
        </p:nvSpPr>
        <p:spPr bwMode="auto">
          <a:xfrm>
            <a:off x="7162800" y="2428875"/>
            <a:ext cx="273050" cy="304800"/>
          </a:xfrm>
          <a:prstGeom prst="rect">
            <a:avLst/>
          </a:prstGeom>
          <a:noFill/>
          <a:ln w="9525">
            <a:noFill/>
            <a:miter lim="800000"/>
            <a:headEnd/>
            <a:tailEnd/>
          </a:ln>
        </p:spPr>
        <p:txBody>
          <a:bodyPr wrap="none">
            <a:spAutoFit/>
          </a:bodyPr>
          <a:lstStyle/>
          <a:p>
            <a:r>
              <a:rPr lang="en-US" sz="1400" b="1"/>
              <a:t>4</a:t>
            </a:r>
          </a:p>
        </p:txBody>
      </p:sp>
      <p:sp>
        <p:nvSpPr>
          <p:cNvPr id="66567" name="Text Box 7"/>
          <p:cNvSpPr txBox="1">
            <a:spLocks noChangeArrowheads="1"/>
          </p:cNvSpPr>
          <p:nvPr/>
        </p:nvSpPr>
        <p:spPr bwMode="auto">
          <a:xfrm>
            <a:off x="7848600" y="2428875"/>
            <a:ext cx="273050" cy="304800"/>
          </a:xfrm>
          <a:prstGeom prst="rect">
            <a:avLst/>
          </a:prstGeom>
          <a:noFill/>
          <a:ln w="9525">
            <a:noFill/>
            <a:miter lim="800000"/>
            <a:headEnd/>
            <a:tailEnd/>
          </a:ln>
        </p:spPr>
        <p:txBody>
          <a:bodyPr wrap="none">
            <a:spAutoFit/>
          </a:bodyPr>
          <a:lstStyle/>
          <a:p>
            <a:r>
              <a:rPr lang="en-US" sz="1400" b="1"/>
              <a:t>5</a:t>
            </a:r>
          </a:p>
        </p:txBody>
      </p:sp>
      <p:sp>
        <p:nvSpPr>
          <p:cNvPr id="66568"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66569"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66570"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66571"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66572"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66573"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66574"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66575" name="Line 15"/>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66576" name="Line 16"/>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66577" name="Text Box 17"/>
          <p:cNvSpPr txBox="1">
            <a:spLocks noChangeArrowheads="1"/>
          </p:cNvSpPr>
          <p:nvPr/>
        </p:nvSpPr>
        <p:spPr bwMode="auto">
          <a:xfrm>
            <a:off x="16002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quickSort(arr,1,2)</a:t>
            </a:r>
          </a:p>
        </p:txBody>
      </p:sp>
      <p:sp>
        <p:nvSpPr>
          <p:cNvPr id="66578" name="Text Box 18"/>
          <p:cNvSpPr txBox="1">
            <a:spLocks noChangeArrowheads="1"/>
          </p:cNvSpPr>
          <p:nvPr/>
        </p:nvSpPr>
        <p:spPr bwMode="auto">
          <a:xfrm>
            <a:off x="40386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quickSort(arr,3,3)</a:t>
            </a:r>
          </a:p>
        </p:txBody>
      </p:sp>
      <p:sp>
        <p:nvSpPr>
          <p:cNvPr id="66579" name="Text Box 19"/>
          <p:cNvSpPr txBox="1">
            <a:spLocks noChangeArrowheads="1"/>
          </p:cNvSpPr>
          <p:nvPr/>
        </p:nvSpPr>
        <p:spPr bwMode="auto">
          <a:xfrm>
            <a:off x="47244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66580" name="Text Box 20"/>
          <p:cNvSpPr txBox="1">
            <a:spLocks noChangeArrowheads="1"/>
          </p:cNvSpPr>
          <p:nvPr/>
        </p:nvSpPr>
        <p:spPr bwMode="auto">
          <a:xfrm>
            <a:off x="4908550" y="4038600"/>
            <a:ext cx="273050" cy="304800"/>
          </a:xfrm>
          <a:prstGeom prst="rect">
            <a:avLst/>
          </a:prstGeom>
          <a:noFill/>
          <a:ln w="9525">
            <a:noFill/>
            <a:miter lim="800000"/>
            <a:headEnd/>
            <a:tailEnd/>
          </a:ln>
        </p:spPr>
        <p:txBody>
          <a:bodyPr wrap="none">
            <a:spAutoFit/>
          </a:bodyPr>
          <a:lstStyle/>
          <a:p>
            <a:r>
              <a:rPr lang="en-US" sz="1400" b="1"/>
              <a:t>3</a:t>
            </a:r>
          </a:p>
        </p:txBody>
      </p:sp>
      <p:sp>
        <p:nvSpPr>
          <p:cNvPr id="66581" name="Line 21"/>
          <p:cNvSpPr>
            <a:spLocks noChangeShapeType="1"/>
          </p:cNvSpPr>
          <p:nvPr/>
        </p:nvSpPr>
        <p:spPr bwMode="auto">
          <a:xfrm flipH="1">
            <a:off x="2667000" y="2819400"/>
            <a:ext cx="1600200" cy="609600"/>
          </a:xfrm>
          <a:prstGeom prst="line">
            <a:avLst/>
          </a:prstGeom>
          <a:noFill/>
          <a:ln w="9525">
            <a:solidFill>
              <a:schemeClr val="tx1"/>
            </a:solidFill>
            <a:round/>
            <a:headEnd/>
            <a:tailEnd type="triangle" w="med" len="med"/>
          </a:ln>
        </p:spPr>
        <p:txBody>
          <a:bodyPr/>
          <a:lstStyle/>
          <a:p>
            <a:endParaRPr lang="en-US"/>
          </a:p>
        </p:txBody>
      </p:sp>
      <p:sp>
        <p:nvSpPr>
          <p:cNvPr id="66582" name="Line 22"/>
          <p:cNvSpPr>
            <a:spLocks noChangeShapeType="1"/>
          </p:cNvSpPr>
          <p:nvPr/>
        </p:nvSpPr>
        <p:spPr bwMode="auto">
          <a:xfrm>
            <a:off x="4267200" y="2819400"/>
            <a:ext cx="914400" cy="609600"/>
          </a:xfrm>
          <a:prstGeom prst="line">
            <a:avLst/>
          </a:prstGeom>
          <a:noFill/>
          <a:ln w="9525">
            <a:solidFill>
              <a:schemeClr val="tx1"/>
            </a:solidFill>
            <a:round/>
            <a:headEnd/>
            <a:tailEnd type="triangle" w="med" len="med"/>
          </a:ln>
        </p:spPr>
        <p:txBody>
          <a:bodyPr/>
          <a:lstStyle/>
          <a:p>
            <a:endParaRPr lang="en-US"/>
          </a:p>
        </p:txBody>
      </p:sp>
      <p:sp>
        <p:nvSpPr>
          <p:cNvPr id="66583" name="Text Box 23"/>
          <p:cNvSpPr txBox="1">
            <a:spLocks noChangeArrowheads="1"/>
          </p:cNvSpPr>
          <p:nvPr/>
        </p:nvSpPr>
        <p:spPr bwMode="auto">
          <a:xfrm>
            <a:off x="152400" y="5105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quickSort(arr,1,1)</a:t>
            </a:r>
          </a:p>
        </p:txBody>
      </p:sp>
      <p:sp>
        <p:nvSpPr>
          <p:cNvPr id="66584" name="Text Box 24"/>
          <p:cNvSpPr txBox="1">
            <a:spLocks noChangeArrowheads="1"/>
          </p:cNvSpPr>
          <p:nvPr/>
        </p:nvSpPr>
        <p:spPr bwMode="auto">
          <a:xfrm>
            <a:off x="2514600" y="5105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quickSort(arr,2,2)</a:t>
            </a:r>
          </a:p>
        </p:txBody>
      </p:sp>
      <p:sp>
        <p:nvSpPr>
          <p:cNvPr id="66585" name="Line 25"/>
          <p:cNvSpPr>
            <a:spLocks noChangeShapeType="1"/>
          </p:cNvSpPr>
          <p:nvPr/>
        </p:nvSpPr>
        <p:spPr bwMode="auto">
          <a:xfrm flipH="1">
            <a:off x="762000" y="3886200"/>
            <a:ext cx="1676400" cy="1295400"/>
          </a:xfrm>
          <a:prstGeom prst="line">
            <a:avLst/>
          </a:prstGeom>
          <a:noFill/>
          <a:ln w="9525">
            <a:solidFill>
              <a:schemeClr val="tx1"/>
            </a:solidFill>
            <a:round/>
            <a:headEnd/>
            <a:tailEnd type="triangle" w="med" len="med"/>
          </a:ln>
        </p:spPr>
        <p:txBody>
          <a:bodyPr/>
          <a:lstStyle/>
          <a:p>
            <a:endParaRPr lang="en-US"/>
          </a:p>
        </p:txBody>
      </p:sp>
      <p:sp>
        <p:nvSpPr>
          <p:cNvPr id="66586" name="Line 26"/>
          <p:cNvSpPr>
            <a:spLocks noChangeShapeType="1"/>
          </p:cNvSpPr>
          <p:nvPr/>
        </p:nvSpPr>
        <p:spPr bwMode="auto">
          <a:xfrm>
            <a:off x="2438400" y="3886200"/>
            <a:ext cx="914400" cy="1219200"/>
          </a:xfrm>
          <a:prstGeom prst="line">
            <a:avLst/>
          </a:prstGeom>
          <a:noFill/>
          <a:ln w="9525">
            <a:solidFill>
              <a:schemeClr val="tx1"/>
            </a:solidFill>
            <a:round/>
            <a:headEnd/>
            <a:tailEnd type="triangle" w="med" len="med"/>
          </a:ln>
        </p:spPr>
        <p:txBody>
          <a:bodyPr/>
          <a:lstStyle/>
          <a:p>
            <a:endParaRPr lang="en-US"/>
          </a:p>
        </p:txBody>
      </p:sp>
      <p:sp>
        <p:nvSpPr>
          <p:cNvPr id="66587" name="Text Box 27"/>
          <p:cNvSpPr txBox="1">
            <a:spLocks noChangeArrowheads="1"/>
          </p:cNvSpPr>
          <p:nvPr/>
        </p:nvSpPr>
        <p:spPr bwMode="auto">
          <a:xfrm>
            <a:off x="762000" y="5857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66588" name="Text Box 28"/>
          <p:cNvSpPr txBox="1">
            <a:spLocks noChangeArrowheads="1"/>
          </p:cNvSpPr>
          <p:nvPr/>
        </p:nvSpPr>
        <p:spPr bwMode="auto">
          <a:xfrm>
            <a:off x="3352800" y="5857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66589" name="Text Box 29"/>
          <p:cNvSpPr txBox="1">
            <a:spLocks noChangeArrowheads="1"/>
          </p:cNvSpPr>
          <p:nvPr/>
        </p:nvSpPr>
        <p:spPr bwMode="auto">
          <a:xfrm>
            <a:off x="914400" y="5553075"/>
            <a:ext cx="273050" cy="304800"/>
          </a:xfrm>
          <a:prstGeom prst="rect">
            <a:avLst/>
          </a:prstGeom>
          <a:noFill/>
          <a:ln w="9525">
            <a:noFill/>
            <a:miter lim="800000"/>
            <a:headEnd/>
            <a:tailEnd/>
          </a:ln>
        </p:spPr>
        <p:txBody>
          <a:bodyPr wrap="none">
            <a:spAutoFit/>
          </a:bodyPr>
          <a:lstStyle/>
          <a:p>
            <a:r>
              <a:rPr lang="en-US" sz="1400" b="1"/>
              <a:t>1</a:t>
            </a:r>
          </a:p>
        </p:txBody>
      </p:sp>
      <p:sp>
        <p:nvSpPr>
          <p:cNvPr id="66590" name="Text Box 30"/>
          <p:cNvSpPr txBox="1">
            <a:spLocks noChangeArrowheads="1"/>
          </p:cNvSpPr>
          <p:nvPr/>
        </p:nvSpPr>
        <p:spPr bwMode="auto">
          <a:xfrm>
            <a:off x="3536950" y="5553075"/>
            <a:ext cx="273050" cy="304800"/>
          </a:xfrm>
          <a:prstGeom prst="rect">
            <a:avLst/>
          </a:prstGeom>
          <a:noFill/>
          <a:ln w="9525">
            <a:noFill/>
            <a:miter lim="800000"/>
            <a:headEnd/>
            <a:tailEnd/>
          </a:ln>
        </p:spPr>
        <p:txBody>
          <a:bodyPr wrap="none">
            <a:spAutoFit/>
          </a:bodyPr>
          <a:lstStyle/>
          <a:p>
            <a:r>
              <a:rPr lang="en-US" sz="1400" b="1"/>
              <a:t>2</a:t>
            </a:r>
          </a:p>
        </p:txBody>
      </p:sp>
      <p:sp>
        <p:nvSpPr>
          <p:cNvPr id="66591" name="Text Box 31"/>
          <p:cNvSpPr txBox="1">
            <a:spLocks noChangeArrowheads="1"/>
          </p:cNvSpPr>
          <p:nvPr/>
        </p:nvSpPr>
        <p:spPr bwMode="auto">
          <a:xfrm>
            <a:off x="6477000" y="18732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partition(arr,4,5)</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67587"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67588" name="Line 8"/>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67589" name="Line 9"/>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67590" name="Text Box 10"/>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67591" name="Text Box 11"/>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67592" name="Text Box 12"/>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67593" name="Text Box 13"/>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67594" name="Text Box 14"/>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67595" name="Line 15"/>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67596" name="Line 16"/>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67597" name="Text Box 17"/>
          <p:cNvSpPr txBox="1">
            <a:spLocks noChangeArrowheads="1"/>
          </p:cNvSpPr>
          <p:nvPr/>
        </p:nvSpPr>
        <p:spPr bwMode="auto">
          <a:xfrm>
            <a:off x="16002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quickSort(arr,1,2)</a:t>
            </a:r>
          </a:p>
        </p:txBody>
      </p:sp>
      <p:sp>
        <p:nvSpPr>
          <p:cNvPr id="67598" name="Text Box 18"/>
          <p:cNvSpPr txBox="1">
            <a:spLocks noChangeArrowheads="1"/>
          </p:cNvSpPr>
          <p:nvPr/>
        </p:nvSpPr>
        <p:spPr bwMode="auto">
          <a:xfrm>
            <a:off x="40386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quickSort(arr,3,3)</a:t>
            </a:r>
          </a:p>
        </p:txBody>
      </p:sp>
      <p:sp>
        <p:nvSpPr>
          <p:cNvPr id="67599" name="Text Box 19"/>
          <p:cNvSpPr txBox="1">
            <a:spLocks noChangeArrowheads="1"/>
          </p:cNvSpPr>
          <p:nvPr/>
        </p:nvSpPr>
        <p:spPr bwMode="auto">
          <a:xfrm>
            <a:off x="47244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67600" name="Text Box 20"/>
          <p:cNvSpPr txBox="1">
            <a:spLocks noChangeArrowheads="1"/>
          </p:cNvSpPr>
          <p:nvPr/>
        </p:nvSpPr>
        <p:spPr bwMode="auto">
          <a:xfrm>
            <a:off x="4908550" y="4038600"/>
            <a:ext cx="273050" cy="304800"/>
          </a:xfrm>
          <a:prstGeom prst="rect">
            <a:avLst/>
          </a:prstGeom>
          <a:noFill/>
          <a:ln w="9525">
            <a:noFill/>
            <a:miter lim="800000"/>
            <a:headEnd/>
            <a:tailEnd/>
          </a:ln>
        </p:spPr>
        <p:txBody>
          <a:bodyPr wrap="none">
            <a:spAutoFit/>
          </a:bodyPr>
          <a:lstStyle/>
          <a:p>
            <a:r>
              <a:rPr lang="en-US" sz="1400" b="1"/>
              <a:t>3</a:t>
            </a:r>
          </a:p>
        </p:txBody>
      </p:sp>
      <p:sp>
        <p:nvSpPr>
          <p:cNvPr id="67601" name="Line 21"/>
          <p:cNvSpPr>
            <a:spLocks noChangeShapeType="1"/>
          </p:cNvSpPr>
          <p:nvPr/>
        </p:nvSpPr>
        <p:spPr bwMode="auto">
          <a:xfrm flipH="1">
            <a:off x="2667000" y="2819400"/>
            <a:ext cx="1600200" cy="609600"/>
          </a:xfrm>
          <a:prstGeom prst="line">
            <a:avLst/>
          </a:prstGeom>
          <a:noFill/>
          <a:ln w="9525">
            <a:solidFill>
              <a:schemeClr val="tx1"/>
            </a:solidFill>
            <a:round/>
            <a:headEnd/>
            <a:tailEnd type="triangle" w="med" len="med"/>
          </a:ln>
        </p:spPr>
        <p:txBody>
          <a:bodyPr/>
          <a:lstStyle/>
          <a:p>
            <a:endParaRPr lang="en-US"/>
          </a:p>
        </p:txBody>
      </p:sp>
      <p:sp>
        <p:nvSpPr>
          <p:cNvPr id="67602" name="Line 22"/>
          <p:cNvSpPr>
            <a:spLocks noChangeShapeType="1"/>
          </p:cNvSpPr>
          <p:nvPr/>
        </p:nvSpPr>
        <p:spPr bwMode="auto">
          <a:xfrm>
            <a:off x="4267200" y="2819400"/>
            <a:ext cx="914400" cy="609600"/>
          </a:xfrm>
          <a:prstGeom prst="line">
            <a:avLst/>
          </a:prstGeom>
          <a:noFill/>
          <a:ln w="9525">
            <a:solidFill>
              <a:schemeClr val="tx1"/>
            </a:solidFill>
            <a:round/>
            <a:headEnd/>
            <a:tailEnd type="triangle" w="med" len="med"/>
          </a:ln>
        </p:spPr>
        <p:txBody>
          <a:bodyPr/>
          <a:lstStyle/>
          <a:p>
            <a:endParaRPr lang="en-US"/>
          </a:p>
        </p:txBody>
      </p:sp>
      <p:sp>
        <p:nvSpPr>
          <p:cNvPr id="67603" name="Text Box 23"/>
          <p:cNvSpPr txBox="1">
            <a:spLocks noChangeArrowheads="1"/>
          </p:cNvSpPr>
          <p:nvPr/>
        </p:nvSpPr>
        <p:spPr bwMode="auto">
          <a:xfrm>
            <a:off x="152400" y="5105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quickSort(arr,1,1)</a:t>
            </a:r>
          </a:p>
        </p:txBody>
      </p:sp>
      <p:sp>
        <p:nvSpPr>
          <p:cNvPr id="67604" name="Text Box 24"/>
          <p:cNvSpPr txBox="1">
            <a:spLocks noChangeArrowheads="1"/>
          </p:cNvSpPr>
          <p:nvPr/>
        </p:nvSpPr>
        <p:spPr bwMode="auto">
          <a:xfrm>
            <a:off x="2514600" y="5105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quickSort(arr,2,2)</a:t>
            </a:r>
          </a:p>
        </p:txBody>
      </p:sp>
      <p:sp>
        <p:nvSpPr>
          <p:cNvPr id="67605" name="Line 25"/>
          <p:cNvSpPr>
            <a:spLocks noChangeShapeType="1"/>
          </p:cNvSpPr>
          <p:nvPr/>
        </p:nvSpPr>
        <p:spPr bwMode="auto">
          <a:xfrm flipH="1">
            <a:off x="762000" y="3886200"/>
            <a:ext cx="1676400" cy="1295400"/>
          </a:xfrm>
          <a:prstGeom prst="line">
            <a:avLst/>
          </a:prstGeom>
          <a:noFill/>
          <a:ln w="9525">
            <a:solidFill>
              <a:schemeClr val="tx1"/>
            </a:solidFill>
            <a:round/>
            <a:headEnd/>
            <a:tailEnd type="triangle" w="med" len="med"/>
          </a:ln>
        </p:spPr>
        <p:txBody>
          <a:bodyPr/>
          <a:lstStyle/>
          <a:p>
            <a:endParaRPr lang="en-US"/>
          </a:p>
        </p:txBody>
      </p:sp>
      <p:sp>
        <p:nvSpPr>
          <p:cNvPr id="67606" name="Line 26"/>
          <p:cNvSpPr>
            <a:spLocks noChangeShapeType="1"/>
          </p:cNvSpPr>
          <p:nvPr/>
        </p:nvSpPr>
        <p:spPr bwMode="auto">
          <a:xfrm>
            <a:off x="2438400" y="3886200"/>
            <a:ext cx="914400" cy="1219200"/>
          </a:xfrm>
          <a:prstGeom prst="line">
            <a:avLst/>
          </a:prstGeom>
          <a:noFill/>
          <a:ln w="9525">
            <a:solidFill>
              <a:schemeClr val="tx1"/>
            </a:solidFill>
            <a:round/>
            <a:headEnd/>
            <a:tailEnd type="triangle" w="med" len="med"/>
          </a:ln>
        </p:spPr>
        <p:txBody>
          <a:bodyPr/>
          <a:lstStyle/>
          <a:p>
            <a:endParaRPr lang="en-US"/>
          </a:p>
        </p:txBody>
      </p:sp>
      <p:sp>
        <p:nvSpPr>
          <p:cNvPr id="67607" name="Text Box 27"/>
          <p:cNvSpPr txBox="1">
            <a:spLocks noChangeArrowheads="1"/>
          </p:cNvSpPr>
          <p:nvPr/>
        </p:nvSpPr>
        <p:spPr bwMode="auto">
          <a:xfrm>
            <a:off x="762000" y="5857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67608" name="Text Box 28"/>
          <p:cNvSpPr txBox="1">
            <a:spLocks noChangeArrowheads="1"/>
          </p:cNvSpPr>
          <p:nvPr/>
        </p:nvSpPr>
        <p:spPr bwMode="auto">
          <a:xfrm>
            <a:off x="3352800" y="5857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67609" name="Text Box 29"/>
          <p:cNvSpPr txBox="1">
            <a:spLocks noChangeArrowheads="1"/>
          </p:cNvSpPr>
          <p:nvPr/>
        </p:nvSpPr>
        <p:spPr bwMode="auto">
          <a:xfrm>
            <a:off x="914400" y="5553075"/>
            <a:ext cx="273050" cy="304800"/>
          </a:xfrm>
          <a:prstGeom prst="rect">
            <a:avLst/>
          </a:prstGeom>
          <a:noFill/>
          <a:ln w="9525">
            <a:noFill/>
            <a:miter lim="800000"/>
            <a:headEnd/>
            <a:tailEnd/>
          </a:ln>
        </p:spPr>
        <p:txBody>
          <a:bodyPr wrap="none">
            <a:spAutoFit/>
          </a:bodyPr>
          <a:lstStyle/>
          <a:p>
            <a:r>
              <a:rPr lang="en-US" sz="1400" b="1"/>
              <a:t>1</a:t>
            </a:r>
          </a:p>
        </p:txBody>
      </p:sp>
      <p:sp>
        <p:nvSpPr>
          <p:cNvPr id="67610" name="Text Box 30"/>
          <p:cNvSpPr txBox="1">
            <a:spLocks noChangeArrowheads="1"/>
          </p:cNvSpPr>
          <p:nvPr/>
        </p:nvSpPr>
        <p:spPr bwMode="auto">
          <a:xfrm>
            <a:off x="3536950" y="5553075"/>
            <a:ext cx="273050" cy="304800"/>
          </a:xfrm>
          <a:prstGeom prst="rect">
            <a:avLst/>
          </a:prstGeom>
          <a:noFill/>
          <a:ln w="9525">
            <a:noFill/>
            <a:miter lim="800000"/>
            <a:headEnd/>
            <a:tailEnd/>
          </a:ln>
        </p:spPr>
        <p:txBody>
          <a:bodyPr wrap="none">
            <a:spAutoFit/>
          </a:bodyPr>
          <a:lstStyle/>
          <a:p>
            <a:r>
              <a:rPr lang="en-US" sz="1400" b="1"/>
              <a:t>2</a:t>
            </a:r>
          </a:p>
        </p:txBody>
      </p:sp>
      <p:sp>
        <p:nvSpPr>
          <p:cNvPr id="67611" name="Text Box 38"/>
          <p:cNvSpPr txBox="1">
            <a:spLocks noChangeArrowheads="1"/>
          </p:cNvSpPr>
          <p:nvPr/>
        </p:nvSpPr>
        <p:spPr bwMode="auto">
          <a:xfrm>
            <a:off x="6096000" y="25146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67612" name="Text Box 40"/>
          <p:cNvSpPr txBox="1">
            <a:spLocks noChangeArrowheads="1"/>
          </p:cNvSpPr>
          <p:nvPr/>
        </p:nvSpPr>
        <p:spPr bwMode="auto">
          <a:xfrm>
            <a:off x="6629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67613" name="Text Box 41"/>
          <p:cNvSpPr txBox="1">
            <a:spLocks noChangeArrowheads="1"/>
          </p:cNvSpPr>
          <p:nvPr/>
        </p:nvSpPr>
        <p:spPr bwMode="auto">
          <a:xfrm>
            <a:off x="7315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12</a:t>
            </a:r>
          </a:p>
        </p:txBody>
      </p:sp>
      <p:sp>
        <p:nvSpPr>
          <p:cNvPr id="67614" name="Text Box 42"/>
          <p:cNvSpPr txBox="1">
            <a:spLocks noChangeArrowheads="1"/>
          </p:cNvSpPr>
          <p:nvPr/>
        </p:nvSpPr>
        <p:spPr bwMode="auto">
          <a:xfrm>
            <a:off x="6781800" y="2962275"/>
            <a:ext cx="273050" cy="304800"/>
          </a:xfrm>
          <a:prstGeom prst="rect">
            <a:avLst/>
          </a:prstGeom>
          <a:noFill/>
          <a:ln w="9525">
            <a:noFill/>
            <a:miter lim="800000"/>
            <a:headEnd/>
            <a:tailEnd/>
          </a:ln>
        </p:spPr>
        <p:txBody>
          <a:bodyPr wrap="none">
            <a:spAutoFit/>
          </a:bodyPr>
          <a:lstStyle/>
          <a:p>
            <a:r>
              <a:rPr lang="en-US" sz="1400" b="1"/>
              <a:t>4</a:t>
            </a:r>
          </a:p>
        </p:txBody>
      </p:sp>
      <p:sp>
        <p:nvSpPr>
          <p:cNvPr id="67615" name="Text Box 43"/>
          <p:cNvSpPr txBox="1">
            <a:spLocks noChangeArrowheads="1"/>
          </p:cNvSpPr>
          <p:nvPr/>
        </p:nvSpPr>
        <p:spPr bwMode="auto">
          <a:xfrm>
            <a:off x="7467600" y="2962275"/>
            <a:ext cx="273050" cy="304800"/>
          </a:xfrm>
          <a:prstGeom prst="rect">
            <a:avLst/>
          </a:prstGeom>
          <a:noFill/>
          <a:ln w="9525">
            <a:noFill/>
            <a:miter lim="800000"/>
            <a:headEnd/>
            <a:tailEnd/>
          </a:ln>
        </p:spPr>
        <p:txBody>
          <a:bodyPr wrap="none">
            <a:spAutoFit/>
          </a:bodyPr>
          <a:lstStyle/>
          <a:p>
            <a:r>
              <a:rPr lang="en-US" sz="1400" b="1"/>
              <a:t>5</a:t>
            </a:r>
          </a:p>
        </p:txBody>
      </p:sp>
      <p:sp>
        <p:nvSpPr>
          <p:cNvPr id="67616" name="Line 45"/>
          <p:cNvSpPr>
            <a:spLocks noChangeShapeType="1"/>
          </p:cNvSpPr>
          <p:nvPr/>
        </p:nvSpPr>
        <p:spPr bwMode="auto">
          <a:xfrm flipH="1">
            <a:off x="6858000" y="2057400"/>
            <a:ext cx="304800" cy="457200"/>
          </a:xfrm>
          <a:prstGeom prst="line">
            <a:avLst/>
          </a:prstGeom>
          <a:noFill/>
          <a:ln w="9525">
            <a:solidFill>
              <a:schemeClr val="tx1"/>
            </a:solidFill>
            <a:round/>
            <a:headEnd/>
            <a:tailEnd type="triangle" w="med" len="med"/>
          </a:ln>
        </p:spPr>
        <p:txBody>
          <a:bodyPr/>
          <a:lstStyle/>
          <a:p>
            <a:endParaRPr lang="en-US"/>
          </a:p>
        </p:txBody>
      </p:sp>
      <p:sp>
        <p:nvSpPr>
          <p:cNvPr id="67617" name="Line 46"/>
          <p:cNvSpPr>
            <a:spLocks noChangeShapeType="1"/>
          </p:cNvSpPr>
          <p:nvPr/>
        </p:nvSpPr>
        <p:spPr bwMode="auto">
          <a:xfrm>
            <a:off x="7162800" y="2057400"/>
            <a:ext cx="304800" cy="76200"/>
          </a:xfrm>
          <a:prstGeom prst="line">
            <a:avLst/>
          </a:prstGeom>
          <a:noFill/>
          <a:ln w="9525">
            <a:solidFill>
              <a:schemeClr val="tx1"/>
            </a:solidFill>
            <a:round/>
            <a:headEnd/>
            <a:tailEnd type="triangle" w="med" len="med"/>
          </a:ln>
        </p:spPr>
        <p:txBody>
          <a:bodyPr/>
          <a:lstStyle/>
          <a:p>
            <a:endParaRPr lang="en-US"/>
          </a:p>
        </p:txBody>
      </p:sp>
      <p:sp>
        <p:nvSpPr>
          <p:cNvPr id="67618" name="Text Box 47"/>
          <p:cNvSpPr txBox="1">
            <a:spLocks noChangeArrowheads="1"/>
          </p:cNvSpPr>
          <p:nvPr/>
        </p:nvSpPr>
        <p:spPr bwMode="auto">
          <a:xfrm>
            <a:off x="7162800" y="2133600"/>
            <a:ext cx="1841500" cy="274638"/>
          </a:xfrm>
          <a:prstGeom prst="rect">
            <a:avLst/>
          </a:prstGeom>
          <a:noFill/>
          <a:ln w="9525">
            <a:noFill/>
            <a:miter lim="800000"/>
            <a:headEnd/>
            <a:tailEnd/>
          </a:ln>
        </p:spPr>
        <p:txBody>
          <a:bodyPr wrap="none">
            <a:spAutoFit/>
          </a:bodyPr>
          <a:lstStyle/>
          <a:p>
            <a:r>
              <a:rPr lang="en-US" sz="1200" b="1">
                <a:latin typeface="Courier New" pitchFamily="49" charset="0"/>
              </a:rPr>
              <a:t>quickSort(arr,6,5)</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40963"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75"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87"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63" name="Line 47"/>
          <p:cNvSpPr>
            <a:spLocks noChangeShapeType="1"/>
          </p:cNvSpPr>
          <p:nvPr/>
        </p:nvSpPr>
        <p:spPr bwMode="auto">
          <a:xfrm flipV="1">
            <a:off x="32766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9264" name="Line 48"/>
          <p:cNvSpPr>
            <a:spLocks noChangeShapeType="1"/>
          </p:cNvSpPr>
          <p:nvPr/>
        </p:nvSpPr>
        <p:spPr bwMode="auto">
          <a:xfrm flipV="1">
            <a:off x="6781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9265" name="Line 49"/>
          <p:cNvSpPr>
            <a:spLocks noChangeShapeType="1"/>
          </p:cNvSpPr>
          <p:nvPr/>
        </p:nvSpPr>
        <p:spPr bwMode="auto">
          <a:xfrm flipV="1">
            <a:off x="51054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9266" name="Text Box 51"/>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9267" name="Text Box 52"/>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9268" name="Text Box 53"/>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68611"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68612" name="Line 4"/>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68613" name="Line 5"/>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68614" name="Text Box 6"/>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68615" name="Text Box 7"/>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68616" name="Text Box 8"/>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68617" name="Text Box 9"/>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68618" name="Text Box 10"/>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68619" name="Line 1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68620" name="Line 1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68621" name="Text Box 13"/>
          <p:cNvSpPr txBox="1">
            <a:spLocks noChangeArrowheads="1"/>
          </p:cNvSpPr>
          <p:nvPr/>
        </p:nvSpPr>
        <p:spPr bwMode="auto">
          <a:xfrm>
            <a:off x="16002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quickSort(arr,1,2)</a:t>
            </a:r>
          </a:p>
        </p:txBody>
      </p:sp>
      <p:sp>
        <p:nvSpPr>
          <p:cNvPr id="68622" name="Text Box 14"/>
          <p:cNvSpPr txBox="1">
            <a:spLocks noChangeArrowheads="1"/>
          </p:cNvSpPr>
          <p:nvPr/>
        </p:nvSpPr>
        <p:spPr bwMode="auto">
          <a:xfrm>
            <a:off x="40386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quickSort(arr,3,3)</a:t>
            </a:r>
          </a:p>
        </p:txBody>
      </p:sp>
      <p:sp>
        <p:nvSpPr>
          <p:cNvPr id="68623" name="Text Box 15"/>
          <p:cNvSpPr txBox="1">
            <a:spLocks noChangeArrowheads="1"/>
          </p:cNvSpPr>
          <p:nvPr/>
        </p:nvSpPr>
        <p:spPr bwMode="auto">
          <a:xfrm>
            <a:off x="47244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68624" name="Text Box 16"/>
          <p:cNvSpPr txBox="1">
            <a:spLocks noChangeArrowheads="1"/>
          </p:cNvSpPr>
          <p:nvPr/>
        </p:nvSpPr>
        <p:spPr bwMode="auto">
          <a:xfrm>
            <a:off x="4908550" y="4038600"/>
            <a:ext cx="273050" cy="304800"/>
          </a:xfrm>
          <a:prstGeom prst="rect">
            <a:avLst/>
          </a:prstGeom>
          <a:noFill/>
          <a:ln w="9525">
            <a:noFill/>
            <a:miter lim="800000"/>
            <a:headEnd/>
            <a:tailEnd/>
          </a:ln>
        </p:spPr>
        <p:txBody>
          <a:bodyPr wrap="none">
            <a:spAutoFit/>
          </a:bodyPr>
          <a:lstStyle/>
          <a:p>
            <a:r>
              <a:rPr lang="en-US" sz="1400" b="1"/>
              <a:t>3</a:t>
            </a:r>
          </a:p>
        </p:txBody>
      </p:sp>
      <p:sp>
        <p:nvSpPr>
          <p:cNvPr id="68625" name="Line 17"/>
          <p:cNvSpPr>
            <a:spLocks noChangeShapeType="1"/>
          </p:cNvSpPr>
          <p:nvPr/>
        </p:nvSpPr>
        <p:spPr bwMode="auto">
          <a:xfrm flipH="1">
            <a:off x="2667000" y="2819400"/>
            <a:ext cx="1600200" cy="609600"/>
          </a:xfrm>
          <a:prstGeom prst="line">
            <a:avLst/>
          </a:prstGeom>
          <a:noFill/>
          <a:ln w="9525">
            <a:solidFill>
              <a:schemeClr val="tx1"/>
            </a:solidFill>
            <a:round/>
            <a:headEnd/>
            <a:tailEnd type="triangle" w="med" len="med"/>
          </a:ln>
        </p:spPr>
        <p:txBody>
          <a:bodyPr/>
          <a:lstStyle/>
          <a:p>
            <a:endParaRPr lang="en-US"/>
          </a:p>
        </p:txBody>
      </p:sp>
      <p:sp>
        <p:nvSpPr>
          <p:cNvPr id="68626" name="Line 18"/>
          <p:cNvSpPr>
            <a:spLocks noChangeShapeType="1"/>
          </p:cNvSpPr>
          <p:nvPr/>
        </p:nvSpPr>
        <p:spPr bwMode="auto">
          <a:xfrm>
            <a:off x="4267200" y="2819400"/>
            <a:ext cx="914400" cy="609600"/>
          </a:xfrm>
          <a:prstGeom prst="line">
            <a:avLst/>
          </a:prstGeom>
          <a:noFill/>
          <a:ln w="9525">
            <a:solidFill>
              <a:schemeClr val="tx1"/>
            </a:solidFill>
            <a:round/>
            <a:headEnd/>
            <a:tailEnd type="triangle" w="med" len="med"/>
          </a:ln>
        </p:spPr>
        <p:txBody>
          <a:bodyPr/>
          <a:lstStyle/>
          <a:p>
            <a:endParaRPr lang="en-US"/>
          </a:p>
        </p:txBody>
      </p:sp>
      <p:sp>
        <p:nvSpPr>
          <p:cNvPr id="68627" name="Text Box 19"/>
          <p:cNvSpPr txBox="1">
            <a:spLocks noChangeArrowheads="1"/>
          </p:cNvSpPr>
          <p:nvPr/>
        </p:nvSpPr>
        <p:spPr bwMode="auto">
          <a:xfrm>
            <a:off x="152400" y="5105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quickSort(arr,1,1)</a:t>
            </a:r>
          </a:p>
        </p:txBody>
      </p:sp>
      <p:sp>
        <p:nvSpPr>
          <p:cNvPr id="68628" name="Text Box 20"/>
          <p:cNvSpPr txBox="1">
            <a:spLocks noChangeArrowheads="1"/>
          </p:cNvSpPr>
          <p:nvPr/>
        </p:nvSpPr>
        <p:spPr bwMode="auto">
          <a:xfrm>
            <a:off x="2514600" y="5105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quickSort(arr,2,2)</a:t>
            </a:r>
          </a:p>
        </p:txBody>
      </p:sp>
      <p:sp>
        <p:nvSpPr>
          <p:cNvPr id="68629" name="Line 21"/>
          <p:cNvSpPr>
            <a:spLocks noChangeShapeType="1"/>
          </p:cNvSpPr>
          <p:nvPr/>
        </p:nvSpPr>
        <p:spPr bwMode="auto">
          <a:xfrm flipH="1">
            <a:off x="762000" y="3886200"/>
            <a:ext cx="1676400" cy="1295400"/>
          </a:xfrm>
          <a:prstGeom prst="line">
            <a:avLst/>
          </a:prstGeom>
          <a:noFill/>
          <a:ln w="9525">
            <a:solidFill>
              <a:schemeClr val="tx1"/>
            </a:solidFill>
            <a:round/>
            <a:headEnd/>
            <a:tailEnd type="triangle" w="med" len="med"/>
          </a:ln>
        </p:spPr>
        <p:txBody>
          <a:bodyPr/>
          <a:lstStyle/>
          <a:p>
            <a:endParaRPr lang="en-US"/>
          </a:p>
        </p:txBody>
      </p:sp>
      <p:sp>
        <p:nvSpPr>
          <p:cNvPr id="68630" name="Line 22"/>
          <p:cNvSpPr>
            <a:spLocks noChangeShapeType="1"/>
          </p:cNvSpPr>
          <p:nvPr/>
        </p:nvSpPr>
        <p:spPr bwMode="auto">
          <a:xfrm>
            <a:off x="2438400" y="3886200"/>
            <a:ext cx="914400" cy="1219200"/>
          </a:xfrm>
          <a:prstGeom prst="line">
            <a:avLst/>
          </a:prstGeom>
          <a:noFill/>
          <a:ln w="9525">
            <a:solidFill>
              <a:schemeClr val="tx1"/>
            </a:solidFill>
            <a:round/>
            <a:headEnd/>
            <a:tailEnd type="triangle" w="med" len="med"/>
          </a:ln>
        </p:spPr>
        <p:txBody>
          <a:bodyPr/>
          <a:lstStyle/>
          <a:p>
            <a:endParaRPr lang="en-US"/>
          </a:p>
        </p:txBody>
      </p:sp>
      <p:sp>
        <p:nvSpPr>
          <p:cNvPr id="68631" name="Text Box 23"/>
          <p:cNvSpPr txBox="1">
            <a:spLocks noChangeArrowheads="1"/>
          </p:cNvSpPr>
          <p:nvPr/>
        </p:nvSpPr>
        <p:spPr bwMode="auto">
          <a:xfrm>
            <a:off x="762000" y="5857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68632" name="Text Box 24"/>
          <p:cNvSpPr txBox="1">
            <a:spLocks noChangeArrowheads="1"/>
          </p:cNvSpPr>
          <p:nvPr/>
        </p:nvSpPr>
        <p:spPr bwMode="auto">
          <a:xfrm>
            <a:off x="3352800" y="5857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68633" name="Text Box 25"/>
          <p:cNvSpPr txBox="1">
            <a:spLocks noChangeArrowheads="1"/>
          </p:cNvSpPr>
          <p:nvPr/>
        </p:nvSpPr>
        <p:spPr bwMode="auto">
          <a:xfrm>
            <a:off x="914400" y="5553075"/>
            <a:ext cx="273050" cy="304800"/>
          </a:xfrm>
          <a:prstGeom prst="rect">
            <a:avLst/>
          </a:prstGeom>
          <a:noFill/>
          <a:ln w="9525">
            <a:noFill/>
            <a:miter lim="800000"/>
            <a:headEnd/>
            <a:tailEnd/>
          </a:ln>
        </p:spPr>
        <p:txBody>
          <a:bodyPr wrap="none">
            <a:spAutoFit/>
          </a:bodyPr>
          <a:lstStyle/>
          <a:p>
            <a:r>
              <a:rPr lang="en-US" sz="1400" b="1"/>
              <a:t>1</a:t>
            </a:r>
          </a:p>
        </p:txBody>
      </p:sp>
      <p:sp>
        <p:nvSpPr>
          <p:cNvPr id="68634" name="Text Box 26"/>
          <p:cNvSpPr txBox="1">
            <a:spLocks noChangeArrowheads="1"/>
          </p:cNvSpPr>
          <p:nvPr/>
        </p:nvSpPr>
        <p:spPr bwMode="auto">
          <a:xfrm>
            <a:off x="3536950" y="5553075"/>
            <a:ext cx="273050" cy="304800"/>
          </a:xfrm>
          <a:prstGeom prst="rect">
            <a:avLst/>
          </a:prstGeom>
          <a:noFill/>
          <a:ln w="9525">
            <a:noFill/>
            <a:miter lim="800000"/>
            <a:headEnd/>
            <a:tailEnd/>
          </a:ln>
        </p:spPr>
        <p:txBody>
          <a:bodyPr wrap="none">
            <a:spAutoFit/>
          </a:bodyPr>
          <a:lstStyle/>
          <a:p>
            <a:r>
              <a:rPr lang="en-US" sz="1400" b="1"/>
              <a:t>2</a:t>
            </a:r>
          </a:p>
        </p:txBody>
      </p:sp>
      <p:sp>
        <p:nvSpPr>
          <p:cNvPr id="68635" name="Text Box 27"/>
          <p:cNvSpPr txBox="1">
            <a:spLocks noChangeArrowheads="1"/>
          </p:cNvSpPr>
          <p:nvPr/>
        </p:nvSpPr>
        <p:spPr bwMode="auto">
          <a:xfrm>
            <a:off x="6096000" y="25146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68636" name="Text Box 28"/>
          <p:cNvSpPr txBox="1">
            <a:spLocks noChangeArrowheads="1"/>
          </p:cNvSpPr>
          <p:nvPr/>
        </p:nvSpPr>
        <p:spPr bwMode="auto">
          <a:xfrm>
            <a:off x="6629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9</a:t>
            </a:r>
          </a:p>
        </p:txBody>
      </p:sp>
      <p:sp>
        <p:nvSpPr>
          <p:cNvPr id="68637" name="Text Box 29"/>
          <p:cNvSpPr txBox="1">
            <a:spLocks noChangeArrowheads="1"/>
          </p:cNvSpPr>
          <p:nvPr/>
        </p:nvSpPr>
        <p:spPr bwMode="auto">
          <a:xfrm>
            <a:off x="7315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68638" name="Text Box 30"/>
          <p:cNvSpPr txBox="1">
            <a:spLocks noChangeArrowheads="1"/>
          </p:cNvSpPr>
          <p:nvPr/>
        </p:nvSpPr>
        <p:spPr bwMode="auto">
          <a:xfrm>
            <a:off x="6781800" y="2962275"/>
            <a:ext cx="273050" cy="304800"/>
          </a:xfrm>
          <a:prstGeom prst="rect">
            <a:avLst/>
          </a:prstGeom>
          <a:noFill/>
          <a:ln w="9525">
            <a:noFill/>
            <a:miter lim="800000"/>
            <a:headEnd/>
            <a:tailEnd/>
          </a:ln>
        </p:spPr>
        <p:txBody>
          <a:bodyPr wrap="none">
            <a:spAutoFit/>
          </a:bodyPr>
          <a:lstStyle/>
          <a:p>
            <a:r>
              <a:rPr lang="en-US" sz="1400" b="1"/>
              <a:t>4</a:t>
            </a:r>
          </a:p>
        </p:txBody>
      </p:sp>
      <p:sp>
        <p:nvSpPr>
          <p:cNvPr id="68639" name="Text Box 31"/>
          <p:cNvSpPr txBox="1">
            <a:spLocks noChangeArrowheads="1"/>
          </p:cNvSpPr>
          <p:nvPr/>
        </p:nvSpPr>
        <p:spPr bwMode="auto">
          <a:xfrm>
            <a:off x="7467600" y="2962275"/>
            <a:ext cx="273050" cy="304800"/>
          </a:xfrm>
          <a:prstGeom prst="rect">
            <a:avLst/>
          </a:prstGeom>
          <a:noFill/>
          <a:ln w="9525">
            <a:noFill/>
            <a:miter lim="800000"/>
            <a:headEnd/>
            <a:tailEnd/>
          </a:ln>
        </p:spPr>
        <p:txBody>
          <a:bodyPr wrap="none">
            <a:spAutoFit/>
          </a:bodyPr>
          <a:lstStyle/>
          <a:p>
            <a:r>
              <a:rPr lang="en-US" sz="1400" b="1"/>
              <a:t>5</a:t>
            </a:r>
          </a:p>
        </p:txBody>
      </p:sp>
      <p:sp>
        <p:nvSpPr>
          <p:cNvPr id="68640" name="Rectangle 32"/>
          <p:cNvSpPr>
            <a:spLocks noChangeArrowheads="1"/>
          </p:cNvSpPr>
          <p:nvPr/>
        </p:nvSpPr>
        <p:spPr bwMode="auto">
          <a:xfrm>
            <a:off x="6096000" y="2743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partition(arr,4,5)</a:t>
            </a:r>
          </a:p>
        </p:txBody>
      </p:sp>
      <p:sp>
        <p:nvSpPr>
          <p:cNvPr id="68641" name="Line 33"/>
          <p:cNvSpPr>
            <a:spLocks noChangeShapeType="1"/>
          </p:cNvSpPr>
          <p:nvPr/>
        </p:nvSpPr>
        <p:spPr bwMode="auto">
          <a:xfrm flipH="1">
            <a:off x="6858000" y="2057400"/>
            <a:ext cx="304800" cy="457200"/>
          </a:xfrm>
          <a:prstGeom prst="line">
            <a:avLst/>
          </a:prstGeom>
          <a:noFill/>
          <a:ln w="9525">
            <a:solidFill>
              <a:schemeClr val="tx1"/>
            </a:solidFill>
            <a:round/>
            <a:headEnd/>
            <a:tailEnd type="triangle" w="med" len="med"/>
          </a:ln>
        </p:spPr>
        <p:txBody>
          <a:bodyPr/>
          <a:lstStyle/>
          <a:p>
            <a:endParaRPr lang="en-US"/>
          </a:p>
        </p:txBody>
      </p:sp>
      <p:sp>
        <p:nvSpPr>
          <p:cNvPr id="68642" name="Line 34"/>
          <p:cNvSpPr>
            <a:spLocks noChangeShapeType="1"/>
          </p:cNvSpPr>
          <p:nvPr/>
        </p:nvSpPr>
        <p:spPr bwMode="auto">
          <a:xfrm>
            <a:off x="7162800" y="2057400"/>
            <a:ext cx="304800" cy="76200"/>
          </a:xfrm>
          <a:prstGeom prst="line">
            <a:avLst/>
          </a:prstGeom>
          <a:noFill/>
          <a:ln w="9525">
            <a:solidFill>
              <a:schemeClr val="tx1"/>
            </a:solidFill>
            <a:round/>
            <a:headEnd/>
            <a:tailEnd type="triangle" w="med" len="med"/>
          </a:ln>
        </p:spPr>
        <p:txBody>
          <a:bodyPr/>
          <a:lstStyle/>
          <a:p>
            <a:endParaRPr lang="en-US"/>
          </a:p>
        </p:txBody>
      </p:sp>
      <p:sp>
        <p:nvSpPr>
          <p:cNvPr id="68643" name="Text Box 35"/>
          <p:cNvSpPr txBox="1">
            <a:spLocks noChangeArrowheads="1"/>
          </p:cNvSpPr>
          <p:nvPr/>
        </p:nvSpPr>
        <p:spPr bwMode="auto">
          <a:xfrm>
            <a:off x="7162800" y="2133600"/>
            <a:ext cx="1841500" cy="274638"/>
          </a:xfrm>
          <a:prstGeom prst="rect">
            <a:avLst/>
          </a:prstGeom>
          <a:noFill/>
          <a:ln w="9525">
            <a:noFill/>
            <a:miter lim="800000"/>
            <a:headEnd/>
            <a:tailEnd/>
          </a:ln>
        </p:spPr>
        <p:txBody>
          <a:bodyPr wrap="none">
            <a:spAutoFit/>
          </a:bodyPr>
          <a:lstStyle/>
          <a:p>
            <a:r>
              <a:rPr lang="en-US" sz="1200" b="1">
                <a:latin typeface="Courier New" pitchFamily="49" charset="0"/>
              </a:rPr>
              <a:t>quickSort(arr,6,5)</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69635"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69636" name="Line 4"/>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69637" name="Line 5"/>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69638" name="Text Box 6"/>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69639" name="Text Box 7"/>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69640" name="Text Box 8"/>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69641" name="Text Box 9"/>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69642" name="Text Box 10"/>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69643" name="Line 1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69644" name="Line 1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69645" name="Text Box 13"/>
          <p:cNvSpPr txBox="1">
            <a:spLocks noChangeArrowheads="1"/>
          </p:cNvSpPr>
          <p:nvPr/>
        </p:nvSpPr>
        <p:spPr bwMode="auto">
          <a:xfrm>
            <a:off x="16002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quickSort(arr,1,2)</a:t>
            </a:r>
          </a:p>
        </p:txBody>
      </p:sp>
      <p:sp>
        <p:nvSpPr>
          <p:cNvPr id="69646" name="Text Box 14"/>
          <p:cNvSpPr txBox="1">
            <a:spLocks noChangeArrowheads="1"/>
          </p:cNvSpPr>
          <p:nvPr/>
        </p:nvSpPr>
        <p:spPr bwMode="auto">
          <a:xfrm>
            <a:off x="40386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quickSort(arr,3,3)</a:t>
            </a:r>
          </a:p>
        </p:txBody>
      </p:sp>
      <p:sp>
        <p:nvSpPr>
          <p:cNvPr id="69647" name="Text Box 15"/>
          <p:cNvSpPr txBox="1">
            <a:spLocks noChangeArrowheads="1"/>
          </p:cNvSpPr>
          <p:nvPr/>
        </p:nvSpPr>
        <p:spPr bwMode="auto">
          <a:xfrm>
            <a:off x="47244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69648" name="Text Box 16"/>
          <p:cNvSpPr txBox="1">
            <a:spLocks noChangeArrowheads="1"/>
          </p:cNvSpPr>
          <p:nvPr/>
        </p:nvSpPr>
        <p:spPr bwMode="auto">
          <a:xfrm>
            <a:off x="4908550" y="4038600"/>
            <a:ext cx="273050" cy="304800"/>
          </a:xfrm>
          <a:prstGeom prst="rect">
            <a:avLst/>
          </a:prstGeom>
          <a:noFill/>
          <a:ln w="9525">
            <a:noFill/>
            <a:miter lim="800000"/>
            <a:headEnd/>
            <a:tailEnd/>
          </a:ln>
        </p:spPr>
        <p:txBody>
          <a:bodyPr wrap="none">
            <a:spAutoFit/>
          </a:bodyPr>
          <a:lstStyle/>
          <a:p>
            <a:r>
              <a:rPr lang="en-US" sz="1400" b="1"/>
              <a:t>3</a:t>
            </a:r>
          </a:p>
        </p:txBody>
      </p:sp>
      <p:sp>
        <p:nvSpPr>
          <p:cNvPr id="69649" name="Line 17"/>
          <p:cNvSpPr>
            <a:spLocks noChangeShapeType="1"/>
          </p:cNvSpPr>
          <p:nvPr/>
        </p:nvSpPr>
        <p:spPr bwMode="auto">
          <a:xfrm flipH="1">
            <a:off x="2667000" y="2819400"/>
            <a:ext cx="1600200" cy="609600"/>
          </a:xfrm>
          <a:prstGeom prst="line">
            <a:avLst/>
          </a:prstGeom>
          <a:noFill/>
          <a:ln w="9525">
            <a:solidFill>
              <a:schemeClr val="tx1"/>
            </a:solidFill>
            <a:round/>
            <a:headEnd/>
            <a:tailEnd type="triangle" w="med" len="med"/>
          </a:ln>
        </p:spPr>
        <p:txBody>
          <a:bodyPr/>
          <a:lstStyle/>
          <a:p>
            <a:endParaRPr lang="en-US"/>
          </a:p>
        </p:txBody>
      </p:sp>
      <p:sp>
        <p:nvSpPr>
          <p:cNvPr id="69650" name="Line 18"/>
          <p:cNvSpPr>
            <a:spLocks noChangeShapeType="1"/>
          </p:cNvSpPr>
          <p:nvPr/>
        </p:nvSpPr>
        <p:spPr bwMode="auto">
          <a:xfrm>
            <a:off x="4267200" y="2819400"/>
            <a:ext cx="914400" cy="609600"/>
          </a:xfrm>
          <a:prstGeom prst="line">
            <a:avLst/>
          </a:prstGeom>
          <a:noFill/>
          <a:ln w="9525">
            <a:solidFill>
              <a:schemeClr val="tx1"/>
            </a:solidFill>
            <a:round/>
            <a:headEnd/>
            <a:tailEnd type="triangle" w="med" len="med"/>
          </a:ln>
        </p:spPr>
        <p:txBody>
          <a:bodyPr/>
          <a:lstStyle/>
          <a:p>
            <a:endParaRPr lang="en-US"/>
          </a:p>
        </p:txBody>
      </p:sp>
      <p:sp>
        <p:nvSpPr>
          <p:cNvPr id="69651" name="Text Box 19"/>
          <p:cNvSpPr txBox="1">
            <a:spLocks noChangeArrowheads="1"/>
          </p:cNvSpPr>
          <p:nvPr/>
        </p:nvSpPr>
        <p:spPr bwMode="auto">
          <a:xfrm>
            <a:off x="152400" y="5105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quickSort(arr,1,1)</a:t>
            </a:r>
          </a:p>
        </p:txBody>
      </p:sp>
      <p:sp>
        <p:nvSpPr>
          <p:cNvPr id="69652" name="Text Box 20"/>
          <p:cNvSpPr txBox="1">
            <a:spLocks noChangeArrowheads="1"/>
          </p:cNvSpPr>
          <p:nvPr/>
        </p:nvSpPr>
        <p:spPr bwMode="auto">
          <a:xfrm>
            <a:off x="2514600" y="5105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quickSort(arr,2,2)</a:t>
            </a:r>
          </a:p>
        </p:txBody>
      </p:sp>
      <p:sp>
        <p:nvSpPr>
          <p:cNvPr id="69653" name="Line 21"/>
          <p:cNvSpPr>
            <a:spLocks noChangeShapeType="1"/>
          </p:cNvSpPr>
          <p:nvPr/>
        </p:nvSpPr>
        <p:spPr bwMode="auto">
          <a:xfrm flipH="1">
            <a:off x="762000" y="3886200"/>
            <a:ext cx="1676400" cy="1295400"/>
          </a:xfrm>
          <a:prstGeom prst="line">
            <a:avLst/>
          </a:prstGeom>
          <a:noFill/>
          <a:ln w="9525">
            <a:solidFill>
              <a:schemeClr val="tx1"/>
            </a:solidFill>
            <a:round/>
            <a:headEnd/>
            <a:tailEnd type="triangle" w="med" len="med"/>
          </a:ln>
        </p:spPr>
        <p:txBody>
          <a:bodyPr/>
          <a:lstStyle/>
          <a:p>
            <a:endParaRPr lang="en-US"/>
          </a:p>
        </p:txBody>
      </p:sp>
      <p:sp>
        <p:nvSpPr>
          <p:cNvPr id="69654" name="Line 22"/>
          <p:cNvSpPr>
            <a:spLocks noChangeShapeType="1"/>
          </p:cNvSpPr>
          <p:nvPr/>
        </p:nvSpPr>
        <p:spPr bwMode="auto">
          <a:xfrm>
            <a:off x="2438400" y="3886200"/>
            <a:ext cx="914400" cy="1219200"/>
          </a:xfrm>
          <a:prstGeom prst="line">
            <a:avLst/>
          </a:prstGeom>
          <a:noFill/>
          <a:ln w="9525">
            <a:solidFill>
              <a:schemeClr val="tx1"/>
            </a:solidFill>
            <a:round/>
            <a:headEnd/>
            <a:tailEnd type="triangle" w="med" len="med"/>
          </a:ln>
        </p:spPr>
        <p:txBody>
          <a:bodyPr/>
          <a:lstStyle/>
          <a:p>
            <a:endParaRPr lang="en-US"/>
          </a:p>
        </p:txBody>
      </p:sp>
      <p:sp>
        <p:nvSpPr>
          <p:cNvPr id="69655" name="Text Box 23"/>
          <p:cNvSpPr txBox="1">
            <a:spLocks noChangeArrowheads="1"/>
          </p:cNvSpPr>
          <p:nvPr/>
        </p:nvSpPr>
        <p:spPr bwMode="auto">
          <a:xfrm>
            <a:off x="762000" y="5857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69656" name="Text Box 24"/>
          <p:cNvSpPr txBox="1">
            <a:spLocks noChangeArrowheads="1"/>
          </p:cNvSpPr>
          <p:nvPr/>
        </p:nvSpPr>
        <p:spPr bwMode="auto">
          <a:xfrm>
            <a:off x="3352800" y="5857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69657" name="Text Box 25"/>
          <p:cNvSpPr txBox="1">
            <a:spLocks noChangeArrowheads="1"/>
          </p:cNvSpPr>
          <p:nvPr/>
        </p:nvSpPr>
        <p:spPr bwMode="auto">
          <a:xfrm>
            <a:off x="914400" y="5553075"/>
            <a:ext cx="273050" cy="304800"/>
          </a:xfrm>
          <a:prstGeom prst="rect">
            <a:avLst/>
          </a:prstGeom>
          <a:noFill/>
          <a:ln w="9525">
            <a:noFill/>
            <a:miter lim="800000"/>
            <a:headEnd/>
            <a:tailEnd/>
          </a:ln>
        </p:spPr>
        <p:txBody>
          <a:bodyPr wrap="none">
            <a:spAutoFit/>
          </a:bodyPr>
          <a:lstStyle/>
          <a:p>
            <a:r>
              <a:rPr lang="en-US" sz="1400" b="1"/>
              <a:t>1</a:t>
            </a:r>
          </a:p>
        </p:txBody>
      </p:sp>
      <p:sp>
        <p:nvSpPr>
          <p:cNvPr id="69658" name="Text Box 26"/>
          <p:cNvSpPr txBox="1">
            <a:spLocks noChangeArrowheads="1"/>
          </p:cNvSpPr>
          <p:nvPr/>
        </p:nvSpPr>
        <p:spPr bwMode="auto">
          <a:xfrm>
            <a:off x="3536950" y="5553075"/>
            <a:ext cx="273050" cy="304800"/>
          </a:xfrm>
          <a:prstGeom prst="rect">
            <a:avLst/>
          </a:prstGeom>
          <a:noFill/>
          <a:ln w="9525">
            <a:noFill/>
            <a:miter lim="800000"/>
            <a:headEnd/>
            <a:tailEnd/>
          </a:ln>
        </p:spPr>
        <p:txBody>
          <a:bodyPr wrap="none">
            <a:spAutoFit/>
          </a:bodyPr>
          <a:lstStyle/>
          <a:p>
            <a:r>
              <a:rPr lang="en-US" sz="1400" b="1"/>
              <a:t>2</a:t>
            </a:r>
          </a:p>
        </p:txBody>
      </p:sp>
      <p:sp>
        <p:nvSpPr>
          <p:cNvPr id="69659" name="Text Box 27"/>
          <p:cNvSpPr txBox="1">
            <a:spLocks noChangeArrowheads="1"/>
          </p:cNvSpPr>
          <p:nvPr/>
        </p:nvSpPr>
        <p:spPr bwMode="auto">
          <a:xfrm>
            <a:off x="6096000" y="25146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69660" name="Text Box 28"/>
          <p:cNvSpPr txBox="1">
            <a:spLocks noChangeArrowheads="1"/>
          </p:cNvSpPr>
          <p:nvPr/>
        </p:nvSpPr>
        <p:spPr bwMode="auto">
          <a:xfrm>
            <a:off x="66294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solidFill>
                  <a:srgbClr val="FF0000"/>
                </a:solidFill>
              </a:rPr>
              <a:t>9</a:t>
            </a:r>
          </a:p>
        </p:txBody>
      </p:sp>
      <p:sp>
        <p:nvSpPr>
          <p:cNvPr id="69661" name="Text Box 29"/>
          <p:cNvSpPr txBox="1">
            <a:spLocks noChangeArrowheads="1"/>
          </p:cNvSpPr>
          <p:nvPr/>
        </p:nvSpPr>
        <p:spPr bwMode="auto">
          <a:xfrm>
            <a:off x="7315200" y="32670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69662" name="Text Box 30"/>
          <p:cNvSpPr txBox="1">
            <a:spLocks noChangeArrowheads="1"/>
          </p:cNvSpPr>
          <p:nvPr/>
        </p:nvSpPr>
        <p:spPr bwMode="auto">
          <a:xfrm>
            <a:off x="6781800" y="2962275"/>
            <a:ext cx="273050" cy="304800"/>
          </a:xfrm>
          <a:prstGeom prst="rect">
            <a:avLst/>
          </a:prstGeom>
          <a:noFill/>
          <a:ln w="9525">
            <a:noFill/>
            <a:miter lim="800000"/>
            <a:headEnd/>
            <a:tailEnd/>
          </a:ln>
        </p:spPr>
        <p:txBody>
          <a:bodyPr wrap="none">
            <a:spAutoFit/>
          </a:bodyPr>
          <a:lstStyle/>
          <a:p>
            <a:r>
              <a:rPr lang="en-US" sz="1400" b="1"/>
              <a:t>4</a:t>
            </a:r>
          </a:p>
        </p:txBody>
      </p:sp>
      <p:sp>
        <p:nvSpPr>
          <p:cNvPr id="69663" name="Text Box 31"/>
          <p:cNvSpPr txBox="1">
            <a:spLocks noChangeArrowheads="1"/>
          </p:cNvSpPr>
          <p:nvPr/>
        </p:nvSpPr>
        <p:spPr bwMode="auto">
          <a:xfrm>
            <a:off x="7467600" y="2962275"/>
            <a:ext cx="273050" cy="304800"/>
          </a:xfrm>
          <a:prstGeom prst="rect">
            <a:avLst/>
          </a:prstGeom>
          <a:noFill/>
          <a:ln w="9525">
            <a:noFill/>
            <a:miter lim="800000"/>
            <a:headEnd/>
            <a:tailEnd/>
          </a:ln>
        </p:spPr>
        <p:txBody>
          <a:bodyPr wrap="none">
            <a:spAutoFit/>
          </a:bodyPr>
          <a:lstStyle/>
          <a:p>
            <a:r>
              <a:rPr lang="en-US" sz="1400" b="1"/>
              <a:t>5</a:t>
            </a:r>
          </a:p>
        </p:txBody>
      </p:sp>
      <p:sp>
        <p:nvSpPr>
          <p:cNvPr id="69664" name="Line 33"/>
          <p:cNvSpPr>
            <a:spLocks noChangeShapeType="1"/>
          </p:cNvSpPr>
          <p:nvPr/>
        </p:nvSpPr>
        <p:spPr bwMode="auto">
          <a:xfrm flipH="1">
            <a:off x="6858000" y="2057400"/>
            <a:ext cx="304800" cy="457200"/>
          </a:xfrm>
          <a:prstGeom prst="line">
            <a:avLst/>
          </a:prstGeom>
          <a:noFill/>
          <a:ln w="9525">
            <a:solidFill>
              <a:schemeClr val="tx1"/>
            </a:solidFill>
            <a:round/>
            <a:headEnd/>
            <a:tailEnd type="triangle" w="med" len="med"/>
          </a:ln>
        </p:spPr>
        <p:txBody>
          <a:bodyPr/>
          <a:lstStyle/>
          <a:p>
            <a:endParaRPr lang="en-US"/>
          </a:p>
        </p:txBody>
      </p:sp>
      <p:sp>
        <p:nvSpPr>
          <p:cNvPr id="69665" name="Line 34"/>
          <p:cNvSpPr>
            <a:spLocks noChangeShapeType="1"/>
          </p:cNvSpPr>
          <p:nvPr/>
        </p:nvSpPr>
        <p:spPr bwMode="auto">
          <a:xfrm>
            <a:off x="7162800" y="2057400"/>
            <a:ext cx="304800" cy="76200"/>
          </a:xfrm>
          <a:prstGeom prst="line">
            <a:avLst/>
          </a:prstGeom>
          <a:noFill/>
          <a:ln w="9525">
            <a:solidFill>
              <a:schemeClr val="tx1"/>
            </a:solidFill>
            <a:round/>
            <a:headEnd/>
            <a:tailEnd type="triangle" w="med" len="med"/>
          </a:ln>
        </p:spPr>
        <p:txBody>
          <a:bodyPr/>
          <a:lstStyle/>
          <a:p>
            <a:endParaRPr lang="en-US"/>
          </a:p>
        </p:txBody>
      </p:sp>
      <p:sp>
        <p:nvSpPr>
          <p:cNvPr id="69666" name="Text Box 35"/>
          <p:cNvSpPr txBox="1">
            <a:spLocks noChangeArrowheads="1"/>
          </p:cNvSpPr>
          <p:nvPr/>
        </p:nvSpPr>
        <p:spPr bwMode="auto">
          <a:xfrm>
            <a:off x="7162800" y="2133600"/>
            <a:ext cx="1841500" cy="274638"/>
          </a:xfrm>
          <a:prstGeom prst="rect">
            <a:avLst/>
          </a:prstGeom>
          <a:noFill/>
          <a:ln w="9525">
            <a:noFill/>
            <a:miter lim="800000"/>
            <a:headEnd/>
            <a:tailEnd/>
          </a:ln>
        </p:spPr>
        <p:txBody>
          <a:bodyPr wrap="none">
            <a:spAutoFit/>
          </a:bodyPr>
          <a:lstStyle/>
          <a:p>
            <a:r>
              <a:rPr lang="en-US" sz="1200" b="1">
                <a:latin typeface="Courier New" pitchFamily="49" charset="0"/>
              </a:rPr>
              <a:t>quickSort(arr,6,5)</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2225" y="16668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quickSort(arr,0,3)</a:t>
            </a:r>
          </a:p>
        </p:txBody>
      </p:sp>
      <p:sp>
        <p:nvSpPr>
          <p:cNvPr id="70659" name="Text Box 3"/>
          <p:cNvSpPr txBox="1">
            <a:spLocks noChangeArrowheads="1"/>
          </p:cNvSpPr>
          <p:nvPr/>
        </p:nvSpPr>
        <p:spPr bwMode="auto">
          <a:xfrm>
            <a:off x="6477000" y="1676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70660" name="Line 4"/>
          <p:cNvSpPr>
            <a:spLocks noChangeShapeType="1"/>
          </p:cNvSpPr>
          <p:nvPr/>
        </p:nvSpPr>
        <p:spPr bwMode="auto">
          <a:xfrm flipH="1">
            <a:off x="2286000" y="1524000"/>
            <a:ext cx="2667000" cy="304800"/>
          </a:xfrm>
          <a:prstGeom prst="line">
            <a:avLst/>
          </a:prstGeom>
          <a:noFill/>
          <a:ln w="9525">
            <a:solidFill>
              <a:schemeClr val="tx1"/>
            </a:solidFill>
            <a:round/>
            <a:headEnd/>
            <a:tailEnd type="triangle" w="med" len="med"/>
          </a:ln>
        </p:spPr>
        <p:txBody>
          <a:bodyPr/>
          <a:lstStyle/>
          <a:p>
            <a:endParaRPr lang="en-US"/>
          </a:p>
        </p:txBody>
      </p:sp>
      <p:sp>
        <p:nvSpPr>
          <p:cNvPr id="70661" name="Line 5"/>
          <p:cNvSpPr>
            <a:spLocks noChangeShapeType="1"/>
          </p:cNvSpPr>
          <p:nvPr/>
        </p:nvSpPr>
        <p:spPr bwMode="auto">
          <a:xfrm>
            <a:off x="4953000" y="1524000"/>
            <a:ext cx="1447800" cy="304800"/>
          </a:xfrm>
          <a:prstGeom prst="line">
            <a:avLst/>
          </a:prstGeom>
          <a:noFill/>
          <a:ln w="9525">
            <a:solidFill>
              <a:schemeClr val="tx1"/>
            </a:solidFill>
            <a:round/>
            <a:headEnd/>
            <a:tailEnd type="triangle" w="med" len="med"/>
          </a:ln>
        </p:spPr>
        <p:txBody>
          <a:bodyPr/>
          <a:lstStyle/>
          <a:p>
            <a:endParaRPr lang="en-US"/>
          </a:p>
        </p:txBody>
      </p:sp>
      <p:sp>
        <p:nvSpPr>
          <p:cNvPr id="70662" name="Text Box 6"/>
          <p:cNvSpPr txBox="1">
            <a:spLocks noChangeArrowheads="1"/>
          </p:cNvSpPr>
          <p:nvPr/>
        </p:nvSpPr>
        <p:spPr bwMode="auto">
          <a:xfrm>
            <a:off x="3657600" y="914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quickSort(arr,0,5)</a:t>
            </a:r>
          </a:p>
        </p:txBody>
      </p:sp>
      <p:sp>
        <p:nvSpPr>
          <p:cNvPr id="70663" name="Text Box 7"/>
          <p:cNvSpPr txBox="1">
            <a:spLocks noChangeArrowheads="1"/>
          </p:cNvSpPr>
          <p:nvPr/>
        </p:nvSpPr>
        <p:spPr bwMode="auto">
          <a:xfrm>
            <a:off x="76200" y="247332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quickSort(arr,0,0)</a:t>
            </a:r>
          </a:p>
        </p:txBody>
      </p:sp>
      <p:sp>
        <p:nvSpPr>
          <p:cNvPr id="70664" name="Text Box 8"/>
          <p:cNvSpPr txBox="1">
            <a:spLocks noChangeArrowheads="1"/>
          </p:cNvSpPr>
          <p:nvPr/>
        </p:nvSpPr>
        <p:spPr bwMode="auto">
          <a:xfrm>
            <a:off x="685800" y="325755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3</a:t>
            </a:r>
          </a:p>
        </p:txBody>
      </p:sp>
      <p:sp>
        <p:nvSpPr>
          <p:cNvPr id="70665" name="Text Box 9"/>
          <p:cNvSpPr txBox="1">
            <a:spLocks noChangeArrowheads="1"/>
          </p:cNvSpPr>
          <p:nvPr/>
        </p:nvSpPr>
        <p:spPr bwMode="auto">
          <a:xfrm>
            <a:off x="838200" y="2952750"/>
            <a:ext cx="273050" cy="304800"/>
          </a:xfrm>
          <a:prstGeom prst="rect">
            <a:avLst/>
          </a:prstGeom>
          <a:noFill/>
          <a:ln w="9525">
            <a:noFill/>
            <a:miter lim="800000"/>
            <a:headEnd/>
            <a:tailEnd/>
          </a:ln>
        </p:spPr>
        <p:txBody>
          <a:bodyPr wrap="none">
            <a:spAutoFit/>
          </a:bodyPr>
          <a:lstStyle/>
          <a:p>
            <a:r>
              <a:rPr lang="en-US" sz="1400" b="1"/>
              <a:t>0</a:t>
            </a:r>
          </a:p>
        </p:txBody>
      </p:sp>
      <p:sp>
        <p:nvSpPr>
          <p:cNvPr id="70666" name="Text Box 10"/>
          <p:cNvSpPr txBox="1">
            <a:spLocks noChangeArrowheads="1"/>
          </p:cNvSpPr>
          <p:nvPr/>
        </p:nvSpPr>
        <p:spPr bwMode="auto">
          <a:xfrm>
            <a:off x="3482975" y="2505075"/>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quickSort(arr,1,3)</a:t>
            </a:r>
          </a:p>
        </p:txBody>
      </p:sp>
      <p:sp>
        <p:nvSpPr>
          <p:cNvPr id="70667" name="Line 11"/>
          <p:cNvSpPr>
            <a:spLocks noChangeShapeType="1"/>
          </p:cNvSpPr>
          <p:nvPr/>
        </p:nvSpPr>
        <p:spPr bwMode="auto">
          <a:xfrm flipH="1">
            <a:off x="457200" y="2047875"/>
            <a:ext cx="0" cy="457200"/>
          </a:xfrm>
          <a:prstGeom prst="line">
            <a:avLst/>
          </a:prstGeom>
          <a:noFill/>
          <a:ln w="9525">
            <a:solidFill>
              <a:schemeClr val="tx1"/>
            </a:solidFill>
            <a:round/>
            <a:headEnd/>
            <a:tailEnd type="triangle" w="med" len="med"/>
          </a:ln>
        </p:spPr>
        <p:txBody>
          <a:bodyPr/>
          <a:lstStyle/>
          <a:p>
            <a:endParaRPr lang="en-US"/>
          </a:p>
        </p:txBody>
      </p:sp>
      <p:sp>
        <p:nvSpPr>
          <p:cNvPr id="70668" name="Line 12"/>
          <p:cNvSpPr>
            <a:spLocks noChangeShapeType="1"/>
          </p:cNvSpPr>
          <p:nvPr/>
        </p:nvSpPr>
        <p:spPr bwMode="auto">
          <a:xfrm>
            <a:off x="457200" y="2047875"/>
            <a:ext cx="4114800" cy="533400"/>
          </a:xfrm>
          <a:prstGeom prst="line">
            <a:avLst/>
          </a:prstGeom>
          <a:noFill/>
          <a:ln w="9525">
            <a:solidFill>
              <a:schemeClr val="tx1"/>
            </a:solidFill>
            <a:round/>
            <a:headEnd/>
            <a:tailEnd type="triangle" w="med" len="med"/>
          </a:ln>
        </p:spPr>
        <p:txBody>
          <a:bodyPr/>
          <a:lstStyle/>
          <a:p>
            <a:endParaRPr lang="en-US"/>
          </a:p>
        </p:txBody>
      </p:sp>
      <p:sp>
        <p:nvSpPr>
          <p:cNvPr id="70669" name="Text Box 13"/>
          <p:cNvSpPr txBox="1">
            <a:spLocks noChangeArrowheads="1"/>
          </p:cNvSpPr>
          <p:nvPr/>
        </p:nvSpPr>
        <p:spPr bwMode="auto">
          <a:xfrm>
            <a:off x="16002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quickSort(arr,1,2)</a:t>
            </a:r>
          </a:p>
        </p:txBody>
      </p:sp>
      <p:sp>
        <p:nvSpPr>
          <p:cNvPr id="70670" name="Text Box 14"/>
          <p:cNvSpPr txBox="1">
            <a:spLocks noChangeArrowheads="1"/>
          </p:cNvSpPr>
          <p:nvPr/>
        </p:nvSpPr>
        <p:spPr bwMode="auto">
          <a:xfrm>
            <a:off x="4038600" y="35052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quickSort(arr,3,3)</a:t>
            </a:r>
          </a:p>
        </p:txBody>
      </p:sp>
      <p:sp>
        <p:nvSpPr>
          <p:cNvPr id="70671" name="Text Box 15"/>
          <p:cNvSpPr txBox="1">
            <a:spLocks noChangeArrowheads="1"/>
          </p:cNvSpPr>
          <p:nvPr/>
        </p:nvSpPr>
        <p:spPr bwMode="auto">
          <a:xfrm>
            <a:off x="4724400" y="4333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6</a:t>
            </a:r>
          </a:p>
        </p:txBody>
      </p:sp>
      <p:sp>
        <p:nvSpPr>
          <p:cNvPr id="70672" name="Text Box 16"/>
          <p:cNvSpPr txBox="1">
            <a:spLocks noChangeArrowheads="1"/>
          </p:cNvSpPr>
          <p:nvPr/>
        </p:nvSpPr>
        <p:spPr bwMode="auto">
          <a:xfrm>
            <a:off x="4908550" y="4038600"/>
            <a:ext cx="273050" cy="304800"/>
          </a:xfrm>
          <a:prstGeom prst="rect">
            <a:avLst/>
          </a:prstGeom>
          <a:noFill/>
          <a:ln w="9525">
            <a:noFill/>
            <a:miter lim="800000"/>
            <a:headEnd/>
            <a:tailEnd/>
          </a:ln>
        </p:spPr>
        <p:txBody>
          <a:bodyPr wrap="none">
            <a:spAutoFit/>
          </a:bodyPr>
          <a:lstStyle/>
          <a:p>
            <a:r>
              <a:rPr lang="en-US" sz="1400" b="1"/>
              <a:t>3</a:t>
            </a:r>
          </a:p>
        </p:txBody>
      </p:sp>
      <p:sp>
        <p:nvSpPr>
          <p:cNvPr id="70673" name="Line 17"/>
          <p:cNvSpPr>
            <a:spLocks noChangeShapeType="1"/>
          </p:cNvSpPr>
          <p:nvPr/>
        </p:nvSpPr>
        <p:spPr bwMode="auto">
          <a:xfrm flipH="1">
            <a:off x="2667000" y="2819400"/>
            <a:ext cx="1600200" cy="609600"/>
          </a:xfrm>
          <a:prstGeom prst="line">
            <a:avLst/>
          </a:prstGeom>
          <a:noFill/>
          <a:ln w="9525">
            <a:solidFill>
              <a:schemeClr val="tx1"/>
            </a:solidFill>
            <a:round/>
            <a:headEnd/>
            <a:tailEnd type="triangle" w="med" len="med"/>
          </a:ln>
        </p:spPr>
        <p:txBody>
          <a:bodyPr/>
          <a:lstStyle/>
          <a:p>
            <a:endParaRPr lang="en-US"/>
          </a:p>
        </p:txBody>
      </p:sp>
      <p:sp>
        <p:nvSpPr>
          <p:cNvPr id="70674" name="Line 18"/>
          <p:cNvSpPr>
            <a:spLocks noChangeShapeType="1"/>
          </p:cNvSpPr>
          <p:nvPr/>
        </p:nvSpPr>
        <p:spPr bwMode="auto">
          <a:xfrm>
            <a:off x="4267200" y="2819400"/>
            <a:ext cx="914400" cy="609600"/>
          </a:xfrm>
          <a:prstGeom prst="line">
            <a:avLst/>
          </a:prstGeom>
          <a:noFill/>
          <a:ln w="9525">
            <a:solidFill>
              <a:schemeClr val="tx1"/>
            </a:solidFill>
            <a:round/>
            <a:headEnd/>
            <a:tailEnd type="triangle" w="med" len="med"/>
          </a:ln>
        </p:spPr>
        <p:txBody>
          <a:bodyPr/>
          <a:lstStyle/>
          <a:p>
            <a:endParaRPr lang="en-US"/>
          </a:p>
        </p:txBody>
      </p:sp>
      <p:sp>
        <p:nvSpPr>
          <p:cNvPr id="70675" name="Text Box 19"/>
          <p:cNvSpPr txBox="1">
            <a:spLocks noChangeArrowheads="1"/>
          </p:cNvSpPr>
          <p:nvPr/>
        </p:nvSpPr>
        <p:spPr bwMode="auto">
          <a:xfrm>
            <a:off x="152400" y="5105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quickSort(arr,1,1)</a:t>
            </a:r>
          </a:p>
        </p:txBody>
      </p:sp>
      <p:sp>
        <p:nvSpPr>
          <p:cNvPr id="70676" name="Text Box 20"/>
          <p:cNvSpPr txBox="1">
            <a:spLocks noChangeArrowheads="1"/>
          </p:cNvSpPr>
          <p:nvPr/>
        </p:nvSpPr>
        <p:spPr bwMode="auto">
          <a:xfrm>
            <a:off x="2514600" y="51054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quickSort(arr,2,2)</a:t>
            </a:r>
          </a:p>
        </p:txBody>
      </p:sp>
      <p:sp>
        <p:nvSpPr>
          <p:cNvPr id="70677" name="Line 21"/>
          <p:cNvSpPr>
            <a:spLocks noChangeShapeType="1"/>
          </p:cNvSpPr>
          <p:nvPr/>
        </p:nvSpPr>
        <p:spPr bwMode="auto">
          <a:xfrm flipH="1">
            <a:off x="762000" y="3886200"/>
            <a:ext cx="1676400" cy="1295400"/>
          </a:xfrm>
          <a:prstGeom prst="line">
            <a:avLst/>
          </a:prstGeom>
          <a:noFill/>
          <a:ln w="9525">
            <a:solidFill>
              <a:schemeClr val="tx1"/>
            </a:solidFill>
            <a:round/>
            <a:headEnd/>
            <a:tailEnd type="triangle" w="med" len="med"/>
          </a:ln>
        </p:spPr>
        <p:txBody>
          <a:bodyPr/>
          <a:lstStyle/>
          <a:p>
            <a:endParaRPr lang="en-US"/>
          </a:p>
        </p:txBody>
      </p:sp>
      <p:sp>
        <p:nvSpPr>
          <p:cNvPr id="70678" name="Line 22"/>
          <p:cNvSpPr>
            <a:spLocks noChangeShapeType="1"/>
          </p:cNvSpPr>
          <p:nvPr/>
        </p:nvSpPr>
        <p:spPr bwMode="auto">
          <a:xfrm>
            <a:off x="2438400" y="3886200"/>
            <a:ext cx="914400" cy="1219200"/>
          </a:xfrm>
          <a:prstGeom prst="line">
            <a:avLst/>
          </a:prstGeom>
          <a:noFill/>
          <a:ln w="9525">
            <a:solidFill>
              <a:schemeClr val="tx1"/>
            </a:solidFill>
            <a:round/>
            <a:headEnd/>
            <a:tailEnd type="triangle" w="med" len="med"/>
          </a:ln>
        </p:spPr>
        <p:txBody>
          <a:bodyPr/>
          <a:lstStyle/>
          <a:p>
            <a:endParaRPr lang="en-US"/>
          </a:p>
        </p:txBody>
      </p:sp>
      <p:sp>
        <p:nvSpPr>
          <p:cNvPr id="70679" name="Text Box 23"/>
          <p:cNvSpPr txBox="1">
            <a:spLocks noChangeArrowheads="1"/>
          </p:cNvSpPr>
          <p:nvPr/>
        </p:nvSpPr>
        <p:spPr bwMode="auto">
          <a:xfrm>
            <a:off x="762000" y="5857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4</a:t>
            </a:r>
          </a:p>
        </p:txBody>
      </p:sp>
      <p:sp>
        <p:nvSpPr>
          <p:cNvPr id="70680" name="Text Box 24"/>
          <p:cNvSpPr txBox="1">
            <a:spLocks noChangeArrowheads="1"/>
          </p:cNvSpPr>
          <p:nvPr/>
        </p:nvSpPr>
        <p:spPr bwMode="auto">
          <a:xfrm>
            <a:off x="3352800" y="5857875"/>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5</a:t>
            </a:r>
          </a:p>
        </p:txBody>
      </p:sp>
      <p:sp>
        <p:nvSpPr>
          <p:cNvPr id="70681" name="Text Box 25"/>
          <p:cNvSpPr txBox="1">
            <a:spLocks noChangeArrowheads="1"/>
          </p:cNvSpPr>
          <p:nvPr/>
        </p:nvSpPr>
        <p:spPr bwMode="auto">
          <a:xfrm>
            <a:off x="914400" y="5553075"/>
            <a:ext cx="273050" cy="304800"/>
          </a:xfrm>
          <a:prstGeom prst="rect">
            <a:avLst/>
          </a:prstGeom>
          <a:noFill/>
          <a:ln w="9525">
            <a:noFill/>
            <a:miter lim="800000"/>
            <a:headEnd/>
            <a:tailEnd/>
          </a:ln>
        </p:spPr>
        <p:txBody>
          <a:bodyPr wrap="none">
            <a:spAutoFit/>
          </a:bodyPr>
          <a:lstStyle/>
          <a:p>
            <a:r>
              <a:rPr lang="en-US" sz="1400" b="1"/>
              <a:t>1</a:t>
            </a:r>
          </a:p>
        </p:txBody>
      </p:sp>
      <p:sp>
        <p:nvSpPr>
          <p:cNvPr id="70682" name="Text Box 26"/>
          <p:cNvSpPr txBox="1">
            <a:spLocks noChangeArrowheads="1"/>
          </p:cNvSpPr>
          <p:nvPr/>
        </p:nvSpPr>
        <p:spPr bwMode="auto">
          <a:xfrm>
            <a:off x="3536950" y="5553075"/>
            <a:ext cx="273050" cy="304800"/>
          </a:xfrm>
          <a:prstGeom prst="rect">
            <a:avLst/>
          </a:prstGeom>
          <a:noFill/>
          <a:ln w="9525">
            <a:noFill/>
            <a:miter lim="800000"/>
            <a:headEnd/>
            <a:tailEnd/>
          </a:ln>
        </p:spPr>
        <p:txBody>
          <a:bodyPr wrap="none">
            <a:spAutoFit/>
          </a:bodyPr>
          <a:lstStyle/>
          <a:p>
            <a:r>
              <a:rPr lang="en-US" sz="1400" b="1"/>
              <a:t>2</a:t>
            </a:r>
          </a:p>
        </p:txBody>
      </p:sp>
      <p:sp>
        <p:nvSpPr>
          <p:cNvPr id="70683" name="Text Box 27"/>
          <p:cNvSpPr txBox="1">
            <a:spLocks noChangeArrowheads="1"/>
          </p:cNvSpPr>
          <p:nvPr/>
        </p:nvSpPr>
        <p:spPr bwMode="auto">
          <a:xfrm>
            <a:off x="6096000" y="25146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quickSort(arr,4,5)</a:t>
            </a:r>
          </a:p>
        </p:txBody>
      </p:sp>
      <p:sp>
        <p:nvSpPr>
          <p:cNvPr id="70684" name="Text Box 28"/>
          <p:cNvSpPr txBox="1">
            <a:spLocks noChangeArrowheads="1"/>
          </p:cNvSpPr>
          <p:nvPr/>
        </p:nvSpPr>
        <p:spPr bwMode="auto">
          <a:xfrm>
            <a:off x="6553200" y="46482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9</a:t>
            </a:r>
          </a:p>
        </p:txBody>
      </p:sp>
      <p:sp>
        <p:nvSpPr>
          <p:cNvPr id="70685" name="Text Box 29"/>
          <p:cNvSpPr txBox="1">
            <a:spLocks noChangeArrowheads="1"/>
          </p:cNvSpPr>
          <p:nvPr/>
        </p:nvSpPr>
        <p:spPr bwMode="auto">
          <a:xfrm>
            <a:off x="7543800" y="5943600"/>
            <a:ext cx="609600" cy="466725"/>
          </a:xfrm>
          <a:prstGeom prst="rect">
            <a:avLst/>
          </a:prstGeom>
          <a:noFill/>
          <a:ln w="9525">
            <a:solidFill>
              <a:schemeClr val="tx1"/>
            </a:solidFill>
            <a:miter lim="800000"/>
            <a:headEnd/>
            <a:tailEnd/>
          </a:ln>
        </p:spPr>
        <p:txBody>
          <a:bodyPr>
            <a:spAutoFit/>
          </a:bodyPr>
          <a:lstStyle/>
          <a:p>
            <a:pPr algn="ctr">
              <a:spcBef>
                <a:spcPct val="50000"/>
              </a:spcBef>
            </a:pPr>
            <a:r>
              <a:rPr lang="en-US"/>
              <a:t>12</a:t>
            </a:r>
          </a:p>
        </p:txBody>
      </p:sp>
      <p:sp>
        <p:nvSpPr>
          <p:cNvPr id="70686" name="Text Box 30"/>
          <p:cNvSpPr txBox="1">
            <a:spLocks noChangeArrowheads="1"/>
          </p:cNvSpPr>
          <p:nvPr/>
        </p:nvSpPr>
        <p:spPr bwMode="auto">
          <a:xfrm>
            <a:off x="6705600" y="4343400"/>
            <a:ext cx="273050" cy="304800"/>
          </a:xfrm>
          <a:prstGeom prst="rect">
            <a:avLst/>
          </a:prstGeom>
          <a:noFill/>
          <a:ln w="9525">
            <a:noFill/>
            <a:miter lim="800000"/>
            <a:headEnd/>
            <a:tailEnd/>
          </a:ln>
        </p:spPr>
        <p:txBody>
          <a:bodyPr wrap="none">
            <a:spAutoFit/>
          </a:bodyPr>
          <a:lstStyle/>
          <a:p>
            <a:r>
              <a:rPr lang="en-US" sz="1400" b="1"/>
              <a:t>4</a:t>
            </a:r>
          </a:p>
        </p:txBody>
      </p:sp>
      <p:sp>
        <p:nvSpPr>
          <p:cNvPr id="70687" name="Text Box 31"/>
          <p:cNvSpPr txBox="1">
            <a:spLocks noChangeArrowheads="1"/>
          </p:cNvSpPr>
          <p:nvPr/>
        </p:nvSpPr>
        <p:spPr bwMode="auto">
          <a:xfrm>
            <a:off x="7696200" y="5638800"/>
            <a:ext cx="273050" cy="304800"/>
          </a:xfrm>
          <a:prstGeom prst="rect">
            <a:avLst/>
          </a:prstGeom>
          <a:noFill/>
          <a:ln w="9525">
            <a:noFill/>
            <a:miter lim="800000"/>
            <a:headEnd/>
            <a:tailEnd/>
          </a:ln>
        </p:spPr>
        <p:txBody>
          <a:bodyPr wrap="none">
            <a:spAutoFit/>
          </a:bodyPr>
          <a:lstStyle/>
          <a:p>
            <a:r>
              <a:rPr lang="en-US" sz="1400" b="1"/>
              <a:t>5</a:t>
            </a:r>
          </a:p>
        </p:txBody>
      </p:sp>
      <p:sp>
        <p:nvSpPr>
          <p:cNvPr id="70688" name="Text Box 32"/>
          <p:cNvSpPr txBox="1">
            <a:spLocks noChangeArrowheads="1"/>
          </p:cNvSpPr>
          <p:nvPr/>
        </p:nvSpPr>
        <p:spPr bwMode="auto">
          <a:xfrm>
            <a:off x="5715000" y="403860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quickSort(arr,4,4)</a:t>
            </a:r>
          </a:p>
        </p:txBody>
      </p:sp>
      <p:sp>
        <p:nvSpPr>
          <p:cNvPr id="70689" name="Text Box 33"/>
          <p:cNvSpPr txBox="1">
            <a:spLocks noChangeArrowheads="1"/>
          </p:cNvSpPr>
          <p:nvPr/>
        </p:nvSpPr>
        <p:spPr bwMode="auto">
          <a:xfrm>
            <a:off x="6759575" y="5302250"/>
            <a:ext cx="2384425" cy="336550"/>
          </a:xfrm>
          <a:prstGeom prst="rect">
            <a:avLst/>
          </a:prstGeom>
          <a:noFill/>
          <a:ln w="9525">
            <a:noFill/>
            <a:miter lim="800000"/>
            <a:headEnd/>
            <a:tailEnd/>
          </a:ln>
        </p:spPr>
        <p:txBody>
          <a:bodyPr wrap="none">
            <a:spAutoFit/>
          </a:bodyPr>
          <a:lstStyle/>
          <a:p>
            <a:r>
              <a:rPr lang="en-US" sz="1600" b="1">
                <a:latin typeface="Courier New" pitchFamily="49" charset="0"/>
              </a:rPr>
              <a:t>quickSort(arr,5,5)</a:t>
            </a:r>
          </a:p>
        </p:txBody>
      </p:sp>
      <p:sp>
        <p:nvSpPr>
          <p:cNvPr id="70690" name="Line 34"/>
          <p:cNvSpPr>
            <a:spLocks noChangeShapeType="1"/>
          </p:cNvSpPr>
          <p:nvPr/>
        </p:nvSpPr>
        <p:spPr bwMode="auto">
          <a:xfrm flipH="1">
            <a:off x="6629400" y="2819400"/>
            <a:ext cx="1143000" cy="1219200"/>
          </a:xfrm>
          <a:prstGeom prst="line">
            <a:avLst/>
          </a:prstGeom>
          <a:noFill/>
          <a:ln w="9525">
            <a:solidFill>
              <a:schemeClr val="tx1"/>
            </a:solidFill>
            <a:round/>
            <a:headEnd/>
            <a:tailEnd type="triangle" w="med" len="med"/>
          </a:ln>
        </p:spPr>
        <p:txBody>
          <a:bodyPr/>
          <a:lstStyle/>
          <a:p>
            <a:endParaRPr lang="en-US"/>
          </a:p>
        </p:txBody>
      </p:sp>
      <p:sp>
        <p:nvSpPr>
          <p:cNvPr id="70691" name="Line 35"/>
          <p:cNvSpPr>
            <a:spLocks noChangeShapeType="1"/>
          </p:cNvSpPr>
          <p:nvPr/>
        </p:nvSpPr>
        <p:spPr bwMode="auto">
          <a:xfrm>
            <a:off x="7772400" y="2819400"/>
            <a:ext cx="457200" cy="2514600"/>
          </a:xfrm>
          <a:prstGeom prst="line">
            <a:avLst/>
          </a:prstGeom>
          <a:noFill/>
          <a:ln w="9525">
            <a:solidFill>
              <a:schemeClr val="tx1"/>
            </a:solidFill>
            <a:round/>
            <a:headEnd/>
            <a:tailEnd type="triangle" w="med" len="med"/>
          </a:ln>
        </p:spPr>
        <p:txBody>
          <a:bodyPr/>
          <a:lstStyle/>
          <a:p>
            <a:endParaRPr lang="en-US"/>
          </a:p>
        </p:txBody>
      </p:sp>
      <p:sp>
        <p:nvSpPr>
          <p:cNvPr id="70692" name="Line 36"/>
          <p:cNvSpPr>
            <a:spLocks noChangeShapeType="1"/>
          </p:cNvSpPr>
          <p:nvPr/>
        </p:nvSpPr>
        <p:spPr bwMode="auto">
          <a:xfrm flipH="1">
            <a:off x="6858000" y="2057400"/>
            <a:ext cx="304800" cy="457200"/>
          </a:xfrm>
          <a:prstGeom prst="line">
            <a:avLst/>
          </a:prstGeom>
          <a:noFill/>
          <a:ln w="9525">
            <a:solidFill>
              <a:schemeClr val="tx1"/>
            </a:solidFill>
            <a:round/>
            <a:headEnd/>
            <a:tailEnd type="triangle" w="med" len="med"/>
          </a:ln>
        </p:spPr>
        <p:txBody>
          <a:bodyPr/>
          <a:lstStyle/>
          <a:p>
            <a:endParaRPr lang="en-US"/>
          </a:p>
        </p:txBody>
      </p:sp>
      <p:sp>
        <p:nvSpPr>
          <p:cNvPr id="70693" name="Line 37"/>
          <p:cNvSpPr>
            <a:spLocks noChangeShapeType="1"/>
          </p:cNvSpPr>
          <p:nvPr/>
        </p:nvSpPr>
        <p:spPr bwMode="auto">
          <a:xfrm>
            <a:off x="7162800" y="2057400"/>
            <a:ext cx="304800" cy="76200"/>
          </a:xfrm>
          <a:prstGeom prst="line">
            <a:avLst/>
          </a:prstGeom>
          <a:noFill/>
          <a:ln w="9525">
            <a:solidFill>
              <a:schemeClr val="tx1"/>
            </a:solidFill>
            <a:round/>
            <a:headEnd/>
            <a:tailEnd type="triangle" w="med" len="med"/>
          </a:ln>
        </p:spPr>
        <p:txBody>
          <a:bodyPr/>
          <a:lstStyle/>
          <a:p>
            <a:endParaRPr lang="en-US"/>
          </a:p>
        </p:txBody>
      </p:sp>
      <p:sp>
        <p:nvSpPr>
          <p:cNvPr id="70694" name="Text Box 38"/>
          <p:cNvSpPr txBox="1">
            <a:spLocks noChangeArrowheads="1"/>
          </p:cNvSpPr>
          <p:nvPr/>
        </p:nvSpPr>
        <p:spPr bwMode="auto">
          <a:xfrm>
            <a:off x="7162800" y="2133600"/>
            <a:ext cx="1841500" cy="274638"/>
          </a:xfrm>
          <a:prstGeom prst="rect">
            <a:avLst/>
          </a:prstGeom>
          <a:noFill/>
          <a:ln w="9525">
            <a:noFill/>
            <a:miter lim="800000"/>
            <a:headEnd/>
            <a:tailEnd/>
          </a:ln>
        </p:spPr>
        <p:txBody>
          <a:bodyPr wrap="none">
            <a:spAutoFit/>
          </a:bodyPr>
          <a:lstStyle/>
          <a:p>
            <a:r>
              <a:rPr lang="en-US" sz="1200" b="1">
                <a:latin typeface="Courier New" pitchFamily="49" charset="0"/>
              </a:rPr>
              <a:t>quickSort(arr,6,5)</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CBE10EF-8F85-4490-B8B8-ECB9B4D6E9E0}" type="slidenum">
              <a:rPr lang="en-US"/>
              <a:pPr/>
              <a:t>93</a:t>
            </a:fld>
            <a:endParaRPr lang="en-US"/>
          </a:p>
        </p:txBody>
      </p:sp>
      <p:sp>
        <p:nvSpPr>
          <p:cNvPr id="971778" name="Rectangle 2"/>
          <p:cNvSpPr>
            <a:spLocks noGrp="1" noChangeArrowheads="1"/>
          </p:cNvSpPr>
          <p:nvPr>
            <p:ph type="title"/>
          </p:nvPr>
        </p:nvSpPr>
        <p:spPr>
          <a:xfrm>
            <a:off x="685800" y="533400"/>
            <a:ext cx="7772400" cy="1143000"/>
          </a:xfrm>
        </p:spPr>
        <p:txBody>
          <a:bodyPr/>
          <a:lstStyle/>
          <a:p>
            <a:r>
              <a:rPr lang="en-US"/>
              <a:t>Review: QuickSort</a:t>
            </a:r>
          </a:p>
        </p:txBody>
      </p:sp>
      <p:sp>
        <p:nvSpPr>
          <p:cNvPr id="971779" name="Text Box 3"/>
          <p:cNvSpPr txBox="1">
            <a:spLocks noChangeArrowheads="1"/>
          </p:cNvSpPr>
          <p:nvPr/>
        </p:nvSpPr>
        <p:spPr bwMode="auto">
          <a:xfrm>
            <a:off x="304800" y="1812925"/>
            <a:ext cx="7077579" cy="369331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r>
              <a:rPr lang="en-US" sz="1800" b="1" dirty="0">
                <a:latin typeface="Courier New" pitchFamily="49" charset="0"/>
              </a:rPr>
              <a:t>procedure</a:t>
            </a:r>
            <a:r>
              <a:rPr lang="en-US" sz="1800" dirty="0">
                <a:latin typeface="Courier New" pitchFamily="49" charset="0"/>
              </a:rPr>
              <a:t> </a:t>
            </a:r>
            <a:r>
              <a:rPr lang="en-US" sz="1800" dirty="0" err="1" smtClean="0">
                <a:latin typeface="Courier New" pitchFamily="49" charset="0"/>
              </a:rPr>
              <a:t>quickSort</a:t>
            </a:r>
            <a:r>
              <a:rPr lang="en-US" sz="1800" dirty="0" smtClean="0">
                <a:latin typeface="Courier New" pitchFamily="49" charset="0"/>
              </a:rPr>
              <a:t> </a:t>
            </a:r>
            <a:r>
              <a:rPr lang="en-US" sz="1800" dirty="0">
                <a:latin typeface="Courier New" pitchFamily="49" charset="0"/>
              </a:rPr>
              <a:t>(Array A, </a:t>
            </a:r>
            <a:r>
              <a:rPr lang="en-US" sz="1800" dirty="0" err="1">
                <a:latin typeface="Courier New" pitchFamily="49" charset="0"/>
              </a:rPr>
              <a:t>int</a:t>
            </a:r>
            <a:r>
              <a:rPr lang="en-US" sz="1800" dirty="0">
                <a:latin typeface="Courier New" pitchFamily="49" charset="0"/>
              </a:rPr>
              <a:t> left, </a:t>
            </a:r>
            <a:r>
              <a:rPr lang="en-US" sz="1800" dirty="0" err="1">
                <a:latin typeface="Courier New" pitchFamily="49" charset="0"/>
              </a:rPr>
              <a:t>int</a:t>
            </a:r>
            <a:r>
              <a:rPr lang="en-US" sz="1800" dirty="0">
                <a:latin typeface="Courier New" pitchFamily="49" charset="0"/>
              </a:rPr>
              <a:t> right)</a:t>
            </a:r>
          </a:p>
          <a:p>
            <a:endParaRPr lang="en-US" sz="1800" dirty="0">
              <a:latin typeface="Courier New" pitchFamily="49" charset="0"/>
            </a:endParaRPr>
          </a:p>
          <a:p>
            <a:r>
              <a:rPr lang="en-US" sz="1800" b="1" dirty="0">
                <a:latin typeface="Courier New" pitchFamily="49" charset="0"/>
              </a:rPr>
              <a:t>if</a:t>
            </a:r>
            <a:r>
              <a:rPr lang="en-US" sz="1800" dirty="0">
                <a:latin typeface="Courier New" pitchFamily="49" charset="0"/>
              </a:rPr>
              <a:t> (left == right) </a:t>
            </a:r>
            <a:r>
              <a:rPr lang="en-US" sz="1800" b="1" dirty="0">
                <a:latin typeface="Courier New" pitchFamily="49" charset="0"/>
              </a:rPr>
              <a:t>return</a:t>
            </a:r>
            <a:r>
              <a:rPr lang="en-US" sz="1800" dirty="0">
                <a:latin typeface="Courier New" pitchFamily="49" charset="0"/>
              </a:rPr>
              <a:t>;</a:t>
            </a:r>
          </a:p>
          <a:p>
            <a:r>
              <a:rPr lang="en-US" sz="1800" b="1" dirty="0" err="1">
                <a:latin typeface="Courier New" pitchFamily="49" charset="0"/>
              </a:rPr>
              <a:t>int</a:t>
            </a:r>
            <a:r>
              <a:rPr lang="en-US" sz="1800" dirty="0">
                <a:latin typeface="Courier New" pitchFamily="49" charset="0"/>
              </a:rPr>
              <a:t> pivot = </a:t>
            </a:r>
            <a:r>
              <a:rPr lang="en-US" sz="1800" dirty="0" err="1">
                <a:latin typeface="Courier New" pitchFamily="49" charset="0"/>
              </a:rPr>
              <a:t>choosePivot</a:t>
            </a:r>
            <a:r>
              <a:rPr lang="en-US" sz="1800" dirty="0">
                <a:latin typeface="Courier New" pitchFamily="49" charset="0"/>
              </a:rPr>
              <a:t>(A, left, right);</a:t>
            </a:r>
          </a:p>
          <a:p>
            <a:endParaRPr lang="en-US" sz="1800" dirty="0">
              <a:latin typeface="Courier New" pitchFamily="49" charset="0"/>
            </a:endParaRPr>
          </a:p>
          <a:p>
            <a:r>
              <a:rPr lang="en-US" sz="1800" dirty="0">
                <a:latin typeface="Courier New" pitchFamily="49" charset="0"/>
              </a:rPr>
              <a:t>/* partition A </a:t>
            </a:r>
            <a:r>
              <a:rPr lang="en-US" sz="1800" dirty="0" err="1">
                <a:latin typeface="Courier New" pitchFamily="49" charset="0"/>
              </a:rPr>
              <a:t>s.t</a:t>
            </a:r>
            <a:r>
              <a:rPr lang="en-US" sz="1800" dirty="0">
                <a:latin typeface="Courier New" pitchFamily="49" charset="0"/>
              </a:rPr>
              <a:t>.:</a:t>
            </a:r>
          </a:p>
          <a:p>
            <a:r>
              <a:rPr lang="en-US" sz="1800" dirty="0">
                <a:latin typeface="Courier New" pitchFamily="49" charset="0"/>
              </a:rPr>
              <a:t>   A[left], A[left+1], …, A[</a:t>
            </a:r>
            <a:r>
              <a:rPr lang="en-US" sz="1800" dirty="0" err="1">
                <a:latin typeface="Courier New" pitchFamily="49" charset="0"/>
              </a:rPr>
              <a:t>i</a:t>
            </a:r>
            <a:r>
              <a:rPr lang="en-US" sz="1800" dirty="0">
                <a:latin typeface="Courier New" pitchFamily="49" charset="0"/>
              </a:rPr>
              <a:t>] </a:t>
            </a:r>
            <a:r>
              <a:rPr lang="en-US" sz="1800" dirty="0">
                <a:latin typeface="Courier New" pitchFamily="49" charset="0"/>
                <a:sym typeface="Symbol" pitchFamily="18" charset="2"/>
              </a:rPr>
              <a:t> pivot</a:t>
            </a:r>
          </a:p>
          <a:p>
            <a:r>
              <a:rPr lang="en-US" sz="1800" dirty="0">
                <a:latin typeface="Courier New" pitchFamily="49" charset="0"/>
                <a:sym typeface="Symbol" pitchFamily="18" charset="2"/>
              </a:rPr>
              <a:t>   A[i+1], A[i+2], …, A[right]  pivot</a:t>
            </a:r>
          </a:p>
          <a:p>
            <a:r>
              <a:rPr lang="en-US" sz="1800" dirty="0">
                <a:latin typeface="Courier New" pitchFamily="49" charset="0"/>
                <a:sym typeface="Symbol" pitchFamily="18" charset="2"/>
              </a:rPr>
              <a:t>*/</a:t>
            </a:r>
          </a:p>
          <a:p>
            <a:endParaRPr lang="en-US" sz="1800" dirty="0">
              <a:latin typeface="Courier New" pitchFamily="49" charset="0"/>
              <a:sym typeface="Symbol" pitchFamily="18" charset="2"/>
            </a:endParaRPr>
          </a:p>
          <a:p>
            <a:r>
              <a:rPr lang="en-US" sz="1800" dirty="0" err="1" smtClean="0">
                <a:latin typeface="Courier New" pitchFamily="49" charset="0"/>
                <a:sym typeface="Symbol" pitchFamily="18" charset="2"/>
              </a:rPr>
              <a:t>quickSort</a:t>
            </a:r>
            <a:r>
              <a:rPr lang="en-US" sz="1800" dirty="0" smtClean="0">
                <a:latin typeface="Courier New" pitchFamily="49" charset="0"/>
                <a:sym typeface="Symbol" pitchFamily="18" charset="2"/>
              </a:rPr>
              <a:t>(A</a:t>
            </a:r>
            <a:r>
              <a:rPr lang="en-US" sz="1800" dirty="0">
                <a:latin typeface="Courier New" pitchFamily="49" charset="0"/>
                <a:sym typeface="Symbol" pitchFamily="18" charset="2"/>
              </a:rPr>
              <a:t>, left, </a:t>
            </a:r>
            <a:r>
              <a:rPr lang="en-US" sz="1800" dirty="0" err="1">
                <a:latin typeface="Courier New" pitchFamily="49" charset="0"/>
                <a:sym typeface="Symbol" pitchFamily="18" charset="2"/>
              </a:rPr>
              <a:t>i</a:t>
            </a:r>
            <a:r>
              <a:rPr lang="en-US" sz="1800" dirty="0">
                <a:latin typeface="Courier New" pitchFamily="49" charset="0"/>
                <a:sym typeface="Symbol" pitchFamily="18" charset="2"/>
              </a:rPr>
              <a:t>);</a:t>
            </a:r>
          </a:p>
          <a:p>
            <a:r>
              <a:rPr lang="en-US" sz="1800" dirty="0" err="1" smtClean="0">
                <a:latin typeface="Courier New" pitchFamily="49" charset="0"/>
                <a:sym typeface="Symbol" pitchFamily="18" charset="2"/>
              </a:rPr>
              <a:t>quickSort</a:t>
            </a:r>
            <a:r>
              <a:rPr lang="en-US" sz="1800" dirty="0" smtClean="0">
                <a:latin typeface="Courier New" pitchFamily="49" charset="0"/>
                <a:sym typeface="Symbol" pitchFamily="18" charset="2"/>
              </a:rPr>
              <a:t>(A</a:t>
            </a:r>
            <a:r>
              <a:rPr lang="en-US" sz="1800" dirty="0">
                <a:latin typeface="Courier New" pitchFamily="49" charset="0"/>
                <a:sym typeface="Symbol" pitchFamily="18" charset="2"/>
              </a:rPr>
              <a:t>, i+1, right);</a:t>
            </a:r>
          </a:p>
          <a:p>
            <a:r>
              <a:rPr lang="en-US" sz="1800" b="1" dirty="0">
                <a:latin typeface="Courier New" pitchFamily="49" charset="0"/>
              </a:rPr>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2"/>
          </p:nvPr>
        </p:nvSpPr>
        <p:spPr/>
        <p:txBody>
          <a:bodyPr/>
          <a:lstStyle/>
          <a:p>
            <a:fld id="{AC8B9A28-B1F6-43D7-BC45-32D881563F4A}" type="slidenum">
              <a:rPr lang="en-US"/>
              <a:pPr/>
              <a:t>94</a:t>
            </a:fld>
            <a:endParaRPr lang="en-US"/>
          </a:p>
        </p:txBody>
      </p:sp>
      <p:sp>
        <p:nvSpPr>
          <p:cNvPr id="972802" name="Rectangle 2"/>
          <p:cNvSpPr>
            <a:spLocks noGrp="1" noChangeArrowheads="1"/>
          </p:cNvSpPr>
          <p:nvPr>
            <p:ph type="title"/>
          </p:nvPr>
        </p:nvSpPr>
        <p:spPr>
          <a:xfrm>
            <a:off x="685800" y="228600"/>
            <a:ext cx="7772400" cy="1143000"/>
          </a:xfrm>
        </p:spPr>
        <p:txBody>
          <a:bodyPr/>
          <a:lstStyle/>
          <a:p>
            <a:r>
              <a:rPr lang="en-US"/>
              <a:t>Review: The Partition</a:t>
            </a:r>
          </a:p>
        </p:txBody>
      </p:sp>
      <p:sp>
        <p:nvSpPr>
          <p:cNvPr id="972803" name="Text Box 3"/>
          <p:cNvSpPr txBox="1">
            <a:spLocks noChangeArrowheads="1"/>
          </p:cNvSpPr>
          <p:nvPr/>
        </p:nvSpPr>
        <p:spPr bwMode="auto">
          <a:xfrm>
            <a:off x="1654175" y="1219200"/>
            <a:ext cx="5051425" cy="22987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r>
              <a:rPr lang="en-US" sz="1800" dirty="0" err="1">
                <a:latin typeface="Courier New" pitchFamily="49" charset="0"/>
                <a:sym typeface="Symbol" pitchFamily="18" charset="2"/>
              </a:rPr>
              <a:t>i</a:t>
            </a:r>
            <a:r>
              <a:rPr lang="en-US" sz="1800" dirty="0">
                <a:latin typeface="Courier New" pitchFamily="49" charset="0"/>
                <a:sym typeface="Symbol" pitchFamily="18" charset="2"/>
              </a:rPr>
              <a:t> = left; j = right;</a:t>
            </a:r>
          </a:p>
          <a:p>
            <a:r>
              <a:rPr lang="en-US" sz="1800" b="1" dirty="0">
                <a:latin typeface="Courier New" pitchFamily="49" charset="0"/>
                <a:sym typeface="Symbol" pitchFamily="18" charset="2"/>
              </a:rPr>
              <a:t>repeat</a:t>
            </a:r>
            <a:r>
              <a:rPr lang="en-US" sz="1800" dirty="0">
                <a:latin typeface="Courier New" pitchFamily="49" charset="0"/>
                <a:sym typeface="Symbol" pitchFamily="18" charset="2"/>
              </a:rPr>
              <a:t> { </a:t>
            </a:r>
            <a:r>
              <a:rPr lang="en-US" sz="1800" b="1" dirty="0">
                <a:latin typeface="Courier New" pitchFamily="49" charset="0"/>
                <a:sym typeface="Symbol" pitchFamily="18" charset="2"/>
              </a:rPr>
              <a:t>while</a:t>
            </a:r>
            <a:r>
              <a:rPr lang="en-US" sz="1800" dirty="0">
                <a:latin typeface="Courier New" pitchFamily="49" charset="0"/>
                <a:sym typeface="Symbol" pitchFamily="18" charset="2"/>
              </a:rPr>
              <a:t> (A[</a:t>
            </a:r>
            <a:r>
              <a:rPr lang="en-US" sz="1800" dirty="0" err="1">
                <a:latin typeface="Courier New" pitchFamily="49" charset="0"/>
                <a:sym typeface="Symbol" pitchFamily="18" charset="2"/>
              </a:rPr>
              <a:t>i</a:t>
            </a:r>
            <a:r>
              <a:rPr lang="en-US" sz="1800" dirty="0">
                <a:latin typeface="Courier New" pitchFamily="49" charset="0"/>
                <a:sym typeface="Symbol" pitchFamily="18" charset="2"/>
              </a:rPr>
              <a:t>] &lt; pivot) </a:t>
            </a:r>
            <a:r>
              <a:rPr lang="en-US" sz="1800" dirty="0" err="1">
                <a:latin typeface="Courier New" pitchFamily="49" charset="0"/>
                <a:sym typeface="Symbol" pitchFamily="18" charset="2"/>
              </a:rPr>
              <a:t>i</a:t>
            </a:r>
            <a:r>
              <a:rPr lang="en-US" sz="1800" dirty="0">
                <a:latin typeface="Courier New" pitchFamily="49" charset="0"/>
                <a:sym typeface="Symbol" pitchFamily="18" charset="2"/>
              </a:rPr>
              <a:t>++;</a:t>
            </a:r>
          </a:p>
          <a:p>
            <a:r>
              <a:rPr lang="en-US" sz="1800" dirty="0">
                <a:latin typeface="Courier New" pitchFamily="49" charset="0"/>
                <a:sym typeface="Symbol" pitchFamily="18" charset="2"/>
              </a:rPr>
              <a:t>         </a:t>
            </a:r>
            <a:r>
              <a:rPr lang="en-US" sz="1800" b="1" dirty="0">
                <a:latin typeface="Courier New" pitchFamily="49" charset="0"/>
                <a:sym typeface="Symbol" pitchFamily="18" charset="2"/>
              </a:rPr>
              <a:t>while</a:t>
            </a:r>
            <a:r>
              <a:rPr lang="en-US" sz="1800" dirty="0">
                <a:latin typeface="Courier New" pitchFamily="49" charset="0"/>
                <a:sym typeface="Symbol" pitchFamily="18" charset="2"/>
              </a:rPr>
              <a:t> (A[j] &gt; pivot) j--;</a:t>
            </a:r>
          </a:p>
          <a:p>
            <a:endParaRPr lang="en-US" sz="1800" dirty="0">
              <a:latin typeface="Courier New" pitchFamily="49" charset="0"/>
              <a:sym typeface="Symbol" pitchFamily="18" charset="2"/>
            </a:endParaRPr>
          </a:p>
          <a:p>
            <a:r>
              <a:rPr lang="en-US" sz="1800" dirty="0">
                <a:latin typeface="Courier New" pitchFamily="49" charset="0"/>
                <a:sym typeface="Symbol" pitchFamily="18" charset="2"/>
              </a:rPr>
              <a:t>         </a:t>
            </a:r>
            <a:r>
              <a:rPr lang="en-US" sz="1800" b="1" dirty="0">
                <a:latin typeface="Courier New" pitchFamily="49" charset="0"/>
                <a:sym typeface="Symbol" pitchFamily="18" charset="2"/>
              </a:rPr>
              <a:t>if</a:t>
            </a:r>
            <a:r>
              <a:rPr lang="en-US" sz="1800" dirty="0">
                <a:latin typeface="Courier New" pitchFamily="49" charset="0"/>
                <a:sym typeface="Symbol" pitchFamily="18" charset="2"/>
              </a:rPr>
              <a:t> (</a:t>
            </a:r>
            <a:r>
              <a:rPr lang="en-US" sz="1800" dirty="0" err="1">
                <a:latin typeface="Courier New" pitchFamily="49" charset="0"/>
                <a:sym typeface="Symbol" pitchFamily="18" charset="2"/>
              </a:rPr>
              <a:t>i</a:t>
            </a:r>
            <a:r>
              <a:rPr lang="en-US" sz="1800" dirty="0">
                <a:latin typeface="Courier New" pitchFamily="49" charset="0"/>
                <a:sym typeface="Symbol" pitchFamily="18" charset="2"/>
              </a:rPr>
              <a:t>&lt;j) {</a:t>
            </a:r>
            <a:r>
              <a:rPr lang="en-US" sz="1600" dirty="0">
                <a:latin typeface="Courier New" pitchFamily="49" charset="0"/>
                <a:sym typeface="Symbol" pitchFamily="18" charset="2"/>
              </a:rPr>
              <a:t>swap</a:t>
            </a:r>
            <a:r>
              <a:rPr lang="en-US" sz="1800" dirty="0">
                <a:latin typeface="Courier New" pitchFamily="49" charset="0"/>
                <a:sym typeface="Symbol" pitchFamily="18" charset="2"/>
              </a:rPr>
              <a:t>(A[</a:t>
            </a:r>
            <a:r>
              <a:rPr lang="en-US" sz="1800" dirty="0" err="1">
                <a:latin typeface="Courier New" pitchFamily="49" charset="0"/>
                <a:sym typeface="Symbol" pitchFamily="18" charset="2"/>
              </a:rPr>
              <a:t>i</a:t>
            </a:r>
            <a:r>
              <a:rPr lang="en-US" sz="1800" dirty="0">
                <a:latin typeface="Courier New" pitchFamily="49" charset="0"/>
                <a:sym typeface="Symbol" pitchFamily="18" charset="2"/>
              </a:rPr>
              <a:t>], A[j]);</a:t>
            </a:r>
          </a:p>
          <a:p>
            <a:r>
              <a:rPr lang="en-US" sz="1800" dirty="0">
                <a:latin typeface="Courier New" pitchFamily="49" charset="0"/>
                <a:sym typeface="Symbol" pitchFamily="18" charset="2"/>
              </a:rPr>
              <a:t>                   </a:t>
            </a:r>
            <a:r>
              <a:rPr lang="en-US" sz="1800" dirty="0" err="1">
                <a:latin typeface="Courier New" pitchFamily="49" charset="0"/>
                <a:sym typeface="Symbol" pitchFamily="18" charset="2"/>
              </a:rPr>
              <a:t>i</a:t>
            </a:r>
            <a:r>
              <a:rPr lang="en-US" sz="1800" dirty="0">
                <a:latin typeface="Courier New" pitchFamily="49" charset="0"/>
                <a:sym typeface="Symbol" pitchFamily="18" charset="2"/>
              </a:rPr>
              <a:t>++; j++;}</a:t>
            </a:r>
          </a:p>
          <a:p>
            <a:r>
              <a:rPr lang="en-US" sz="1800" dirty="0">
                <a:latin typeface="Courier New" pitchFamily="49" charset="0"/>
                <a:sym typeface="Symbol" pitchFamily="18" charset="2"/>
              </a:rPr>
              <a:t>         </a:t>
            </a:r>
            <a:r>
              <a:rPr lang="en-US" sz="1800" b="1" dirty="0">
                <a:latin typeface="Courier New" pitchFamily="49" charset="0"/>
                <a:sym typeface="Symbol" pitchFamily="18" charset="2"/>
              </a:rPr>
              <a:t>else</a:t>
            </a:r>
            <a:r>
              <a:rPr lang="en-US" sz="1800" dirty="0">
                <a:latin typeface="Courier New" pitchFamily="49" charset="0"/>
                <a:sym typeface="Symbol" pitchFamily="18" charset="2"/>
              </a:rPr>
              <a:t> break;</a:t>
            </a:r>
          </a:p>
          <a:p>
            <a:r>
              <a:rPr lang="en-US" sz="1800" dirty="0">
                <a:latin typeface="Courier New" pitchFamily="49" charset="0"/>
                <a:sym typeface="Symbol" pitchFamily="18" charset="2"/>
              </a:rPr>
              <a:t>} </a:t>
            </a:r>
          </a:p>
        </p:txBody>
      </p:sp>
      <p:graphicFrame>
        <p:nvGraphicFramePr>
          <p:cNvPr id="972804" name="Group 4"/>
          <p:cNvGraphicFramePr>
            <a:graphicFrameLocks noGrp="1"/>
          </p:cNvGraphicFramePr>
          <p:nvPr/>
        </p:nvGraphicFramePr>
        <p:xfrm>
          <a:off x="304800" y="4419600"/>
          <a:ext cx="8382000" cy="1524000"/>
        </p:xfrm>
        <a:graphic>
          <a:graphicData uri="http://schemas.openxmlformats.org/drawingml/2006/table">
            <a:tbl>
              <a:tblPr/>
              <a:tblGrid>
                <a:gridCol w="1047750"/>
                <a:gridCol w="1047750"/>
                <a:gridCol w="1047750"/>
                <a:gridCol w="1047750"/>
                <a:gridCol w="1047750"/>
                <a:gridCol w="1047750"/>
                <a:gridCol w="1047750"/>
                <a:gridCol w="1047750"/>
              </a:tblGrid>
              <a:tr h="4699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sym typeface="Symbol" pitchFamily="18" charset="2"/>
                        </a:rPr>
                        <a:t>There exists a </a:t>
                      </a:r>
                      <a:r>
                        <a:rPr kumimoji="0" lang="en-US" sz="1800" b="0" i="1" u="none" strike="noStrike" cap="none" normalizeH="0" baseline="0" smtClean="0">
                          <a:ln>
                            <a:noFill/>
                          </a:ln>
                          <a:solidFill>
                            <a:schemeClr val="tx1"/>
                          </a:solidFill>
                          <a:effectLst/>
                          <a:latin typeface="Courier New" pitchFamily="49" charset="0"/>
                          <a:sym typeface="Symbol" pitchFamily="18" charset="2"/>
                        </a:rPr>
                        <a:t>sentinel </a:t>
                      </a:r>
                      <a:r>
                        <a:rPr kumimoji="0" lang="en-US" sz="1800" b="0" i="0" u="none" strike="noStrike" cap="none" normalizeH="0" baseline="0" smtClean="0">
                          <a:ln>
                            <a:noFill/>
                          </a:ln>
                          <a:solidFill>
                            <a:schemeClr val="tx1"/>
                          </a:solidFill>
                          <a:effectLst/>
                          <a:latin typeface="Courier New" pitchFamily="49" charset="0"/>
                          <a:sym typeface="Symbol" pitchFamily="18" charset="2"/>
                        </a:rPr>
                        <a:t>A[k] pivot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69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A[left]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A[i-1]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A[j]</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A[right]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842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sym typeface="Symbol" pitchFamily="18" charset="2"/>
                        </a:rPr>
                        <a:t> pivot</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sym typeface="Symbol" pitchFamily="18"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sym typeface="Symbol" pitchFamily="18" charset="2"/>
                        </a:rPr>
                        <a:t> pivot</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r>
            </a:tbl>
          </a:graphicData>
        </a:graphic>
      </p:graphicFrame>
      <p:sp>
        <p:nvSpPr>
          <p:cNvPr id="972834" name="AutoShape 34"/>
          <p:cNvSpPr>
            <a:spLocks noChangeArrowheads="1"/>
          </p:cNvSpPr>
          <p:nvPr/>
        </p:nvSpPr>
        <p:spPr bwMode="auto">
          <a:xfrm>
            <a:off x="6781800" y="2438400"/>
            <a:ext cx="2057400" cy="1219200"/>
          </a:xfrm>
          <a:prstGeom prst="wedgeEllipseCallout">
            <a:avLst>
              <a:gd name="adj1" fmla="val -97069"/>
              <a:gd name="adj2" fmla="val -17968"/>
            </a:avLst>
          </a:prstGeom>
          <a:solidFill>
            <a:schemeClr val="folHlink"/>
          </a:solidFill>
          <a:ln w="9525">
            <a:solidFill>
              <a:schemeClr val="tx1"/>
            </a:solidFill>
            <a:miter lim="800000"/>
            <a:headEnd/>
            <a:tailEnd/>
          </a:ln>
          <a:effectLst/>
        </p:spPr>
        <p:txBody>
          <a:bodyPr/>
          <a:lstStyle/>
          <a:p>
            <a:pPr algn="ctr"/>
            <a:r>
              <a:rPr lang="en-US"/>
              <a:t>Why do we need i++, j++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2834"/>
                                        </p:tgtEl>
                                        <p:attrNameLst>
                                          <p:attrName>style.visibility</p:attrName>
                                        </p:attrNameLst>
                                      </p:cBhvr>
                                      <p:to>
                                        <p:strVal val="visible"/>
                                      </p:to>
                                    </p:set>
                                    <p:animEffect transition="in" filter="dissolve">
                                      <p:cBhvr>
                                        <p:cTn id="7" dur="500"/>
                                        <p:tgtEl>
                                          <p:spTgt spid="972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4"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2"/>
          </p:nvPr>
        </p:nvSpPr>
        <p:spPr/>
        <p:txBody>
          <a:bodyPr/>
          <a:lstStyle/>
          <a:p>
            <a:fld id="{591B1921-71CA-43D3-B120-11DF362EFEAA}" type="slidenum">
              <a:rPr lang="en-US"/>
              <a:pPr/>
              <a:t>95</a:t>
            </a:fld>
            <a:endParaRPr lang="en-US"/>
          </a:p>
        </p:txBody>
      </p:sp>
      <p:sp>
        <p:nvSpPr>
          <p:cNvPr id="974850" name="Rectangle 2"/>
          <p:cNvSpPr>
            <a:spLocks noGrp="1" noChangeArrowheads="1"/>
          </p:cNvSpPr>
          <p:nvPr>
            <p:ph type="title"/>
          </p:nvPr>
        </p:nvSpPr>
        <p:spPr/>
        <p:txBody>
          <a:bodyPr/>
          <a:lstStyle/>
          <a:p>
            <a:r>
              <a:rPr lang="en-US"/>
              <a:t>Review: The Partition</a:t>
            </a:r>
          </a:p>
        </p:txBody>
      </p:sp>
      <p:graphicFrame>
        <p:nvGraphicFramePr>
          <p:cNvPr id="974851" name="Group 3"/>
          <p:cNvGraphicFramePr>
            <a:graphicFrameLocks noGrp="1"/>
          </p:cNvGraphicFramePr>
          <p:nvPr/>
        </p:nvGraphicFramePr>
        <p:xfrm>
          <a:off x="838200" y="2438400"/>
          <a:ext cx="7334250" cy="1562100"/>
        </p:xfrm>
        <a:graphic>
          <a:graphicData uri="http://schemas.openxmlformats.org/drawingml/2006/table">
            <a:tbl>
              <a:tblPr/>
              <a:tblGrid>
                <a:gridCol w="1047750"/>
                <a:gridCol w="1047750"/>
                <a:gridCol w="1047750"/>
                <a:gridCol w="1047750"/>
                <a:gridCol w="1047750"/>
                <a:gridCol w="1047750"/>
                <a:gridCol w="1047750"/>
              </a:tblGrid>
              <a:tr h="5334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sym typeface="Symbol" pitchFamily="18" charset="2"/>
                        </a:rPr>
                        <a:t> pivot</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A[left]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A[j]</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A[right]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84200">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sym typeface="Symbol" pitchFamily="18" charset="2"/>
                        </a:rPr>
                        <a:t> pivot</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sym typeface="Symbol" pitchFamily="18" charset="2"/>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
        <p:nvSpPr>
          <p:cNvPr id="974879" name="Text Box 31"/>
          <p:cNvSpPr txBox="1">
            <a:spLocks noChangeArrowheads="1"/>
          </p:cNvSpPr>
          <p:nvPr/>
        </p:nvSpPr>
        <p:spPr bwMode="auto">
          <a:xfrm>
            <a:off x="1508125" y="1843088"/>
            <a:ext cx="1311275" cy="396875"/>
          </a:xfrm>
          <a:prstGeom prst="rect">
            <a:avLst/>
          </a:prstGeom>
          <a:noFill/>
          <a:ln w="9525">
            <a:noFill/>
            <a:miter lim="800000"/>
            <a:headEnd/>
            <a:tailEnd/>
          </a:ln>
          <a:effectLst/>
        </p:spPr>
        <p:txBody>
          <a:bodyPr wrap="none">
            <a:spAutoFit/>
          </a:bodyPr>
          <a:lstStyle/>
          <a:p>
            <a:r>
              <a:rPr lang="en-US"/>
              <a:t>At the end:</a:t>
            </a:r>
          </a:p>
        </p:txBody>
      </p:sp>
      <p:sp>
        <p:nvSpPr>
          <p:cNvPr id="974880" name="AutoShape 32"/>
          <p:cNvSpPr>
            <a:spLocks noChangeArrowheads="1"/>
          </p:cNvSpPr>
          <p:nvPr/>
        </p:nvSpPr>
        <p:spPr bwMode="auto">
          <a:xfrm>
            <a:off x="2895600" y="3962400"/>
            <a:ext cx="2667000" cy="1066800"/>
          </a:xfrm>
          <a:prstGeom prst="wedgeEllipseCallout">
            <a:avLst>
              <a:gd name="adj1" fmla="val 11903"/>
              <a:gd name="adj2" fmla="val -82292"/>
            </a:avLst>
          </a:prstGeom>
          <a:solidFill>
            <a:schemeClr val="folHlink"/>
          </a:solidFill>
          <a:ln w="9525">
            <a:solidFill>
              <a:schemeClr val="tx1"/>
            </a:solidFill>
            <a:miter lim="800000"/>
            <a:headEnd/>
            <a:tailEnd/>
          </a:ln>
          <a:effectLst/>
        </p:spPr>
        <p:txBody>
          <a:bodyPr/>
          <a:lstStyle/>
          <a:p>
            <a:pPr algn="ctr"/>
            <a:r>
              <a:rPr lang="en-US"/>
              <a:t>Q: How are these elements ?</a:t>
            </a:r>
          </a:p>
        </p:txBody>
      </p:sp>
      <p:sp>
        <p:nvSpPr>
          <p:cNvPr id="974881" name="Oval 33"/>
          <p:cNvSpPr>
            <a:spLocks noChangeArrowheads="1"/>
          </p:cNvSpPr>
          <p:nvPr/>
        </p:nvSpPr>
        <p:spPr bwMode="auto">
          <a:xfrm>
            <a:off x="5719763" y="4343400"/>
            <a:ext cx="3236912" cy="533400"/>
          </a:xfrm>
          <a:prstGeom prst="ellipse">
            <a:avLst/>
          </a:prstGeom>
          <a:solidFill>
            <a:schemeClr val="folHlink"/>
          </a:solidFill>
          <a:ln w="9525">
            <a:solidFill>
              <a:schemeClr val="tx1"/>
            </a:solidFill>
            <a:round/>
            <a:headEnd/>
            <a:tailEnd/>
          </a:ln>
          <a:effectLst/>
        </p:spPr>
        <p:txBody>
          <a:bodyPr wrap="none" anchor="ctr">
            <a:spAutoFit/>
          </a:bodyPr>
          <a:lstStyle/>
          <a:p>
            <a:pPr algn="ctr"/>
            <a:r>
              <a:rPr lang="en-US"/>
              <a:t>A: They are = pivot !</a:t>
            </a:r>
          </a:p>
        </p:txBody>
      </p:sp>
      <p:sp>
        <p:nvSpPr>
          <p:cNvPr id="974882" name="Text Box 34"/>
          <p:cNvSpPr txBox="1">
            <a:spLocks noChangeArrowheads="1"/>
          </p:cNvSpPr>
          <p:nvPr/>
        </p:nvSpPr>
        <p:spPr bwMode="auto">
          <a:xfrm>
            <a:off x="990600" y="5562600"/>
            <a:ext cx="4562475" cy="6508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r>
              <a:rPr lang="en-US" sz="1800">
                <a:latin typeface="Courier New" pitchFamily="49" charset="0"/>
                <a:sym typeface="Symbol" pitchFamily="18" charset="2"/>
              </a:rPr>
              <a:t>quickSortRecursive(A, left, j);</a:t>
            </a:r>
          </a:p>
          <a:p>
            <a:r>
              <a:rPr lang="en-US" sz="1800">
                <a:latin typeface="Courier New" pitchFamily="49" charset="0"/>
                <a:sym typeface="Symbol" pitchFamily="18" charset="2"/>
              </a:rPr>
              <a:t>quickSortRecursive(A, i, right);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4880"/>
                                        </p:tgtEl>
                                        <p:attrNameLst>
                                          <p:attrName>style.visibility</p:attrName>
                                        </p:attrNameLst>
                                      </p:cBhvr>
                                      <p:to>
                                        <p:strVal val="visible"/>
                                      </p:to>
                                    </p:set>
                                    <p:anim calcmode="lin" valueType="num">
                                      <p:cBhvr additive="base">
                                        <p:cTn id="7" dur="500" fill="hold"/>
                                        <p:tgtEl>
                                          <p:spTgt spid="974880"/>
                                        </p:tgtEl>
                                        <p:attrNameLst>
                                          <p:attrName>ppt_x</p:attrName>
                                        </p:attrNameLst>
                                      </p:cBhvr>
                                      <p:tavLst>
                                        <p:tav tm="0">
                                          <p:val>
                                            <p:strVal val="#ppt_x"/>
                                          </p:val>
                                        </p:tav>
                                        <p:tav tm="100000">
                                          <p:val>
                                            <p:strVal val="#ppt_x"/>
                                          </p:val>
                                        </p:tav>
                                      </p:tavLst>
                                    </p:anim>
                                    <p:anim calcmode="lin" valueType="num">
                                      <p:cBhvr additive="base">
                                        <p:cTn id="8" dur="500" fill="hold"/>
                                        <p:tgtEl>
                                          <p:spTgt spid="9748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4881"/>
                                        </p:tgtEl>
                                        <p:attrNameLst>
                                          <p:attrName>style.visibility</p:attrName>
                                        </p:attrNameLst>
                                      </p:cBhvr>
                                      <p:to>
                                        <p:strVal val="visible"/>
                                      </p:to>
                                    </p:set>
                                    <p:anim calcmode="lin" valueType="num">
                                      <p:cBhvr additive="base">
                                        <p:cTn id="13" dur="500" fill="hold"/>
                                        <p:tgtEl>
                                          <p:spTgt spid="974881"/>
                                        </p:tgtEl>
                                        <p:attrNameLst>
                                          <p:attrName>ppt_x</p:attrName>
                                        </p:attrNameLst>
                                      </p:cBhvr>
                                      <p:tavLst>
                                        <p:tav tm="0">
                                          <p:val>
                                            <p:strVal val="#ppt_x"/>
                                          </p:val>
                                        </p:tav>
                                        <p:tav tm="100000">
                                          <p:val>
                                            <p:strVal val="#ppt_x"/>
                                          </p:val>
                                        </p:tav>
                                      </p:tavLst>
                                    </p:anim>
                                    <p:anim calcmode="lin" valueType="num">
                                      <p:cBhvr additive="base">
                                        <p:cTn id="14" dur="500" fill="hold"/>
                                        <p:tgtEl>
                                          <p:spTgt spid="97488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4882"/>
                                        </p:tgtEl>
                                        <p:attrNameLst>
                                          <p:attrName>style.visibility</p:attrName>
                                        </p:attrNameLst>
                                      </p:cBhvr>
                                      <p:to>
                                        <p:strVal val="visible"/>
                                      </p:to>
                                    </p:set>
                                    <p:anim calcmode="lin" valueType="num">
                                      <p:cBhvr additive="base">
                                        <p:cTn id="19" dur="500" fill="hold"/>
                                        <p:tgtEl>
                                          <p:spTgt spid="974882"/>
                                        </p:tgtEl>
                                        <p:attrNameLst>
                                          <p:attrName>ppt_x</p:attrName>
                                        </p:attrNameLst>
                                      </p:cBhvr>
                                      <p:tavLst>
                                        <p:tav tm="0">
                                          <p:val>
                                            <p:strVal val="#ppt_x"/>
                                          </p:val>
                                        </p:tav>
                                        <p:tav tm="100000">
                                          <p:val>
                                            <p:strVal val="#ppt_x"/>
                                          </p:val>
                                        </p:tav>
                                      </p:tavLst>
                                    </p:anim>
                                    <p:anim calcmode="lin" valueType="num">
                                      <p:cBhvr additive="base">
                                        <p:cTn id="20" dur="500" fill="hold"/>
                                        <p:tgtEl>
                                          <p:spTgt spid="9748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80" grpId="0" animBg="1" autoUpdateAnimBg="0"/>
      <p:bldP spid="974881" grpId="0" animBg="1" autoUpdateAnimBg="0"/>
      <p:bldP spid="974882"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8F8C8D9-8F91-42BA-9EC5-694BF8164EEC}" type="slidenum">
              <a:rPr lang="en-US"/>
              <a:pPr/>
              <a:t>96</a:t>
            </a:fld>
            <a:endParaRPr lang="en-US"/>
          </a:p>
        </p:txBody>
      </p:sp>
      <p:sp>
        <p:nvSpPr>
          <p:cNvPr id="956418" name="Rectangle 2"/>
          <p:cNvSpPr>
            <a:spLocks noGrp="1" noChangeArrowheads="1"/>
          </p:cNvSpPr>
          <p:nvPr>
            <p:ph type="title"/>
          </p:nvPr>
        </p:nvSpPr>
        <p:spPr>
          <a:xfrm>
            <a:off x="685800" y="304800"/>
            <a:ext cx="7772400" cy="1143000"/>
          </a:xfrm>
        </p:spPr>
        <p:txBody>
          <a:bodyPr>
            <a:normAutofit fontScale="90000"/>
          </a:bodyPr>
          <a:lstStyle/>
          <a:p>
            <a:r>
              <a:rPr lang="en-US" sz="3600" i="1"/>
              <a:t>Why</a:t>
            </a:r>
            <a:r>
              <a:rPr lang="en-US" sz="3600"/>
              <a:t> is QuickSort Faster than </a:t>
            </a:r>
            <a:br>
              <a:rPr lang="en-US" sz="3600"/>
            </a:br>
            <a:r>
              <a:rPr lang="en-US" sz="3600"/>
              <a:t>Merge Sort?</a:t>
            </a:r>
          </a:p>
        </p:txBody>
      </p:sp>
      <p:sp>
        <p:nvSpPr>
          <p:cNvPr id="956419" name="Rectangle 3"/>
          <p:cNvSpPr>
            <a:spLocks noGrp="1" noChangeArrowheads="1"/>
          </p:cNvSpPr>
          <p:nvPr>
            <p:ph type="body" idx="1"/>
          </p:nvPr>
        </p:nvSpPr>
        <p:spPr>
          <a:xfrm>
            <a:off x="381000" y="1524000"/>
            <a:ext cx="8458200" cy="4267200"/>
          </a:xfrm>
        </p:spPr>
        <p:txBody>
          <a:bodyPr>
            <a:normAutofit fontScale="92500" lnSpcReduction="10000"/>
          </a:bodyPr>
          <a:lstStyle/>
          <a:p>
            <a:pPr defTabSz="909638">
              <a:lnSpc>
                <a:spcPct val="90000"/>
              </a:lnSpc>
            </a:pPr>
            <a:r>
              <a:rPr lang="en-US" sz="2800"/>
              <a:t>Quicksort typically performs more </a:t>
            </a:r>
            <a:r>
              <a:rPr lang="en-US" sz="2800" i="1"/>
              <a:t>comparisons</a:t>
            </a:r>
            <a:r>
              <a:rPr lang="en-US" sz="2800"/>
              <a:t> than Mergesort, because partitions are not always perfectly balanced</a:t>
            </a:r>
          </a:p>
          <a:p>
            <a:pPr lvl="1" defTabSz="909638">
              <a:lnSpc>
                <a:spcPct val="90000"/>
              </a:lnSpc>
            </a:pPr>
            <a:r>
              <a:rPr lang="en-US" sz="2400">
                <a:solidFill>
                  <a:schemeClr val="accent2"/>
                </a:solidFill>
              </a:rPr>
              <a:t>Mergesort – n log n comparisons</a:t>
            </a:r>
          </a:p>
          <a:p>
            <a:pPr lvl="1" defTabSz="909638">
              <a:lnSpc>
                <a:spcPct val="90000"/>
              </a:lnSpc>
            </a:pPr>
            <a:r>
              <a:rPr lang="en-US" sz="2400">
                <a:solidFill>
                  <a:schemeClr val="accent2"/>
                </a:solidFill>
              </a:rPr>
              <a:t>Quicksort – 1.38 n log n comparisons on average</a:t>
            </a:r>
          </a:p>
          <a:p>
            <a:pPr defTabSz="909638">
              <a:lnSpc>
                <a:spcPct val="90000"/>
              </a:lnSpc>
            </a:pPr>
            <a:r>
              <a:rPr lang="en-US" sz="2800"/>
              <a:t>Quicksort performs many fewer </a:t>
            </a:r>
            <a:r>
              <a:rPr lang="en-US" sz="2800" i="1"/>
              <a:t>copies</a:t>
            </a:r>
            <a:r>
              <a:rPr lang="en-US" sz="2800"/>
              <a:t>, because on average half of the elements are on the correct side of the partition – while Mergesort copies </a:t>
            </a:r>
            <a:r>
              <a:rPr lang="en-US" sz="2800" i="1"/>
              <a:t>every</a:t>
            </a:r>
            <a:r>
              <a:rPr lang="en-US" sz="2800"/>
              <a:t> element when merging</a:t>
            </a:r>
          </a:p>
          <a:p>
            <a:pPr lvl="1" defTabSz="909638">
              <a:lnSpc>
                <a:spcPct val="90000"/>
              </a:lnSpc>
            </a:pPr>
            <a:r>
              <a:rPr lang="en-US" sz="2400">
                <a:solidFill>
                  <a:schemeClr val="accent2"/>
                </a:solidFill>
              </a:rPr>
              <a:t>Mergesort – 2n log n copies (using “temp array”)</a:t>
            </a:r>
          </a:p>
          <a:p>
            <a:pPr lvl="1" defTabSz="909638">
              <a:lnSpc>
                <a:spcPct val="90000"/>
              </a:lnSpc>
              <a:buFontTx/>
              <a:buNone/>
            </a:pPr>
            <a:r>
              <a:rPr lang="en-US" sz="2400">
                <a:solidFill>
                  <a:schemeClr val="accent2"/>
                </a:solidFill>
              </a:rPr>
              <a:t>                        n log n copies (using “alternating array”)</a:t>
            </a:r>
          </a:p>
          <a:p>
            <a:pPr lvl="1" defTabSz="909638">
              <a:lnSpc>
                <a:spcPct val="90000"/>
              </a:lnSpc>
            </a:pPr>
            <a:r>
              <a:rPr lang="en-US" sz="2400">
                <a:solidFill>
                  <a:schemeClr val="accent2"/>
                </a:solidFill>
              </a:rPr>
              <a:t>Quicksort – n/2 log n copies on average</a:t>
            </a:r>
          </a:p>
          <a:p>
            <a:pPr defTabSz="909638">
              <a:lnSpc>
                <a:spcPct val="90000"/>
              </a:lnSpc>
            </a:pPr>
            <a:endParaRPr lang="en-US" sz="2800">
              <a:solidFill>
                <a:schemeClr val="accent2"/>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dirty="0" smtClean="0"/>
              <a:t>Complexity Analysis</a:t>
            </a:r>
            <a:endParaRPr lang="en-US" dirty="0"/>
          </a:p>
        </p:txBody>
      </p:sp>
      <p:sp>
        <p:nvSpPr>
          <p:cNvPr id="389123" name="Rectangle 3"/>
          <p:cNvSpPr>
            <a:spLocks noGrp="1" noChangeArrowheads="1"/>
          </p:cNvSpPr>
          <p:nvPr>
            <p:ph type="body" idx="1"/>
          </p:nvPr>
        </p:nvSpPr>
        <p:spPr>
          <a:xfrm>
            <a:off x="533400" y="1828800"/>
            <a:ext cx="7772400" cy="4560888"/>
          </a:xfrm>
        </p:spPr>
        <p:txBody>
          <a:bodyPr>
            <a:normAutofit fontScale="85000" lnSpcReduction="10000"/>
          </a:bodyPr>
          <a:lstStyle/>
          <a:p>
            <a:r>
              <a:rPr lang="en-US" dirty="0" err="1" smtClean="0"/>
              <a:t>Quicksort</a:t>
            </a:r>
            <a:r>
              <a:rPr lang="en-US" dirty="0" smtClean="0"/>
              <a:t> is a fast, recursive, non-stable sort algorithm which works by the divide and conquer principle. </a:t>
            </a:r>
            <a:r>
              <a:rPr lang="en-US" dirty="0" err="1" smtClean="0"/>
              <a:t>Quicksort</a:t>
            </a:r>
            <a:r>
              <a:rPr lang="en-US" dirty="0" smtClean="0"/>
              <a:t> will in the best case divide the array into almost two identical parts. It the array contains n elements then the first run will need O(n). Sorting the remaining two sub-arrays takes 2* O(n/2). This ends up in a performance of O(n log n).</a:t>
            </a:r>
          </a:p>
          <a:p>
            <a:r>
              <a:rPr lang="en-US" dirty="0" smtClean="0"/>
              <a:t>In the worst case </a:t>
            </a:r>
            <a:r>
              <a:rPr lang="en-US" dirty="0" err="1" smtClean="0"/>
              <a:t>quicksort</a:t>
            </a:r>
            <a:r>
              <a:rPr lang="en-US" dirty="0" smtClean="0"/>
              <a:t> selects only one element in each iteration. So it is O(n) + O(n-1) + (On-2).. O(1) which is equal to O(n^2).</a:t>
            </a:r>
          </a:p>
          <a:p>
            <a:r>
              <a:rPr lang="en-US" dirty="0" smtClean="0"/>
              <a:t>The average case of </a:t>
            </a:r>
            <a:r>
              <a:rPr lang="en-US" dirty="0" err="1" smtClean="0"/>
              <a:t>quicksort</a:t>
            </a:r>
            <a:r>
              <a:rPr lang="en-US" dirty="0" smtClean="0"/>
              <a:t> is O(n log n).</a:t>
            </a:r>
          </a:p>
          <a:p>
            <a:pPr>
              <a:buNone/>
            </a:pP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Worst Case : O(N^2)</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Comparision</a:t>
            </a:r>
            <a:r>
              <a:rPr lang="en-US" b="1" dirty="0" smtClean="0"/>
              <a:t> to Merge Sort</a:t>
            </a:r>
            <a:endParaRPr lang="en-US" dirty="0"/>
          </a:p>
        </p:txBody>
      </p:sp>
      <p:sp>
        <p:nvSpPr>
          <p:cNvPr id="3" name="Content Placeholder 2"/>
          <p:cNvSpPr>
            <a:spLocks noGrp="1"/>
          </p:cNvSpPr>
          <p:nvPr>
            <p:ph idx="1"/>
          </p:nvPr>
        </p:nvSpPr>
        <p:spPr/>
        <p:txBody>
          <a:bodyPr/>
          <a:lstStyle/>
          <a:p>
            <a:pPr fontAlgn="base"/>
            <a:r>
              <a:rPr lang="en-US" dirty="0" smtClean="0"/>
              <a:t>* Merge Sort guarantee O(</a:t>
            </a:r>
            <a:r>
              <a:rPr lang="en-US" dirty="0" err="1" smtClean="0"/>
              <a:t>NlogN</a:t>
            </a:r>
            <a:r>
              <a:rPr lang="en-US" dirty="0" smtClean="0"/>
              <a:t>) time, however it requires additional memory with size N.</a:t>
            </a:r>
          </a:p>
          <a:p>
            <a:pPr fontAlgn="base"/>
            <a:r>
              <a:rPr lang="en-US" dirty="0" smtClean="0"/>
              <a:t>* Quick Sort doesn't require additional memory but the running time is not guaranteed.</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3132</Words>
  <Application>Microsoft Office PowerPoint</Application>
  <PresentationFormat>On-screen Show (4:3)</PresentationFormat>
  <Paragraphs>1709</Paragraphs>
  <Slides>99</Slides>
  <Notes>7</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 Merge Sort</vt:lpstr>
      <vt:lpstr>Divide and Conquer</vt:lpstr>
      <vt:lpstr>An Example:  Merge Sort</vt:lpstr>
      <vt:lpstr>Merging</vt:lpstr>
      <vt:lpstr>Merging (cont.) </vt:lpstr>
      <vt:lpstr>Merging (cont.) </vt:lpstr>
      <vt:lpstr>Merging (cont.) </vt:lpstr>
      <vt:lpstr>Merging (cont.) </vt:lpstr>
      <vt:lpstr>Merging (cont.) </vt:lpstr>
      <vt:lpstr>Merging (cont.) </vt:lpstr>
      <vt:lpstr>Merging (cont.) </vt:lpstr>
      <vt:lpstr>Merging (cont.) </vt:lpstr>
      <vt:lpstr>Merging (cont.) </vt:lpstr>
      <vt:lpstr>Merge Sort Algorithm</vt:lpstr>
      <vt:lpstr> Merge Algorithm</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Quick Sort</vt:lpstr>
      <vt:lpstr>Description of the algorithm </vt:lpstr>
      <vt:lpstr>Partitioning</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Review: QuickSort</vt:lpstr>
      <vt:lpstr>Review: The Partition</vt:lpstr>
      <vt:lpstr>Review: The Partition</vt:lpstr>
      <vt:lpstr>Why is QuickSort Faster than  Merge Sort?</vt:lpstr>
      <vt:lpstr>Complexity Analysis</vt:lpstr>
      <vt:lpstr>Worst Case : O(N^2)</vt:lpstr>
      <vt:lpstr>Comparision to Merge Sort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Merge Sort</dc:title>
  <dc:creator>rubab.jaffar</dc:creator>
  <cp:lastModifiedBy>rubab.jaffar</cp:lastModifiedBy>
  <cp:revision>17</cp:revision>
  <dcterms:created xsi:type="dcterms:W3CDTF">2016-11-06T03:44:31Z</dcterms:created>
  <dcterms:modified xsi:type="dcterms:W3CDTF">2016-11-09T08:15:44Z</dcterms:modified>
</cp:coreProperties>
</file>