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60" r:id="rId5"/>
    <p:sldId id="261" r:id="rId6"/>
    <p:sldId id="262" r:id="rId7"/>
    <p:sldId id="263" r:id="rId8"/>
    <p:sldId id="281" r:id="rId9"/>
    <p:sldId id="277" r:id="rId10"/>
    <p:sldId id="264" r:id="rId11"/>
    <p:sldId id="278" r:id="rId12"/>
    <p:sldId id="279" r:id="rId13"/>
    <p:sldId id="280"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4ECD1B-44F5-4587-AA86-3E1B46EC617E}" type="datetimeFigureOut">
              <a:rPr lang="en-US" smtClean="0"/>
              <a:t>11/21/2016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D29D9D-741B-4A00-8694-86809A09295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D29D9D-741B-4A00-8694-86809A09295A}"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E63F712-65B9-4A36-B938-E3FBBBF6544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2CBEDC60-74B3-4444-B92A-E6C9890F1EE0}"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8829F3CA-9AD3-4411-9A7C-8CAC72F4E24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6AC693-6E88-41E2-8D0A-5F41BF9E36B3}" type="datetimeFigureOut">
              <a:rPr lang="en-US" smtClean="0"/>
              <a:pPr/>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C5078-6920-4E01-B761-73387217FB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AC693-6E88-41E2-8D0A-5F41BF9E36B3}" type="datetimeFigureOut">
              <a:rPr lang="en-US" smtClean="0"/>
              <a:pPr/>
              <a:t>11/21/2016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C5078-6920-4E01-B761-73387217FB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828800"/>
            <a:ext cx="7772400" cy="1470025"/>
          </a:xfrm>
        </p:spPr>
        <p:txBody>
          <a:bodyPr/>
          <a:lstStyle/>
          <a:p>
            <a:r>
              <a:rPr lang="en-US" sz="4800" dirty="0" smtClean="0"/>
              <a:t>String Searching</a:t>
            </a:r>
            <a:endParaRPr lang="en-US" sz="4800" dirty="0"/>
          </a:p>
        </p:txBody>
      </p:sp>
      <p:sp>
        <p:nvSpPr>
          <p:cNvPr id="2051" name="Rectangle 3"/>
          <p:cNvSpPr>
            <a:spLocks noGrp="1" noChangeArrowheads="1"/>
          </p:cNvSpPr>
          <p:nvPr>
            <p:ph type="subTitle" idx="1"/>
          </p:nvPr>
        </p:nvSpPr>
        <p:spPr>
          <a:xfrm>
            <a:off x="1371600" y="4876800"/>
            <a:ext cx="6400800" cy="1752600"/>
          </a:xfrm>
        </p:spPr>
        <p:txBody>
          <a:bodyPr/>
          <a:lstStyle/>
          <a:p>
            <a:r>
              <a:rPr lang="en-US" sz="2800" dirty="0"/>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z="4000" u="sng"/>
              <a:t>The Knuth-Morris-Pratt Algorithm</a:t>
            </a:r>
          </a:p>
        </p:txBody>
      </p:sp>
      <p:sp>
        <p:nvSpPr>
          <p:cNvPr id="121859" name="Rectangle 3"/>
          <p:cNvSpPr>
            <a:spLocks noGrp="1" noChangeArrowheads="1"/>
          </p:cNvSpPr>
          <p:nvPr>
            <p:ph type="body" idx="1"/>
          </p:nvPr>
        </p:nvSpPr>
        <p:spPr/>
        <p:txBody>
          <a:bodyPr/>
          <a:lstStyle/>
          <a:p>
            <a:pPr algn="just">
              <a:lnSpc>
                <a:spcPct val="90000"/>
              </a:lnSpc>
              <a:buFont typeface="Wingdings" pitchFamily="2" charset="2"/>
              <a:buNone/>
            </a:pPr>
            <a:r>
              <a:rPr lang="en-US" dirty="0" smtClean="0"/>
              <a:t>	Knuth</a:t>
            </a:r>
            <a:r>
              <a:rPr lang="en-US" dirty="0"/>
              <a:t>, Morris and Pratt proposed a linear time algorithm for the string matching problem. </a:t>
            </a:r>
          </a:p>
          <a:p>
            <a:pPr algn="just">
              <a:lnSpc>
                <a:spcPct val="90000"/>
              </a:lnSpc>
              <a:buFont typeface="Wingdings" pitchFamily="2" charset="2"/>
              <a:buNone/>
            </a:pPr>
            <a:r>
              <a:rPr lang="en-US" smtClean="0"/>
              <a:t>	A </a:t>
            </a:r>
            <a:r>
              <a:rPr lang="en-US" dirty="0"/>
              <a:t>matching time of O(n) is achieved by avoiding comparisons with elements of ‘S’ that have previously been involved in comparison with some element of the pattern ‘p’ to be matched. i.e., backtracking on the string ‘S’ never occurs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KMP Search 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Start </a:t>
            </a:r>
            <a:r>
              <a:rPr lang="en-US" dirty="0"/>
              <a:t>at LHS of string, string[0], trying to match pattern, working right. </a:t>
            </a:r>
            <a:endParaRPr lang="en-US" dirty="0" smtClean="0"/>
          </a:p>
          <a:p>
            <a:r>
              <a:rPr lang="en-US" dirty="0" smtClean="0"/>
              <a:t>Trying </a:t>
            </a:r>
            <a:r>
              <a:rPr lang="en-US" dirty="0"/>
              <a:t>to match string[</a:t>
            </a:r>
            <a:r>
              <a:rPr lang="en-US" dirty="0" err="1"/>
              <a:t>i</a:t>
            </a:r>
            <a:r>
              <a:rPr lang="en-US" dirty="0"/>
              <a:t>] == pattern[j</a:t>
            </a:r>
            <a:r>
              <a:rPr lang="en-US" dirty="0" smtClean="0"/>
              <a:t>].</a:t>
            </a:r>
          </a:p>
          <a:p>
            <a:r>
              <a:rPr lang="en-US" dirty="0" smtClean="0"/>
              <a:t>Given </a:t>
            </a:r>
            <a:r>
              <a:rPr lang="en-US" dirty="0"/>
              <a:t>a search pattern, pre-build a table, </a:t>
            </a:r>
            <a:r>
              <a:rPr lang="en-US" b="1" dirty="0"/>
              <a:t>next[j], showing, when there is a mismatch at pattern position j, where to reset j to</a:t>
            </a:r>
            <a:r>
              <a:rPr lang="en-US" dirty="0"/>
              <a:t>. </a:t>
            </a:r>
            <a:endParaRPr lang="en-US" dirty="0" smtClean="0"/>
          </a:p>
          <a:p>
            <a:r>
              <a:rPr lang="en-US" dirty="0" smtClean="0"/>
              <a:t>If </a:t>
            </a:r>
            <a:r>
              <a:rPr lang="en-US" dirty="0"/>
              <a:t>match fails, keep </a:t>
            </a:r>
            <a:r>
              <a:rPr lang="en-US" dirty="0" err="1"/>
              <a:t>i</a:t>
            </a:r>
            <a:r>
              <a:rPr lang="en-US" dirty="0"/>
              <a:t> same, reset j to position next[j].</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Partial Match </a:t>
            </a:r>
            <a:r>
              <a:rPr lang="en-US" b="1" dirty="0" smtClean="0"/>
              <a:t>Table</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key to KMP, of course, is the partial match table. </a:t>
            </a:r>
            <a:endParaRPr lang="en-US" dirty="0" smtClean="0"/>
          </a:p>
          <a:p>
            <a:pPr fontAlgn="base"/>
            <a:r>
              <a:rPr lang="en-US" dirty="0"/>
              <a:t>Now, in order to talk about the </a:t>
            </a:r>
            <a:r>
              <a:rPr lang="en-US" dirty="0" smtClean="0"/>
              <a:t>meaning of partial match table, </a:t>
            </a:r>
            <a:r>
              <a:rPr lang="en-US" dirty="0"/>
              <a:t>we need to know about </a:t>
            </a:r>
            <a:r>
              <a:rPr lang="en-US" b="1" dirty="0"/>
              <a:t>proper prefixes</a:t>
            </a:r>
            <a:r>
              <a:rPr lang="en-US" dirty="0"/>
              <a:t> and </a:t>
            </a:r>
            <a:r>
              <a:rPr lang="en-US" b="1" dirty="0"/>
              <a:t>proper suffixes</a:t>
            </a:r>
            <a:r>
              <a:rPr lang="en-US" dirty="0"/>
              <a:t>.</a:t>
            </a:r>
          </a:p>
          <a:p>
            <a:pPr fontAlgn="base"/>
            <a:r>
              <a:rPr lang="en-US" b="1" dirty="0"/>
              <a:t>Proper prefix</a:t>
            </a:r>
            <a:r>
              <a:rPr lang="en-US" dirty="0"/>
              <a:t>: All the characters in a string, with one or more cut off the end. “S”, “</a:t>
            </a:r>
            <a:r>
              <a:rPr lang="en-US" dirty="0" err="1"/>
              <a:t>Sn</a:t>
            </a:r>
            <a:r>
              <a:rPr lang="en-US" dirty="0"/>
              <a:t>”, “</a:t>
            </a:r>
            <a:r>
              <a:rPr lang="en-US" dirty="0" err="1"/>
              <a:t>Sna</a:t>
            </a:r>
            <a:r>
              <a:rPr lang="en-US" dirty="0"/>
              <a:t>”, and “Snap” are all the proper prefixes of “</a:t>
            </a:r>
            <a:r>
              <a:rPr lang="en-US" dirty="0" err="1"/>
              <a:t>Snape</a:t>
            </a:r>
            <a:r>
              <a:rPr lang="en-US" dirty="0"/>
              <a:t>”.</a:t>
            </a:r>
          </a:p>
          <a:p>
            <a:pPr fontAlgn="base"/>
            <a:r>
              <a:rPr lang="en-US" b="1" dirty="0"/>
              <a:t>Proper suffix</a:t>
            </a:r>
            <a:r>
              <a:rPr lang="en-US" dirty="0"/>
              <a:t>: All the characters in a string, with one or more cut off the beginning. “</a:t>
            </a:r>
            <a:r>
              <a:rPr lang="en-US" dirty="0" err="1"/>
              <a:t>agrid</a:t>
            </a:r>
            <a:r>
              <a:rPr lang="en-US" dirty="0"/>
              <a:t>”, “grid”, “rid”, “id”, and “d” are all proper suffixes of “</a:t>
            </a:r>
            <a:r>
              <a:rPr lang="en-US" dirty="0" err="1"/>
              <a:t>Hagrid</a:t>
            </a:r>
            <a:r>
              <a:rPr lang="en-US" dirty="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buNone/>
            </a:pPr>
            <a:r>
              <a:rPr lang="en-US" dirty="0" smtClean="0"/>
              <a:t>	The </a:t>
            </a:r>
            <a:r>
              <a:rPr lang="en-US" dirty="0"/>
              <a:t>values in the partial match </a:t>
            </a:r>
            <a:r>
              <a:rPr lang="en-US" dirty="0" smtClean="0"/>
              <a:t>table is </a:t>
            </a:r>
            <a:r>
              <a:rPr lang="en-US" b="1" dirty="0" smtClean="0"/>
              <a:t>The </a:t>
            </a:r>
            <a:r>
              <a:rPr lang="en-US" b="1" dirty="0"/>
              <a:t>length of the longest proper prefix in the (sub)pattern that matches a proper suffix in the same (sub)pattern.</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u="sng"/>
              <a:t>Components of KMP algorithm</a:t>
            </a:r>
          </a:p>
        </p:txBody>
      </p:sp>
      <p:sp>
        <p:nvSpPr>
          <p:cNvPr id="122883" name="Rectangle 3"/>
          <p:cNvSpPr>
            <a:spLocks noGrp="1" noChangeArrowheads="1"/>
          </p:cNvSpPr>
          <p:nvPr>
            <p:ph type="body" idx="1"/>
          </p:nvPr>
        </p:nvSpPr>
        <p:spPr/>
        <p:txBody>
          <a:bodyPr/>
          <a:lstStyle/>
          <a:p>
            <a:pPr>
              <a:lnSpc>
                <a:spcPct val="80000"/>
              </a:lnSpc>
            </a:pPr>
            <a:r>
              <a:rPr lang="en-US" sz="2800" u="sng" dirty="0"/>
              <a:t>The prefix function, </a:t>
            </a:r>
            <a:r>
              <a:rPr lang="el-GR" sz="2800" u="sng" dirty="0">
                <a:cs typeface="Arial" charset="0"/>
              </a:rPr>
              <a:t>Π</a:t>
            </a:r>
            <a:endParaRPr lang="en-US" sz="2800" u="sng" dirty="0">
              <a:cs typeface="Arial" charset="0"/>
            </a:endParaRPr>
          </a:p>
          <a:p>
            <a:pPr>
              <a:lnSpc>
                <a:spcPct val="80000"/>
              </a:lnSpc>
              <a:buFont typeface="Wingdings" pitchFamily="2" charset="2"/>
              <a:buNone/>
            </a:pPr>
            <a:r>
              <a:rPr lang="en-US" sz="2800" dirty="0">
                <a:cs typeface="Arial" charset="0"/>
              </a:rPr>
              <a:t>The prefix function,</a:t>
            </a:r>
            <a:r>
              <a:rPr lang="el-GR" sz="2800" dirty="0">
                <a:cs typeface="Arial" charset="0"/>
              </a:rPr>
              <a:t>Π</a:t>
            </a:r>
            <a:r>
              <a:rPr lang="en-US" sz="2800" dirty="0">
                <a:cs typeface="Arial" charset="0"/>
              </a:rPr>
              <a:t> for a pattern encapsulates knowledge about how the pattern matches against shifts of itself. This information can be used to avoid useless shifts of the pattern ‘p’. In other words, this enables avoiding backtracking on the string ‘S’.</a:t>
            </a:r>
          </a:p>
          <a:p>
            <a:pPr>
              <a:lnSpc>
                <a:spcPct val="80000"/>
              </a:lnSpc>
            </a:pPr>
            <a:r>
              <a:rPr lang="en-US" sz="2800" u="sng" dirty="0">
                <a:cs typeface="Arial" charset="0"/>
              </a:rPr>
              <a:t>The KMP Matcher</a:t>
            </a:r>
          </a:p>
          <a:p>
            <a:pPr>
              <a:lnSpc>
                <a:spcPct val="80000"/>
              </a:lnSpc>
              <a:buFont typeface="Wingdings" pitchFamily="2" charset="2"/>
              <a:buNone/>
            </a:pPr>
            <a:r>
              <a:rPr lang="en-US" sz="2800" dirty="0">
                <a:cs typeface="Arial" charset="0"/>
              </a:rPr>
              <a:t>With string ‘S’, pattern ‘p’ and prefix function ‘</a:t>
            </a:r>
            <a:r>
              <a:rPr lang="el-GR" sz="2800" dirty="0">
                <a:cs typeface="Arial" charset="0"/>
              </a:rPr>
              <a:t>Π</a:t>
            </a:r>
            <a:r>
              <a:rPr lang="en-US" sz="2800" dirty="0">
                <a:cs typeface="Arial" charset="0"/>
              </a:rPr>
              <a:t>’ as inputs, finds the occurrence of ‘p’ in ‘S’ and returns the number of shifts of ‘p’ after which occurrence is found. </a:t>
            </a:r>
          </a:p>
          <a:p>
            <a:pPr>
              <a:lnSpc>
                <a:spcPct val="80000"/>
              </a:lnSpc>
            </a:pPr>
            <a:endParaRPr lang="el-GR" sz="2800" dirty="0">
              <a:cs typeface="Arial"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u="sng"/>
              <a:t>The prefix function, </a:t>
            </a:r>
            <a:r>
              <a:rPr lang="el-GR" u="sng">
                <a:cs typeface="Arial" charset="0"/>
              </a:rPr>
              <a:t>Π</a:t>
            </a:r>
            <a:endParaRPr lang="en-US" u="sng">
              <a:cs typeface="Arial" charset="0"/>
            </a:endParaRPr>
          </a:p>
        </p:txBody>
      </p:sp>
      <p:sp>
        <p:nvSpPr>
          <p:cNvPr id="123907" name="Rectangle 3"/>
          <p:cNvSpPr>
            <a:spLocks noGrp="1" noChangeArrowheads="1"/>
          </p:cNvSpPr>
          <p:nvPr>
            <p:ph type="body" idx="1"/>
          </p:nvPr>
        </p:nvSpPr>
        <p:spPr/>
        <p:txBody>
          <a:bodyPr/>
          <a:lstStyle/>
          <a:p>
            <a:pPr marL="609600" indent="-609600">
              <a:lnSpc>
                <a:spcPct val="80000"/>
              </a:lnSpc>
              <a:buFont typeface="Wingdings" pitchFamily="2" charset="2"/>
              <a:buNone/>
            </a:pPr>
            <a:r>
              <a:rPr lang="en-US" sz="2000"/>
              <a:t>Following pseudocode computes the prefix fucnction, </a:t>
            </a:r>
            <a:r>
              <a:rPr lang="el-GR" sz="2000">
                <a:cs typeface="Arial" charset="0"/>
              </a:rPr>
              <a:t>Π</a:t>
            </a:r>
            <a:r>
              <a:rPr lang="en-US" sz="2000">
                <a:cs typeface="Arial" charset="0"/>
              </a:rPr>
              <a:t>:</a:t>
            </a:r>
          </a:p>
          <a:p>
            <a:pPr marL="609600" indent="-609600">
              <a:lnSpc>
                <a:spcPct val="80000"/>
              </a:lnSpc>
              <a:buFont typeface="Wingdings" pitchFamily="2" charset="2"/>
              <a:buNone/>
            </a:pPr>
            <a:endParaRPr lang="en-US" sz="2000">
              <a:cs typeface="Arial" charset="0"/>
            </a:endParaRPr>
          </a:p>
          <a:p>
            <a:pPr marL="609600" indent="-609600">
              <a:lnSpc>
                <a:spcPct val="80000"/>
              </a:lnSpc>
              <a:buFont typeface="Wingdings" pitchFamily="2" charset="2"/>
              <a:buNone/>
            </a:pPr>
            <a:r>
              <a:rPr lang="en-US" sz="2000" u="sng">
                <a:cs typeface="Arial" charset="0"/>
              </a:rPr>
              <a:t>Compute-Prefix-Function (p)</a:t>
            </a:r>
          </a:p>
          <a:p>
            <a:pPr marL="609600" indent="-609600">
              <a:lnSpc>
                <a:spcPct val="80000"/>
              </a:lnSpc>
              <a:buFont typeface="Wingdings" pitchFamily="2" charset="2"/>
              <a:buNone/>
            </a:pPr>
            <a:r>
              <a:rPr lang="en-US" sz="2000">
                <a:cs typeface="Arial" charset="0"/>
              </a:rPr>
              <a:t>1  m </a:t>
            </a:r>
            <a:r>
              <a:rPr lang="en-US" sz="2000">
                <a:cs typeface="Arial" charset="0"/>
                <a:sym typeface="Wingdings" pitchFamily="2" charset="2"/>
              </a:rPr>
              <a:t> length[p]               //’p’ pattern to be matched</a:t>
            </a:r>
          </a:p>
          <a:p>
            <a:pPr marL="609600" indent="-609600">
              <a:lnSpc>
                <a:spcPct val="80000"/>
              </a:lnSpc>
              <a:buFont typeface="Wingdings" pitchFamily="2" charset="2"/>
              <a:buNone/>
            </a:pPr>
            <a:r>
              <a:rPr lang="en-US" sz="2000">
                <a:cs typeface="Arial" charset="0"/>
              </a:rPr>
              <a:t>2  </a:t>
            </a:r>
            <a:r>
              <a:rPr lang="el-GR" sz="2000">
                <a:cs typeface="Arial" charset="0"/>
              </a:rPr>
              <a:t>Π</a:t>
            </a:r>
            <a:r>
              <a:rPr lang="en-US" sz="2000">
                <a:cs typeface="Arial" charset="0"/>
              </a:rPr>
              <a:t>[1] </a:t>
            </a:r>
            <a:r>
              <a:rPr lang="en-US" sz="2000">
                <a:cs typeface="Arial" charset="0"/>
                <a:sym typeface="Wingdings" pitchFamily="2" charset="2"/>
              </a:rPr>
              <a:t> 0 </a:t>
            </a:r>
          </a:p>
          <a:p>
            <a:pPr marL="609600" indent="-609600">
              <a:lnSpc>
                <a:spcPct val="80000"/>
              </a:lnSpc>
              <a:buFont typeface="Wingdings" pitchFamily="2" charset="2"/>
              <a:buNone/>
            </a:pPr>
            <a:r>
              <a:rPr lang="en-US" sz="2000">
                <a:cs typeface="Arial" charset="0"/>
              </a:rPr>
              <a:t>3  k </a:t>
            </a:r>
            <a:r>
              <a:rPr lang="en-US" sz="2000">
                <a:cs typeface="Arial" charset="0"/>
                <a:sym typeface="Wingdings" pitchFamily="2" charset="2"/>
              </a:rPr>
              <a:t> 0</a:t>
            </a:r>
          </a:p>
          <a:p>
            <a:pPr marL="609600" indent="-609600">
              <a:lnSpc>
                <a:spcPct val="80000"/>
              </a:lnSpc>
              <a:buFontTx/>
              <a:buAutoNum type="arabicPlain" startAt="4"/>
            </a:pPr>
            <a:r>
              <a:rPr lang="en-US" sz="2000" b="1">
                <a:cs typeface="Arial" charset="0"/>
                <a:sym typeface="Wingdings" pitchFamily="2" charset="2"/>
              </a:rPr>
              <a:t> for</a:t>
            </a:r>
            <a:r>
              <a:rPr lang="en-US" sz="2000">
                <a:cs typeface="Arial" charset="0"/>
                <a:sym typeface="Wingdings" pitchFamily="2" charset="2"/>
              </a:rPr>
              <a:t> q  2 to m</a:t>
            </a:r>
          </a:p>
          <a:p>
            <a:pPr marL="609600" indent="-609600">
              <a:lnSpc>
                <a:spcPct val="80000"/>
              </a:lnSpc>
              <a:buFontTx/>
              <a:buAutoNum type="arabicPlain" startAt="5"/>
            </a:pPr>
            <a:r>
              <a:rPr lang="en-US" sz="2000">
                <a:cs typeface="Arial" charset="0"/>
              </a:rPr>
              <a:t>         </a:t>
            </a:r>
            <a:r>
              <a:rPr lang="en-US" sz="2000" b="1">
                <a:cs typeface="Arial" charset="0"/>
              </a:rPr>
              <a:t>do while</a:t>
            </a:r>
            <a:r>
              <a:rPr lang="en-US" sz="2000">
                <a:cs typeface="Arial" charset="0"/>
              </a:rPr>
              <a:t> k &gt; 0 and p[k+1] != p[q]</a:t>
            </a:r>
          </a:p>
          <a:p>
            <a:pPr marL="609600" indent="-609600">
              <a:lnSpc>
                <a:spcPct val="80000"/>
              </a:lnSpc>
              <a:buFont typeface="Wingdings" pitchFamily="2" charset="2"/>
              <a:buNone/>
            </a:pPr>
            <a:r>
              <a:rPr lang="en-US" sz="2000">
                <a:cs typeface="Arial" charset="0"/>
              </a:rPr>
              <a:t>6                       </a:t>
            </a:r>
            <a:r>
              <a:rPr lang="en-US" sz="2000" b="1">
                <a:cs typeface="Arial" charset="0"/>
              </a:rPr>
              <a:t>do</a:t>
            </a:r>
            <a:r>
              <a:rPr lang="en-US" sz="2000">
                <a:cs typeface="Arial" charset="0"/>
              </a:rPr>
              <a:t> k </a:t>
            </a:r>
            <a:r>
              <a:rPr lang="en-US" sz="2000">
                <a:cs typeface="Arial" charset="0"/>
                <a:sym typeface="Wingdings" pitchFamily="2" charset="2"/>
              </a:rPr>
              <a:t> </a:t>
            </a:r>
            <a:r>
              <a:rPr lang="el-GR" sz="2000">
                <a:cs typeface="Arial" charset="0"/>
              </a:rPr>
              <a:t>Π</a:t>
            </a:r>
            <a:r>
              <a:rPr lang="en-US" sz="2000">
                <a:cs typeface="Arial" charset="0"/>
              </a:rPr>
              <a:t>[k]</a:t>
            </a:r>
          </a:p>
          <a:p>
            <a:pPr marL="609600" indent="-609600">
              <a:lnSpc>
                <a:spcPct val="80000"/>
              </a:lnSpc>
              <a:buFontTx/>
              <a:buAutoNum type="arabicPlain" startAt="7"/>
            </a:pPr>
            <a:r>
              <a:rPr lang="en-US" sz="2000">
                <a:cs typeface="Arial" charset="0"/>
              </a:rPr>
              <a:t>              </a:t>
            </a:r>
            <a:r>
              <a:rPr lang="en-US" sz="2000" b="1">
                <a:cs typeface="Arial" charset="0"/>
              </a:rPr>
              <a:t>If</a:t>
            </a:r>
            <a:r>
              <a:rPr lang="en-US" sz="2000">
                <a:cs typeface="Arial" charset="0"/>
              </a:rPr>
              <a:t> p[k+1] = p[q]</a:t>
            </a:r>
          </a:p>
          <a:p>
            <a:pPr marL="609600" indent="-609600">
              <a:lnSpc>
                <a:spcPct val="80000"/>
              </a:lnSpc>
              <a:buFontTx/>
              <a:buAutoNum type="arabicPlain" startAt="8"/>
            </a:pPr>
            <a:r>
              <a:rPr lang="en-US" sz="2000">
                <a:cs typeface="Arial" charset="0"/>
              </a:rPr>
              <a:t>                 </a:t>
            </a:r>
            <a:r>
              <a:rPr lang="en-US" sz="2000" b="1">
                <a:cs typeface="Arial" charset="0"/>
              </a:rPr>
              <a:t>then</a:t>
            </a:r>
            <a:r>
              <a:rPr lang="en-US" sz="2000">
                <a:cs typeface="Arial" charset="0"/>
              </a:rPr>
              <a:t> k </a:t>
            </a:r>
            <a:r>
              <a:rPr lang="en-US" sz="2000">
                <a:cs typeface="Arial" charset="0"/>
                <a:sym typeface="Wingdings" pitchFamily="2" charset="2"/>
              </a:rPr>
              <a:t> k +1</a:t>
            </a:r>
          </a:p>
          <a:p>
            <a:pPr marL="609600" indent="-609600">
              <a:lnSpc>
                <a:spcPct val="80000"/>
              </a:lnSpc>
              <a:buFontTx/>
              <a:buAutoNum type="arabicPlain" startAt="9"/>
            </a:pPr>
            <a:r>
              <a:rPr lang="en-US" sz="2000">
                <a:cs typeface="Arial" charset="0"/>
              </a:rPr>
              <a:t>              </a:t>
            </a:r>
            <a:r>
              <a:rPr lang="el-GR" sz="2000">
                <a:cs typeface="Arial" charset="0"/>
              </a:rPr>
              <a:t>Π</a:t>
            </a:r>
            <a:r>
              <a:rPr lang="en-US" sz="2000">
                <a:cs typeface="Arial" charset="0"/>
              </a:rPr>
              <a:t>[q] </a:t>
            </a:r>
            <a:r>
              <a:rPr lang="en-US" sz="2000">
                <a:cs typeface="Arial" charset="0"/>
                <a:sym typeface="Wingdings" pitchFamily="2" charset="2"/>
              </a:rPr>
              <a:t> k</a:t>
            </a:r>
          </a:p>
          <a:p>
            <a:pPr marL="609600" indent="-609600">
              <a:lnSpc>
                <a:spcPct val="80000"/>
              </a:lnSpc>
              <a:buFont typeface="Wingdings" pitchFamily="2" charset="2"/>
              <a:buNone/>
            </a:pPr>
            <a:r>
              <a:rPr lang="en-US" sz="2000">
                <a:cs typeface="Arial" charset="0"/>
              </a:rPr>
              <a:t>10     </a:t>
            </a:r>
            <a:r>
              <a:rPr lang="en-US" sz="2000" b="1">
                <a:cs typeface="Arial" charset="0"/>
              </a:rPr>
              <a:t>return</a:t>
            </a:r>
            <a:r>
              <a:rPr lang="en-US" sz="2000">
                <a:cs typeface="Arial" charset="0"/>
              </a:rPr>
              <a:t> </a:t>
            </a:r>
            <a:r>
              <a:rPr lang="el-GR" sz="2000">
                <a:cs typeface="Arial" charset="0"/>
              </a:rPr>
              <a:t>Π</a:t>
            </a:r>
            <a:endParaRPr lang="en-US" sz="2000">
              <a:cs typeface="Arial" charset="0"/>
            </a:endParaRPr>
          </a:p>
          <a:p>
            <a:pPr marL="609600" indent="-609600">
              <a:lnSpc>
                <a:spcPct val="80000"/>
              </a:lnSpc>
              <a:buFont typeface="Wingdings" pitchFamily="2" charset="2"/>
              <a:buNone/>
            </a:pPr>
            <a:r>
              <a:rPr lang="en-US" sz="2000">
                <a:cs typeface="Arial" charset="0"/>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sz="half" idx="1"/>
          </p:nvPr>
        </p:nvSpPr>
        <p:spPr>
          <a:xfrm>
            <a:off x="457200" y="228600"/>
            <a:ext cx="7391400" cy="1219200"/>
          </a:xfrm>
        </p:spPr>
        <p:txBody>
          <a:bodyPr/>
          <a:lstStyle/>
          <a:p>
            <a:pPr>
              <a:buFont typeface="Wingdings" pitchFamily="2" charset="2"/>
              <a:buNone/>
            </a:pPr>
            <a:r>
              <a:rPr lang="en-US" sz="2800" u="sng"/>
              <a:t>Example:</a:t>
            </a:r>
            <a:r>
              <a:rPr lang="en-US" sz="2800"/>
              <a:t> compute </a:t>
            </a:r>
            <a:r>
              <a:rPr lang="el-GR" sz="2800">
                <a:cs typeface="Arial" charset="0"/>
              </a:rPr>
              <a:t>Π</a:t>
            </a:r>
            <a:r>
              <a:rPr lang="en-US" sz="2800">
                <a:cs typeface="Arial" charset="0"/>
              </a:rPr>
              <a:t> for the pattern ‘p’ below: </a:t>
            </a:r>
          </a:p>
          <a:p>
            <a:pPr>
              <a:buFont typeface="Wingdings" pitchFamily="2" charset="2"/>
              <a:buNone/>
            </a:pPr>
            <a:r>
              <a:rPr lang="en-US" sz="2800">
                <a:cs typeface="Arial" charset="0"/>
              </a:rPr>
              <a:t>         p</a:t>
            </a:r>
          </a:p>
        </p:txBody>
      </p:sp>
      <p:graphicFrame>
        <p:nvGraphicFramePr>
          <p:cNvPr id="124955" name="Group 27"/>
          <p:cNvGraphicFramePr>
            <a:graphicFrameLocks noGrp="1"/>
          </p:cNvGraphicFramePr>
          <p:nvPr>
            <p:ph sz="quarter" idx="2"/>
          </p:nvPr>
        </p:nvGraphicFramePr>
        <p:xfrm>
          <a:off x="1981200" y="838200"/>
          <a:ext cx="4038600" cy="533400"/>
        </p:xfrm>
        <a:graphic>
          <a:graphicData uri="http://schemas.openxmlformats.org/drawingml/2006/table">
            <a:tbl>
              <a:tblPr/>
              <a:tblGrid>
                <a:gridCol w="577850"/>
                <a:gridCol w="576263"/>
                <a:gridCol w="576262"/>
                <a:gridCol w="577850"/>
                <a:gridCol w="576263"/>
                <a:gridCol w="576262"/>
                <a:gridCol w="577850"/>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4973" name="Text Box 45"/>
          <p:cNvSpPr txBox="1">
            <a:spLocks noChangeArrowheads="1"/>
          </p:cNvSpPr>
          <p:nvPr/>
        </p:nvSpPr>
        <p:spPr bwMode="auto">
          <a:xfrm>
            <a:off x="228600" y="1524000"/>
            <a:ext cx="3886200" cy="5035550"/>
          </a:xfrm>
          <a:prstGeom prst="rect">
            <a:avLst/>
          </a:prstGeom>
          <a:noFill/>
          <a:ln w="9525">
            <a:noFill/>
            <a:miter lim="800000"/>
            <a:headEnd/>
            <a:tailEnd/>
          </a:ln>
          <a:effectLst/>
        </p:spPr>
        <p:txBody>
          <a:bodyPr>
            <a:spAutoFit/>
          </a:bodyPr>
          <a:lstStyle/>
          <a:p>
            <a:pPr eaLnBrk="1" hangingPunct="1"/>
            <a:r>
              <a:rPr lang="en-US"/>
              <a:t>Initially: m = length[p] = 7</a:t>
            </a:r>
          </a:p>
          <a:p>
            <a:pPr eaLnBrk="1" hangingPunct="1"/>
            <a:r>
              <a:rPr lang="en-US"/>
              <a:t>             </a:t>
            </a:r>
            <a:r>
              <a:rPr lang="el-GR"/>
              <a:t>Π</a:t>
            </a:r>
            <a:r>
              <a:rPr lang="en-US"/>
              <a:t>[1] = 0</a:t>
            </a:r>
          </a:p>
          <a:p>
            <a:pPr eaLnBrk="1" hangingPunct="1"/>
            <a:r>
              <a:rPr lang="en-US"/>
              <a:t>             k = 0                                               </a:t>
            </a:r>
          </a:p>
          <a:p>
            <a:pPr eaLnBrk="1" hangingPunct="1"/>
            <a:endParaRPr lang="en-US"/>
          </a:p>
          <a:p>
            <a:pPr eaLnBrk="1" hangingPunct="1"/>
            <a:r>
              <a:rPr lang="en-US" u="sng"/>
              <a:t>Step 1:</a:t>
            </a:r>
            <a:r>
              <a:rPr lang="en-US"/>
              <a:t>  q = 2, k=0                                    </a:t>
            </a:r>
          </a:p>
          <a:p>
            <a:pPr eaLnBrk="1" hangingPunct="1"/>
            <a:r>
              <a:rPr lang="en-US"/>
              <a:t>                   </a:t>
            </a:r>
            <a:r>
              <a:rPr lang="el-GR"/>
              <a:t>Π</a:t>
            </a:r>
            <a:r>
              <a:rPr lang="en-US"/>
              <a:t>[2] = 0</a:t>
            </a:r>
          </a:p>
          <a:p>
            <a:pPr eaLnBrk="1" hangingPunct="1"/>
            <a:endParaRPr lang="en-US"/>
          </a:p>
          <a:p>
            <a:pPr eaLnBrk="1" hangingPunct="1"/>
            <a:endParaRPr lang="en-US"/>
          </a:p>
          <a:p>
            <a:pPr eaLnBrk="1" hangingPunct="1"/>
            <a:endParaRPr lang="en-US"/>
          </a:p>
          <a:p>
            <a:pPr eaLnBrk="1" hangingPunct="1"/>
            <a:r>
              <a:rPr lang="en-US" u="sng"/>
              <a:t>Step 2:</a:t>
            </a:r>
            <a:r>
              <a:rPr lang="en-US"/>
              <a:t> q = 3, k = 0,</a:t>
            </a:r>
          </a:p>
          <a:p>
            <a:pPr eaLnBrk="1" hangingPunct="1"/>
            <a:r>
              <a:rPr lang="en-US"/>
              <a:t>                   </a:t>
            </a:r>
            <a:r>
              <a:rPr lang="el-GR"/>
              <a:t>Π</a:t>
            </a:r>
            <a:r>
              <a:rPr lang="en-US"/>
              <a:t>[3] = 1</a:t>
            </a:r>
          </a:p>
          <a:p>
            <a:pPr eaLnBrk="1" hangingPunct="1"/>
            <a:endParaRPr lang="en-US"/>
          </a:p>
          <a:p>
            <a:pPr eaLnBrk="1" hangingPunct="1"/>
            <a:endParaRPr lang="en-US"/>
          </a:p>
          <a:p>
            <a:pPr eaLnBrk="1" hangingPunct="1"/>
            <a:endParaRPr lang="en-US"/>
          </a:p>
          <a:p>
            <a:pPr eaLnBrk="1" hangingPunct="1"/>
            <a:r>
              <a:rPr lang="en-US" u="sng"/>
              <a:t>Step 3:</a:t>
            </a:r>
            <a:r>
              <a:rPr lang="en-US"/>
              <a:t> q = 4, k = 1</a:t>
            </a:r>
          </a:p>
          <a:p>
            <a:pPr eaLnBrk="1" hangingPunct="1"/>
            <a:r>
              <a:rPr lang="en-US"/>
              <a:t>                   </a:t>
            </a:r>
            <a:r>
              <a:rPr lang="el-GR"/>
              <a:t>Π</a:t>
            </a:r>
            <a:r>
              <a:rPr lang="en-US"/>
              <a:t>[4] = 2</a:t>
            </a:r>
          </a:p>
          <a:p>
            <a:pPr eaLnBrk="1" hangingPunct="1"/>
            <a:endParaRPr lang="en-US"/>
          </a:p>
          <a:p>
            <a:pPr eaLnBrk="1" hangingPunct="1"/>
            <a:r>
              <a:rPr lang="en-US"/>
              <a:t>             </a:t>
            </a:r>
          </a:p>
        </p:txBody>
      </p:sp>
      <p:graphicFrame>
        <p:nvGraphicFramePr>
          <p:cNvPr id="125453" name="Group 525"/>
          <p:cNvGraphicFramePr>
            <a:graphicFrameLocks noGrp="1"/>
          </p:cNvGraphicFramePr>
          <p:nvPr>
            <p:ph sz="quarter" idx="3"/>
          </p:nvPr>
        </p:nvGraphicFramePr>
        <p:xfrm>
          <a:off x="4419600" y="2514600"/>
          <a:ext cx="3733800" cy="1097280"/>
        </p:xfrm>
        <a:graphic>
          <a:graphicData uri="http://schemas.openxmlformats.org/drawingml/2006/table">
            <a:tbl>
              <a:tblPr/>
              <a:tblGrid>
                <a:gridCol w="466725"/>
                <a:gridCol w="466725"/>
                <a:gridCol w="466725"/>
                <a:gridCol w="466725"/>
                <a:gridCol w="466725"/>
                <a:gridCol w="466725"/>
                <a:gridCol w="466725"/>
                <a:gridCol w="466725"/>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5455" name="Group 527"/>
          <p:cNvGraphicFramePr>
            <a:graphicFrameLocks noGrp="1"/>
          </p:cNvGraphicFramePr>
          <p:nvPr/>
        </p:nvGraphicFramePr>
        <p:xfrm>
          <a:off x="4419600" y="4010025"/>
          <a:ext cx="3733800" cy="1097280"/>
        </p:xfrm>
        <a:graphic>
          <a:graphicData uri="http://schemas.openxmlformats.org/drawingml/2006/table">
            <a:tbl>
              <a:tblPr/>
              <a:tblGrid>
                <a:gridCol w="466725"/>
                <a:gridCol w="466725"/>
                <a:gridCol w="466725"/>
                <a:gridCol w="466725"/>
                <a:gridCol w="466725"/>
                <a:gridCol w="466725"/>
                <a:gridCol w="466725"/>
                <a:gridCol w="466725"/>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5412" name="Group 484"/>
          <p:cNvGraphicFramePr>
            <a:graphicFrameLocks noGrp="1"/>
          </p:cNvGraphicFramePr>
          <p:nvPr/>
        </p:nvGraphicFramePr>
        <p:xfrm>
          <a:off x="4419600" y="5457825"/>
          <a:ext cx="3733800" cy="1097280"/>
        </p:xfrm>
        <a:graphic>
          <a:graphicData uri="http://schemas.openxmlformats.org/drawingml/2006/table">
            <a:tbl>
              <a:tblPr/>
              <a:tblGrid>
                <a:gridCol w="466725"/>
                <a:gridCol w="466725"/>
                <a:gridCol w="466725"/>
                <a:gridCol w="466725"/>
                <a:gridCol w="466725"/>
                <a:gridCol w="466725"/>
                <a:gridCol w="466725"/>
                <a:gridCol w="466725"/>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sz="half" idx="1"/>
          </p:nvPr>
        </p:nvSpPr>
        <p:spPr>
          <a:xfrm>
            <a:off x="457200" y="457200"/>
            <a:ext cx="4038600" cy="5668963"/>
          </a:xfrm>
        </p:spPr>
        <p:txBody>
          <a:bodyPr/>
          <a:lstStyle/>
          <a:p>
            <a:pPr>
              <a:lnSpc>
                <a:spcPct val="90000"/>
              </a:lnSpc>
              <a:buFont typeface="Wingdings" pitchFamily="2" charset="2"/>
              <a:buNone/>
            </a:pPr>
            <a:r>
              <a:rPr lang="en-US" sz="2000" u="sng"/>
              <a:t>Step 4: </a:t>
            </a:r>
            <a:r>
              <a:rPr lang="en-US" sz="2000"/>
              <a:t>q = 5, k =2</a:t>
            </a:r>
          </a:p>
          <a:p>
            <a:pPr>
              <a:lnSpc>
                <a:spcPct val="90000"/>
              </a:lnSpc>
              <a:buFont typeface="Wingdings" pitchFamily="2" charset="2"/>
              <a:buNone/>
            </a:pPr>
            <a:r>
              <a:rPr lang="en-US" sz="2000"/>
              <a:t>                    </a:t>
            </a:r>
            <a:r>
              <a:rPr lang="el-GR" sz="2000">
                <a:cs typeface="Arial" charset="0"/>
              </a:rPr>
              <a:t>Π</a:t>
            </a:r>
            <a:r>
              <a:rPr lang="en-US" sz="2000">
                <a:cs typeface="Arial" charset="0"/>
              </a:rPr>
              <a:t>[5] = 3</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5:</a:t>
            </a:r>
            <a:r>
              <a:rPr lang="en-US" sz="2000"/>
              <a:t> q = 6, k = 3</a:t>
            </a:r>
          </a:p>
          <a:p>
            <a:pPr>
              <a:lnSpc>
                <a:spcPct val="90000"/>
              </a:lnSpc>
              <a:buFont typeface="Wingdings" pitchFamily="2" charset="2"/>
              <a:buNone/>
            </a:pPr>
            <a:r>
              <a:rPr lang="en-US" sz="2000"/>
              <a:t>                    </a:t>
            </a:r>
            <a:r>
              <a:rPr lang="el-GR" sz="2000">
                <a:cs typeface="Arial" charset="0"/>
              </a:rPr>
              <a:t>Π</a:t>
            </a:r>
            <a:r>
              <a:rPr lang="en-US" sz="2000">
                <a:cs typeface="Arial" charset="0"/>
              </a:rPr>
              <a:t>[6]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6:</a:t>
            </a:r>
            <a:r>
              <a:rPr lang="en-US" sz="2000">
                <a:cs typeface="Arial" charset="0"/>
              </a:rPr>
              <a:t> q = 7, k = 1 </a:t>
            </a:r>
          </a:p>
          <a:p>
            <a:pPr>
              <a:lnSpc>
                <a:spcPct val="90000"/>
              </a:lnSpc>
              <a:buFont typeface="Wingdings" pitchFamily="2" charset="2"/>
              <a:buNone/>
            </a:pPr>
            <a:r>
              <a:rPr lang="en-US" sz="2000">
                <a:cs typeface="Arial" charset="0"/>
              </a:rPr>
              <a:t>                    </a:t>
            </a:r>
            <a:r>
              <a:rPr lang="el-GR" sz="2000">
                <a:cs typeface="Arial" charset="0"/>
              </a:rPr>
              <a:t>Π</a:t>
            </a:r>
            <a:r>
              <a:rPr lang="en-US" sz="2000">
                <a:cs typeface="Arial" charset="0"/>
              </a:rPr>
              <a:t>[7]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a:cs typeface="Arial" charset="0"/>
              </a:rPr>
              <a:t>After iterating 6 times, the prefix function computation is complete:                        </a:t>
            </a:r>
            <a:r>
              <a:rPr lang="en-US" sz="2000">
                <a:cs typeface="Arial" charset="0"/>
                <a:sym typeface="Wingdings" pitchFamily="2" charset="2"/>
              </a:rPr>
              <a:t></a:t>
            </a:r>
            <a:endParaRPr lang="en-US" sz="2000">
              <a:cs typeface="Arial" charset="0"/>
            </a:endParaRPr>
          </a:p>
        </p:txBody>
      </p:sp>
      <p:graphicFrame>
        <p:nvGraphicFramePr>
          <p:cNvPr id="138245" name="Group 5"/>
          <p:cNvGraphicFramePr>
            <a:graphicFrameLocks noGrp="1"/>
          </p:cNvGraphicFramePr>
          <p:nvPr>
            <p:ph sz="quarter" idx="2"/>
          </p:nvPr>
        </p:nvGraphicFramePr>
        <p:xfrm>
          <a:off x="4648200" y="457200"/>
          <a:ext cx="4038600" cy="1219200"/>
        </p:xfrm>
        <a:graphic>
          <a:graphicData uri="http://schemas.openxmlformats.org/drawingml/2006/table">
            <a:tbl>
              <a:tblPr/>
              <a:tblGrid>
                <a:gridCol w="504825"/>
                <a:gridCol w="504825"/>
                <a:gridCol w="504825"/>
                <a:gridCol w="504825"/>
                <a:gridCol w="504825"/>
                <a:gridCol w="504825"/>
                <a:gridCol w="504825"/>
                <a:gridCol w="504825"/>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8244" name="Rectangle 4"/>
          <p:cNvSpPr>
            <a:spLocks noChangeArrowheads="1"/>
          </p:cNvSpPr>
          <p:nvPr/>
        </p:nvSpPr>
        <p:spPr bwMode="auto">
          <a:xfrm>
            <a:off x="6400800" y="685800"/>
            <a:ext cx="17526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38285" name="Group 45"/>
          <p:cNvGraphicFramePr>
            <a:graphicFrameLocks noGrp="1"/>
          </p:cNvGraphicFramePr>
          <p:nvPr>
            <p:ph sz="quarter" idx="3"/>
          </p:nvPr>
        </p:nvGraphicFramePr>
        <p:xfrm>
          <a:off x="4648200" y="1957388"/>
          <a:ext cx="4038600" cy="1243014"/>
        </p:xfrm>
        <a:graphic>
          <a:graphicData uri="http://schemas.openxmlformats.org/drawingml/2006/table">
            <a:tbl>
              <a:tblPr/>
              <a:tblGrid>
                <a:gridCol w="504825"/>
                <a:gridCol w="504825"/>
                <a:gridCol w="504825"/>
                <a:gridCol w="504825"/>
                <a:gridCol w="504825"/>
                <a:gridCol w="504825"/>
                <a:gridCol w="504825"/>
                <a:gridCol w="504825"/>
              </a:tblGrid>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8325" name="Group 85"/>
          <p:cNvGraphicFramePr>
            <a:graphicFrameLocks noGrp="1"/>
          </p:cNvGraphicFramePr>
          <p:nvPr/>
        </p:nvGraphicFramePr>
        <p:xfrm>
          <a:off x="4648200" y="3429000"/>
          <a:ext cx="4038600" cy="1143000"/>
        </p:xfrm>
        <a:graphic>
          <a:graphicData uri="http://schemas.openxmlformats.org/drawingml/2006/table">
            <a:tbl>
              <a:tblPr/>
              <a:tblGrid>
                <a:gridCol w="504825"/>
                <a:gridCol w="504825"/>
                <a:gridCol w="504825"/>
                <a:gridCol w="504825"/>
                <a:gridCol w="504825"/>
                <a:gridCol w="504825"/>
                <a:gridCol w="504825"/>
                <a:gridCol w="504825"/>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8363" name="Group 123"/>
          <p:cNvGraphicFramePr>
            <a:graphicFrameLocks noGrp="1"/>
          </p:cNvGraphicFramePr>
          <p:nvPr/>
        </p:nvGraphicFramePr>
        <p:xfrm>
          <a:off x="4648200" y="5105400"/>
          <a:ext cx="4038600" cy="1143000"/>
        </p:xfrm>
        <a:graphic>
          <a:graphicData uri="http://schemas.openxmlformats.org/drawingml/2006/table">
            <a:tbl>
              <a:tblPr/>
              <a:tblGrid>
                <a:gridCol w="504825"/>
                <a:gridCol w="504825"/>
                <a:gridCol w="504825"/>
                <a:gridCol w="504825"/>
                <a:gridCol w="504825"/>
                <a:gridCol w="504825"/>
                <a:gridCol w="504825"/>
                <a:gridCol w="504825"/>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u="sng"/>
              <a:t>The KMP Matcher</a:t>
            </a:r>
          </a:p>
        </p:txBody>
      </p:sp>
      <p:sp>
        <p:nvSpPr>
          <p:cNvPr id="141315" name="Rectangle 3"/>
          <p:cNvSpPr>
            <a:spLocks noGrp="1" noChangeArrowheads="1"/>
          </p:cNvSpPr>
          <p:nvPr>
            <p:ph type="body" idx="1"/>
          </p:nvPr>
        </p:nvSpPr>
        <p:spPr/>
        <p:txBody>
          <a:bodyPr/>
          <a:lstStyle/>
          <a:p>
            <a:pPr marL="457200" indent="-457200">
              <a:lnSpc>
                <a:spcPct val="80000"/>
              </a:lnSpc>
              <a:buFont typeface="Wingdings" pitchFamily="2" charset="2"/>
              <a:buNone/>
            </a:pPr>
            <a:r>
              <a:rPr lang="en-US" sz="1400"/>
              <a:t>The KMP Matcher, with pattern ‘p’, string ‘S’ and prefix function ‘</a:t>
            </a:r>
            <a:r>
              <a:rPr lang="el-GR" sz="1400">
                <a:cs typeface="Arial" charset="0"/>
              </a:rPr>
              <a:t>Π</a:t>
            </a:r>
            <a:r>
              <a:rPr lang="en-US" sz="1400">
                <a:cs typeface="Arial" charset="0"/>
              </a:rPr>
              <a:t>’ as input, finds a match of p in S.</a:t>
            </a:r>
          </a:p>
          <a:p>
            <a:pPr marL="457200" indent="-457200">
              <a:lnSpc>
                <a:spcPct val="80000"/>
              </a:lnSpc>
              <a:buFont typeface="Wingdings" pitchFamily="2" charset="2"/>
              <a:buNone/>
            </a:pPr>
            <a:r>
              <a:rPr lang="en-US" sz="1400">
                <a:cs typeface="Arial" charset="0"/>
              </a:rPr>
              <a:t>Following pseudocode computes the matching component of KMP algorithm:</a:t>
            </a:r>
          </a:p>
          <a:p>
            <a:pPr marL="457200" indent="-457200">
              <a:lnSpc>
                <a:spcPct val="80000"/>
              </a:lnSpc>
              <a:buFont typeface="Wingdings" pitchFamily="2" charset="2"/>
              <a:buNone/>
            </a:pPr>
            <a:r>
              <a:rPr lang="en-US" sz="1400" u="sng">
                <a:cs typeface="Arial" charset="0"/>
              </a:rPr>
              <a:t>KMP-Matcher(S,p)</a:t>
            </a:r>
          </a:p>
          <a:p>
            <a:pPr marL="457200" indent="-457200">
              <a:lnSpc>
                <a:spcPct val="80000"/>
              </a:lnSpc>
              <a:buFont typeface="Wingdings" pitchFamily="2" charset="2"/>
              <a:buNone/>
            </a:pPr>
            <a:r>
              <a:rPr lang="en-US" sz="1400">
                <a:cs typeface="Arial" charset="0"/>
              </a:rPr>
              <a:t>1 n </a:t>
            </a:r>
            <a:r>
              <a:rPr lang="en-US" sz="1400">
                <a:cs typeface="Arial" charset="0"/>
                <a:sym typeface="Wingdings" pitchFamily="2" charset="2"/>
              </a:rPr>
              <a:t> length[S]                                   </a:t>
            </a:r>
          </a:p>
          <a:p>
            <a:pPr marL="457200" indent="-457200">
              <a:lnSpc>
                <a:spcPct val="80000"/>
              </a:lnSpc>
              <a:buFont typeface="Wingdings" pitchFamily="2" charset="2"/>
              <a:buNone/>
            </a:pPr>
            <a:r>
              <a:rPr lang="en-US" sz="1400">
                <a:cs typeface="Arial" charset="0"/>
                <a:sym typeface="Wingdings" pitchFamily="2" charset="2"/>
              </a:rPr>
              <a:t>2 m  length[p]</a:t>
            </a:r>
          </a:p>
          <a:p>
            <a:pPr marL="457200" indent="-457200">
              <a:lnSpc>
                <a:spcPct val="80000"/>
              </a:lnSpc>
              <a:buFont typeface="Wingdings" pitchFamily="2" charset="2"/>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marL="457200" indent="-457200">
              <a:lnSpc>
                <a:spcPct val="80000"/>
              </a:lnSpc>
              <a:buFont typeface="Wingdings" pitchFamily="2" charset="2"/>
              <a:buNone/>
            </a:pPr>
            <a:r>
              <a:rPr lang="en-US" sz="1400">
                <a:cs typeface="Arial" charset="0"/>
              </a:rPr>
              <a:t>4 q </a:t>
            </a:r>
            <a:r>
              <a:rPr lang="en-US" sz="1400">
                <a:cs typeface="Arial" charset="0"/>
                <a:sym typeface="Wingdings" pitchFamily="2" charset="2"/>
              </a:rPr>
              <a:t> 0                                                          //number of characters matched  </a:t>
            </a:r>
          </a:p>
          <a:p>
            <a:pPr marL="457200" indent="-457200">
              <a:lnSpc>
                <a:spcPct val="80000"/>
              </a:lnSpc>
              <a:buFont typeface="Wingdings" pitchFamily="2" charset="2"/>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//scan S from left to right</a:t>
            </a:r>
          </a:p>
          <a:p>
            <a:pPr marL="457200" indent="-457200">
              <a:lnSpc>
                <a:spcPct val="80000"/>
              </a:lnSpc>
              <a:buFont typeface="Wingdings" pitchFamily="2" charset="2"/>
              <a:buNone/>
            </a:pPr>
            <a:r>
              <a:rPr lang="en-US" sz="1400">
                <a:cs typeface="Arial" charset="0"/>
              </a:rPr>
              <a:t>6      </a:t>
            </a:r>
            <a:r>
              <a:rPr lang="en-US" sz="1400" b="1">
                <a:cs typeface="Arial" charset="0"/>
              </a:rPr>
              <a:t>do while</a:t>
            </a:r>
            <a:r>
              <a:rPr lang="en-US" sz="1400">
                <a:cs typeface="Arial" charset="0"/>
              </a:rPr>
              <a:t>  q &gt; 0 and p[q+1] != S[i]</a:t>
            </a:r>
          </a:p>
          <a:p>
            <a:pPr marL="457200" indent="-457200">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//next character does not match</a:t>
            </a:r>
          </a:p>
          <a:p>
            <a:pPr marL="457200" indent="-457200">
              <a:lnSpc>
                <a:spcPct val="80000"/>
              </a:lnSpc>
              <a:buFontTx/>
              <a:buAutoNum type="arabicPlain" startAt="8"/>
            </a:pPr>
            <a:r>
              <a:rPr lang="en-US" sz="1400">
                <a:cs typeface="Arial" charset="0"/>
              </a:rPr>
              <a:t>      </a:t>
            </a:r>
            <a:r>
              <a:rPr lang="en-US" sz="1400" b="1">
                <a:cs typeface="Arial" charset="0"/>
              </a:rPr>
              <a:t>if</a:t>
            </a:r>
            <a:r>
              <a:rPr lang="en-US" sz="1400">
                <a:cs typeface="Arial" charset="0"/>
              </a:rPr>
              <a:t> p[q+1] = S[i]</a:t>
            </a:r>
          </a:p>
          <a:p>
            <a:pPr marL="457200" indent="-457200">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//next character matches</a:t>
            </a:r>
          </a:p>
          <a:p>
            <a:pPr marL="457200" indent="-457200">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//is all of p matched?</a:t>
            </a:r>
          </a:p>
          <a:p>
            <a:pPr marL="457200" indent="-457200">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marL="457200" indent="-457200">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                             // look for the next match</a:t>
            </a:r>
          </a:p>
          <a:p>
            <a:pPr marL="457200" indent="-457200">
              <a:lnSpc>
                <a:spcPct val="80000"/>
              </a:lnSpc>
              <a:buFontTx/>
              <a:buNone/>
            </a:pPr>
            <a:endParaRPr lang="en-US" sz="1400">
              <a:cs typeface="Arial" charset="0"/>
            </a:endParaRPr>
          </a:p>
          <a:p>
            <a:pPr marL="457200" indent="-457200">
              <a:lnSpc>
                <a:spcPct val="80000"/>
              </a:lnSpc>
              <a:buFontTx/>
              <a:buNone/>
            </a:pPr>
            <a:r>
              <a:rPr lang="en-US" sz="1400" i="1">
                <a:cs typeface="Arial" charset="0"/>
              </a:rPr>
              <a:t>Note: KMP finds every occurrence of a ‘p’ in ‘S’.  That is why KMP does not terminate in step 12, rather it searches remainder of ‘S’ for any more occurrences of ‘p’.</a:t>
            </a:r>
          </a:p>
          <a:p>
            <a:pPr marL="457200" indent="-457200">
              <a:lnSpc>
                <a:spcPct val="80000"/>
              </a:lnSpc>
              <a:buFont typeface="Wingdings" pitchFamily="2" charset="2"/>
              <a:buNone/>
            </a:pPr>
            <a:endParaRPr lang="en-US" sz="1400">
              <a:cs typeface="Arial" charset="0"/>
            </a:endParaRPr>
          </a:p>
          <a:p>
            <a:pPr marL="457200" indent="-457200">
              <a:lnSpc>
                <a:spcPct val="80000"/>
              </a:lnSpc>
              <a:buFont typeface="Wingdings" pitchFamily="2" charset="2"/>
              <a:buNone/>
            </a:pPr>
            <a:endParaRPr lang="en-US" sz="1400">
              <a:cs typeface="Arial"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sz="half" idx="1"/>
          </p:nvPr>
        </p:nvSpPr>
        <p:spPr>
          <a:xfrm>
            <a:off x="457200" y="304800"/>
            <a:ext cx="8229600" cy="5821363"/>
          </a:xfrm>
        </p:spPr>
        <p:txBody>
          <a:bodyPr/>
          <a:lstStyle/>
          <a:p>
            <a:pPr>
              <a:buFont typeface="Wingdings" pitchFamily="2" charset="2"/>
              <a:buNone/>
            </a:pPr>
            <a:r>
              <a:rPr lang="en-US" sz="2800" u="sng"/>
              <a:t>Illustration:</a:t>
            </a:r>
            <a:r>
              <a:rPr lang="en-US" sz="2800"/>
              <a:t> given a String ‘S’ and pattern ‘p’ as follows: </a:t>
            </a:r>
          </a:p>
          <a:p>
            <a:pPr>
              <a:buFont typeface="Wingdings" pitchFamily="2" charset="2"/>
              <a:buNone/>
            </a:pPr>
            <a:endParaRPr lang="en-US" sz="2800"/>
          </a:p>
          <a:p>
            <a:pPr>
              <a:buFont typeface="Wingdings" pitchFamily="2" charset="2"/>
              <a:buNone/>
            </a:pPr>
            <a:r>
              <a:rPr lang="en-US" sz="2800"/>
              <a:t>          S                 </a:t>
            </a:r>
          </a:p>
        </p:txBody>
      </p:sp>
      <p:graphicFrame>
        <p:nvGraphicFramePr>
          <p:cNvPr id="142374" name="Group 38"/>
          <p:cNvGraphicFramePr>
            <a:graphicFrameLocks noGrp="1"/>
          </p:cNvGraphicFramePr>
          <p:nvPr>
            <p:ph sz="quarter" idx="2"/>
          </p:nvPr>
        </p:nvGraphicFramePr>
        <p:xfrm>
          <a:off x="2819400" y="1676400"/>
          <a:ext cx="5410200" cy="609600"/>
        </p:xfrm>
        <a:graphic>
          <a:graphicData uri="http://schemas.openxmlformats.org/drawingml/2006/table">
            <a:tbl>
              <a:tblPr/>
              <a:tblGrid>
                <a:gridCol w="360363"/>
                <a:gridCol w="360362"/>
                <a:gridCol w="361950"/>
                <a:gridCol w="360363"/>
                <a:gridCol w="360362"/>
                <a:gridCol w="360363"/>
                <a:gridCol w="360362"/>
                <a:gridCol w="361950"/>
                <a:gridCol w="360363"/>
                <a:gridCol w="360362"/>
                <a:gridCol w="360363"/>
                <a:gridCol w="360362"/>
                <a:gridCol w="361950"/>
                <a:gridCol w="360363"/>
                <a:gridCol w="360362"/>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377" name="Text Box 41"/>
          <p:cNvSpPr txBox="1">
            <a:spLocks noChangeArrowheads="1"/>
          </p:cNvSpPr>
          <p:nvPr/>
        </p:nvSpPr>
        <p:spPr bwMode="auto">
          <a:xfrm>
            <a:off x="1447800" y="26670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2378" name="Text Box 42"/>
          <p:cNvSpPr txBox="1">
            <a:spLocks noChangeArrowheads="1"/>
          </p:cNvSpPr>
          <p:nvPr/>
        </p:nvSpPr>
        <p:spPr bwMode="auto">
          <a:xfrm>
            <a:off x="2514600" y="2779713"/>
            <a:ext cx="2438400" cy="366712"/>
          </a:xfrm>
          <a:prstGeom prst="rect">
            <a:avLst/>
          </a:prstGeom>
          <a:noFill/>
          <a:ln w="9525">
            <a:noFill/>
            <a:miter lim="800000"/>
            <a:headEnd/>
            <a:tailEnd/>
          </a:ln>
          <a:effectLst/>
        </p:spPr>
        <p:txBody>
          <a:bodyPr>
            <a:spAutoFit/>
          </a:bodyPr>
          <a:lstStyle/>
          <a:p>
            <a:pPr eaLnBrk="1" hangingPunct="1"/>
            <a:endParaRPr lang="en-US"/>
          </a:p>
        </p:txBody>
      </p:sp>
      <p:graphicFrame>
        <p:nvGraphicFramePr>
          <p:cNvPr id="142400" name="Group 64"/>
          <p:cNvGraphicFramePr>
            <a:graphicFrameLocks noGrp="1"/>
          </p:cNvGraphicFramePr>
          <p:nvPr>
            <p:ph sz="quarter" idx="3"/>
          </p:nvPr>
        </p:nvGraphicFramePr>
        <p:xfrm>
          <a:off x="2819400" y="2743200"/>
          <a:ext cx="2895600" cy="518160"/>
        </p:xfrm>
        <a:graphic>
          <a:graphicData uri="http://schemas.openxmlformats.org/drawingml/2006/table">
            <a:tbl>
              <a:tblPr/>
              <a:tblGrid>
                <a:gridCol w="414338"/>
                <a:gridCol w="412750"/>
                <a:gridCol w="414337"/>
                <a:gridCol w="412750"/>
                <a:gridCol w="414338"/>
                <a:gridCol w="412750"/>
                <a:gridCol w="41433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401" name="Text Box 65"/>
          <p:cNvSpPr txBox="1">
            <a:spLocks noChangeArrowheads="1"/>
          </p:cNvSpPr>
          <p:nvPr/>
        </p:nvSpPr>
        <p:spPr bwMode="auto">
          <a:xfrm>
            <a:off x="685800" y="3200400"/>
            <a:ext cx="7410450" cy="1617663"/>
          </a:xfrm>
          <a:prstGeom prst="rect">
            <a:avLst/>
          </a:prstGeom>
          <a:noFill/>
          <a:ln w="9525">
            <a:noFill/>
            <a:miter lim="800000"/>
            <a:headEnd/>
            <a:tailEnd/>
          </a:ln>
          <a:effectLst/>
        </p:spPr>
        <p:txBody>
          <a:bodyPr>
            <a:spAutoFit/>
          </a:bodyPr>
          <a:lstStyle/>
          <a:p>
            <a:pPr eaLnBrk="1" hangingPunct="1"/>
            <a:r>
              <a:rPr lang="en-US" sz="2800"/>
              <a:t>Let us execute the KMP algorithm to find whether ‘p’ occurs in ‘S’. </a:t>
            </a:r>
            <a:endParaRPr lang="en-US" sz="1600"/>
          </a:p>
          <a:p>
            <a:pPr eaLnBrk="1" hangingPunct="1"/>
            <a:endParaRPr lang="en-US" sz="2800"/>
          </a:p>
          <a:p>
            <a:pPr eaLnBrk="1" hangingPunct="1"/>
            <a:r>
              <a:rPr lang="en-US" sz="1600" i="1"/>
              <a:t>For ‘p’ the prefix function, </a:t>
            </a:r>
            <a:r>
              <a:rPr lang="el-GR" sz="1600" i="1"/>
              <a:t>Π</a:t>
            </a:r>
            <a:r>
              <a:rPr lang="en-US" sz="1600" i="1"/>
              <a:t> was computed previously and is as follows:</a:t>
            </a:r>
          </a:p>
        </p:txBody>
      </p:sp>
      <p:graphicFrame>
        <p:nvGraphicFramePr>
          <p:cNvPr id="142443" name="Group 107"/>
          <p:cNvGraphicFramePr>
            <a:graphicFrameLocks noGrp="1"/>
          </p:cNvGraphicFramePr>
          <p:nvPr/>
        </p:nvGraphicFramePr>
        <p:xfrm>
          <a:off x="1828800" y="4876800"/>
          <a:ext cx="4343400" cy="1524000"/>
        </p:xfrm>
        <a:graphic>
          <a:graphicData uri="http://schemas.openxmlformats.org/drawingml/2006/table">
            <a:tbl>
              <a:tblPr/>
              <a:tblGrid>
                <a:gridCol w="542925"/>
                <a:gridCol w="542925"/>
                <a:gridCol w="542925"/>
                <a:gridCol w="542925"/>
                <a:gridCol w="542925"/>
                <a:gridCol w="542925"/>
                <a:gridCol w="542925"/>
                <a:gridCol w="542925"/>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u="sng"/>
              <a:t>The problem of String Matching</a:t>
            </a:r>
          </a:p>
        </p:txBody>
      </p:sp>
      <p:sp>
        <p:nvSpPr>
          <p:cNvPr id="3075" name="Rectangle 3"/>
          <p:cNvSpPr>
            <a:spLocks noGrp="1" noChangeArrowheads="1"/>
          </p:cNvSpPr>
          <p:nvPr>
            <p:ph type="body" idx="1"/>
          </p:nvPr>
        </p:nvSpPr>
        <p:spPr/>
        <p:txBody>
          <a:bodyPr/>
          <a:lstStyle/>
          <a:p>
            <a:pPr algn="just">
              <a:buFont typeface="Wingdings" pitchFamily="2" charset="2"/>
              <a:buNone/>
            </a:pPr>
            <a:endParaRPr lang="en-US" dirty="0"/>
          </a:p>
          <a:p>
            <a:pPr algn="just">
              <a:buFont typeface="Wingdings" pitchFamily="2" charset="2"/>
              <a:buNone/>
            </a:pPr>
            <a:r>
              <a:rPr lang="en-US" dirty="0" smtClean="0"/>
              <a:t>	Given </a:t>
            </a:r>
            <a:r>
              <a:rPr lang="en-US" dirty="0"/>
              <a:t>a string ‘S’, the problem of string matching deals with finding whether a pattern ‘p’ occurs in ‘S’ and if ‘p’ does occur then returning position in ‘S’ where ‘p’ occurs.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51" name="Group 343"/>
          <p:cNvGraphicFramePr>
            <a:graphicFrameLocks noGrp="1"/>
          </p:cNvGraphicFramePr>
          <p:nvPr>
            <p:ph sz="half" idx="1"/>
          </p:nvPr>
        </p:nvGraphicFramePr>
        <p:xfrm>
          <a:off x="1143000" y="1844675"/>
          <a:ext cx="7848600" cy="518160"/>
        </p:xfrm>
        <a:graphic>
          <a:graphicData uri="http://schemas.openxmlformats.org/drawingml/2006/table">
            <a:tbl>
              <a:tblPr/>
              <a:tblGrid>
                <a:gridCol w="523875"/>
                <a:gridCol w="522288"/>
                <a:gridCol w="523875"/>
                <a:gridCol w="522287"/>
                <a:gridCol w="523875"/>
                <a:gridCol w="523875"/>
                <a:gridCol w="522288"/>
                <a:gridCol w="523875"/>
                <a:gridCol w="522287"/>
                <a:gridCol w="523875"/>
                <a:gridCol w="523875"/>
                <a:gridCol w="522288"/>
                <a:gridCol w="523875"/>
                <a:gridCol w="522287"/>
                <a:gridCol w="523875"/>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5752" name="Group 344"/>
          <p:cNvGraphicFramePr>
            <a:graphicFrameLocks noGrp="1"/>
          </p:cNvGraphicFramePr>
          <p:nvPr>
            <p:ph sz="quarter" idx="2"/>
          </p:nvPr>
        </p:nvGraphicFramePr>
        <p:xfrm>
          <a:off x="1371600" y="4587875"/>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5588" name="Group 180"/>
          <p:cNvGraphicFramePr>
            <a:graphicFrameLocks noGrp="1"/>
          </p:cNvGraphicFramePr>
          <p:nvPr/>
        </p:nvGraphicFramePr>
        <p:xfrm>
          <a:off x="1143000" y="2743200"/>
          <a:ext cx="3657600" cy="518160"/>
        </p:xfrm>
        <a:graphic>
          <a:graphicData uri="http://schemas.openxmlformats.org/drawingml/2006/table">
            <a:tbl>
              <a:tblPr/>
              <a:tblGrid>
                <a:gridCol w="523875"/>
                <a:gridCol w="520700"/>
                <a:gridCol w="522288"/>
                <a:gridCol w="523875"/>
                <a:gridCol w="522287"/>
                <a:gridCol w="520700"/>
                <a:gridCol w="523875"/>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5609" name="Text Box 201"/>
          <p:cNvSpPr txBox="1">
            <a:spLocks noChangeArrowheads="1"/>
          </p:cNvSpPr>
          <p:nvPr/>
        </p:nvSpPr>
        <p:spPr bwMode="auto">
          <a:xfrm>
            <a:off x="746125" y="265113"/>
            <a:ext cx="3638550" cy="1465262"/>
          </a:xfrm>
          <a:prstGeom prst="rect">
            <a:avLst/>
          </a:prstGeom>
          <a:noFill/>
          <a:ln w="9525">
            <a:noFill/>
            <a:miter lim="800000"/>
            <a:headEnd/>
            <a:tailEnd/>
          </a:ln>
          <a:effectLst/>
        </p:spPr>
        <p:txBody>
          <a:bodyPr>
            <a:spAutoFit/>
          </a:bodyPr>
          <a:lstStyle/>
          <a:p>
            <a:pPr eaLnBrk="1" hangingPunct="1"/>
            <a:r>
              <a:rPr lang="en-US"/>
              <a:t>Initially: n = size of S = 15; </a:t>
            </a:r>
          </a:p>
          <a:p>
            <a:pPr eaLnBrk="1" hangingPunct="1"/>
            <a:r>
              <a:rPr lang="en-US"/>
              <a:t>             m = size of p = 7</a:t>
            </a:r>
          </a:p>
          <a:p>
            <a:pPr eaLnBrk="1" hangingPunct="1"/>
            <a:endParaRPr lang="en-US"/>
          </a:p>
          <a:p>
            <a:pPr eaLnBrk="1" hangingPunct="1"/>
            <a:r>
              <a:rPr lang="en-US"/>
              <a:t>Step 1: i = 1, q = 0</a:t>
            </a:r>
          </a:p>
          <a:p>
            <a:pPr eaLnBrk="1" hangingPunct="1"/>
            <a:r>
              <a:rPr lang="en-US"/>
              <a:t>             comparing p[1] with S[1]</a:t>
            </a:r>
          </a:p>
        </p:txBody>
      </p:sp>
      <p:sp>
        <p:nvSpPr>
          <p:cNvPr id="145610" name="Text Box 202"/>
          <p:cNvSpPr txBox="1">
            <a:spLocks noChangeArrowheads="1"/>
          </p:cNvSpPr>
          <p:nvPr/>
        </p:nvSpPr>
        <p:spPr bwMode="auto">
          <a:xfrm>
            <a:off x="365125" y="18430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11" name="Text Box 203"/>
          <p:cNvSpPr txBox="1">
            <a:spLocks noChangeArrowheads="1"/>
          </p:cNvSpPr>
          <p:nvPr/>
        </p:nvSpPr>
        <p:spPr bwMode="auto">
          <a:xfrm>
            <a:off x="381000" y="27432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5612" name="Line 204"/>
          <p:cNvSpPr>
            <a:spLocks noChangeShapeType="1"/>
          </p:cNvSpPr>
          <p:nvPr/>
        </p:nvSpPr>
        <p:spPr bwMode="auto">
          <a:xfrm flipV="1">
            <a:off x="1371600" y="23622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617" name="Text Box 209"/>
          <p:cNvSpPr txBox="1">
            <a:spLocks noChangeArrowheads="1"/>
          </p:cNvSpPr>
          <p:nvPr/>
        </p:nvSpPr>
        <p:spPr bwMode="auto">
          <a:xfrm>
            <a:off x="2651125" y="4913313"/>
            <a:ext cx="701675" cy="366712"/>
          </a:xfrm>
          <a:prstGeom prst="rect">
            <a:avLst/>
          </a:prstGeom>
          <a:noFill/>
          <a:ln w="9525">
            <a:noFill/>
            <a:miter lim="800000"/>
            <a:headEnd/>
            <a:tailEnd/>
          </a:ln>
          <a:effectLst/>
        </p:spPr>
        <p:txBody>
          <a:bodyPr>
            <a:spAutoFit/>
          </a:bodyPr>
          <a:lstStyle/>
          <a:p>
            <a:pPr eaLnBrk="1" hangingPunct="1"/>
            <a:endParaRPr lang="en-US"/>
          </a:p>
        </p:txBody>
      </p:sp>
      <p:sp>
        <p:nvSpPr>
          <p:cNvPr id="145618" name="Text Box 210"/>
          <p:cNvSpPr txBox="1">
            <a:spLocks noChangeArrowheads="1"/>
          </p:cNvSpPr>
          <p:nvPr/>
        </p:nvSpPr>
        <p:spPr bwMode="auto">
          <a:xfrm>
            <a:off x="990600" y="3276600"/>
            <a:ext cx="7696200" cy="779463"/>
          </a:xfrm>
          <a:prstGeom prst="rect">
            <a:avLst/>
          </a:prstGeom>
          <a:noFill/>
          <a:ln w="9525">
            <a:noFill/>
            <a:miter lim="800000"/>
            <a:headEnd/>
            <a:tailEnd/>
          </a:ln>
          <a:effectLst/>
        </p:spPr>
        <p:txBody>
          <a:bodyPr>
            <a:spAutoFit/>
          </a:bodyPr>
          <a:lstStyle/>
          <a:p>
            <a:pPr eaLnBrk="1" hangingPunct="1"/>
            <a:r>
              <a:rPr lang="en-US"/>
              <a:t>P[1] does not match with S[1].  ‘p’ will be shifted one position to the right.</a:t>
            </a:r>
          </a:p>
          <a:p>
            <a:pPr eaLnBrk="1" hangingPunct="1">
              <a:spcBef>
                <a:spcPct val="50000"/>
              </a:spcBef>
            </a:pPr>
            <a:endParaRPr lang="en-US"/>
          </a:p>
        </p:txBody>
      </p:sp>
      <p:sp>
        <p:nvSpPr>
          <p:cNvPr id="145619" name="Text Box 211"/>
          <p:cNvSpPr txBox="1">
            <a:spLocks noChangeArrowheads="1"/>
          </p:cNvSpPr>
          <p:nvPr/>
        </p:nvSpPr>
        <p:spPr bwMode="auto">
          <a:xfrm>
            <a:off x="517525" y="45862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20" name="Text Box 212"/>
          <p:cNvSpPr txBox="1">
            <a:spLocks noChangeArrowheads="1"/>
          </p:cNvSpPr>
          <p:nvPr/>
        </p:nvSpPr>
        <p:spPr bwMode="auto">
          <a:xfrm>
            <a:off x="517525" y="5529263"/>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45753" name="Group 345"/>
          <p:cNvGraphicFramePr>
            <a:graphicFrameLocks noGrp="1"/>
          </p:cNvGraphicFramePr>
          <p:nvPr>
            <p:ph sz="quarter" idx="3"/>
          </p:nvPr>
        </p:nvGraphicFramePr>
        <p:xfrm>
          <a:off x="1905000" y="5486400"/>
          <a:ext cx="3581400" cy="518160"/>
        </p:xfrm>
        <a:graphic>
          <a:graphicData uri="http://schemas.openxmlformats.org/drawingml/2006/table">
            <a:tbl>
              <a:tblPr/>
              <a:tblGrid>
                <a:gridCol w="512763"/>
                <a:gridCol w="509587"/>
                <a:gridCol w="511175"/>
                <a:gridCol w="514350"/>
                <a:gridCol w="511175"/>
                <a:gridCol w="509588"/>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5754" name="Text Box 346"/>
          <p:cNvSpPr txBox="1">
            <a:spLocks noChangeArrowheads="1"/>
          </p:cNvSpPr>
          <p:nvPr/>
        </p:nvSpPr>
        <p:spPr bwMode="auto">
          <a:xfrm>
            <a:off x="844550" y="3976688"/>
            <a:ext cx="3397250" cy="641350"/>
          </a:xfrm>
          <a:prstGeom prst="rect">
            <a:avLst/>
          </a:prstGeom>
          <a:noFill/>
          <a:ln w="9525">
            <a:noFill/>
            <a:miter lim="800000"/>
            <a:headEnd/>
            <a:tailEnd/>
          </a:ln>
          <a:effectLst/>
        </p:spPr>
        <p:txBody>
          <a:bodyPr wrap="none">
            <a:spAutoFit/>
          </a:bodyPr>
          <a:lstStyle/>
          <a:p>
            <a:pPr eaLnBrk="1" hangingPunct="1"/>
            <a:r>
              <a:rPr lang="en-US"/>
              <a:t>Step 2: i = 2, q = 0</a:t>
            </a:r>
          </a:p>
          <a:p>
            <a:pPr eaLnBrk="1" hangingPunct="1"/>
            <a:r>
              <a:rPr lang="en-US"/>
              <a:t>            comparing p[1] with S[2]</a:t>
            </a:r>
          </a:p>
        </p:txBody>
      </p:sp>
      <p:sp>
        <p:nvSpPr>
          <p:cNvPr id="145755" name="Line 347"/>
          <p:cNvSpPr>
            <a:spLocks noChangeShapeType="1"/>
          </p:cNvSpPr>
          <p:nvPr/>
        </p:nvSpPr>
        <p:spPr bwMode="auto">
          <a:xfrm flipV="1">
            <a:off x="2133600" y="51054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756" name="Text Box 348"/>
          <p:cNvSpPr txBox="1">
            <a:spLocks noChangeArrowheads="1"/>
          </p:cNvSpPr>
          <p:nvPr/>
        </p:nvSpPr>
        <p:spPr bwMode="auto">
          <a:xfrm>
            <a:off x="1143000" y="6248400"/>
            <a:ext cx="6038850" cy="366713"/>
          </a:xfrm>
          <a:prstGeom prst="rect">
            <a:avLst/>
          </a:prstGeom>
          <a:noFill/>
          <a:ln w="9525">
            <a:noFill/>
            <a:miter lim="800000"/>
            <a:headEnd/>
            <a:tailEnd/>
          </a:ln>
          <a:effectLst/>
        </p:spPr>
        <p:txBody>
          <a:bodyPr wrap="none">
            <a:spAutoFit/>
          </a:bodyPr>
          <a:lstStyle/>
          <a:p>
            <a:pPr eaLnBrk="1" hangingPunct="1"/>
            <a:r>
              <a:rPr lang="en-US"/>
              <a:t>P[1] matches S[2]. Since there is a match, p is not shifted.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5612"/>
                                        </p:tgtEl>
                                      </p:cBhvr>
                                    </p:animEffect>
                                    <p:set>
                                      <p:cBhvr>
                                        <p:cTn id="7" dur="1" fill="hold">
                                          <p:stCondLst>
                                            <p:cond delay="1999"/>
                                          </p:stCondLst>
                                        </p:cTn>
                                        <p:tgtEl>
                                          <p:spTgt spid="1456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6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1667 -0.00439 L 0.05833 -0.00439 " pathEditMode="relative" rAng="0" ptsTypes="AA">
                                      <p:cBhvr>
                                        <p:cTn id="15" dur="2000" fill="hold"/>
                                        <p:tgtEl>
                                          <p:spTgt spid="145588"/>
                                        </p:tgtEl>
                                        <p:attrNameLst>
                                          <p:attrName>ppt_x</p:attrName>
                                          <p:attrName>ppt_y</p:attrName>
                                        </p:attrNameLst>
                                      </p:cBhvr>
                                      <p:rCtr x="3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57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7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6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56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57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57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2" grpId="0" animBg="1"/>
      <p:bldP spid="145618" grpId="0"/>
      <p:bldP spid="145619" grpId="0"/>
      <p:bldP spid="145620" grpId="0"/>
      <p:bldP spid="145754" grpId="0"/>
      <p:bldP spid="145755" grpId="0" animBg="1"/>
      <p:bldP spid="14575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p:cNvSpPr>
            <a:spLocks noGrp="1" noChangeArrowheads="1"/>
          </p:cNvSpPr>
          <p:nvPr>
            <p:ph type="body" sz="half" idx="1"/>
          </p:nvPr>
        </p:nvSpPr>
        <p:spPr>
          <a:xfrm>
            <a:off x="457200" y="228600"/>
            <a:ext cx="4038600" cy="381000"/>
          </a:xfrm>
        </p:spPr>
        <p:txBody>
          <a:bodyPr/>
          <a:lstStyle/>
          <a:p>
            <a:pPr>
              <a:lnSpc>
                <a:spcPct val="90000"/>
              </a:lnSpc>
              <a:buFont typeface="Wingdings" pitchFamily="2" charset="2"/>
              <a:buNone/>
            </a:pPr>
            <a:r>
              <a:rPr lang="en-US" sz="1800"/>
              <a:t>Step 3: i = 3, q = 1</a:t>
            </a:r>
          </a:p>
        </p:txBody>
      </p:sp>
      <p:graphicFrame>
        <p:nvGraphicFramePr>
          <p:cNvPr id="151770" name="Group 218"/>
          <p:cNvGraphicFramePr>
            <a:graphicFrameLocks noGrp="1"/>
          </p:cNvGraphicFramePr>
          <p:nvPr>
            <p:ph sz="quarter" idx="2"/>
          </p:nvPr>
        </p:nvGraphicFramePr>
        <p:xfrm>
          <a:off x="1295400" y="4892675"/>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556" name="Text Box 4"/>
          <p:cNvSpPr txBox="1">
            <a:spLocks noChangeArrowheads="1"/>
          </p:cNvSpPr>
          <p:nvPr/>
        </p:nvSpPr>
        <p:spPr bwMode="auto">
          <a:xfrm>
            <a:off x="1428750" y="457200"/>
            <a:ext cx="2686050" cy="366713"/>
          </a:xfrm>
          <a:prstGeom prst="rect">
            <a:avLst/>
          </a:prstGeom>
          <a:noFill/>
          <a:ln w="9525">
            <a:noFill/>
            <a:miter lim="800000"/>
            <a:headEnd/>
            <a:tailEnd/>
          </a:ln>
          <a:effectLst/>
        </p:spPr>
        <p:txBody>
          <a:bodyPr wrap="none">
            <a:spAutoFit/>
          </a:bodyPr>
          <a:lstStyle/>
          <a:p>
            <a:pPr eaLnBrk="1" hangingPunct="1"/>
            <a:r>
              <a:rPr lang="en-US"/>
              <a:t>Comparing p[2] with S[3]</a:t>
            </a:r>
          </a:p>
        </p:txBody>
      </p:sp>
      <p:sp>
        <p:nvSpPr>
          <p:cNvPr id="151557" name="Text Box 5"/>
          <p:cNvSpPr txBox="1">
            <a:spLocks noChangeArrowheads="1"/>
          </p:cNvSpPr>
          <p:nvPr/>
        </p:nvSpPr>
        <p:spPr bwMode="auto">
          <a:xfrm>
            <a:off x="517525" y="7508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558" name="Text Box 6"/>
          <p:cNvSpPr txBox="1">
            <a:spLocks noChangeArrowheads="1"/>
          </p:cNvSpPr>
          <p:nvPr/>
        </p:nvSpPr>
        <p:spPr bwMode="auto">
          <a:xfrm>
            <a:off x="2574925" y="950913"/>
            <a:ext cx="184150" cy="366712"/>
          </a:xfrm>
          <a:prstGeom prst="rect">
            <a:avLst/>
          </a:prstGeom>
          <a:noFill/>
          <a:ln w="9525">
            <a:noFill/>
            <a:miter lim="800000"/>
            <a:headEnd/>
            <a:tailEnd/>
          </a:ln>
          <a:effectLst/>
        </p:spPr>
        <p:txBody>
          <a:bodyPr wrap="none">
            <a:spAutoFit/>
          </a:bodyPr>
          <a:lstStyle/>
          <a:p>
            <a:pPr eaLnBrk="1" hangingPunct="1"/>
            <a:endParaRPr lang="en-US"/>
          </a:p>
        </p:txBody>
      </p:sp>
      <p:graphicFrame>
        <p:nvGraphicFramePr>
          <p:cNvPr id="151772" name="Group 220"/>
          <p:cNvGraphicFramePr>
            <a:graphicFrameLocks noGrp="1"/>
          </p:cNvGraphicFramePr>
          <p:nvPr>
            <p:ph sz="quarter" idx="3"/>
          </p:nvPr>
        </p:nvGraphicFramePr>
        <p:xfrm>
          <a:off x="3352800" y="5730875"/>
          <a:ext cx="3505200" cy="518160"/>
        </p:xfrm>
        <a:graphic>
          <a:graphicData uri="http://schemas.openxmlformats.org/drawingml/2006/table">
            <a:tbl>
              <a:tblPr/>
              <a:tblGrid>
                <a:gridCol w="501650"/>
                <a:gridCol w="500063"/>
                <a:gridCol w="500062"/>
                <a:gridCol w="501650"/>
                <a:gridCol w="500063"/>
                <a:gridCol w="500062"/>
                <a:gridCol w="5016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619" name="Group 67"/>
          <p:cNvGraphicFramePr>
            <a:graphicFrameLocks noGrp="1"/>
          </p:cNvGraphicFramePr>
          <p:nvPr/>
        </p:nvGraphicFramePr>
        <p:xfrm>
          <a:off x="1219200" y="2987675"/>
          <a:ext cx="7696200" cy="518160"/>
        </p:xfrm>
        <a:graphic>
          <a:graphicData uri="http://schemas.openxmlformats.org/drawingml/2006/table">
            <a:tbl>
              <a:tblPr/>
              <a:tblGrid>
                <a:gridCol w="514350"/>
                <a:gridCol w="511175"/>
                <a:gridCol w="514350"/>
                <a:gridCol w="511175"/>
                <a:gridCol w="514350"/>
                <a:gridCol w="514350"/>
                <a:gridCol w="511175"/>
                <a:gridCol w="514350"/>
                <a:gridCol w="511175"/>
                <a:gridCol w="514350"/>
                <a:gridCol w="514350"/>
                <a:gridCol w="511175"/>
                <a:gridCol w="514350"/>
                <a:gridCol w="511175"/>
                <a:gridCol w="514350"/>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774" name="Group 222"/>
          <p:cNvGraphicFramePr>
            <a:graphicFrameLocks noGrp="1"/>
          </p:cNvGraphicFramePr>
          <p:nvPr/>
        </p:nvGraphicFramePr>
        <p:xfrm>
          <a:off x="1295400" y="762000"/>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734" name="Group 182"/>
          <p:cNvGraphicFramePr>
            <a:graphicFrameLocks noGrp="1"/>
          </p:cNvGraphicFramePr>
          <p:nvPr/>
        </p:nvGraphicFramePr>
        <p:xfrm>
          <a:off x="2743200" y="3825875"/>
          <a:ext cx="3581400" cy="518160"/>
        </p:xfrm>
        <a:graphic>
          <a:graphicData uri="http://schemas.openxmlformats.org/drawingml/2006/table">
            <a:tbl>
              <a:tblPr/>
              <a:tblGrid>
                <a:gridCol w="512763"/>
                <a:gridCol w="511175"/>
                <a:gridCol w="511175"/>
                <a:gridCol w="511175"/>
                <a:gridCol w="511175"/>
                <a:gridCol w="511175"/>
                <a:gridCol w="512762"/>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1776" name="Group 224"/>
          <p:cNvGraphicFramePr>
            <a:graphicFrameLocks noGrp="1"/>
          </p:cNvGraphicFramePr>
          <p:nvPr/>
        </p:nvGraphicFramePr>
        <p:xfrm>
          <a:off x="1828800" y="1676400"/>
          <a:ext cx="3581400" cy="518160"/>
        </p:xfrm>
        <a:graphic>
          <a:graphicData uri="http://schemas.openxmlformats.org/drawingml/2006/table">
            <a:tbl>
              <a:tblPr/>
              <a:tblGrid>
                <a:gridCol w="512763"/>
                <a:gridCol w="511175"/>
                <a:gridCol w="511175"/>
                <a:gridCol w="511175"/>
                <a:gridCol w="511175"/>
                <a:gridCol w="511175"/>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723" name="Text Box 171"/>
          <p:cNvSpPr txBox="1">
            <a:spLocks noChangeArrowheads="1"/>
          </p:cNvSpPr>
          <p:nvPr/>
        </p:nvSpPr>
        <p:spPr bwMode="auto">
          <a:xfrm>
            <a:off x="531813" y="16144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4" name="Text Box 172"/>
          <p:cNvSpPr txBox="1">
            <a:spLocks noChangeArrowheads="1"/>
          </p:cNvSpPr>
          <p:nvPr/>
        </p:nvSpPr>
        <p:spPr bwMode="auto">
          <a:xfrm>
            <a:off x="609600" y="3014663"/>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5" name="Text Box 173"/>
          <p:cNvSpPr txBox="1">
            <a:spLocks noChangeArrowheads="1"/>
          </p:cNvSpPr>
          <p:nvPr/>
        </p:nvSpPr>
        <p:spPr bwMode="auto">
          <a:xfrm>
            <a:off x="593725" y="374808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6" name="Text Box 174"/>
          <p:cNvSpPr txBox="1">
            <a:spLocks noChangeArrowheads="1"/>
          </p:cNvSpPr>
          <p:nvPr/>
        </p:nvSpPr>
        <p:spPr bwMode="auto">
          <a:xfrm>
            <a:off x="593725" y="49672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7" name="Text Box 175"/>
          <p:cNvSpPr txBox="1">
            <a:spLocks noChangeArrowheads="1"/>
          </p:cNvSpPr>
          <p:nvPr/>
        </p:nvSpPr>
        <p:spPr bwMode="auto">
          <a:xfrm>
            <a:off x="609600" y="565308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9" name="Line 177"/>
          <p:cNvSpPr>
            <a:spLocks noChangeShapeType="1"/>
          </p:cNvSpPr>
          <p:nvPr/>
        </p:nvSpPr>
        <p:spPr bwMode="auto">
          <a:xfrm flipV="1">
            <a:off x="2590800" y="1295400"/>
            <a:ext cx="0" cy="381000"/>
          </a:xfrm>
          <a:prstGeom prst="line">
            <a:avLst/>
          </a:prstGeom>
          <a:noFill/>
          <a:ln w="9525">
            <a:solidFill>
              <a:schemeClr val="tx1"/>
            </a:solidFill>
            <a:round/>
            <a:headEnd/>
            <a:tailEnd type="triangle" w="med" len="med"/>
          </a:ln>
          <a:effectLst/>
        </p:spPr>
        <p:txBody>
          <a:bodyPr/>
          <a:lstStyle/>
          <a:p>
            <a:endParaRPr lang="en-US"/>
          </a:p>
        </p:txBody>
      </p:sp>
      <p:sp>
        <p:nvSpPr>
          <p:cNvPr id="151730" name="Text Box 178"/>
          <p:cNvSpPr txBox="1">
            <a:spLocks noChangeArrowheads="1"/>
          </p:cNvSpPr>
          <p:nvPr/>
        </p:nvSpPr>
        <p:spPr bwMode="auto">
          <a:xfrm>
            <a:off x="4184650" y="457200"/>
            <a:ext cx="3130550" cy="366713"/>
          </a:xfrm>
          <a:prstGeom prst="rect">
            <a:avLst/>
          </a:prstGeom>
          <a:noFill/>
          <a:ln w="9525">
            <a:noFill/>
            <a:miter lim="800000"/>
            <a:headEnd/>
            <a:tailEnd/>
          </a:ln>
          <a:effectLst/>
        </p:spPr>
        <p:txBody>
          <a:bodyPr wrap="none">
            <a:spAutoFit/>
          </a:bodyPr>
          <a:lstStyle/>
          <a:p>
            <a:pPr eaLnBrk="1" hangingPunct="1"/>
            <a:r>
              <a:rPr lang="en-US"/>
              <a:t>p[2] does not match with S[3]</a:t>
            </a:r>
          </a:p>
        </p:txBody>
      </p:sp>
      <p:sp>
        <p:nvSpPr>
          <p:cNvPr id="151731" name="Text Box 179"/>
          <p:cNvSpPr txBox="1">
            <a:spLocks noChangeArrowheads="1"/>
          </p:cNvSpPr>
          <p:nvPr/>
        </p:nvSpPr>
        <p:spPr bwMode="auto">
          <a:xfrm>
            <a:off x="1238250" y="2209800"/>
            <a:ext cx="4552950" cy="366713"/>
          </a:xfrm>
          <a:prstGeom prst="rect">
            <a:avLst/>
          </a:prstGeom>
          <a:noFill/>
          <a:ln w="9525">
            <a:noFill/>
            <a:miter lim="800000"/>
            <a:headEnd/>
            <a:tailEnd/>
          </a:ln>
          <a:effectLst/>
        </p:spPr>
        <p:txBody>
          <a:bodyPr wrap="none">
            <a:spAutoFit/>
          </a:bodyPr>
          <a:lstStyle/>
          <a:p>
            <a:pPr eaLnBrk="1" hangingPunct="1"/>
            <a:r>
              <a:rPr lang="en-US"/>
              <a:t>Backtracking on p, comparing p[1] and S[3]</a:t>
            </a:r>
          </a:p>
        </p:txBody>
      </p:sp>
      <p:sp>
        <p:nvSpPr>
          <p:cNvPr id="151732" name="Text Box 180"/>
          <p:cNvSpPr txBox="1">
            <a:spLocks noChangeArrowheads="1"/>
          </p:cNvSpPr>
          <p:nvPr/>
        </p:nvSpPr>
        <p:spPr bwMode="auto">
          <a:xfrm>
            <a:off x="609600" y="2551113"/>
            <a:ext cx="2114550" cy="366712"/>
          </a:xfrm>
          <a:prstGeom prst="rect">
            <a:avLst/>
          </a:prstGeom>
          <a:noFill/>
          <a:ln w="9525">
            <a:noFill/>
            <a:miter lim="800000"/>
            <a:headEnd/>
            <a:tailEnd/>
          </a:ln>
          <a:effectLst/>
        </p:spPr>
        <p:txBody>
          <a:bodyPr>
            <a:spAutoFit/>
          </a:bodyPr>
          <a:lstStyle/>
          <a:p>
            <a:pPr eaLnBrk="1" hangingPunct="1"/>
            <a:r>
              <a:rPr lang="en-US"/>
              <a:t>Step 4: i = 4, q = 0 </a:t>
            </a:r>
          </a:p>
        </p:txBody>
      </p:sp>
      <p:sp>
        <p:nvSpPr>
          <p:cNvPr id="151735" name="Text Box 183"/>
          <p:cNvSpPr txBox="1">
            <a:spLocks noChangeArrowheads="1"/>
          </p:cNvSpPr>
          <p:nvPr/>
        </p:nvSpPr>
        <p:spPr bwMode="auto">
          <a:xfrm>
            <a:off x="2165350" y="2681288"/>
            <a:ext cx="2635250" cy="366712"/>
          </a:xfrm>
          <a:prstGeom prst="rect">
            <a:avLst/>
          </a:prstGeom>
          <a:noFill/>
          <a:ln w="9525">
            <a:noFill/>
            <a:miter lim="800000"/>
            <a:headEnd/>
            <a:tailEnd/>
          </a:ln>
          <a:effectLst/>
        </p:spPr>
        <p:txBody>
          <a:bodyPr>
            <a:spAutoFit/>
          </a:bodyPr>
          <a:lstStyle/>
          <a:p>
            <a:pPr eaLnBrk="1" hangingPunct="1"/>
            <a:r>
              <a:rPr lang="en-US"/>
              <a:t>comparing p[1] with S[4]</a:t>
            </a:r>
          </a:p>
        </p:txBody>
      </p:sp>
      <p:sp>
        <p:nvSpPr>
          <p:cNvPr id="151736" name="Line 184"/>
          <p:cNvSpPr>
            <a:spLocks noChangeShapeType="1"/>
          </p:cNvSpPr>
          <p:nvPr/>
        </p:nvSpPr>
        <p:spPr bwMode="auto">
          <a:xfrm flipV="1">
            <a:off x="2971800" y="3505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37" name="Text Box 185"/>
          <p:cNvSpPr txBox="1">
            <a:spLocks noChangeArrowheads="1"/>
          </p:cNvSpPr>
          <p:nvPr/>
        </p:nvSpPr>
        <p:spPr bwMode="auto">
          <a:xfrm>
            <a:off x="4876800" y="2681288"/>
            <a:ext cx="3130550" cy="366712"/>
          </a:xfrm>
          <a:prstGeom prst="rect">
            <a:avLst/>
          </a:prstGeom>
          <a:noFill/>
          <a:ln w="9525">
            <a:noFill/>
            <a:miter lim="800000"/>
            <a:headEnd/>
            <a:tailEnd/>
          </a:ln>
          <a:effectLst/>
        </p:spPr>
        <p:txBody>
          <a:bodyPr wrap="none">
            <a:spAutoFit/>
          </a:bodyPr>
          <a:lstStyle/>
          <a:p>
            <a:pPr eaLnBrk="1" hangingPunct="1"/>
            <a:r>
              <a:rPr lang="en-US"/>
              <a:t>p[1] does not match with S[4]</a:t>
            </a:r>
          </a:p>
        </p:txBody>
      </p:sp>
      <p:sp>
        <p:nvSpPr>
          <p:cNvPr id="151738" name="Text Box 186"/>
          <p:cNvSpPr txBox="1">
            <a:spLocks noChangeArrowheads="1"/>
          </p:cNvSpPr>
          <p:nvPr/>
        </p:nvSpPr>
        <p:spPr bwMode="auto">
          <a:xfrm>
            <a:off x="685800" y="4433888"/>
            <a:ext cx="2114550" cy="366712"/>
          </a:xfrm>
          <a:prstGeom prst="rect">
            <a:avLst/>
          </a:prstGeom>
          <a:noFill/>
          <a:ln w="9525">
            <a:noFill/>
            <a:miter lim="800000"/>
            <a:headEnd/>
            <a:tailEnd/>
          </a:ln>
          <a:effectLst/>
        </p:spPr>
        <p:txBody>
          <a:bodyPr>
            <a:spAutoFit/>
          </a:bodyPr>
          <a:lstStyle/>
          <a:p>
            <a:pPr eaLnBrk="1" hangingPunct="1"/>
            <a:r>
              <a:rPr lang="en-US"/>
              <a:t>Step 5: i = 5, q = 0 </a:t>
            </a:r>
          </a:p>
        </p:txBody>
      </p:sp>
      <p:sp>
        <p:nvSpPr>
          <p:cNvPr id="151739" name="Line 187"/>
          <p:cNvSpPr>
            <a:spLocks noChangeShapeType="1"/>
          </p:cNvSpPr>
          <p:nvPr/>
        </p:nvSpPr>
        <p:spPr bwMode="auto">
          <a:xfrm flipV="1">
            <a:off x="3581400" y="5410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40" name="Text Box 188"/>
          <p:cNvSpPr txBox="1">
            <a:spLocks noChangeArrowheads="1"/>
          </p:cNvSpPr>
          <p:nvPr/>
        </p:nvSpPr>
        <p:spPr bwMode="auto">
          <a:xfrm>
            <a:off x="2209800" y="4586288"/>
            <a:ext cx="2635250" cy="366712"/>
          </a:xfrm>
          <a:prstGeom prst="rect">
            <a:avLst/>
          </a:prstGeom>
          <a:noFill/>
          <a:ln w="9525">
            <a:noFill/>
            <a:miter lim="800000"/>
            <a:headEnd/>
            <a:tailEnd/>
          </a:ln>
          <a:effectLst/>
        </p:spPr>
        <p:txBody>
          <a:bodyPr wrap="none">
            <a:spAutoFit/>
          </a:bodyPr>
          <a:lstStyle/>
          <a:p>
            <a:pPr eaLnBrk="1" hangingPunct="1"/>
            <a:r>
              <a:rPr lang="en-US"/>
              <a:t>comparing p[1] with S[5]</a:t>
            </a:r>
          </a:p>
        </p:txBody>
      </p:sp>
      <p:sp>
        <p:nvSpPr>
          <p:cNvPr id="151741" name="Text Box 189"/>
          <p:cNvSpPr txBox="1">
            <a:spLocks noChangeArrowheads="1"/>
          </p:cNvSpPr>
          <p:nvPr/>
        </p:nvSpPr>
        <p:spPr bwMode="auto">
          <a:xfrm>
            <a:off x="5105400" y="4572000"/>
            <a:ext cx="2432050" cy="366713"/>
          </a:xfrm>
          <a:prstGeom prst="rect">
            <a:avLst/>
          </a:prstGeom>
          <a:noFill/>
          <a:ln w="9525">
            <a:noFill/>
            <a:miter lim="800000"/>
            <a:headEnd/>
            <a:tailEnd/>
          </a:ln>
          <a:effectLst/>
        </p:spPr>
        <p:txBody>
          <a:bodyPr wrap="none">
            <a:spAutoFit/>
          </a:bodyPr>
          <a:lstStyle/>
          <a:p>
            <a:pPr eaLnBrk="1" hangingPunct="1"/>
            <a:r>
              <a:rPr lang="en-US"/>
              <a:t>p[1] matches with S[5]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7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7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151729"/>
                                        </p:tgtEl>
                                      </p:cBhvr>
                                    </p:animEffect>
                                    <p:set>
                                      <p:cBhvr>
                                        <p:cTn id="21" dur="1" fill="hold">
                                          <p:stCondLst>
                                            <p:cond delay="1999"/>
                                          </p:stCondLst>
                                        </p:cTn>
                                        <p:tgtEl>
                                          <p:spTgt spid="1517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02083 2.89017E-7 L 0.05417 -0.00439 " pathEditMode="relative" rAng="0" ptsTypes="AA">
                                      <p:cBhvr>
                                        <p:cTn id="25" dur="2000" fill="hold"/>
                                        <p:tgtEl>
                                          <p:spTgt spid="151776"/>
                                        </p:tgtEl>
                                        <p:attrNameLst>
                                          <p:attrName>ppt_x</p:attrName>
                                          <p:attrName>ppt_y</p:attrName>
                                        </p:attrNameLst>
                                      </p:cBhvr>
                                      <p:rCtr x="38" y="-2"/>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2" nodeType="clickEffect">
                                  <p:stCondLst>
                                    <p:cond delay="0"/>
                                  </p:stCondLst>
                                  <p:childTnLst>
                                    <p:set>
                                      <p:cBhvr>
                                        <p:cTn id="29" dur="1" fill="hold">
                                          <p:stCondLst>
                                            <p:cond delay="0"/>
                                          </p:stCondLst>
                                        </p:cTn>
                                        <p:tgtEl>
                                          <p:spTgt spid="1517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7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7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17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16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17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17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17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7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17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17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177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177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174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17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724" grpId="0"/>
      <p:bldP spid="151725" grpId="0"/>
      <p:bldP spid="151726" grpId="0"/>
      <p:bldP spid="151727" grpId="0"/>
      <p:bldP spid="151729" grpId="0" animBg="1"/>
      <p:bldP spid="151729" grpId="1" animBg="1"/>
      <p:bldP spid="151729" grpId="2" animBg="1"/>
      <p:bldP spid="151730" grpId="0"/>
      <p:bldP spid="151731" grpId="0"/>
      <p:bldP spid="151732" grpId="0"/>
      <p:bldP spid="151735" grpId="0"/>
      <p:bldP spid="151736" grpId="0" animBg="1"/>
      <p:bldP spid="151737" grpId="0"/>
      <p:bldP spid="151738" grpId="0"/>
      <p:bldP spid="151739" grpId="0" animBg="1"/>
      <p:bldP spid="151740" grpId="0"/>
      <p:bldP spid="15174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8964" name="Group 244"/>
          <p:cNvGraphicFramePr>
            <a:graphicFrameLocks noGrp="1"/>
          </p:cNvGraphicFramePr>
          <p:nvPr>
            <p:ph sz="quarter" idx="1"/>
          </p:nvPr>
        </p:nvGraphicFramePr>
        <p:xfrm>
          <a:off x="1371600" y="2971800"/>
          <a:ext cx="7620000" cy="518160"/>
        </p:xfrm>
        <a:graphic>
          <a:graphicData uri="http://schemas.openxmlformats.org/drawingml/2006/table">
            <a:tbl>
              <a:tblPr/>
              <a:tblGrid>
                <a:gridCol w="508000"/>
                <a:gridCol w="508000"/>
                <a:gridCol w="508000"/>
                <a:gridCol w="508000"/>
                <a:gridCol w="508000"/>
                <a:gridCol w="508000"/>
                <a:gridCol w="508000"/>
                <a:gridCol w="508000"/>
                <a:gridCol w="508000"/>
                <a:gridCol w="508000"/>
                <a:gridCol w="508000"/>
                <a:gridCol w="508000"/>
                <a:gridCol w="508000"/>
                <a:gridCol w="508000"/>
                <a:gridCol w="50800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0" name="Group 240"/>
          <p:cNvGraphicFramePr>
            <a:graphicFrameLocks noGrp="1"/>
          </p:cNvGraphicFramePr>
          <p:nvPr>
            <p:ph sz="quarter" idx="2"/>
          </p:nvPr>
        </p:nvGraphicFramePr>
        <p:xfrm>
          <a:off x="1295400" y="762000"/>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8" name="Group 248"/>
          <p:cNvGraphicFramePr>
            <a:graphicFrameLocks noGrp="1"/>
          </p:cNvGraphicFramePr>
          <p:nvPr>
            <p:ph sz="quarter" idx="3"/>
          </p:nvPr>
        </p:nvGraphicFramePr>
        <p:xfrm>
          <a:off x="1371600" y="5081588"/>
          <a:ext cx="7620000" cy="557213"/>
        </p:xfrm>
        <a:graphic>
          <a:graphicData uri="http://schemas.openxmlformats.org/drawingml/2006/table">
            <a:tbl>
              <a:tblPr/>
              <a:tblGrid>
                <a:gridCol w="509588"/>
                <a:gridCol w="506412"/>
                <a:gridCol w="508000"/>
                <a:gridCol w="488950"/>
                <a:gridCol w="527050"/>
                <a:gridCol w="509588"/>
                <a:gridCol w="506412"/>
                <a:gridCol w="508000"/>
                <a:gridCol w="506413"/>
                <a:gridCol w="509587"/>
                <a:gridCol w="509588"/>
                <a:gridCol w="506412"/>
                <a:gridCol w="508000"/>
                <a:gridCol w="506413"/>
                <a:gridCol w="509587"/>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2" name="Group 242"/>
          <p:cNvGraphicFramePr>
            <a:graphicFrameLocks noGrp="1"/>
          </p:cNvGraphicFramePr>
          <p:nvPr>
            <p:ph sz="quarter" idx="4"/>
          </p:nvPr>
        </p:nvGraphicFramePr>
        <p:xfrm>
          <a:off x="3352800" y="1600200"/>
          <a:ext cx="3505200" cy="518160"/>
        </p:xfrm>
        <a:graphic>
          <a:graphicData uri="http://schemas.openxmlformats.org/drawingml/2006/table">
            <a:tbl>
              <a:tblPr/>
              <a:tblGrid>
                <a:gridCol w="501650"/>
                <a:gridCol w="500063"/>
                <a:gridCol w="500062"/>
                <a:gridCol w="501650"/>
                <a:gridCol w="500063"/>
                <a:gridCol w="500062"/>
                <a:gridCol w="50165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66" name="Group 246"/>
          <p:cNvGraphicFramePr>
            <a:graphicFrameLocks noGrp="1"/>
          </p:cNvGraphicFramePr>
          <p:nvPr/>
        </p:nvGraphicFramePr>
        <p:xfrm>
          <a:off x="3429000" y="3810000"/>
          <a:ext cx="3581400" cy="518160"/>
        </p:xfrm>
        <a:graphic>
          <a:graphicData uri="http://schemas.openxmlformats.org/drawingml/2006/table">
            <a:tbl>
              <a:tblPr/>
              <a:tblGrid>
                <a:gridCol w="512763"/>
                <a:gridCol w="511175"/>
                <a:gridCol w="511175"/>
                <a:gridCol w="511175"/>
                <a:gridCol w="511175"/>
                <a:gridCol w="511175"/>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970" name="Group 250"/>
          <p:cNvGraphicFramePr>
            <a:graphicFrameLocks noGrp="1"/>
          </p:cNvGraphicFramePr>
          <p:nvPr/>
        </p:nvGraphicFramePr>
        <p:xfrm>
          <a:off x="3429000" y="5959475"/>
          <a:ext cx="3581400" cy="518160"/>
        </p:xfrm>
        <a:graphic>
          <a:graphicData uri="http://schemas.openxmlformats.org/drawingml/2006/table">
            <a:tbl>
              <a:tblPr/>
              <a:tblGrid>
                <a:gridCol w="512763"/>
                <a:gridCol w="511175"/>
                <a:gridCol w="511175"/>
                <a:gridCol w="511175"/>
                <a:gridCol w="511175"/>
                <a:gridCol w="511175"/>
                <a:gridCol w="512762"/>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912" name="Rectangle 192"/>
          <p:cNvSpPr>
            <a:spLocks noChangeArrowheads="1"/>
          </p:cNvSpPr>
          <p:nvPr/>
        </p:nvSpPr>
        <p:spPr bwMode="auto">
          <a:xfrm>
            <a:off x="457200" y="2286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6: i = 6, q = 1</a:t>
            </a:r>
          </a:p>
        </p:txBody>
      </p:sp>
      <p:sp>
        <p:nvSpPr>
          <p:cNvPr id="158913" name="Text Box 193"/>
          <p:cNvSpPr txBox="1">
            <a:spLocks noChangeArrowheads="1"/>
          </p:cNvSpPr>
          <p:nvPr/>
        </p:nvSpPr>
        <p:spPr bwMode="auto">
          <a:xfrm>
            <a:off x="517525" y="7508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14" name="Text Box 194"/>
          <p:cNvSpPr txBox="1">
            <a:spLocks noChangeArrowheads="1"/>
          </p:cNvSpPr>
          <p:nvPr/>
        </p:nvSpPr>
        <p:spPr bwMode="auto">
          <a:xfrm>
            <a:off x="531813" y="16144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15" name="Line 195"/>
          <p:cNvSpPr>
            <a:spLocks noChangeShapeType="1"/>
          </p:cNvSpPr>
          <p:nvPr/>
        </p:nvSpPr>
        <p:spPr bwMode="auto">
          <a:xfrm flipV="1">
            <a:off x="4114800" y="12954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16" name="Text Box 196"/>
          <p:cNvSpPr txBox="1">
            <a:spLocks noChangeArrowheads="1"/>
          </p:cNvSpPr>
          <p:nvPr/>
        </p:nvSpPr>
        <p:spPr bwMode="auto">
          <a:xfrm>
            <a:off x="1581150" y="457200"/>
            <a:ext cx="2686050" cy="366713"/>
          </a:xfrm>
          <a:prstGeom prst="rect">
            <a:avLst/>
          </a:prstGeom>
          <a:noFill/>
          <a:ln w="9525">
            <a:noFill/>
            <a:miter lim="800000"/>
            <a:headEnd/>
            <a:tailEnd/>
          </a:ln>
          <a:effectLst/>
        </p:spPr>
        <p:txBody>
          <a:bodyPr wrap="none">
            <a:spAutoFit/>
          </a:bodyPr>
          <a:lstStyle/>
          <a:p>
            <a:pPr eaLnBrk="1" hangingPunct="1"/>
            <a:r>
              <a:rPr lang="en-US"/>
              <a:t>Comparing p[2] with S[6]</a:t>
            </a:r>
          </a:p>
        </p:txBody>
      </p:sp>
      <p:sp>
        <p:nvSpPr>
          <p:cNvPr id="158917" name="Text Box 197"/>
          <p:cNvSpPr txBox="1">
            <a:spLocks noChangeArrowheads="1"/>
          </p:cNvSpPr>
          <p:nvPr/>
        </p:nvSpPr>
        <p:spPr bwMode="auto">
          <a:xfrm>
            <a:off x="4343400" y="457200"/>
            <a:ext cx="2432050" cy="366713"/>
          </a:xfrm>
          <a:prstGeom prst="rect">
            <a:avLst/>
          </a:prstGeom>
          <a:noFill/>
          <a:ln w="9525">
            <a:noFill/>
            <a:miter lim="800000"/>
            <a:headEnd/>
            <a:tailEnd/>
          </a:ln>
          <a:effectLst/>
        </p:spPr>
        <p:txBody>
          <a:bodyPr wrap="none">
            <a:spAutoFit/>
          </a:bodyPr>
          <a:lstStyle/>
          <a:p>
            <a:pPr eaLnBrk="1" hangingPunct="1"/>
            <a:r>
              <a:rPr lang="en-US"/>
              <a:t>p[2] matches with S[6]</a:t>
            </a:r>
          </a:p>
        </p:txBody>
      </p:sp>
      <p:sp>
        <p:nvSpPr>
          <p:cNvPr id="158923" name="Text Box 203"/>
          <p:cNvSpPr txBox="1">
            <a:spLocks noChangeArrowheads="1"/>
          </p:cNvSpPr>
          <p:nvPr/>
        </p:nvSpPr>
        <p:spPr bwMode="auto">
          <a:xfrm>
            <a:off x="533400" y="30622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24" name="Text Box 204"/>
          <p:cNvSpPr txBox="1">
            <a:spLocks noChangeArrowheads="1"/>
          </p:cNvSpPr>
          <p:nvPr/>
        </p:nvSpPr>
        <p:spPr bwMode="auto">
          <a:xfrm>
            <a:off x="609600" y="38100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26" name="Line 206"/>
          <p:cNvSpPr>
            <a:spLocks noChangeShapeType="1"/>
          </p:cNvSpPr>
          <p:nvPr/>
        </p:nvSpPr>
        <p:spPr bwMode="auto">
          <a:xfrm flipV="1">
            <a:off x="4724400" y="35052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27" name="Rectangle 207"/>
          <p:cNvSpPr>
            <a:spLocks noChangeArrowheads="1"/>
          </p:cNvSpPr>
          <p:nvPr/>
        </p:nvSpPr>
        <p:spPr bwMode="auto">
          <a:xfrm>
            <a:off x="609600" y="24384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7: i = 7, q = 2</a:t>
            </a:r>
          </a:p>
        </p:txBody>
      </p:sp>
      <p:sp>
        <p:nvSpPr>
          <p:cNvPr id="158928" name="Text Box 208"/>
          <p:cNvSpPr txBox="1">
            <a:spLocks noChangeArrowheads="1"/>
          </p:cNvSpPr>
          <p:nvPr/>
        </p:nvSpPr>
        <p:spPr bwMode="auto">
          <a:xfrm>
            <a:off x="1733550" y="2667000"/>
            <a:ext cx="2686050" cy="366713"/>
          </a:xfrm>
          <a:prstGeom prst="rect">
            <a:avLst/>
          </a:prstGeom>
          <a:noFill/>
          <a:ln w="9525">
            <a:noFill/>
            <a:miter lim="800000"/>
            <a:headEnd/>
            <a:tailEnd/>
          </a:ln>
          <a:effectLst/>
        </p:spPr>
        <p:txBody>
          <a:bodyPr wrap="none">
            <a:spAutoFit/>
          </a:bodyPr>
          <a:lstStyle/>
          <a:p>
            <a:pPr eaLnBrk="1" hangingPunct="1"/>
            <a:r>
              <a:rPr lang="en-US"/>
              <a:t>Comparing p[3] with S[7]</a:t>
            </a:r>
          </a:p>
        </p:txBody>
      </p:sp>
      <p:sp>
        <p:nvSpPr>
          <p:cNvPr id="158929" name="Text Box 209"/>
          <p:cNvSpPr txBox="1">
            <a:spLocks noChangeArrowheads="1"/>
          </p:cNvSpPr>
          <p:nvPr/>
        </p:nvSpPr>
        <p:spPr bwMode="auto">
          <a:xfrm>
            <a:off x="4495800" y="2667000"/>
            <a:ext cx="2432050" cy="366713"/>
          </a:xfrm>
          <a:prstGeom prst="rect">
            <a:avLst/>
          </a:prstGeom>
          <a:noFill/>
          <a:ln w="9525">
            <a:noFill/>
            <a:miter lim="800000"/>
            <a:headEnd/>
            <a:tailEnd/>
          </a:ln>
          <a:effectLst/>
        </p:spPr>
        <p:txBody>
          <a:bodyPr wrap="none">
            <a:spAutoFit/>
          </a:bodyPr>
          <a:lstStyle/>
          <a:p>
            <a:pPr eaLnBrk="1" hangingPunct="1"/>
            <a:r>
              <a:rPr lang="en-US"/>
              <a:t>p[3] matches with S[7]</a:t>
            </a:r>
          </a:p>
        </p:txBody>
      </p:sp>
      <p:sp>
        <p:nvSpPr>
          <p:cNvPr id="158930" name="Rectangle 210"/>
          <p:cNvSpPr>
            <a:spLocks noChangeArrowheads="1"/>
          </p:cNvSpPr>
          <p:nvPr/>
        </p:nvSpPr>
        <p:spPr bwMode="auto">
          <a:xfrm>
            <a:off x="762000" y="44958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8: i = 8, q = 3</a:t>
            </a:r>
          </a:p>
        </p:txBody>
      </p:sp>
      <p:sp>
        <p:nvSpPr>
          <p:cNvPr id="158931" name="Text Box 211"/>
          <p:cNvSpPr txBox="1">
            <a:spLocks noChangeArrowheads="1"/>
          </p:cNvSpPr>
          <p:nvPr/>
        </p:nvSpPr>
        <p:spPr bwMode="auto">
          <a:xfrm>
            <a:off x="1885950" y="4738688"/>
            <a:ext cx="2686050" cy="366712"/>
          </a:xfrm>
          <a:prstGeom prst="rect">
            <a:avLst/>
          </a:prstGeom>
          <a:noFill/>
          <a:ln w="9525">
            <a:noFill/>
            <a:miter lim="800000"/>
            <a:headEnd/>
            <a:tailEnd/>
          </a:ln>
          <a:effectLst/>
        </p:spPr>
        <p:txBody>
          <a:bodyPr wrap="none">
            <a:spAutoFit/>
          </a:bodyPr>
          <a:lstStyle/>
          <a:p>
            <a:pPr eaLnBrk="1" hangingPunct="1"/>
            <a:r>
              <a:rPr lang="en-US"/>
              <a:t>Comparing p[4] with S[8]</a:t>
            </a:r>
          </a:p>
        </p:txBody>
      </p:sp>
      <p:sp>
        <p:nvSpPr>
          <p:cNvPr id="158932" name="Text Box 212"/>
          <p:cNvSpPr txBox="1">
            <a:spLocks noChangeArrowheads="1"/>
          </p:cNvSpPr>
          <p:nvPr/>
        </p:nvSpPr>
        <p:spPr bwMode="auto">
          <a:xfrm>
            <a:off x="4648200" y="4738688"/>
            <a:ext cx="2432050" cy="366712"/>
          </a:xfrm>
          <a:prstGeom prst="rect">
            <a:avLst/>
          </a:prstGeom>
          <a:noFill/>
          <a:ln w="9525">
            <a:noFill/>
            <a:miter lim="800000"/>
            <a:headEnd/>
            <a:tailEnd/>
          </a:ln>
          <a:effectLst/>
        </p:spPr>
        <p:txBody>
          <a:bodyPr wrap="none">
            <a:spAutoFit/>
          </a:bodyPr>
          <a:lstStyle/>
          <a:p>
            <a:pPr eaLnBrk="1" hangingPunct="1"/>
            <a:r>
              <a:rPr lang="en-US"/>
              <a:t>p[4] matches with S[8]</a:t>
            </a:r>
          </a:p>
        </p:txBody>
      </p:sp>
      <p:sp>
        <p:nvSpPr>
          <p:cNvPr id="158933" name="Line 213"/>
          <p:cNvSpPr>
            <a:spLocks noChangeShapeType="1"/>
          </p:cNvSpPr>
          <p:nvPr/>
        </p:nvSpPr>
        <p:spPr bwMode="auto">
          <a:xfrm flipV="1">
            <a:off x="5181600" y="56388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34" name="Text Box 214"/>
          <p:cNvSpPr txBox="1">
            <a:spLocks noChangeArrowheads="1"/>
          </p:cNvSpPr>
          <p:nvPr/>
        </p:nvSpPr>
        <p:spPr bwMode="auto">
          <a:xfrm>
            <a:off x="533400" y="51196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35" name="Text Box 215"/>
          <p:cNvSpPr txBox="1">
            <a:spLocks noChangeArrowheads="1"/>
          </p:cNvSpPr>
          <p:nvPr/>
        </p:nvSpPr>
        <p:spPr bwMode="auto">
          <a:xfrm>
            <a:off x="609600" y="588168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9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89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89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892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5892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892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58964"/>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589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8928"/>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589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89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893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58934"/>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158935"/>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158968"/>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589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893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589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5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15" grpId="0" animBg="1"/>
      <p:bldP spid="158916" grpId="0" autoUpdateAnimBg="0"/>
      <p:bldP spid="158917" grpId="0" autoUpdateAnimBg="0"/>
      <p:bldP spid="158923" grpId="0" autoUpdateAnimBg="0"/>
      <p:bldP spid="158924" grpId="0" autoUpdateAnimBg="0"/>
      <p:bldP spid="158926" grpId="0" animBg="1"/>
      <p:bldP spid="158927" grpId="0" autoUpdateAnimBg="0"/>
      <p:bldP spid="158928" grpId="0" autoUpdateAnimBg="0"/>
      <p:bldP spid="158929" grpId="0" autoUpdateAnimBg="0"/>
      <p:bldP spid="158930" grpId="0" autoUpdateAnimBg="0"/>
      <p:bldP spid="158931" grpId="0" autoUpdateAnimBg="0"/>
      <p:bldP spid="158932" grpId="0" autoUpdateAnimBg="0"/>
      <p:bldP spid="158933" grpId="0" animBg="1"/>
      <p:bldP spid="158934" grpId="0" autoUpdateAnimBg="0"/>
      <p:bldP spid="15893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457200" y="1524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9: i = 9, q = 4</a:t>
            </a:r>
          </a:p>
        </p:txBody>
      </p:sp>
      <p:sp>
        <p:nvSpPr>
          <p:cNvPr id="163845" name="Text Box 5"/>
          <p:cNvSpPr txBox="1">
            <a:spLocks noChangeArrowheads="1"/>
          </p:cNvSpPr>
          <p:nvPr/>
        </p:nvSpPr>
        <p:spPr bwMode="auto">
          <a:xfrm>
            <a:off x="1581150" y="457200"/>
            <a:ext cx="2686050" cy="366713"/>
          </a:xfrm>
          <a:prstGeom prst="rect">
            <a:avLst/>
          </a:prstGeom>
          <a:noFill/>
          <a:ln w="9525">
            <a:noFill/>
            <a:miter lim="800000"/>
            <a:headEnd/>
            <a:tailEnd/>
          </a:ln>
          <a:effectLst/>
        </p:spPr>
        <p:txBody>
          <a:bodyPr wrap="none">
            <a:spAutoFit/>
          </a:bodyPr>
          <a:lstStyle/>
          <a:p>
            <a:pPr eaLnBrk="1" hangingPunct="1"/>
            <a:r>
              <a:rPr lang="en-US"/>
              <a:t>Comparing p[5] with S[9]</a:t>
            </a:r>
          </a:p>
        </p:txBody>
      </p:sp>
      <p:sp>
        <p:nvSpPr>
          <p:cNvPr id="163846" name="Text Box 6"/>
          <p:cNvSpPr txBox="1">
            <a:spLocks noChangeArrowheads="1"/>
          </p:cNvSpPr>
          <p:nvPr/>
        </p:nvSpPr>
        <p:spPr bwMode="auto">
          <a:xfrm>
            <a:off x="1733550" y="2757488"/>
            <a:ext cx="2813050" cy="366712"/>
          </a:xfrm>
          <a:prstGeom prst="rect">
            <a:avLst/>
          </a:prstGeom>
          <a:noFill/>
          <a:ln w="9525">
            <a:noFill/>
            <a:miter lim="800000"/>
            <a:headEnd/>
            <a:tailEnd/>
          </a:ln>
          <a:effectLst/>
        </p:spPr>
        <p:txBody>
          <a:bodyPr wrap="none">
            <a:spAutoFit/>
          </a:bodyPr>
          <a:lstStyle/>
          <a:p>
            <a:pPr eaLnBrk="1" hangingPunct="1"/>
            <a:r>
              <a:rPr lang="en-US"/>
              <a:t>Comparing p[6] with S[10]</a:t>
            </a:r>
          </a:p>
        </p:txBody>
      </p:sp>
      <p:sp>
        <p:nvSpPr>
          <p:cNvPr id="163847" name="Text Box 7"/>
          <p:cNvSpPr txBox="1">
            <a:spLocks noChangeArrowheads="1"/>
          </p:cNvSpPr>
          <p:nvPr/>
        </p:nvSpPr>
        <p:spPr bwMode="auto">
          <a:xfrm>
            <a:off x="1885950" y="5029200"/>
            <a:ext cx="2813050" cy="366713"/>
          </a:xfrm>
          <a:prstGeom prst="rect">
            <a:avLst/>
          </a:prstGeom>
          <a:noFill/>
          <a:ln w="9525">
            <a:noFill/>
            <a:miter lim="800000"/>
            <a:headEnd/>
            <a:tailEnd/>
          </a:ln>
          <a:effectLst/>
        </p:spPr>
        <p:txBody>
          <a:bodyPr wrap="none">
            <a:spAutoFit/>
          </a:bodyPr>
          <a:lstStyle/>
          <a:p>
            <a:pPr eaLnBrk="1" hangingPunct="1"/>
            <a:r>
              <a:rPr lang="en-US"/>
              <a:t>Comparing p[5] with S[11]</a:t>
            </a:r>
          </a:p>
        </p:txBody>
      </p:sp>
      <p:sp>
        <p:nvSpPr>
          <p:cNvPr id="163848" name="Rectangle 8"/>
          <p:cNvSpPr>
            <a:spLocks noChangeArrowheads="1"/>
          </p:cNvSpPr>
          <p:nvPr/>
        </p:nvSpPr>
        <p:spPr bwMode="auto">
          <a:xfrm>
            <a:off x="609600" y="2514600"/>
            <a:ext cx="2590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10: i = 10, q = 5</a:t>
            </a:r>
          </a:p>
        </p:txBody>
      </p:sp>
      <p:sp>
        <p:nvSpPr>
          <p:cNvPr id="163849" name="Rectangle 9"/>
          <p:cNvSpPr>
            <a:spLocks noChangeArrowheads="1"/>
          </p:cNvSpPr>
          <p:nvPr/>
        </p:nvSpPr>
        <p:spPr bwMode="auto">
          <a:xfrm>
            <a:off x="685800" y="4800600"/>
            <a:ext cx="35052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11: i = 11, q = 4</a:t>
            </a:r>
          </a:p>
        </p:txBody>
      </p:sp>
      <p:sp>
        <p:nvSpPr>
          <p:cNvPr id="163850" name="Text Box 10"/>
          <p:cNvSpPr txBox="1">
            <a:spLocks noChangeArrowheads="1"/>
          </p:cNvSpPr>
          <p:nvPr/>
        </p:nvSpPr>
        <p:spPr bwMode="auto">
          <a:xfrm>
            <a:off x="517525" y="7508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1" name="Text Box 11"/>
          <p:cNvSpPr txBox="1">
            <a:spLocks noChangeArrowheads="1"/>
          </p:cNvSpPr>
          <p:nvPr/>
        </p:nvSpPr>
        <p:spPr bwMode="auto">
          <a:xfrm>
            <a:off x="493713" y="3138488"/>
            <a:ext cx="420687"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2" name="Text Box 12"/>
          <p:cNvSpPr txBox="1">
            <a:spLocks noChangeArrowheads="1"/>
          </p:cNvSpPr>
          <p:nvPr/>
        </p:nvSpPr>
        <p:spPr bwMode="auto">
          <a:xfrm>
            <a:off x="533400" y="5500688"/>
            <a:ext cx="420688" cy="519112"/>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3" name="Text Box 13"/>
          <p:cNvSpPr txBox="1">
            <a:spLocks noChangeArrowheads="1"/>
          </p:cNvSpPr>
          <p:nvPr/>
        </p:nvSpPr>
        <p:spPr bwMode="auto">
          <a:xfrm>
            <a:off x="531813" y="15382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4" name="Text Box 14"/>
          <p:cNvSpPr txBox="1">
            <a:spLocks noChangeArrowheads="1"/>
          </p:cNvSpPr>
          <p:nvPr/>
        </p:nvSpPr>
        <p:spPr bwMode="auto">
          <a:xfrm>
            <a:off x="531813" y="39004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5" name="Text Box 15"/>
          <p:cNvSpPr txBox="1">
            <a:spLocks noChangeArrowheads="1"/>
          </p:cNvSpPr>
          <p:nvPr/>
        </p:nvSpPr>
        <p:spPr bwMode="auto">
          <a:xfrm>
            <a:off x="533400" y="611028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64057" name="Group 217"/>
          <p:cNvGraphicFramePr>
            <a:graphicFrameLocks noGrp="1"/>
          </p:cNvGraphicFramePr>
          <p:nvPr>
            <p:ph sz="quarter" idx="1"/>
          </p:nvPr>
        </p:nvGraphicFramePr>
        <p:xfrm>
          <a:off x="1371600" y="762000"/>
          <a:ext cx="7620000" cy="518160"/>
        </p:xfrm>
        <a:graphic>
          <a:graphicData uri="http://schemas.openxmlformats.org/drawingml/2006/table">
            <a:tbl>
              <a:tblPr/>
              <a:tblGrid>
                <a:gridCol w="509588"/>
                <a:gridCol w="506412"/>
                <a:gridCol w="508000"/>
                <a:gridCol w="506413"/>
                <a:gridCol w="509587"/>
                <a:gridCol w="509588"/>
                <a:gridCol w="506412"/>
                <a:gridCol w="508000"/>
                <a:gridCol w="506413"/>
                <a:gridCol w="509587"/>
                <a:gridCol w="509588"/>
                <a:gridCol w="506412"/>
                <a:gridCol w="508000"/>
                <a:gridCol w="506413"/>
                <a:gridCol w="509587"/>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39" name="Group 199"/>
          <p:cNvGraphicFramePr>
            <a:graphicFrameLocks noGrp="1"/>
          </p:cNvGraphicFramePr>
          <p:nvPr>
            <p:ph sz="quarter" idx="2"/>
          </p:nvPr>
        </p:nvGraphicFramePr>
        <p:xfrm>
          <a:off x="1447800" y="3063875"/>
          <a:ext cx="7543800" cy="518160"/>
        </p:xfrm>
        <a:graphic>
          <a:graphicData uri="http://schemas.openxmlformats.org/drawingml/2006/table">
            <a:tbl>
              <a:tblPr/>
              <a:tblGrid>
                <a:gridCol w="504825"/>
                <a:gridCol w="500063"/>
                <a:gridCol w="504825"/>
                <a:gridCol w="500062"/>
                <a:gridCol w="504825"/>
                <a:gridCol w="504825"/>
                <a:gridCol w="500063"/>
                <a:gridCol w="504825"/>
                <a:gridCol w="500062"/>
                <a:gridCol w="504825"/>
                <a:gridCol w="504825"/>
                <a:gridCol w="500063"/>
                <a:gridCol w="504825"/>
                <a:gridCol w="500062"/>
                <a:gridCol w="504825"/>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61" name="Group 221"/>
          <p:cNvGraphicFramePr>
            <a:graphicFrameLocks noGrp="1"/>
          </p:cNvGraphicFramePr>
          <p:nvPr>
            <p:ph sz="quarter" idx="3"/>
          </p:nvPr>
        </p:nvGraphicFramePr>
        <p:xfrm>
          <a:off x="1524000" y="5334000"/>
          <a:ext cx="7467600" cy="518160"/>
        </p:xfrm>
        <a:graphic>
          <a:graphicData uri="http://schemas.openxmlformats.org/drawingml/2006/table">
            <a:tbl>
              <a:tblPr/>
              <a:tblGrid>
                <a:gridCol w="498475"/>
                <a:gridCol w="496888"/>
                <a:gridCol w="498475"/>
                <a:gridCol w="496887"/>
                <a:gridCol w="498475"/>
                <a:gridCol w="498475"/>
                <a:gridCol w="496888"/>
                <a:gridCol w="498475"/>
                <a:gridCol w="496887"/>
                <a:gridCol w="498475"/>
                <a:gridCol w="498475"/>
                <a:gridCol w="496888"/>
                <a:gridCol w="498475"/>
                <a:gridCol w="496887"/>
                <a:gridCol w="498475"/>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63" name="Group 223"/>
          <p:cNvGraphicFramePr>
            <a:graphicFrameLocks noGrp="1"/>
          </p:cNvGraphicFramePr>
          <p:nvPr>
            <p:ph sz="quarter" idx="4"/>
          </p:nvPr>
        </p:nvGraphicFramePr>
        <p:xfrm>
          <a:off x="4495800" y="6172200"/>
          <a:ext cx="3505200" cy="518160"/>
        </p:xfrm>
        <a:graphic>
          <a:graphicData uri="http://schemas.openxmlformats.org/drawingml/2006/table">
            <a:tbl>
              <a:tblPr/>
              <a:tblGrid>
                <a:gridCol w="501650"/>
                <a:gridCol w="500063"/>
                <a:gridCol w="500062"/>
                <a:gridCol w="501650"/>
                <a:gridCol w="500063"/>
                <a:gridCol w="500062"/>
                <a:gridCol w="5016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40" name="Group 200"/>
          <p:cNvGraphicFramePr>
            <a:graphicFrameLocks noGrp="1"/>
          </p:cNvGraphicFramePr>
          <p:nvPr/>
        </p:nvGraphicFramePr>
        <p:xfrm>
          <a:off x="3505200" y="3902075"/>
          <a:ext cx="3505200" cy="518160"/>
        </p:xfrm>
        <a:graphic>
          <a:graphicData uri="http://schemas.openxmlformats.org/drawingml/2006/table">
            <a:tbl>
              <a:tblPr/>
              <a:tblGrid>
                <a:gridCol w="501650"/>
                <a:gridCol w="500063"/>
                <a:gridCol w="500062"/>
                <a:gridCol w="501650"/>
                <a:gridCol w="500063"/>
                <a:gridCol w="500062"/>
                <a:gridCol w="501650"/>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4059" name="Group 219"/>
          <p:cNvGraphicFramePr>
            <a:graphicFrameLocks noGrp="1"/>
          </p:cNvGraphicFramePr>
          <p:nvPr/>
        </p:nvGraphicFramePr>
        <p:xfrm>
          <a:off x="3429000" y="1616075"/>
          <a:ext cx="3581400" cy="518160"/>
        </p:xfrm>
        <a:graphic>
          <a:graphicData uri="http://schemas.openxmlformats.org/drawingml/2006/table">
            <a:tbl>
              <a:tblPr/>
              <a:tblGrid>
                <a:gridCol w="512763"/>
                <a:gridCol w="511175"/>
                <a:gridCol w="511175"/>
                <a:gridCol w="511175"/>
                <a:gridCol w="511175"/>
                <a:gridCol w="511175"/>
                <a:gridCol w="512762"/>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23" name="Line 183"/>
          <p:cNvSpPr>
            <a:spLocks noChangeShapeType="1"/>
          </p:cNvSpPr>
          <p:nvPr/>
        </p:nvSpPr>
        <p:spPr bwMode="auto">
          <a:xfrm flipV="1">
            <a:off x="5715000" y="129540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4" name="Line 184"/>
          <p:cNvSpPr>
            <a:spLocks noChangeShapeType="1"/>
          </p:cNvSpPr>
          <p:nvPr/>
        </p:nvSpPr>
        <p:spPr bwMode="auto">
          <a:xfrm flipV="1">
            <a:off x="6248400" y="358140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5" name="Text Box 185"/>
          <p:cNvSpPr txBox="1">
            <a:spLocks noChangeArrowheads="1"/>
          </p:cNvSpPr>
          <p:nvPr/>
        </p:nvSpPr>
        <p:spPr bwMode="auto">
          <a:xfrm>
            <a:off x="4648200" y="2743200"/>
            <a:ext cx="3117850" cy="366713"/>
          </a:xfrm>
          <a:prstGeom prst="rect">
            <a:avLst/>
          </a:prstGeom>
          <a:noFill/>
          <a:ln w="9525">
            <a:noFill/>
            <a:miter lim="800000"/>
            <a:headEnd/>
            <a:tailEnd/>
          </a:ln>
          <a:effectLst/>
        </p:spPr>
        <p:txBody>
          <a:bodyPr wrap="none">
            <a:spAutoFit/>
          </a:bodyPr>
          <a:lstStyle/>
          <a:p>
            <a:pPr eaLnBrk="1" hangingPunct="1"/>
            <a:r>
              <a:rPr lang="en-US"/>
              <a:t>p[6] doesn’t match with S[10]</a:t>
            </a:r>
          </a:p>
        </p:txBody>
      </p:sp>
      <p:sp>
        <p:nvSpPr>
          <p:cNvPr id="164026" name="Text Box 186"/>
          <p:cNvSpPr txBox="1">
            <a:spLocks noChangeArrowheads="1"/>
          </p:cNvSpPr>
          <p:nvPr/>
        </p:nvSpPr>
        <p:spPr bwMode="auto">
          <a:xfrm>
            <a:off x="1371600" y="4387850"/>
            <a:ext cx="7772400" cy="517525"/>
          </a:xfrm>
          <a:prstGeom prst="rect">
            <a:avLst/>
          </a:prstGeom>
          <a:noFill/>
          <a:ln w="9525">
            <a:noFill/>
            <a:miter lim="800000"/>
            <a:headEnd/>
            <a:tailEnd/>
          </a:ln>
          <a:effectLst/>
        </p:spPr>
        <p:txBody>
          <a:bodyPr>
            <a:spAutoFit/>
          </a:bodyPr>
          <a:lstStyle/>
          <a:p>
            <a:pPr eaLnBrk="1" hangingPunct="1"/>
            <a:r>
              <a:rPr lang="en-US" sz="1400"/>
              <a:t>Backtracking on p, comparing p[4] with S[10] because after mismatch q = </a:t>
            </a:r>
            <a:r>
              <a:rPr lang="el-GR" sz="1400"/>
              <a:t>Π</a:t>
            </a:r>
            <a:r>
              <a:rPr lang="en-US" sz="1400"/>
              <a:t>[5] = 3</a:t>
            </a:r>
          </a:p>
          <a:p>
            <a:pPr eaLnBrk="1" hangingPunct="1"/>
            <a:r>
              <a:rPr lang="en-US" sz="1400"/>
              <a:t> </a:t>
            </a:r>
          </a:p>
        </p:txBody>
      </p:sp>
      <p:sp>
        <p:nvSpPr>
          <p:cNvPr id="164027" name="Text Box 187"/>
          <p:cNvSpPr txBox="1">
            <a:spLocks noChangeArrowheads="1"/>
          </p:cNvSpPr>
          <p:nvPr/>
        </p:nvSpPr>
        <p:spPr bwMode="auto">
          <a:xfrm>
            <a:off x="4343400" y="471488"/>
            <a:ext cx="2432050" cy="366712"/>
          </a:xfrm>
          <a:prstGeom prst="rect">
            <a:avLst/>
          </a:prstGeom>
          <a:noFill/>
          <a:ln w="9525">
            <a:noFill/>
            <a:miter lim="800000"/>
            <a:headEnd/>
            <a:tailEnd/>
          </a:ln>
          <a:effectLst/>
        </p:spPr>
        <p:txBody>
          <a:bodyPr wrap="none">
            <a:spAutoFit/>
          </a:bodyPr>
          <a:lstStyle/>
          <a:p>
            <a:pPr eaLnBrk="1" hangingPunct="1"/>
            <a:r>
              <a:rPr lang="en-US"/>
              <a:t>p[5] matches with S[9]</a:t>
            </a:r>
          </a:p>
        </p:txBody>
      </p:sp>
      <p:sp>
        <p:nvSpPr>
          <p:cNvPr id="164028" name="Text Box 188"/>
          <p:cNvSpPr txBox="1">
            <a:spLocks noChangeArrowheads="1"/>
          </p:cNvSpPr>
          <p:nvPr/>
        </p:nvSpPr>
        <p:spPr bwMode="auto">
          <a:xfrm>
            <a:off x="4883150" y="5029200"/>
            <a:ext cx="2559050" cy="366713"/>
          </a:xfrm>
          <a:prstGeom prst="rect">
            <a:avLst/>
          </a:prstGeom>
          <a:noFill/>
          <a:ln w="9525">
            <a:noFill/>
            <a:miter lim="800000"/>
            <a:headEnd/>
            <a:tailEnd/>
          </a:ln>
          <a:effectLst/>
        </p:spPr>
        <p:txBody>
          <a:bodyPr wrap="none">
            <a:spAutoFit/>
          </a:bodyPr>
          <a:lstStyle/>
          <a:p>
            <a:pPr eaLnBrk="1" hangingPunct="1"/>
            <a:r>
              <a:rPr lang="en-US"/>
              <a:t>p[5] matches with S[11]</a:t>
            </a:r>
          </a:p>
        </p:txBody>
      </p:sp>
      <p:sp>
        <p:nvSpPr>
          <p:cNvPr id="164030" name="Line 190"/>
          <p:cNvSpPr>
            <a:spLocks noChangeShapeType="1"/>
          </p:cNvSpPr>
          <p:nvPr/>
        </p:nvSpPr>
        <p:spPr bwMode="auto">
          <a:xfrm flipV="1">
            <a:off x="6705600" y="5867400"/>
            <a:ext cx="0" cy="304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40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40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4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385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385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403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40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38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40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40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4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64024"/>
                                        </p:tgtEl>
                                      </p:cBhvr>
                                    </p:animEffect>
                                    <p:set>
                                      <p:cBhvr>
                                        <p:cTn id="48" dur="1" fill="hold">
                                          <p:stCondLst>
                                            <p:cond delay="1999"/>
                                          </p:stCondLst>
                                        </p:cTn>
                                        <p:tgtEl>
                                          <p:spTgt spid="1640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0833 -1.56069E-6 L 0.10833 0.00439 " pathEditMode="relative" rAng="0" ptsTypes="AA">
                                      <p:cBhvr>
                                        <p:cTn id="52" dur="2000" fill="hold"/>
                                        <p:tgtEl>
                                          <p:spTgt spid="164040"/>
                                        </p:tgtEl>
                                        <p:attrNameLst>
                                          <p:attrName>ppt_x</p:attrName>
                                          <p:attrName>ppt_y</p:attrName>
                                        </p:attrNameLst>
                                      </p:cBhvr>
                                      <p:rCtr x="58" y="2"/>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640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38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38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40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40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3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0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P spid="163846" grpId="0"/>
      <p:bldP spid="163847" grpId="0"/>
      <p:bldP spid="163848" grpId="0" autoUpdateAnimBg="0"/>
      <p:bldP spid="163849" grpId="0"/>
      <p:bldP spid="163851" grpId="0" autoUpdateAnimBg="0"/>
      <p:bldP spid="163852" grpId="0"/>
      <p:bldP spid="163854" grpId="0" autoUpdateAnimBg="0"/>
      <p:bldP spid="163855" grpId="0"/>
      <p:bldP spid="164023" grpId="0" animBg="1"/>
      <p:bldP spid="164024" grpId="0" animBg="1"/>
      <p:bldP spid="164024" grpId="1" animBg="1"/>
      <p:bldP spid="164024" grpId="2" animBg="1"/>
      <p:bldP spid="164025" grpId="0"/>
      <p:bldP spid="164026" grpId="0"/>
      <p:bldP spid="164027" grpId="0" autoUpdateAnimBg="0"/>
      <p:bldP spid="164028" grpId="0"/>
      <p:bldP spid="164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9165" name="Group 205"/>
          <p:cNvGraphicFramePr>
            <a:graphicFrameLocks noGrp="1"/>
          </p:cNvGraphicFramePr>
          <p:nvPr>
            <p:ph sz="quarter" idx="2"/>
          </p:nvPr>
        </p:nvGraphicFramePr>
        <p:xfrm>
          <a:off x="1143000" y="762000"/>
          <a:ext cx="7848600" cy="518160"/>
        </p:xfrm>
        <a:graphic>
          <a:graphicData uri="http://schemas.openxmlformats.org/drawingml/2006/table">
            <a:tbl>
              <a:tblPr/>
              <a:tblGrid>
                <a:gridCol w="523875"/>
                <a:gridCol w="522288"/>
                <a:gridCol w="523875"/>
                <a:gridCol w="522287"/>
                <a:gridCol w="523875"/>
                <a:gridCol w="523875"/>
                <a:gridCol w="522288"/>
                <a:gridCol w="523875"/>
                <a:gridCol w="522287"/>
                <a:gridCol w="523875"/>
                <a:gridCol w="523875"/>
                <a:gridCol w="522288"/>
                <a:gridCol w="523875"/>
                <a:gridCol w="522287"/>
                <a:gridCol w="523875"/>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169" name="Group 209"/>
          <p:cNvGraphicFramePr>
            <a:graphicFrameLocks noGrp="1"/>
          </p:cNvGraphicFramePr>
          <p:nvPr>
            <p:ph sz="quarter" idx="3"/>
          </p:nvPr>
        </p:nvGraphicFramePr>
        <p:xfrm>
          <a:off x="1219200" y="3352800"/>
          <a:ext cx="7696200" cy="518160"/>
        </p:xfrm>
        <a:graphic>
          <a:graphicData uri="http://schemas.openxmlformats.org/drawingml/2006/table">
            <a:tbl>
              <a:tblPr/>
              <a:tblGrid>
                <a:gridCol w="514350"/>
                <a:gridCol w="511175"/>
                <a:gridCol w="514350"/>
                <a:gridCol w="511175"/>
                <a:gridCol w="514350"/>
                <a:gridCol w="514350"/>
                <a:gridCol w="511175"/>
                <a:gridCol w="514350"/>
                <a:gridCol w="511175"/>
                <a:gridCol w="514350"/>
                <a:gridCol w="514350"/>
                <a:gridCol w="511175"/>
                <a:gridCol w="514350"/>
                <a:gridCol w="511175"/>
                <a:gridCol w="5143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167" name="Group 207"/>
          <p:cNvGraphicFramePr>
            <a:graphicFrameLocks noGrp="1"/>
          </p:cNvGraphicFramePr>
          <p:nvPr>
            <p:ph sz="quarter" idx="4"/>
          </p:nvPr>
        </p:nvGraphicFramePr>
        <p:xfrm>
          <a:off x="4343400" y="1600200"/>
          <a:ext cx="3657600" cy="518160"/>
        </p:xfrm>
        <a:graphic>
          <a:graphicData uri="http://schemas.openxmlformats.org/drawingml/2006/table">
            <a:tbl>
              <a:tblPr/>
              <a:tblGrid>
                <a:gridCol w="523875"/>
                <a:gridCol w="520700"/>
                <a:gridCol w="522288"/>
                <a:gridCol w="523875"/>
                <a:gridCol w="522287"/>
                <a:gridCol w="520700"/>
                <a:gridCol w="523875"/>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9171" name="Group 211"/>
          <p:cNvGraphicFramePr>
            <a:graphicFrameLocks noGrp="1"/>
          </p:cNvGraphicFramePr>
          <p:nvPr/>
        </p:nvGraphicFramePr>
        <p:xfrm>
          <a:off x="4419600" y="4267200"/>
          <a:ext cx="3505200" cy="518160"/>
        </p:xfrm>
        <a:graphic>
          <a:graphicData uri="http://schemas.openxmlformats.org/drawingml/2006/table">
            <a:tbl>
              <a:tblPr/>
              <a:tblGrid>
                <a:gridCol w="501650"/>
                <a:gridCol w="500063"/>
                <a:gridCol w="500062"/>
                <a:gridCol w="501650"/>
                <a:gridCol w="500063"/>
                <a:gridCol w="500062"/>
                <a:gridCol w="501650"/>
              </a:tblGrid>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r>
            </a:tbl>
          </a:graphicData>
        </a:graphic>
      </p:graphicFrame>
      <p:sp>
        <p:nvSpPr>
          <p:cNvPr id="169130" name="Rectangle 170"/>
          <p:cNvSpPr>
            <a:spLocks noChangeArrowheads="1"/>
          </p:cNvSpPr>
          <p:nvPr/>
        </p:nvSpPr>
        <p:spPr bwMode="auto">
          <a:xfrm>
            <a:off x="457200" y="152400"/>
            <a:ext cx="4114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12: i = 12, q = 5</a:t>
            </a:r>
          </a:p>
        </p:txBody>
      </p:sp>
      <p:sp>
        <p:nvSpPr>
          <p:cNvPr id="169131" name="Text Box 171"/>
          <p:cNvSpPr txBox="1">
            <a:spLocks noChangeArrowheads="1"/>
          </p:cNvSpPr>
          <p:nvPr/>
        </p:nvSpPr>
        <p:spPr bwMode="auto">
          <a:xfrm>
            <a:off x="1581150" y="457200"/>
            <a:ext cx="2813050" cy="366713"/>
          </a:xfrm>
          <a:prstGeom prst="rect">
            <a:avLst/>
          </a:prstGeom>
          <a:noFill/>
          <a:ln w="9525">
            <a:noFill/>
            <a:miter lim="800000"/>
            <a:headEnd/>
            <a:tailEnd/>
          </a:ln>
          <a:effectLst/>
        </p:spPr>
        <p:txBody>
          <a:bodyPr wrap="none">
            <a:spAutoFit/>
          </a:bodyPr>
          <a:lstStyle/>
          <a:p>
            <a:pPr eaLnBrk="1" hangingPunct="1"/>
            <a:r>
              <a:rPr lang="en-US"/>
              <a:t>Comparing p[6] with S[12]</a:t>
            </a:r>
          </a:p>
        </p:txBody>
      </p:sp>
      <p:sp>
        <p:nvSpPr>
          <p:cNvPr id="169132" name="Text Box 172"/>
          <p:cNvSpPr txBox="1">
            <a:spLocks noChangeArrowheads="1"/>
          </p:cNvSpPr>
          <p:nvPr/>
        </p:nvSpPr>
        <p:spPr bwMode="auto">
          <a:xfrm>
            <a:off x="1066800" y="2986088"/>
            <a:ext cx="2813050" cy="366712"/>
          </a:xfrm>
          <a:prstGeom prst="rect">
            <a:avLst/>
          </a:prstGeom>
          <a:noFill/>
          <a:ln w="9525">
            <a:noFill/>
            <a:miter lim="800000"/>
            <a:headEnd/>
            <a:tailEnd/>
          </a:ln>
          <a:effectLst/>
        </p:spPr>
        <p:txBody>
          <a:bodyPr wrap="none">
            <a:spAutoFit/>
          </a:bodyPr>
          <a:lstStyle/>
          <a:p>
            <a:pPr eaLnBrk="1" hangingPunct="1"/>
            <a:r>
              <a:rPr lang="en-US"/>
              <a:t>Comparing p[7] with S[13]</a:t>
            </a:r>
          </a:p>
        </p:txBody>
      </p:sp>
      <p:sp>
        <p:nvSpPr>
          <p:cNvPr id="169134" name="Text Box 174"/>
          <p:cNvSpPr txBox="1">
            <a:spLocks noChangeArrowheads="1"/>
          </p:cNvSpPr>
          <p:nvPr/>
        </p:nvSpPr>
        <p:spPr bwMode="auto">
          <a:xfrm>
            <a:off x="304800" y="762000"/>
            <a:ext cx="420688" cy="519113"/>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5" name="Text Box 175"/>
          <p:cNvSpPr txBox="1">
            <a:spLocks noChangeArrowheads="1"/>
          </p:cNvSpPr>
          <p:nvPr/>
        </p:nvSpPr>
        <p:spPr bwMode="auto">
          <a:xfrm>
            <a:off x="341313" y="3352800"/>
            <a:ext cx="420687" cy="519113"/>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7" name="Text Box 177"/>
          <p:cNvSpPr txBox="1">
            <a:spLocks noChangeArrowheads="1"/>
          </p:cNvSpPr>
          <p:nvPr/>
        </p:nvSpPr>
        <p:spPr bwMode="auto">
          <a:xfrm>
            <a:off x="379413" y="4191000"/>
            <a:ext cx="382587"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38" name="Text Box 178"/>
          <p:cNvSpPr txBox="1">
            <a:spLocks noChangeArrowheads="1"/>
          </p:cNvSpPr>
          <p:nvPr/>
        </p:nvSpPr>
        <p:spPr bwMode="auto">
          <a:xfrm>
            <a:off x="303213" y="15382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42" name="Line 182"/>
          <p:cNvSpPr>
            <a:spLocks noChangeShapeType="1"/>
          </p:cNvSpPr>
          <p:nvPr/>
        </p:nvSpPr>
        <p:spPr bwMode="auto">
          <a:xfrm flipV="1">
            <a:off x="7162800" y="1295400"/>
            <a:ext cx="0" cy="304800"/>
          </a:xfrm>
          <a:prstGeom prst="line">
            <a:avLst/>
          </a:prstGeom>
          <a:noFill/>
          <a:ln w="9525">
            <a:solidFill>
              <a:schemeClr val="tx1"/>
            </a:solidFill>
            <a:round/>
            <a:headEnd/>
            <a:tailEnd type="triangle" w="med" len="med"/>
          </a:ln>
          <a:effectLst/>
        </p:spPr>
        <p:txBody>
          <a:bodyPr/>
          <a:lstStyle/>
          <a:p>
            <a:endParaRPr lang="en-US"/>
          </a:p>
        </p:txBody>
      </p:sp>
      <p:sp>
        <p:nvSpPr>
          <p:cNvPr id="169143" name="Rectangle 183"/>
          <p:cNvSpPr>
            <a:spLocks noChangeArrowheads="1"/>
          </p:cNvSpPr>
          <p:nvPr/>
        </p:nvSpPr>
        <p:spPr bwMode="auto">
          <a:xfrm>
            <a:off x="609600" y="2667000"/>
            <a:ext cx="4114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pPr>
            <a:r>
              <a:rPr lang="en-US">
                <a:effectLst>
                  <a:outerShdw blurRad="38100" dist="38100" dir="2700000" algn="tl">
                    <a:srgbClr val="000000"/>
                  </a:outerShdw>
                </a:effectLst>
              </a:rPr>
              <a:t>Step 13: i = 13, q = 6</a:t>
            </a:r>
          </a:p>
        </p:txBody>
      </p:sp>
      <p:sp>
        <p:nvSpPr>
          <p:cNvPr id="169144" name="Line 184"/>
          <p:cNvSpPr>
            <a:spLocks noChangeShapeType="1"/>
          </p:cNvSpPr>
          <p:nvPr/>
        </p:nvSpPr>
        <p:spPr bwMode="auto">
          <a:xfrm flipV="1">
            <a:off x="7696200" y="3886200"/>
            <a:ext cx="0" cy="381000"/>
          </a:xfrm>
          <a:prstGeom prst="line">
            <a:avLst/>
          </a:prstGeom>
          <a:noFill/>
          <a:ln w="9525">
            <a:solidFill>
              <a:schemeClr val="tx1"/>
            </a:solidFill>
            <a:round/>
            <a:headEnd/>
            <a:tailEnd type="triangle" w="med" len="med"/>
          </a:ln>
          <a:effectLst/>
        </p:spPr>
        <p:txBody>
          <a:bodyPr/>
          <a:lstStyle/>
          <a:p>
            <a:endParaRPr lang="en-US"/>
          </a:p>
        </p:txBody>
      </p:sp>
      <p:sp>
        <p:nvSpPr>
          <p:cNvPr id="169145" name="Text Box 185"/>
          <p:cNvSpPr txBox="1">
            <a:spLocks noChangeArrowheads="1"/>
          </p:cNvSpPr>
          <p:nvPr/>
        </p:nvSpPr>
        <p:spPr bwMode="auto">
          <a:xfrm>
            <a:off x="4654550" y="471488"/>
            <a:ext cx="2559050" cy="366712"/>
          </a:xfrm>
          <a:prstGeom prst="rect">
            <a:avLst/>
          </a:prstGeom>
          <a:noFill/>
          <a:ln w="9525">
            <a:noFill/>
            <a:miter lim="800000"/>
            <a:headEnd/>
            <a:tailEnd/>
          </a:ln>
          <a:effectLst/>
        </p:spPr>
        <p:txBody>
          <a:bodyPr wrap="none">
            <a:spAutoFit/>
          </a:bodyPr>
          <a:lstStyle/>
          <a:p>
            <a:pPr eaLnBrk="1" hangingPunct="1"/>
            <a:r>
              <a:rPr lang="en-US"/>
              <a:t>p[6] matches with S[12]</a:t>
            </a:r>
          </a:p>
        </p:txBody>
      </p:sp>
      <p:sp>
        <p:nvSpPr>
          <p:cNvPr id="169146" name="Text Box 186"/>
          <p:cNvSpPr txBox="1">
            <a:spLocks noChangeArrowheads="1"/>
          </p:cNvSpPr>
          <p:nvPr/>
        </p:nvSpPr>
        <p:spPr bwMode="auto">
          <a:xfrm>
            <a:off x="4495800" y="2986088"/>
            <a:ext cx="2559050" cy="366712"/>
          </a:xfrm>
          <a:prstGeom prst="rect">
            <a:avLst/>
          </a:prstGeom>
          <a:noFill/>
          <a:ln w="9525">
            <a:noFill/>
            <a:miter lim="800000"/>
            <a:headEnd/>
            <a:tailEnd/>
          </a:ln>
          <a:effectLst/>
        </p:spPr>
        <p:txBody>
          <a:bodyPr wrap="none">
            <a:spAutoFit/>
          </a:bodyPr>
          <a:lstStyle/>
          <a:p>
            <a:pPr eaLnBrk="1" hangingPunct="1"/>
            <a:r>
              <a:rPr lang="en-US"/>
              <a:t>p[7] matches with S[13]</a:t>
            </a:r>
          </a:p>
        </p:txBody>
      </p:sp>
      <p:sp>
        <p:nvSpPr>
          <p:cNvPr id="169148" name="Text Box 188"/>
          <p:cNvSpPr txBox="1">
            <a:spLocks noChangeArrowheads="1"/>
          </p:cNvSpPr>
          <p:nvPr/>
        </p:nvSpPr>
        <p:spPr bwMode="auto">
          <a:xfrm>
            <a:off x="184150" y="5334000"/>
            <a:ext cx="8832850" cy="641350"/>
          </a:xfrm>
          <a:prstGeom prst="rect">
            <a:avLst/>
          </a:prstGeom>
          <a:noFill/>
          <a:ln w="9525">
            <a:noFill/>
            <a:miter lim="800000"/>
            <a:headEnd/>
            <a:tailEnd/>
          </a:ln>
          <a:effectLst/>
        </p:spPr>
        <p:txBody>
          <a:bodyPr wrap="none">
            <a:spAutoFit/>
          </a:bodyPr>
          <a:lstStyle/>
          <a:p>
            <a:pPr eaLnBrk="1" hangingPunct="1"/>
            <a:r>
              <a:rPr lang="en-US"/>
              <a:t>Pattern ‘p’ has been found to completely occur in string ‘S’. The total number of shifts </a:t>
            </a:r>
          </a:p>
          <a:p>
            <a:pPr eaLnBrk="1" hangingPunct="1"/>
            <a:r>
              <a:rPr lang="en-US"/>
              <a:t>that took place for the match to be found are: i – m = 13 – 7 = 6 shifts.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1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91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91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914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9135"/>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913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916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917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69132"/>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69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9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31" grpId="0" autoUpdateAnimBg="0"/>
      <p:bldP spid="169132" grpId="0" autoUpdateAnimBg="0"/>
      <p:bldP spid="169135" grpId="0" autoUpdateAnimBg="0"/>
      <p:bldP spid="169137" grpId="0" autoUpdateAnimBg="0"/>
      <p:bldP spid="169142" grpId="0" animBg="1"/>
      <p:bldP spid="169143" grpId="0" autoUpdateAnimBg="0"/>
      <p:bldP spid="169144" grpId="0" animBg="1"/>
      <p:bldP spid="169145" grpId="0" autoUpdateAnimBg="0"/>
      <p:bldP spid="169146" grpId="0" autoUpdateAnimBg="0"/>
      <p:bldP spid="16914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sz="3600" u="sng"/>
              <a:t>Running - time analysis</a:t>
            </a:r>
          </a:p>
        </p:txBody>
      </p:sp>
      <p:sp>
        <p:nvSpPr>
          <p:cNvPr id="174083" name="Rectangle 3"/>
          <p:cNvSpPr>
            <a:spLocks noGrp="1" noChangeArrowheads="1"/>
          </p:cNvSpPr>
          <p:nvPr>
            <p:ph type="body" sz="half" idx="1"/>
          </p:nvPr>
        </p:nvSpPr>
        <p:spPr/>
        <p:txBody>
          <a:bodyPr/>
          <a:lstStyle/>
          <a:p>
            <a:pPr marL="609600" indent="-609600">
              <a:lnSpc>
                <a:spcPct val="80000"/>
              </a:lnSpc>
            </a:pPr>
            <a:r>
              <a:rPr lang="en-US" sz="1400" u="sng"/>
              <a:t>Compute-Prefix-Function (</a:t>
            </a:r>
            <a:r>
              <a:rPr lang="el-GR" sz="1400" u="sng">
                <a:cs typeface="Arial" charset="0"/>
              </a:rPr>
              <a:t>Π</a:t>
            </a:r>
            <a:r>
              <a:rPr lang="en-US" sz="1400" u="sng">
                <a:cs typeface="Arial" charset="0"/>
              </a:rPr>
              <a:t>)</a:t>
            </a:r>
          </a:p>
          <a:p>
            <a:pPr marL="609600" indent="-609600">
              <a:lnSpc>
                <a:spcPct val="80000"/>
              </a:lnSpc>
              <a:buFont typeface="Wingdings" pitchFamily="2" charset="2"/>
              <a:buNone/>
            </a:pPr>
            <a:r>
              <a:rPr lang="en-US" sz="1400">
                <a:cs typeface="Arial" charset="0"/>
              </a:rPr>
              <a:t>1  m </a:t>
            </a:r>
            <a:r>
              <a:rPr lang="en-US" sz="1400">
                <a:cs typeface="Arial" charset="0"/>
                <a:sym typeface="Wingdings" pitchFamily="2" charset="2"/>
              </a:rPr>
              <a:t> length[p]               //’p’ pattern to be matched</a:t>
            </a:r>
          </a:p>
          <a:p>
            <a:pPr marL="609600" indent="-609600">
              <a:lnSpc>
                <a:spcPct val="80000"/>
              </a:lnSpc>
              <a:buFont typeface="Wingdings" pitchFamily="2" charset="2"/>
              <a:buNone/>
            </a:pPr>
            <a:r>
              <a:rPr lang="en-US" sz="1400">
                <a:cs typeface="Arial" charset="0"/>
              </a:rPr>
              <a:t>2  </a:t>
            </a:r>
            <a:r>
              <a:rPr lang="el-GR" sz="1400">
                <a:cs typeface="Arial" charset="0"/>
              </a:rPr>
              <a:t>Π</a:t>
            </a:r>
            <a:r>
              <a:rPr lang="en-US" sz="1400">
                <a:cs typeface="Arial" charset="0"/>
              </a:rPr>
              <a:t>[1] </a:t>
            </a:r>
            <a:r>
              <a:rPr lang="en-US" sz="1400">
                <a:cs typeface="Arial" charset="0"/>
                <a:sym typeface="Wingdings" pitchFamily="2" charset="2"/>
              </a:rPr>
              <a:t> 0 </a:t>
            </a:r>
          </a:p>
          <a:p>
            <a:pPr marL="609600" indent="-609600">
              <a:lnSpc>
                <a:spcPct val="80000"/>
              </a:lnSpc>
              <a:buFont typeface="Wingdings" pitchFamily="2" charset="2"/>
              <a:buNone/>
            </a:pPr>
            <a:r>
              <a:rPr lang="en-US" sz="1400">
                <a:cs typeface="Arial" charset="0"/>
              </a:rPr>
              <a:t>3  k </a:t>
            </a:r>
            <a:r>
              <a:rPr lang="en-US" sz="1400">
                <a:cs typeface="Arial" charset="0"/>
                <a:sym typeface="Wingdings" pitchFamily="2" charset="2"/>
              </a:rPr>
              <a:t> 0</a:t>
            </a:r>
          </a:p>
          <a:p>
            <a:pPr marL="609600" indent="-609600">
              <a:lnSpc>
                <a:spcPct val="80000"/>
              </a:lnSpc>
              <a:buFontTx/>
              <a:buAutoNum type="arabicPlain" startAt="4"/>
            </a:pPr>
            <a:r>
              <a:rPr lang="en-US" sz="1400" b="1">
                <a:cs typeface="Arial" charset="0"/>
                <a:sym typeface="Wingdings" pitchFamily="2" charset="2"/>
              </a:rPr>
              <a:t> for</a:t>
            </a:r>
            <a:r>
              <a:rPr lang="en-US" sz="1400">
                <a:cs typeface="Arial" charset="0"/>
                <a:sym typeface="Wingdings" pitchFamily="2" charset="2"/>
              </a:rPr>
              <a:t> q  2 to m</a:t>
            </a:r>
          </a:p>
          <a:p>
            <a:pPr marL="609600" indent="-609600">
              <a:lnSpc>
                <a:spcPct val="80000"/>
              </a:lnSpc>
              <a:buFontTx/>
              <a:buAutoNum type="arabicPlain" startAt="5"/>
            </a:pPr>
            <a:r>
              <a:rPr lang="en-US" sz="1400">
                <a:cs typeface="Arial" charset="0"/>
              </a:rPr>
              <a:t>         </a:t>
            </a:r>
            <a:r>
              <a:rPr lang="en-US" sz="1400" b="1">
                <a:cs typeface="Arial" charset="0"/>
              </a:rPr>
              <a:t>do while</a:t>
            </a:r>
            <a:r>
              <a:rPr lang="en-US" sz="1400">
                <a:cs typeface="Arial" charset="0"/>
              </a:rPr>
              <a:t> k &gt; 0 and p[k+1] != p[q]</a:t>
            </a:r>
          </a:p>
          <a:p>
            <a:pPr marL="609600" indent="-609600">
              <a:lnSpc>
                <a:spcPct val="80000"/>
              </a:lnSpc>
              <a:buFont typeface="Wingdings" pitchFamily="2" charset="2"/>
              <a:buNone/>
            </a:pPr>
            <a:r>
              <a:rPr lang="en-US" sz="1400">
                <a:cs typeface="Arial" charset="0"/>
              </a:rPr>
              <a:t>6                       </a:t>
            </a:r>
            <a:r>
              <a:rPr lang="en-US" sz="1400" b="1">
                <a:cs typeface="Arial" charset="0"/>
              </a:rPr>
              <a:t>do</a:t>
            </a:r>
            <a:r>
              <a:rPr lang="en-US" sz="1400">
                <a:cs typeface="Arial" charset="0"/>
              </a:rPr>
              <a:t> k </a:t>
            </a:r>
            <a:r>
              <a:rPr lang="en-US" sz="1400">
                <a:cs typeface="Arial" charset="0"/>
                <a:sym typeface="Wingdings" pitchFamily="2" charset="2"/>
              </a:rPr>
              <a:t> </a:t>
            </a:r>
            <a:r>
              <a:rPr lang="el-GR" sz="1400">
                <a:cs typeface="Arial" charset="0"/>
              </a:rPr>
              <a:t>Π</a:t>
            </a:r>
            <a:r>
              <a:rPr lang="en-US" sz="1400">
                <a:cs typeface="Arial" charset="0"/>
              </a:rPr>
              <a:t>[k]</a:t>
            </a:r>
          </a:p>
          <a:p>
            <a:pPr marL="609600" indent="-609600">
              <a:lnSpc>
                <a:spcPct val="80000"/>
              </a:lnSpc>
              <a:buFontTx/>
              <a:buAutoNum type="arabicPlain" startAt="7"/>
            </a:pPr>
            <a:r>
              <a:rPr lang="en-US" sz="1400">
                <a:cs typeface="Arial" charset="0"/>
              </a:rPr>
              <a:t>              </a:t>
            </a:r>
            <a:r>
              <a:rPr lang="en-US" sz="1400" b="1">
                <a:cs typeface="Arial" charset="0"/>
              </a:rPr>
              <a:t>If</a:t>
            </a:r>
            <a:r>
              <a:rPr lang="en-US" sz="1400">
                <a:cs typeface="Arial" charset="0"/>
              </a:rPr>
              <a:t> p[k+1] = p[q]</a:t>
            </a:r>
          </a:p>
          <a:p>
            <a:pPr marL="609600" indent="-609600">
              <a:lnSpc>
                <a:spcPct val="80000"/>
              </a:lnSpc>
              <a:buFontTx/>
              <a:buAutoNum type="arabicPlain" startAt="8"/>
            </a:pPr>
            <a:r>
              <a:rPr lang="en-US" sz="1400">
                <a:cs typeface="Arial" charset="0"/>
              </a:rPr>
              <a:t>                 </a:t>
            </a:r>
            <a:r>
              <a:rPr lang="en-US" sz="1400" b="1">
                <a:cs typeface="Arial" charset="0"/>
              </a:rPr>
              <a:t>then</a:t>
            </a:r>
            <a:r>
              <a:rPr lang="en-US" sz="1400">
                <a:cs typeface="Arial" charset="0"/>
              </a:rPr>
              <a:t> k </a:t>
            </a:r>
            <a:r>
              <a:rPr lang="en-US" sz="1400">
                <a:cs typeface="Arial" charset="0"/>
                <a:sym typeface="Wingdings" pitchFamily="2" charset="2"/>
              </a:rPr>
              <a:t> k +1</a:t>
            </a:r>
          </a:p>
          <a:p>
            <a:pPr marL="609600" indent="-609600">
              <a:lnSpc>
                <a:spcPct val="80000"/>
              </a:lnSpc>
              <a:buFontTx/>
              <a:buAutoNum type="arabicPlain" startAt="9"/>
            </a:pPr>
            <a:r>
              <a:rPr lang="en-US" sz="1400">
                <a:cs typeface="Arial" charset="0"/>
              </a:rPr>
              <a:t>              </a:t>
            </a:r>
            <a:r>
              <a:rPr lang="el-GR" sz="1400">
                <a:cs typeface="Arial" charset="0"/>
              </a:rPr>
              <a:t>Π</a:t>
            </a:r>
            <a:r>
              <a:rPr lang="en-US" sz="1400">
                <a:cs typeface="Arial" charset="0"/>
              </a:rPr>
              <a:t>[q] </a:t>
            </a:r>
            <a:r>
              <a:rPr lang="en-US" sz="1400">
                <a:cs typeface="Arial" charset="0"/>
                <a:sym typeface="Wingdings" pitchFamily="2" charset="2"/>
              </a:rPr>
              <a:t> k</a:t>
            </a:r>
          </a:p>
          <a:p>
            <a:pPr marL="609600" indent="-609600">
              <a:lnSpc>
                <a:spcPct val="80000"/>
              </a:lnSpc>
              <a:buFontTx/>
              <a:buAutoNum type="arabicPlain" startAt="10"/>
            </a:pPr>
            <a:r>
              <a:rPr lang="en-US" sz="1400" b="1">
                <a:cs typeface="Arial" charset="0"/>
              </a:rPr>
              <a:t>return</a:t>
            </a:r>
            <a:r>
              <a:rPr lang="en-US" sz="1400">
                <a:cs typeface="Arial" charset="0"/>
              </a:rPr>
              <a:t> </a:t>
            </a:r>
            <a:r>
              <a:rPr lang="el-GR" sz="1400">
                <a:cs typeface="Arial" charset="0"/>
              </a:rPr>
              <a:t>Π</a:t>
            </a:r>
            <a:endParaRPr lang="en-US" sz="1400">
              <a:cs typeface="Arial" charset="0"/>
            </a:endParaRPr>
          </a:p>
          <a:p>
            <a:pPr marL="609600" indent="-609600">
              <a:lnSpc>
                <a:spcPct val="80000"/>
              </a:lnSpc>
              <a:buFontTx/>
              <a:buNone/>
            </a:pPr>
            <a:endParaRPr lang="en-US" sz="1400">
              <a:cs typeface="Arial" charset="0"/>
            </a:endParaRPr>
          </a:p>
          <a:p>
            <a:pPr marL="609600" indent="-609600">
              <a:lnSpc>
                <a:spcPct val="80000"/>
              </a:lnSpc>
              <a:buFontTx/>
              <a:buNone/>
            </a:pPr>
            <a:endParaRPr lang="en-US" sz="1400">
              <a:cs typeface="Arial" charset="0"/>
            </a:endParaRPr>
          </a:p>
          <a:p>
            <a:pPr marL="609600" indent="-609600">
              <a:lnSpc>
                <a:spcPct val="80000"/>
              </a:lnSpc>
              <a:buFontTx/>
              <a:buAutoNum type="arabicPlain" startAt="10"/>
            </a:pPr>
            <a:endParaRPr lang="en-US" sz="1400">
              <a:cs typeface="Arial" charset="0"/>
            </a:endParaRPr>
          </a:p>
          <a:p>
            <a:pPr marL="609600" indent="-609600">
              <a:lnSpc>
                <a:spcPct val="80000"/>
              </a:lnSpc>
              <a:buFont typeface="Wingdings" pitchFamily="2" charset="2"/>
              <a:buNone/>
            </a:pPr>
            <a:r>
              <a:rPr lang="en-US" sz="1400">
                <a:cs typeface="Arial" charset="0"/>
              </a:rPr>
              <a:t>In the above pseudocode for computing the prefix function, the for loop from step 4 to step 10 runs ‘m’ times. Step 1 to step 3 take constant time. Hence the running time of compute prefix function is </a:t>
            </a:r>
            <a:r>
              <a:rPr lang="el-GR" sz="1400">
                <a:cs typeface="Arial" charset="0"/>
              </a:rPr>
              <a:t>Θ</a:t>
            </a:r>
            <a:r>
              <a:rPr lang="en-US" sz="1400">
                <a:cs typeface="Arial" charset="0"/>
              </a:rPr>
              <a:t>(m).</a:t>
            </a: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u="sng">
              <a:cs typeface="Arial" charset="0"/>
            </a:endParaRPr>
          </a:p>
          <a:p>
            <a:pPr marL="609600" indent="-609600">
              <a:lnSpc>
                <a:spcPct val="80000"/>
              </a:lnSpc>
              <a:buFont typeface="Wingdings" pitchFamily="2" charset="2"/>
              <a:buNone/>
            </a:pPr>
            <a:endParaRPr lang="en-US" sz="1400" u="sng">
              <a:cs typeface="Arial" charset="0"/>
            </a:endParaRP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a:cs typeface="Arial" charset="0"/>
            </a:endParaRPr>
          </a:p>
          <a:p>
            <a:pPr marL="609600" indent="-609600">
              <a:lnSpc>
                <a:spcPct val="80000"/>
              </a:lnSpc>
              <a:buFont typeface="Wingdings" pitchFamily="2" charset="2"/>
              <a:buNone/>
            </a:pPr>
            <a:endParaRPr lang="en-US" sz="1400">
              <a:cs typeface="Arial" charset="0"/>
            </a:endParaRPr>
          </a:p>
        </p:txBody>
      </p:sp>
      <p:sp>
        <p:nvSpPr>
          <p:cNvPr id="174086" name="Rectangle 6"/>
          <p:cNvSpPr>
            <a:spLocks noGrp="1" noChangeArrowheads="1"/>
          </p:cNvSpPr>
          <p:nvPr>
            <p:ph type="body" sz="half" idx="2"/>
          </p:nvPr>
        </p:nvSpPr>
        <p:spPr>
          <a:xfrm>
            <a:off x="4648200" y="1600200"/>
            <a:ext cx="4038600" cy="4724400"/>
          </a:xfrm>
        </p:spPr>
        <p:txBody>
          <a:bodyPr/>
          <a:lstStyle/>
          <a:p>
            <a:pPr>
              <a:lnSpc>
                <a:spcPct val="80000"/>
              </a:lnSpc>
            </a:pPr>
            <a:r>
              <a:rPr lang="en-US" sz="1400" u="sng">
                <a:cs typeface="Arial" charset="0"/>
              </a:rPr>
              <a:t>KMP Matcher</a:t>
            </a:r>
          </a:p>
          <a:p>
            <a:pPr>
              <a:lnSpc>
                <a:spcPct val="80000"/>
              </a:lnSpc>
              <a:buFont typeface="Wingdings" pitchFamily="2" charset="2"/>
              <a:buNone/>
            </a:pPr>
            <a:r>
              <a:rPr lang="en-US" sz="1400">
                <a:cs typeface="Arial" charset="0"/>
              </a:rPr>
              <a:t>1 n </a:t>
            </a:r>
            <a:r>
              <a:rPr lang="en-US" sz="1400">
                <a:cs typeface="Arial" charset="0"/>
                <a:sym typeface="Wingdings" pitchFamily="2" charset="2"/>
              </a:rPr>
              <a:t> length[S]                                   </a:t>
            </a:r>
          </a:p>
          <a:p>
            <a:pPr>
              <a:lnSpc>
                <a:spcPct val="80000"/>
              </a:lnSpc>
              <a:buFont typeface="Wingdings" pitchFamily="2" charset="2"/>
              <a:buNone/>
            </a:pPr>
            <a:r>
              <a:rPr lang="en-US" sz="1400">
                <a:cs typeface="Arial" charset="0"/>
                <a:sym typeface="Wingdings" pitchFamily="2" charset="2"/>
              </a:rPr>
              <a:t>2 m  length[p]</a:t>
            </a:r>
          </a:p>
          <a:p>
            <a:pPr>
              <a:lnSpc>
                <a:spcPct val="80000"/>
              </a:lnSpc>
              <a:buFont typeface="Wingdings" pitchFamily="2" charset="2"/>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a:lnSpc>
                <a:spcPct val="80000"/>
              </a:lnSpc>
              <a:buFont typeface="Wingdings" pitchFamily="2" charset="2"/>
              <a:buNone/>
            </a:pPr>
            <a:r>
              <a:rPr lang="en-US" sz="1400">
                <a:cs typeface="Arial" charset="0"/>
              </a:rPr>
              <a:t>4 q </a:t>
            </a:r>
            <a:r>
              <a:rPr lang="en-US" sz="1400">
                <a:cs typeface="Arial" charset="0"/>
                <a:sym typeface="Wingdings" pitchFamily="2" charset="2"/>
              </a:rPr>
              <a:t> 0                         </a:t>
            </a:r>
          </a:p>
          <a:p>
            <a:pPr>
              <a:lnSpc>
                <a:spcPct val="80000"/>
              </a:lnSpc>
              <a:buFont typeface="Wingdings" pitchFamily="2" charset="2"/>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a:t>
            </a:r>
          </a:p>
          <a:p>
            <a:pPr>
              <a:lnSpc>
                <a:spcPct val="80000"/>
              </a:lnSpc>
              <a:buFont typeface="Wingdings" pitchFamily="2" charset="2"/>
              <a:buNone/>
            </a:pPr>
            <a:r>
              <a:rPr lang="en-US" sz="1400">
                <a:cs typeface="Arial" charset="0"/>
              </a:rPr>
              <a:t>6     </a:t>
            </a:r>
            <a:r>
              <a:rPr lang="en-US" sz="1400" b="1">
                <a:cs typeface="Arial" charset="0"/>
              </a:rPr>
              <a:t>do while</a:t>
            </a:r>
            <a:r>
              <a:rPr lang="en-US" sz="1400">
                <a:cs typeface="Arial" charset="0"/>
              </a:rPr>
              <a:t>  q &gt; 0 and p[q+1] != S[i]</a:t>
            </a:r>
          </a:p>
          <a:p>
            <a:pPr>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a:t>
            </a:r>
          </a:p>
          <a:p>
            <a:pPr>
              <a:lnSpc>
                <a:spcPct val="80000"/>
              </a:lnSpc>
              <a:buFontTx/>
              <a:buAutoNum type="arabicPlain" startAt="7"/>
            </a:pPr>
            <a:r>
              <a:rPr lang="en-US" sz="1400" b="1">
                <a:cs typeface="Arial" charset="0"/>
              </a:rPr>
              <a:t>   if</a:t>
            </a:r>
            <a:r>
              <a:rPr lang="en-US" sz="1400">
                <a:cs typeface="Arial" charset="0"/>
              </a:rPr>
              <a:t> p[q+1] = S[i]</a:t>
            </a:r>
          </a:p>
          <a:p>
            <a:pPr>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a:t>
            </a:r>
          </a:p>
          <a:p>
            <a:pPr>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a:t>
            </a:r>
          </a:p>
          <a:p>
            <a:pPr>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a:t>
            </a:r>
          </a:p>
          <a:p>
            <a:pPr>
              <a:lnSpc>
                <a:spcPct val="80000"/>
              </a:lnSpc>
              <a:buFontTx/>
              <a:buNone/>
            </a:pPr>
            <a:endParaRPr lang="en-US" sz="1400"/>
          </a:p>
          <a:p>
            <a:pPr>
              <a:lnSpc>
                <a:spcPct val="80000"/>
              </a:lnSpc>
              <a:buFont typeface="Wingdings" pitchFamily="2" charset="2"/>
              <a:buNone/>
            </a:pPr>
            <a:r>
              <a:rPr lang="en-US" sz="1400">
                <a:cs typeface="Arial" charset="0"/>
              </a:rPr>
              <a:t>The for loop beginning in step 5 runs ‘n’ times, i.e., as long as the length of the string ‘S’. Since step 1 to step 4  take constant time, the running time is dominated by this for loop. Thus running time of matching function is </a:t>
            </a:r>
            <a:r>
              <a:rPr lang="el-GR" sz="1400">
                <a:cs typeface="Arial" charset="0"/>
              </a:rPr>
              <a:t>Θ</a:t>
            </a:r>
            <a:r>
              <a:rPr lang="en-US" sz="1400">
                <a:cs typeface="Arial" charset="0"/>
              </a:rPr>
              <a:t>(n).</a:t>
            </a:r>
            <a:endParaRPr lang="en-US" sz="1400" u="sng">
              <a:cs typeface="Arial" charset="0"/>
            </a:endParaRPr>
          </a:p>
          <a:p>
            <a:pPr>
              <a:lnSpc>
                <a:spcPct val="80000"/>
              </a:lnSpc>
              <a:buFont typeface="Wingdings" pitchFamily="2" charset="2"/>
              <a:buNone/>
            </a:pPr>
            <a:endParaRPr lang="en-US" sz="140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u="sng"/>
              <a:t>…. a O(mn) approach</a:t>
            </a:r>
          </a:p>
        </p:txBody>
      </p:sp>
      <p:sp>
        <p:nvSpPr>
          <p:cNvPr id="100355" name="Rectangle 3"/>
          <p:cNvSpPr>
            <a:spLocks noGrp="1" noChangeArrowheads="1"/>
          </p:cNvSpPr>
          <p:nvPr>
            <p:ph type="body" idx="1"/>
          </p:nvPr>
        </p:nvSpPr>
        <p:spPr/>
        <p:txBody>
          <a:bodyPr/>
          <a:lstStyle/>
          <a:p>
            <a:pPr algn="just">
              <a:lnSpc>
                <a:spcPct val="90000"/>
              </a:lnSpc>
              <a:buFont typeface="Wingdings" pitchFamily="2" charset="2"/>
              <a:buNone/>
            </a:pPr>
            <a:r>
              <a:rPr lang="en-US" sz="2800" dirty="0" smtClean="0"/>
              <a:t>	One </a:t>
            </a:r>
            <a:r>
              <a:rPr lang="en-US" sz="2800" dirty="0"/>
              <a:t>of the most obvious approach towards the string matching problem would be to compare the first element of the pattern to be searched ‘p’, with the first element of the string ‘S’ in which to locate ‘p’. If the first element of ‘p’ matches the first element of ‘S’, compare the second element of ‘p’ with second element of ‘S’. If match found proceed likewise until entire ‘p’ is found. If a mismatch is found at any position, shift ‘p’ one position to the right and repeat comparison beginning from first element of ‘p’.</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u="sng"/>
              <a:t>How does the O(mn) approach work</a:t>
            </a:r>
          </a:p>
        </p:txBody>
      </p:sp>
      <p:sp>
        <p:nvSpPr>
          <p:cNvPr id="101379" name="Rectangle 3"/>
          <p:cNvSpPr>
            <a:spLocks noGrp="1" noChangeArrowheads="1"/>
          </p:cNvSpPr>
          <p:nvPr>
            <p:ph type="body" sz="half" idx="1"/>
          </p:nvPr>
        </p:nvSpPr>
        <p:spPr>
          <a:xfrm>
            <a:off x="457200" y="1600200"/>
            <a:ext cx="7772400" cy="4525963"/>
          </a:xfrm>
        </p:spPr>
        <p:txBody>
          <a:bodyPr/>
          <a:lstStyle/>
          <a:p>
            <a:pPr algn="just">
              <a:buFont typeface="Wingdings" pitchFamily="2" charset="2"/>
              <a:buNone/>
            </a:pPr>
            <a:r>
              <a:rPr lang="en-US" sz="2800" dirty="0" smtClean="0"/>
              <a:t>	Below </a:t>
            </a:r>
            <a:r>
              <a:rPr lang="en-US" sz="2800" dirty="0"/>
              <a:t>is an illustration of how the previously described O(</a:t>
            </a:r>
            <a:r>
              <a:rPr lang="en-US" sz="2800" dirty="0" err="1"/>
              <a:t>mn</a:t>
            </a:r>
            <a:r>
              <a:rPr lang="en-US" sz="2800" dirty="0"/>
              <a:t>) approach works.</a:t>
            </a:r>
          </a:p>
          <a:p>
            <a:pPr algn="just">
              <a:buFont typeface="Wingdings" pitchFamily="2" charset="2"/>
              <a:buNone/>
            </a:pPr>
            <a:endParaRPr lang="en-US" sz="2800" dirty="0"/>
          </a:p>
          <a:p>
            <a:pPr algn="just">
              <a:buFont typeface="Wingdings" pitchFamily="2" charset="2"/>
              <a:buNone/>
            </a:pPr>
            <a:r>
              <a:rPr lang="en-US" sz="2800" dirty="0"/>
              <a:t>String  S   </a:t>
            </a:r>
          </a:p>
        </p:txBody>
      </p:sp>
      <p:graphicFrame>
        <p:nvGraphicFramePr>
          <p:cNvPr id="101496" name="Group 120"/>
          <p:cNvGraphicFramePr>
            <a:graphicFrameLocks noGrp="1"/>
          </p:cNvGraphicFramePr>
          <p:nvPr>
            <p:ph sz="quarter" idx="2"/>
          </p:nvPr>
        </p:nvGraphicFramePr>
        <p:xfrm>
          <a:off x="2819400" y="3048000"/>
          <a:ext cx="5181600" cy="685800"/>
        </p:xfrm>
        <a:graphic>
          <a:graphicData uri="http://schemas.openxmlformats.org/drawingml/2006/table">
            <a:tbl>
              <a:tblPr/>
              <a:tblGrid>
                <a:gridCol w="396875"/>
                <a:gridCol w="401638"/>
                <a:gridCol w="396875"/>
                <a:gridCol w="400050"/>
                <a:gridCol w="398462"/>
                <a:gridCol w="396875"/>
                <a:gridCol w="400050"/>
                <a:gridCol w="396875"/>
                <a:gridCol w="398463"/>
                <a:gridCol w="400050"/>
                <a:gridCol w="396875"/>
                <a:gridCol w="401637"/>
                <a:gridCol w="396875"/>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479" name="Text Box 103"/>
          <p:cNvSpPr txBox="1">
            <a:spLocks noChangeArrowheads="1"/>
          </p:cNvSpPr>
          <p:nvPr/>
        </p:nvSpPr>
        <p:spPr bwMode="auto">
          <a:xfrm>
            <a:off x="457200" y="4724400"/>
            <a:ext cx="1825625" cy="519113"/>
          </a:xfrm>
          <a:prstGeom prst="rect">
            <a:avLst/>
          </a:prstGeom>
          <a:noFill/>
          <a:ln w="9525">
            <a:noFill/>
            <a:miter lim="800000"/>
            <a:headEnd/>
            <a:tailEnd/>
          </a:ln>
          <a:effectLst/>
        </p:spPr>
        <p:txBody>
          <a:bodyPr wrap="none">
            <a:spAutoFit/>
          </a:bodyPr>
          <a:lstStyle/>
          <a:p>
            <a:pPr eaLnBrk="1" hangingPunct="1"/>
            <a:r>
              <a:rPr lang="en-US" sz="2800"/>
              <a:t>Pattern   p</a:t>
            </a:r>
          </a:p>
        </p:txBody>
      </p:sp>
      <p:sp>
        <p:nvSpPr>
          <p:cNvPr id="101480" name="Text Box 104"/>
          <p:cNvSpPr txBox="1">
            <a:spLocks noChangeArrowheads="1"/>
          </p:cNvSpPr>
          <p:nvPr/>
        </p:nvSpPr>
        <p:spPr bwMode="auto">
          <a:xfrm>
            <a:off x="2743200" y="4800600"/>
            <a:ext cx="44196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01495" name="Group 119"/>
          <p:cNvGraphicFramePr>
            <a:graphicFrameLocks noGrp="1"/>
          </p:cNvGraphicFramePr>
          <p:nvPr>
            <p:ph sz="quarter" idx="3"/>
          </p:nvPr>
        </p:nvGraphicFramePr>
        <p:xfrm>
          <a:off x="2895600" y="4724400"/>
          <a:ext cx="1524000" cy="518160"/>
        </p:xfrm>
        <a:graphic>
          <a:graphicData uri="http://schemas.openxmlformats.org/drawingml/2006/table">
            <a:tbl>
              <a:tblPr/>
              <a:tblGrid>
                <a:gridCol w="381000"/>
                <a:gridCol w="381000"/>
                <a:gridCol w="381000"/>
                <a:gridCol w="381000"/>
              </a:tblGrid>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503" name="Rectangle 7"/>
          <p:cNvSpPr>
            <a:spLocks noGrp="1" noChangeArrowheads="1"/>
          </p:cNvSpPr>
          <p:nvPr>
            <p:ph type="ctrTitle"/>
          </p:nvPr>
        </p:nvSpPr>
        <p:spPr>
          <a:xfrm>
            <a:off x="685800" y="381000"/>
            <a:ext cx="7772400" cy="381000"/>
          </a:xfrm>
        </p:spPr>
        <p:txBody>
          <a:bodyPr>
            <a:normAutofit fontScale="90000"/>
          </a:bodyPr>
          <a:lstStyle/>
          <a:p>
            <a:endParaRPr lang="en-US" sz="4800"/>
          </a:p>
        </p:txBody>
      </p:sp>
      <p:sp>
        <p:nvSpPr>
          <p:cNvPr id="106504" name="Rectangle 8"/>
          <p:cNvSpPr>
            <a:spLocks noGrp="1" noChangeArrowheads="1"/>
          </p:cNvSpPr>
          <p:nvPr>
            <p:ph type="subTitle" idx="1"/>
          </p:nvPr>
        </p:nvSpPr>
        <p:spPr>
          <a:xfrm>
            <a:off x="685800" y="990600"/>
            <a:ext cx="7848600" cy="5410200"/>
          </a:xfrm>
        </p:spPr>
        <p:txBody>
          <a:bodyPr/>
          <a:lstStyle/>
          <a:p>
            <a:pPr algn="l"/>
            <a:r>
              <a:rPr lang="en-US"/>
              <a:t>Step 1:compare p[1] with S[1]</a:t>
            </a:r>
          </a:p>
          <a:p>
            <a:pPr algn="l"/>
            <a:r>
              <a:rPr lang="en-US"/>
              <a:t>S     </a:t>
            </a:r>
          </a:p>
          <a:p>
            <a:pPr algn="l"/>
            <a:endParaRPr lang="en-US"/>
          </a:p>
        </p:txBody>
      </p:sp>
      <p:graphicFrame>
        <p:nvGraphicFramePr>
          <p:cNvPr id="106603" name="Group 107"/>
          <p:cNvGraphicFramePr>
            <a:graphicFrameLocks noGrp="1"/>
          </p:cNvGraphicFramePr>
          <p:nvPr/>
        </p:nvGraphicFramePr>
        <p:xfrm>
          <a:off x="1752600" y="1676400"/>
          <a:ext cx="5181600" cy="685800"/>
        </p:xfrm>
        <a:graphic>
          <a:graphicData uri="http://schemas.openxmlformats.org/drawingml/2006/table">
            <a:tbl>
              <a:tblPr/>
              <a:tblGrid>
                <a:gridCol w="396875"/>
                <a:gridCol w="401638"/>
                <a:gridCol w="396875"/>
                <a:gridCol w="400050"/>
                <a:gridCol w="398462"/>
                <a:gridCol w="396875"/>
                <a:gridCol w="400050"/>
                <a:gridCol w="396875"/>
                <a:gridCol w="398463"/>
                <a:gridCol w="400050"/>
                <a:gridCol w="396875"/>
                <a:gridCol w="401637"/>
                <a:gridCol w="396875"/>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36" name="Text Box 40"/>
          <p:cNvSpPr txBox="1">
            <a:spLocks noChangeArrowheads="1"/>
          </p:cNvSpPr>
          <p:nvPr/>
        </p:nvSpPr>
        <p:spPr bwMode="auto">
          <a:xfrm>
            <a:off x="762000" y="30480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06537" name="Text Box 41"/>
          <p:cNvSpPr txBox="1">
            <a:spLocks noChangeArrowheads="1"/>
          </p:cNvSpPr>
          <p:nvPr/>
        </p:nvSpPr>
        <p:spPr bwMode="auto">
          <a:xfrm>
            <a:off x="1752600" y="3124200"/>
            <a:ext cx="42672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06605" name="Group 109"/>
          <p:cNvGraphicFramePr>
            <a:graphicFrameLocks noGrp="1"/>
          </p:cNvGraphicFramePr>
          <p:nvPr/>
        </p:nvGraphicFramePr>
        <p:xfrm>
          <a:off x="1752600" y="3048000"/>
          <a:ext cx="1524000" cy="518160"/>
        </p:xfrm>
        <a:graphic>
          <a:graphicData uri="http://schemas.openxmlformats.org/drawingml/2006/table">
            <a:tbl>
              <a:tblPr/>
              <a:tblGrid>
                <a:gridCol w="381000"/>
                <a:gridCol w="381000"/>
                <a:gridCol w="381000"/>
                <a:gridCol w="381000"/>
              </a:tblGrid>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51" name="Line 55"/>
          <p:cNvSpPr>
            <a:spLocks noChangeShapeType="1"/>
          </p:cNvSpPr>
          <p:nvPr/>
        </p:nvSpPr>
        <p:spPr bwMode="auto">
          <a:xfrm flipV="1">
            <a:off x="1905000" y="2286000"/>
            <a:ext cx="0" cy="762000"/>
          </a:xfrm>
          <a:prstGeom prst="line">
            <a:avLst/>
          </a:prstGeom>
          <a:noFill/>
          <a:ln w="9525">
            <a:solidFill>
              <a:schemeClr val="tx1"/>
            </a:solidFill>
            <a:round/>
            <a:headEnd/>
            <a:tailEnd type="triangle" w="med" len="med"/>
          </a:ln>
          <a:effectLst/>
        </p:spPr>
        <p:txBody>
          <a:bodyPr/>
          <a:lstStyle/>
          <a:p>
            <a:endParaRPr lang="en-US"/>
          </a:p>
        </p:txBody>
      </p:sp>
      <p:sp>
        <p:nvSpPr>
          <p:cNvPr id="106552" name="Text Box 56"/>
          <p:cNvSpPr txBox="1">
            <a:spLocks noChangeArrowheads="1"/>
          </p:cNvSpPr>
          <p:nvPr/>
        </p:nvSpPr>
        <p:spPr bwMode="auto">
          <a:xfrm>
            <a:off x="685800" y="3914775"/>
            <a:ext cx="4951413" cy="519113"/>
          </a:xfrm>
          <a:prstGeom prst="rect">
            <a:avLst/>
          </a:prstGeom>
          <a:noFill/>
          <a:ln w="9525">
            <a:noFill/>
            <a:miter lim="800000"/>
            <a:headEnd/>
            <a:tailEnd/>
          </a:ln>
          <a:effectLst/>
        </p:spPr>
        <p:txBody>
          <a:bodyPr wrap="none">
            <a:spAutoFit/>
          </a:bodyPr>
          <a:lstStyle/>
          <a:p>
            <a:pPr eaLnBrk="1" hangingPunct="1"/>
            <a:r>
              <a:rPr lang="en-US" sz="2800"/>
              <a:t>Step 2: compare p[2] with S[2]</a:t>
            </a:r>
          </a:p>
        </p:txBody>
      </p:sp>
      <p:sp>
        <p:nvSpPr>
          <p:cNvPr id="106554" name="Text Box 58"/>
          <p:cNvSpPr txBox="1">
            <a:spLocks noChangeArrowheads="1"/>
          </p:cNvSpPr>
          <p:nvPr/>
        </p:nvSpPr>
        <p:spPr bwMode="auto">
          <a:xfrm>
            <a:off x="762000" y="4572000"/>
            <a:ext cx="420688" cy="519113"/>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06555" name="Text Box 59"/>
          <p:cNvSpPr txBox="1">
            <a:spLocks noChangeArrowheads="1"/>
          </p:cNvSpPr>
          <p:nvPr/>
        </p:nvSpPr>
        <p:spPr bwMode="auto">
          <a:xfrm>
            <a:off x="1752600" y="4495800"/>
            <a:ext cx="51054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06607" name="Group 111"/>
          <p:cNvGraphicFramePr>
            <a:graphicFrameLocks noGrp="1"/>
          </p:cNvGraphicFramePr>
          <p:nvPr/>
        </p:nvGraphicFramePr>
        <p:xfrm>
          <a:off x="1676400" y="4495800"/>
          <a:ext cx="5181600" cy="685800"/>
        </p:xfrm>
        <a:graphic>
          <a:graphicData uri="http://schemas.openxmlformats.org/drawingml/2006/table">
            <a:tbl>
              <a:tblPr/>
              <a:tblGrid>
                <a:gridCol w="396875"/>
                <a:gridCol w="401638"/>
                <a:gridCol w="396875"/>
                <a:gridCol w="400050"/>
                <a:gridCol w="398462"/>
                <a:gridCol w="396875"/>
                <a:gridCol w="400050"/>
                <a:gridCol w="396875"/>
                <a:gridCol w="398463"/>
                <a:gridCol w="400050"/>
                <a:gridCol w="396875"/>
                <a:gridCol w="401637"/>
                <a:gridCol w="396875"/>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86" name="Text Box 90"/>
          <p:cNvSpPr txBox="1">
            <a:spLocks noChangeArrowheads="1"/>
          </p:cNvSpPr>
          <p:nvPr/>
        </p:nvSpPr>
        <p:spPr bwMode="auto">
          <a:xfrm>
            <a:off x="838200" y="5667375"/>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06587" name="Text Box 91"/>
          <p:cNvSpPr txBox="1">
            <a:spLocks noChangeArrowheads="1"/>
          </p:cNvSpPr>
          <p:nvPr/>
        </p:nvSpPr>
        <p:spPr bwMode="auto">
          <a:xfrm>
            <a:off x="1676400" y="5446713"/>
            <a:ext cx="1920875" cy="366712"/>
          </a:xfrm>
          <a:prstGeom prst="rect">
            <a:avLst/>
          </a:prstGeom>
          <a:noFill/>
          <a:ln w="9525">
            <a:noFill/>
            <a:miter lim="800000"/>
            <a:headEnd/>
            <a:tailEnd/>
          </a:ln>
          <a:effectLst/>
        </p:spPr>
        <p:txBody>
          <a:bodyPr>
            <a:spAutoFit/>
          </a:bodyPr>
          <a:lstStyle/>
          <a:p>
            <a:pPr eaLnBrk="1" hangingPunct="1"/>
            <a:endParaRPr lang="en-US"/>
          </a:p>
        </p:txBody>
      </p:sp>
      <p:graphicFrame>
        <p:nvGraphicFramePr>
          <p:cNvPr id="106609" name="Group 113"/>
          <p:cNvGraphicFramePr>
            <a:graphicFrameLocks noGrp="1"/>
          </p:cNvGraphicFramePr>
          <p:nvPr/>
        </p:nvGraphicFramePr>
        <p:xfrm>
          <a:off x="1676400" y="5715000"/>
          <a:ext cx="1524000" cy="518160"/>
        </p:xfrm>
        <a:graphic>
          <a:graphicData uri="http://schemas.openxmlformats.org/drawingml/2006/table">
            <a:tbl>
              <a:tblPr/>
              <a:tblGrid>
                <a:gridCol w="381000"/>
                <a:gridCol w="381000"/>
                <a:gridCol w="381000"/>
                <a:gridCol w="381000"/>
              </a:tblGrid>
              <a:tr h="404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601" name="Line 105"/>
          <p:cNvSpPr>
            <a:spLocks noChangeShapeType="1"/>
          </p:cNvSpPr>
          <p:nvPr/>
        </p:nvSpPr>
        <p:spPr bwMode="auto">
          <a:xfrm flipH="1" flipV="1">
            <a:off x="2209800" y="5105400"/>
            <a:ext cx="0" cy="609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27" name="Rectangle 111"/>
          <p:cNvSpPr>
            <a:spLocks noGrp="1" noChangeArrowheads="1"/>
          </p:cNvSpPr>
          <p:nvPr>
            <p:ph type="title"/>
          </p:nvPr>
        </p:nvSpPr>
        <p:spPr>
          <a:xfrm>
            <a:off x="457200" y="277813"/>
            <a:ext cx="8229600" cy="182562"/>
          </a:xfrm>
        </p:spPr>
        <p:txBody>
          <a:bodyPr>
            <a:normAutofit fontScale="90000"/>
          </a:bodyPr>
          <a:lstStyle/>
          <a:p>
            <a:endParaRPr lang="en-US" sz="4000"/>
          </a:p>
        </p:txBody>
      </p:sp>
      <p:sp>
        <p:nvSpPr>
          <p:cNvPr id="111619" name="Rectangle 3"/>
          <p:cNvSpPr>
            <a:spLocks noGrp="1" noChangeArrowheads="1"/>
          </p:cNvSpPr>
          <p:nvPr>
            <p:ph type="body" sz="half" idx="1"/>
          </p:nvPr>
        </p:nvSpPr>
        <p:spPr>
          <a:xfrm>
            <a:off x="457200" y="533400"/>
            <a:ext cx="8229600" cy="5592763"/>
          </a:xfrm>
        </p:spPr>
        <p:txBody>
          <a:bodyPr/>
          <a:lstStyle/>
          <a:p>
            <a:pPr>
              <a:buFont typeface="Wingdings" pitchFamily="2" charset="2"/>
              <a:buNone/>
            </a:pPr>
            <a:r>
              <a:rPr lang="en-US" sz="2800"/>
              <a:t>Step 3: compare p[3] with S[3]</a:t>
            </a:r>
          </a:p>
          <a:p>
            <a:pPr>
              <a:buFont typeface="Wingdings" pitchFamily="2" charset="2"/>
              <a:buNone/>
            </a:pPr>
            <a:r>
              <a:rPr lang="en-US" sz="2800"/>
              <a:t>  S       </a:t>
            </a:r>
          </a:p>
        </p:txBody>
      </p:sp>
      <p:sp>
        <p:nvSpPr>
          <p:cNvPr id="111620" name="Text Box 4"/>
          <p:cNvSpPr txBox="1">
            <a:spLocks noChangeArrowheads="1"/>
          </p:cNvSpPr>
          <p:nvPr/>
        </p:nvSpPr>
        <p:spPr bwMode="auto">
          <a:xfrm>
            <a:off x="1752600" y="1295400"/>
            <a:ext cx="4724400" cy="366713"/>
          </a:xfrm>
          <a:prstGeom prst="rect">
            <a:avLst/>
          </a:prstGeom>
          <a:noFill/>
          <a:ln w="9525">
            <a:noFill/>
            <a:miter lim="800000"/>
            <a:headEnd/>
            <a:tailEnd/>
          </a:ln>
          <a:effectLst/>
        </p:spPr>
        <p:txBody>
          <a:bodyPr>
            <a:spAutoFit/>
          </a:bodyPr>
          <a:lstStyle/>
          <a:p>
            <a:pPr eaLnBrk="1" hangingPunct="1"/>
            <a:endParaRPr lang="en-US"/>
          </a:p>
        </p:txBody>
      </p:sp>
      <p:sp>
        <p:nvSpPr>
          <p:cNvPr id="111653" name="Text Box 37"/>
          <p:cNvSpPr txBox="1">
            <a:spLocks noChangeArrowheads="1"/>
          </p:cNvSpPr>
          <p:nvPr/>
        </p:nvSpPr>
        <p:spPr bwMode="auto">
          <a:xfrm>
            <a:off x="762000" y="2514600"/>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11772" name="Group 156"/>
          <p:cNvGraphicFramePr>
            <a:graphicFrameLocks noGrp="1"/>
          </p:cNvGraphicFramePr>
          <p:nvPr>
            <p:ph sz="quarter" idx="3"/>
          </p:nvPr>
        </p:nvGraphicFramePr>
        <p:xfrm>
          <a:off x="1600200" y="2514600"/>
          <a:ext cx="1524000" cy="609600"/>
        </p:xfrm>
        <a:graphic>
          <a:graphicData uri="http://schemas.openxmlformats.org/drawingml/2006/table">
            <a:tbl>
              <a:tblPr/>
              <a:tblGrid>
                <a:gridCol w="381000"/>
                <a:gridCol w="381000"/>
                <a:gridCol w="381000"/>
                <a:gridCol w="381000"/>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732" name="Text Box 116"/>
          <p:cNvSpPr txBox="1">
            <a:spLocks noChangeArrowheads="1"/>
          </p:cNvSpPr>
          <p:nvPr/>
        </p:nvSpPr>
        <p:spPr bwMode="auto">
          <a:xfrm>
            <a:off x="2209800" y="3200400"/>
            <a:ext cx="2287588" cy="336550"/>
          </a:xfrm>
          <a:prstGeom prst="rect">
            <a:avLst/>
          </a:prstGeom>
          <a:noFill/>
          <a:ln w="9525">
            <a:noFill/>
            <a:miter lim="800000"/>
            <a:headEnd/>
            <a:tailEnd/>
          </a:ln>
          <a:effectLst/>
        </p:spPr>
        <p:txBody>
          <a:bodyPr wrap="none">
            <a:spAutoFit/>
          </a:bodyPr>
          <a:lstStyle/>
          <a:p>
            <a:pPr eaLnBrk="1" hangingPunct="1"/>
            <a:r>
              <a:rPr lang="en-US" sz="1600" i="1"/>
              <a:t>Mismatch occurs here..</a:t>
            </a:r>
          </a:p>
        </p:txBody>
      </p:sp>
      <p:sp>
        <p:nvSpPr>
          <p:cNvPr id="111734" name="Text Box 118"/>
          <p:cNvSpPr txBox="1">
            <a:spLocks noChangeArrowheads="1"/>
          </p:cNvSpPr>
          <p:nvPr/>
        </p:nvSpPr>
        <p:spPr bwMode="auto">
          <a:xfrm>
            <a:off x="415925" y="3810000"/>
            <a:ext cx="7721600" cy="1311275"/>
          </a:xfrm>
          <a:prstGeom prst="rect">
            <a:avLst/>
          </a:prstGeom>
          <a:noFill/>
          <a:ln w="9525">
            <a:noFill/>
            <a:miter lim="800000"/>
            <a:headEnd/>
            <a:tailEnd/>
          </a:ln>
          <a:effectLst/>
        </p:spPr>
        <p:txBody>
          <a:bodyPr wrap="none">
            <a:spAutoFit/>
          </a:bodyPr>
          <a:lstStyle/>
          <a:p>
            <a:pPr eaLnBrk="1" hangingPunct="1"/>
            <a:r>
              <a:rPr lang="en-US" sz="2000"/>
              <a:t>Since mismatch is detected, shift ‘p’ one position to the left and </a:t>
            </a:r>
          </a:p>
          <a:p>
            <a:pPr eaLnBrk="1" hangingPunct="1"/>
            <a:r>
              <a:rPr lang="en-US" sz="2000"/>
              <a:t>perform steps analogous to those from step 1 to step 3. At position </a:t>
            </a:r>
          </a:p>
          <a:p>
            <a:pPr eaLnBrk="1" hangingPunct="1"/>
            <a:r>
              <a:rPr lang="en-US" sz="2000"/>
              <a:t>where mismatch is detected, shift ‘p’ one position to the right and </a:t>
            </a:r>
          </a:p>
          <a:p>
            <a:pPr eaLnBrk="1" hangingPunct="1"/>
            <a:r>
              <a:rPr lang="en-US" sz="2000"/>
              <a:t>repeat matching procedure. </a:t>
            </a:r>
          </a:p>
        </p:txBody>
      </p:sp>
      <p:sp>
        <p:nvSpPr>
          <p:cNvPr id="111735" name="Text Box 119"/>
          <p:cNvSpPr txBox="1">
            <a:spLocks noChangeArrowheads="1"/>
          </p:cNvSpPr>
          <p:nvPr/>
        </p:nvSpPr>
        <p:spPr bwMode="auto">
          <a:xfrm>
            <a:off x="2667000" y="5029200"/>
            <a:ext cx="36576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11770" name="Group 154"/>
          <p:cNvGraphicFramePr>
            <a:graphicFrameLocks noGrp="1"/>
          </p:cNvGraphicFramePr>
          <p:nvPr/>
        </p:nvGraphicFramePr>
        <p:xfrm>
          <a:off x="1600200" y="1295400"/>
          <a:ext cx="5029200" cy="685800"/>
        </p:xfrm>
        <a:graphic>
          <a:graphicData uri="http://schemas.openxmlformats.org/drawingml/2006/table">
            <a:tbl>
              <a:tblPr/>
              <a:tblGrid>
                <a:gridCol w="385763"/>
                <a:gridCol w="388937"/>
                <a:gridCol w="385763"/>
                <a:gridCol w="387350"/>
                <a:gridCol w="387350"/>
                <a:gridCol w="385762"/>
                <a:gridCol w="387350"/>
                <a:gridCol w="385763"/>
                <a:gridCol w="387350"/>
                <a:gridCol w="387350"/>
                <a:gridCol w="385762"/>
                <a:gridCol w="388938"/>
                <a:gridCol w="385762"/>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1B893">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768" name="Line 152"/>
          <p:cNvSpPr>
            <a:spLocks noChangeShapeType="1"/>
          </p:cNvSpPr>
          <p:nvPr/>
        </p:nvSpPr>
        <p:spPr bwMode="auto">
          <a:xfrm flipV="1">
            <a:off x="2514600" y="1981200"/>
            <a:ext cx="0" cy="533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45" name="Rectangle 85"/>
          <p:cNvSpPr>
            <a:spLocks noGrp="1" noChangeArrowheads="1"/>
          </p:cNvSpPr>
          <p:nvPr>
            <p:ph type="title"/>
          </p:nvPr>
        </p:nvSpPr>
        <p:spPr>
          <a:xfrm>
            <a:off x="457200" y="277813"/>
            <a:ext cx="8229600" cy="106362"/>
          </a:xfrm>
        </p:spPr>
        <p:txBody>
          <a:bodyPr>
            <a:normAutofit fontScale="90000"/>
          </a:bodyPr>
          <a:lstStyle/>
          <a:p>
            <a:endParaRPr lang="en-US" sz="4000"/>
          </a:p>
        </p:txBody>
      </p:sp>
      <p:sp>
        <p:nvSpPr>
          <p:cNvPr id="117763" name="Rectangle 3"/>
          <p:cNvSpPr>
            <a:spLocks noGrp="1" noChangeArrowheads="1"/>
          </p:cNvSpPr>
          <p:nvPr>
            <p:ph type="body" sz="half" idx="1"/>
          </p:nvPr>
        </p:nvSpPr>
        <p:spPr>
          <a:xfrm>
            <a:off x="457200" y="533400"/>
            <a:ext cx="8229600" cy="5592763"/>
          </a:xfrm>
        </p:spPr>
        <p:txBody>
          <a:bodyPr/>
          <a:lstStyle/>
          <a:p>
            <a:pPr>
              <a:buFont typeface="Wingdings" pitchFamily="2" charset="2"/>
              <a:buNone/>
            </a:pPr>
            <a:r>
              <a:rPr lang="en-US" sz="2800"/>
              <a:t>  S        </a:t>
            </a:r>
          </a:p>
        </p:txBody>
      </p:sp>
      <p:graphicFrame>
        <p:nvGraphicFramePr>
          <p:cNvPr id="117862" name="Group 102"/>
          <p:cNvGraphicFramePr>
            <a:graphicFrameLocks noGrp="1"/>
          </p:cNvGraphicFramePr>
          <p:nvPr>
            <p:ph sz="quarter" idx="2"/>
          </p:nvPr>
        </p:nvGraphicFramePr>
        <p:xfrm>
          <a:off x="1676400" y="609600"/>
          <a:ext cx="4419600" cy="609600"/>
        </p:xfrm>
        <a:graphic>
          <a:graphicData uri="http://schemas.openxmlformats.org/drawingml/2006/table">
            <a:tbl>
              <a:tblPr/>
              <a:tblGrid>
                <a:gridCol w="338138"/>
                <a:gridCol w="342900"/>
                <a:gridCol w="338137"/>
                <a:gridCol w="341313"/>
                <a:gridCol w="339725"/>
                <a:gridCol w="339725"/>
                <a:gridCol w="295275"/>
                <a:gridCol w="384175"/>
                <a:gridCol w="339725"/>
                <a:gridCol w="341312"/>
                <a:gridCol w="338138"/>
                <a:gridCol w="342900"/>
                <a:gridCol w="338137"/>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796" name="Text Box 36"/>
          <p:cNvSpPr txBox="1">
            <a:spLocks noChangeArrowheads="1"/>
          </p:cNvSpPr>
          <p:nvPr/>
        </p:nvSpPr>
        <p:spPr bwMode="auto">
          <a:xfrm>
            <a:off x="1965325" y="533400"/>
            <a:ext cx="5807075" cy="366713"/>
          </a:xfrm>
          <a:prstGeom prst="rect">
            <a:avLst/>
          </a:prstGeom>
          <a:noFill/>
          <a:ln w="9525">
            <a:noFill/>
            <a:miter lim="800000"/>
            <a:headEnd/>
            <a:tailEnd/>
          </a:ln>
          <a:effectLst/>
        </p:spPr>
        <p:txBody>
          <a:bodyPr>
            <a:spAutoFit/>
          </a:bodyPr>
          <a:lstStyle/>
          <a:p>
            <a:pPr eaLnBrk="1" hangingPunct="1"/>
            <a:endParaRPr lang="en-US"/>
          </a:p>
        </p:txBody>
      </p:sp>
      <p:sp>
        <p:nvSpPr>
          <p:cNvPr id="117831" name="Text Box 71"/>
          <p:cNvSpPr txBox="1">
            <a:spLocks noChangeArrowheads="1"/>
          </p:cNvSpPr>
          <p:nvPr/>
        </p:nvSpPr>
        <p:spPr bwMode="auto">
          <a:xfrm>
            <a:off x="762000" y="1704975"/>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17832" name="Text Box 72"/>
          <p:cNvSpPr txBox="1">
            <a:spLocks noChangeArrowheads="1"/>
          </p:cNvSpPr>
          <p:nvPr/>
        </p:nvSpPr>
        <p:spPr bwMode="auto">
          <a:xfrm>
            <a:off x="1752600" y="609600"/>
            <a:ext cx="4054475"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17866" name="Group 106"/>
          <p:cNvGraphicFramePr>
            <a:graphicFrameLocks noGrp="1"/>
          </p:cNvGraphicFramePr>
          <p:nvPr>
            <p:ph sz="quarter" idx="3"/>
          </p:nvPr>
        </p:nvGraphicFramePr>
        <p:xfrm>
          <a:off x="2743200" y="1752600"/>
          <a:ext cx="1295400" cy="518160"/>
        </p:xfrm>
        <a:graphic>
          <a:graphicData uri="http://schemas.openxmlformats.org/drawingml/2006/table">
            <a:tbl>
              <a:tblPr/>
              <a:tblGrid>
                <a:gridCol w="323850"/>
                <a:gridCol w="323850"/>
                <a:gridCol w="323850"/>
                <a:gridCol w="323850"/>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r>
            </a:tbl>
          </a:graphicData>
        </a:graphic>
      </p:graphicFrame>
      <p:sp>
        <p:nvSpPr>
          <p:cNvPr id="117848" name="Line 88"/>
          <p:cNvSpPr>
            <a:spLocks noChangeShapeType="1"/>
          </p:cNvSpPr>
          <p:nvPr/>
        </p:nvSpPr>
        <p:spPr bwMode="auto">
          <a:xfrm flipV="1">
            <a:off x="2895600" y="1219200"/>
            <a:ext cx="0" cy="533400"/>
          </a:xfrm>
          <a:prstGeom prst="line">
            <a:avLst/>
          </a:prstGeom>
          <a:noFill/>
          <a:ln w="9525">
            <a:solidFill>
              <a:schemeClr val="tx1"/>
            </a:solidFill>
            <a:round/>
            <a:headEnd/>
            <a:tailEnd/>
          </a:ln>
          <a:effectLst/>
        </p:spPr>
        <p:txBody>
          <a:bodyPr/>
          <a:lstStyle/>
          <a:p>
            <a:endParaRPr lang="en-US"/>
          </a:p>
        </p:txBody>
      </p:sp>
      <p:sp>
        <p:nvSpPr>
          <p:cNvPr id="117849" name="Line 89"/>
          <p:cNvSpPr>
            <a:spLocks noChangeShapeType="1"/>
          </p:cNvSpPr>
          <p:nvPr/>
        </p:nvSpPr>
        <p:spPr bwMode="auto">
          <a:xfrm flipV="1">
            <a:off x="3200400" y="1219200"/>
            <a:ext cx="0" cy="533400"/>
          </a:xfrm>
          <a:prstGeom prst="line">
            <a:avLst/>
          </a:prstGeom>
          <a:noFill/>
          <a:ln w="9525">
            <a:solidFill>
              <a:schemeClr val="tx1"/>
            </a:solidFill>
            <a:round/>
            <a:headEnd/>
            <a:tailEnd/>
          </a:ln>
          <a:effectLst/>
        </p:spPr>
        <p:txBody>
          <a:bodyPr/>
          <a:lstStyle/>
          <a:p>
            <a:endParaRPr lang="en-US"/>
          </a:p>
        </p:txBody>
      </p:sp>
      <p:sp>
        <p:nvSpPr>
          <p:cNvPr id="117851" name="Line 91"/>
          <p:cNvSpPr>
            <a:spLocks noChangeShapeType="1"/>
          </p:cNvSpPr>
          <p:nvPr/>
        </p:nvSpPr>
        <p:spPr bwMode="auto">
          <a:xfrm flipV="1">
            <a:off x="3505200" y="1219200"/>
            <a:ext cx="0" cy="533400"/>
          </a:xfrm>
          <a:prstGeom prst="line">
            <a:avLst/>
          </a:prstGeom>
          <a:noFill/>
          <a:ln w="9525">
            <a:solidFill>
              <a:schemeClr val="tx1"/>
            </a:solidFill>
            <a:round/>
            <a:headEnd/>
            <a:tailEnd/>
          </a:ln>
          <a:effectLst/>
        </p:spPr>
        <p:txBody>
          <a:bodyPr/>
          <a:lstStyle/>
          <a:p>
            <a:endParaRPr lang="en-US"/>
          </a:p>
        </p:txBody>
      </p:sp>
      <p:sp>
        <p:nvSpPr>
          <p:cNvPr id="117852" name="Line 92"/>
          <p:cNvSpPr>
            <a:spLocks noChangeShapeType="1"/>
          </p:cNvSpPr>
          <p:nvPr/>
        </p:nvSpPr>
        <p:spPr bwMode="auto">
          <a:xfrm flipV="1">
            <a:off x="3886200" y="1219200"/>
            <a:ext cx="0" cy="533400"/>
          </a:xfrm>
          <a:prstGeom prst="line">
            <a:avLst/>
          </a:prstGeom>
          <a:noFill/>
          <a:ln w="9525">
            <a:solidFill>
              <a:schemeClr val="tx1"/>
            </a:solidFill>
            <a:round/>
            <a:headEnd/>
            <a:tailEnd/>
          </a:ln>
          <a:effectLst/>
        </p:spPr>
        <p:txBody>
          <a:bodyPr/>
          <a:lstStyle/>
          <a:p>
            <a:endParaRPr lang="en-US"/>
          </a:p>
        </p:txBody>
      </p:sp>
      <p:sp>
        <p:nvSpPr>
          <p:cNvPr id="117867" name="Text Box 107"/>
          <p:cNvSpPr txBox="1">
            <a:spLocks noChangeArrowheads="1"/>
          </p:cNvSpPr>
          <p:nvPr/>
        </p:nvSpPr>
        <p:spPr bwMode="auto">
          <a:xfrm>
            <a:off x="228600" y="2362200"/>
            <a:ext cx="8229600" cy="1200329"/>
          </a:xfrm>
          <a:prstGeom prst="rect">
            <a:avLst/>
          </a:prstGeom>
          <a:noFill/>
          <a:ln w="9525">
            <a:noFill/>
            <a:miter lim="800000"/>
            <a:headEnd/>
            <a:tailEnd/>
          </a:ln>
          <a:effectLst/>
        </p:spPr>
        <p:txBody>
          <a:bodyPr>
            <a:spAutoFit/>
          </a:bodyPr>
          <a:lstStyle/>
          <a:p>
            <a:pPr eaLnBrk="1" hangingPunct="1"/>
            <a:r>
              <a:rPr lang="en-US" dirty="0"/>
              <a:t>Finally, a match would be found after shifting ‘p’ three times to the right side.</a:t>
            </a:r>
          </a:p>
          <a:p>
            <a:pPr eaLnBrk="1" hangingPunct="1"/>
            <a:endParaRPr lang="en-US" u="sng" dirty="0"/>
          </a:p>
          <a:p>
            <a:pPr eaLnBrk="1" hangingPunct="1"/>
            <a:r>
              <a:rPr lang="en-US" dirty="0" smtClean="0"/>
              <a:t> </a:t>
            </a:r>
            <a:endParaRPr lang="en-US" dirty="0"/>
          </a:p>
          <a:p>
            <a:pPr eaLnBrk="1" hangingPunct="1"/>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Algorithm</a:t>
            </a:r>
            <a:endParaRPr lang="en-US" dirty="0"/>
          </a:p>
        </p:txBody>
      </p:sp>
      <p:sp>
        <p:nvSpPr>
          <p:cNvPr id="3" name="Text Placeholder 2"/>
          <p:cNvSpPr>
            <a:spLocks noGrp="1"/>
          </p:cNvSpPr>
          <p:nvPr>
            <p:ph type="body" sz="half"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533400" y="1447800"/>
            <a:ext cx="66294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r>
              <a:rPr lang="en-US" u="sng" dirty="0" smtClean="0"/>
              <a:t>Drawbacks of this approach:</a:t>
            </a:r>
            <a:endParaRPr lang="en-US" dirty="0"/>
          </a:p>
        </p:txBody>
      </p:sp>
      <p:sp>
        <p:nvSpPr>
          <p:cNvPr id="3" name="Text Placeholder 2"/>
          <p:cNvSpPr>
            <a:spLocks noGrp="1"/>
          </p:cNvSpPr>
          <p:nvPr>
            <p:ph type="body" sz="half" idx="1"/>
          </p:nvPr>
        </p:nvSpPr>
        <p:spPr>
          <a:xfrm>
            <a:off x="152400" y="1143000"/>
            <a:ext cx="8991600" cy="4876800"/>
          </a:xfrm>
        </p:spPr>
        <p:txBody>
          <a:bodyPr>
            <a:noAutofit/>
          </a:bodyPr>
          <a:lstStyle/>
          <a:p>
            <a:r>
              <a:rPr lang="en-US" sz="2400" dirty="0" smtClean="0"/>
              <a:t>if ‘m’ is the length of pattern ‘p’ and ‘n’ the length of string ‘S’, the matching time is of the order O(</a:t>
            </a:r>
            <a:r>
              <a:rPr lang="en-US" sz="2400" dirty="0" err="1" smtClean="0"/>
              <a:t>mn</a:t>
            </a:r>
            <a:r>
              <a:rPr lang="en-US" sz="2400" dirty="0" smtClean="0"/>
              <a:t>).  This is a certainly a very slow running algorithm. </a:t>
            </a:r>
          </a:p>
          <a:p>
            <a:r>
              <a:rPr lang="en-US" sz="2400" dirty="0" smtClean="0"/>
              <a:t>What makes this approach so slow is the fact that elements of ‘S’ with which comparisons had been performed earlier are involved again and again in comparisons in some future iterations. For example:  when mismatch is detected for the first time in comparison of p[3] with S[3], pattern ‘p’ would be moved one position to the right and matching procedure would resume from here. Here the first comparison that would take place would be between p[0]=‘a’ and S[1]=‘b’. It should be noted here that S[1]=‘b’ had been previously involved in a comparison in step 2. this is a repetitive use of S[1] in another comparison. </a:t>
            </a:r>
          </a:p>
          <a:p>
            <a:r>
              <a:rPr lang="en-US" sz="2400" dirty="0" smtClean="0"/>
              <a:t>It is these repetitive  comparisons that lead to the runtime of O(</a:t>
            </a:r>
            <a:r>
              <a:rPr lang="en-US" sz="2400" dirty="0" err="1" smtClean="0"/>
              <a:t>mn</a:t>
            </a:r>
            <a:r>
              <a:rPr lang="en-US" sz="2400" dirty="0" smtClean="0"/>
              <a:t>).</a:t>
            </a:r>
          </a:p>
          <a:p>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2228</Words>
  <Application>Microsoft Office PowerPoint</Application>
  <PresentationFormat>On-screen Show (4:3)</PresentationFormat>
  <Paragraphs>817</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String Searching</vt:lpstr>
      <vt:lpstr>The problem of String Matching</vt:lpstr>
      <vt:lpstr>…. a O(mn) approach</vt:lpstr>
      <vt:lpstr>How does the O(mn) approach work</vt:lpstr>
      <vt:lpstr>Slide 5</vt:lpstr>
      <vt:lpstr>Slide 6</vt:lpstr>
      <vt:lpstr>Slide 7</vt:lpstr>
      <vt:lpstr>The Algorithm</vt:lpstr>
      <vt:lpstr>Drawbacks of this approach:</vt:lpstr>
      <vt:lpstr>The Knuth-Morris-Pratt Algorithm</vt:lpstr>
      <vt:lpstr>KMP Search Algorithm</vt:lpstr>
      <vt:lpstr>The Partial Match Table</vt:lpstr>
      <vt:lpstr>Slide 13</vt:lpstr>
      <vt:lpstr>Components of KMP algorithm</vt:lpstr>
      <vt:lpstr>The prefix function, Π</vt:lpstr>
      <vt:lpstr>Slide 16</vt:lpstr>
      <vt:lpstr>Slide 17</vt:lpstr>
      <vt:lpstr>The KMP Matcher</vt:lpstr>
      <vt:lpstr>Slide 19</vt:lpstr>
      <vt:lpstr>Slide 20</vt:lpstr>
      <vt:lpstr>Slide 21</vt:lpstr>
      <vt:lpstr>Slide 22</vt:lpstr>
      <vt:lpstr>Slide 23</vt:lpstr>
      <vt:lpstr>Slide 24</vt:lpstr>
      <vt:lpstr>Running - time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Knuth-Morris-Pratt Algorithm</dc:title>
  <dc:creator>rubab.jaffar</dc:creator>
  <cp:lastModifiedBy>rubab.jaffar</cp:lastModifiedBy>
  <cp:revision>7</cp:revision>
  <dcterms:created xsi:type="dcterms:W3CDTF">2016-11-20T14:48:33Z</dcterms:created>
  <dcterms:modified xsi:type="dcterms:W3CDTF">2016-11-21T10:44:57Z</dcterms:modified>
</cp:coreProperties>
</file>