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3" r:id="rId35"/>
    <p:sldId id="306" r:id="rId36"/>
    <p:sldId id="292" r:id="rId37"/>
    <p:sldId id="294" r:id="rId38"/>
    <p:sldId id="297" r:id="rId39"/>
    <p:sldId id="298" r:id="rId40"/>
    <p:sldId id="299" r:id="rId41"/>
    <p:sldId id="302" r:id="rId42"/>
    <p:sldId id="303" r:id="rId43"/>
    <p:sldId id="304" r:id="rId44"/>
    <p:sldId id="305" r:id="rId4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D02B44-6380-480D-9B47-988BDC2078E3}" type="datetimeFigureOut">
              <a:rPr lang="en-US" smtClean="0"/>
              <a:pPr/>
              <a:t>10/18/2016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85EEF5-9E7E-4B94-88D2-B45AC05F5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354730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9D26EE9-F949-49BB-951B-ABAE6D05CC45}" type="slidenum">
              <a:rPr lang="en-CA" smtClean="0"/>
              <a:pPr>
                <a:defRPr/>
              </a:pPr>
              <a:t>2</a:t>
            </a:fld>
            <a:endParaRPr lang="en-CA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29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7D29899-DB23-44BE-A734-949A65A7AB26}" type="slidenum">
              <a:rPr lang="en-CA" smtClean="0"/>
              <a:pPr>
                <a:defRPr/>
              </a:pPr>
              <a:t>13</a:t>
            </a:fld>
            <a:endParaRPr lang="en-CA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39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8112E92-2C80-4B29-8950-DAD9840D790E}" type="slidenum">
              <a:rPr lang="en-CA" smtClean="0"/>
              <a:pPr>
                <a:defRPr/>
              </a:pPr>
              <a:t>14</a:t>
            </a:fld>
            <a:endParaRPr lang="en-CA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49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0BBD70A-64EE-4D31-9054-AE6C719E3CFE}" type="slidenum">
              <a:rPr lang="en-CA" smtClean="0"/>
              <a:pPr>
                <a:defRPr/>
              </a:pPr>
              <a:t>15</a:t>
            </a:fld>
            <a:endParaRPr lang="en-CA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C5A8B7A-6E2F-4DB9-BEDD-9EE61E8C8261}" type="slidenum">
              <a:rPr lang="en-CA" smtClean="0"/>
              <a:pPr>
                <a:defRPr/>
              </a:pPr>
              <a:t>16</a:t>
            </a:fld>
            <a:endParaRPr lang="en-CA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36D3EF1-411C-4324-988E-CB5163284C01}" type="slidenum">
              <a:rPr lang="en-CA" smtClean="0"/>
              <a:pPr>
                <a:defRPr/>
              </a:pPr>
              <a:t>17</a:t>
            </a:fld>
            <a:endParaRPr lang="en-CA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80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2239702-E3AD-4842-9778-A7ECF321492E}" type="slidenum">
              <a:rPr lang="en-CA" smtClean="0"/>
              <a:pPr>
                <a:defRPr/>
              </a:pPr>
              <a:t>18</a:t>
            </a:fld>
            <a:endParaRPr lang="en-CA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C5E610F-ED75-4478-85CE-EB8D281199B8}" type="slidenum">
              <a:rPr lang="en-CA" smtClean="0"/>
              <a:pPr>
                <a:defRPr/>
              </a:pPr>
              <a:t>19</a:t>
            </a:fld>
            <a:endParaRPr lang="en-CA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01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212A17B-3F31-4E87-9006-426F8ABFBDB1}" type="slidenum">
              <a:rPr lang="en-CA" smtClean="0"/>
              <a:pPr>
                <a:defRPr/>
              </a:pPr>
              <a:t>20</a:t>
            </a:fld>
            <a:endParaRPr lang="en-CA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11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68155A8-6EAF-40B8-8FCD-CE7846D70BE7}" type="slidenum">
              <a:rPr lang="en-CA" smtClean="0"/>
              <a:pPr>
                <a:defRPr/>
              </a:pPr>
              <a:t>21</a:t>
            </a:fld>
            <a:endParaRPr lang="en-CA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4951A69-81B2-4900-8323-F9D84F6178C7}" type="slidenum">
              <a:rPr lang="en-CA" smtClean="0"/>
              <a:pPr>
                <a:defRPr/>
              </a:pPr>
              <a:t>22</a:t>
            </a:fld>
            <a:endParaRPr lang="en-CA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9E1073A-D0ED-47F7-8536-9CA90255B94A}" type="slidenum">
              <a:rPr lang="en-CA" smtClean="0"/>
              <a:pPr>
                <a:defRPr/>
              </a:pPr>
              <a:t>3</a:t>
            </a:fld>
            <a:endParaRPr lang="en-CA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31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B2CD2B2-103E-4FD8-B9EE-22B7ADFB93CA}" type="slidenum">
              <a:rPr lang="en-CA" smtClean="0"/>
              <a:pPr>
                <a:defRPr/>
              </a:pPr>
              <a:t>23</a:t>
            </a:fld>
            <a:endParaRPr lang="en-CA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42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265D194-623C-4791-AA9F-F0756D4E7B36}" type="slidenum">
              <a:rPr lang="en-CA" smtClean="0"/>
              <a:pPr>
                <a:defRPr/>
              </a:pPr>
              <a:t>24</a:t>
            </a:fld>
            <a:endParaRPr lang="en-CA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52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5E1A25C-958D-4E10-A774-23D4B193B5D0}" type="slidenum">
              <a:rPr lang="en-CA" smtClean="0"/>
              <a:pPr>
                <a:defRPr/>
              </a:pPr>
              <a:t>25</a:t>
            </a:fld>
            <a:endParaRPr lang="en-CA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62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5132F07-E821-483A-A14B-5820F3A800BA}" type="slidenum">
              <a:rPr lang="en-CA" smtClean="0"/>
              <a:pPr>
                <a:defRPr/>
              </a:pPr>
              <a:t>26</a:t>
            </a:fld>
            <a:endParaRPr lang="en-CA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72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E6B7A2B-7B16-46E7-983B-43A568169C60}" type="slidenum">
              <a:rPr lang="en-CA" smtClean="0"/>
              <a:pPr>
                <a:defRPr/>
              </a:pPr>
              <a:t>27</a:t>
            </a:fld>
            <a:endParaRPr lang="en-CA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83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8A44FFB-5FC5-47C7-A9C2-F335B0C237DA}" type="slidenum">
              <a:rPr lang="en-CA" smtClean="0"/>
              <a:pPr>
                <a:defRPr/>
              </a:pPr>
              <a:t>28</a:t>
            </a:fld>
            <a:endParaRPr lang="en-CA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93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848AC91-38DF-4D5A-9043-5E43B0C5648C}" type="slidenum">
              <a:rPr lang="en-CA" smtClean="0"/>
              <a:pPr>
                <a:defRPr/>
              </a:pPr>
              <a:t>29</a:t>
            </a:fld>
            <a:endParaRPr lang="en-CA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03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56EC6C0-48A0-41EC-B2E4-071BCD2E0738}" type="slidenum">
              <a:rPr lang="en-CA" smtClean="0"/>
              <a:pPr>
                <a:defRPr/>
              </a:pPr>
              <a:t>32</a:t>
            </a:fld>
            <a:endParaRPr lang="en-CA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13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FD66956-12A0-4CCF-8482-2209D4F7CC7D}" type="slidenum">
              <a:rPr lang="en-CA" smtClean="0"/>
              <a:pPr>
                <a:defRPr/>
              </a:pPr>
              <a:t>33</a:t>
            </a:fld>
            <a:endParaRPr lang="en-CA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7BA346E-05C8-457E-8C01-254BD71026FB}" type="slidenum">
              <a:rPr lang="en-CA" smtClean="0"/>
              <a:pPr>
                <a:defRPr/>
              </a:pPr>
              <a:t>34</a:t>
            </a:fld>
            <a:endParaRPr lang="en-CA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9E1073A-D0ED-47F7-8536-9CA90255B94A}" type="slidenum">
              <a:rPr lang="en-CA" smtClean="0"/>
              <a:pPr>
                <a:defRPr/>
              </a:pPr>
              <a:t>4</a:t>
            </a:fld>
            <a:endParaRPr lang="en-CA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34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A7AE03F-448E-4AA7-8CE9-DB816C88D44D}" type="slidenum">
              <a:rPr lang="en-CA" smtClean="0"/>
              <a:pPr>
                <a:defRPr/>
              </a:pPr>
              <a:t>37</a:t>
            </a:fld>
            <a:endParaRPr lang="en-CA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54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AF94F05-D73D-406D-A0D8-84AF076AED60}" type="slidenum">
              <a:rPr lang="en-CA" smtClean="0"/>
              <a:pPr>
                <a:defRPr/>
              </a:pPr>
              <a:t>38</a:t>
            </a:fld>
            <a:endParaRPr lang="en-CA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64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A450A3F-CBED-42F7-8672-BC1549C8FAB5}" type="slidenum">
              <a:rPr lang="en-CA" smtClean="0"/>
              <a:pPr>
                <a:defRPr/>
              </a:pPr>
              <a:t>39</a:t>
            </a:fld>
            <a:endParaRPr lang="en-CA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75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85A97A8-9D0C-4EB3-A489-F973C3C63E99}" type="slidenum">
              <a:rPr lang="en-CA" smtClean="0"/>
              <a:pPr>
                <a:defRPr/>
              </a:pPr>
              <a:t>40</a:t>
            </a:fld>
            <a:endParaRPr lang="en-CA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46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1A55F79-E1B3-4B11-B497-793CEC108F2F}" type="slidenum">
              <a:rPr lang="en-CA" smtClean="0"/>
              <a:pPr>
                <a:defRPr/>
              </a:pPr>
              <a:t>41</a:t>
            </a:fld>
            <a:endParaRPr lang="en-CA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46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1A55F79-E1B3-4B11-B497-793CEC108F2F}" type="slidenum">
              <a:rPr lang="en-CA" smtClean="0"/>
              <a:pPr>
                <a:defRPr/>
              </a:pPr>
              <a:t>42</a:t>
            </a:fld>
            <a:endParaRPr lang="en-CA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57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DFB3982-68E4-4C95-8042-ABE252451206}" type="slidenum">
              <a:rPr lang="en-CA" smtClean="0"/>
              <a:pPr>
                <a:defRPr/>
              </a:pPr>
              <a:t>43</a:t>
            </a:fld>
            <a:endParaRPr lang="en-CA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67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B1B7F07-FE14-4EC1-892E-42EAC2072193}" type="slidenum">
              <a:rPr lang="en-CA" smtClean="0"/>
              <a:pPr>
                <a:defRPr/>
              </a:pPr>
              <a:t>44</a:t>
            </a:fld>
            <a:endParaRPr lang="en-CA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5C52A1A-AD24-40EF-BCE8-0307B9F5D56F}" type="slidenum">
              <a:rPr lang="en-CA" smtClean="0"/>
              <a:pPr>
                <a:defRPr/>
              </a:pPr>
              <a:t>5</a:t>
            </a:fld>
            <a:endParaRPr lang="en-CA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6253D45-4C98-408B-9E42-ED3CE91C4611}" type="slidenum">
              <a:rPr lang="en-CA" smtClean="0"/>
              <a:pPr>
                <a:defRPr/>
              </a:pPr>
              <a:t>6</a:t>
            </a:fld>
            <a:endParaRPr lang="en-CA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ADD6256-C2FC-4AD4-B46F-5EC1610FA17E}" type="slidenum">
              <a:rPr lang="en-CA" smtClean="0"/>
              <a:pPr>
                <a:defRPr/>
              </a:pPr>
              <a:t>7</a:t>
            </a:fld>
            <a:endParaRPr lang="en-CA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58FD823-9E91-4FCE-97B9-1F35D4D9453F}" type="slidenum">
              <a:rPr lang="en-CA" smtClean="0"/>
              <a:pPr>
                <a:defRPr/>
              </a:pPr>
              <a:t>8</a:t>
            </a:fld>
            <a:endParaRPr lang="en-CA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08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45F1B96-E17B-444C-96FB-4ACB636F9FE2}" type="slidenum">
              <a:rPr lang="en-CA" smtClean="0"/>
              <a:pPr>
                <a:defRPr/>
              </a:pPr>
              <a:t>9</a:t>
            </a:fld>
            <a:endParaRPr lang="en-CA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A4A8D2A-9EAD-4573-B878-2A272EDA46A7}" type="slidenum">
              <a:rPr lang="en-CA" smtClean="0"/>
              <a:pPr>
                <a:defRPr/>
              </a:pPr>
              <a:t>12</a:t>
            </a:fld>
            <a:endParaRPr lang="en-CA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EC522-05F7-41C0-A68D-78081B81B061}" type="datetimeFigureOut">
              <a:rPr lang="en-US" smtClean="0"/>
              <a:pPr/>
              <a:t>10/18/2016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7D3BF-AFC4-4890-AC93-422B8E5743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33834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EC522-05F7-41C0-A68D-78081B81B061}" type="datetimeFigureOut">
              <a:rPr lang="en-US" smtClean="0"/>
              <a:pPr/>
              <a:t>10/18/2016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7D3BF-AFC4-4890-AC93-422B8E5743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5778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EC522-05F7-41C0-A68D-78081B81B061}" type="datetimeFigureOut">
              <a:rPr lang="en-US" smtClean="0"/>
              <a:pPr/>
              <a:t>10/18/2016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7D3BF-AFC4-4890-AC93-422B8E5743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98337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EC522-05F7-41C0-A68D-78081B81B061}" type="datetimeFigureOut">
              <a:rPr lang="en-US" smtClean="0"/>
              <a:pPr/>
              <a:t>10/18/2016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7D3BF-AFC4-4890-AC93-422B8E5743F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5"/>
          <p:cNvSpPr txBox="1">
            <a:spLocks noChangeArrowheads="1"/>
          </p:cNvSpPr>
          <p:nvPr userDrawn="1"/>
        </p:nvSpPr>
        <p:spPr bwMode="auto">
          <a:xfrm>
            <a:off x="179388" y="682849"/>
            <a:ext cx="889987" cy="369332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 dirty="0" smtClean="0"/>
              <a:t>6.4.2.2</a:t>
            </a:r>
            <a:endParaRPr lang="en-CA" altLang="en-US" dirty="0"/>
          </a:p>
        </p:txBody>
      </p:sp>
    </p:spTree>
    <p:extLst>
      <p:ext uri="{BB962C8B-B14F-4D97-AF65-F5344CB8AC3E}">
        <p14:creationId xmlns="" xmlns:p14="http://schemas.microsoft.com/office/powerpoint/2010/main" val="3613695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EC522-05F7-41C0-A68D-78081B81B061}" type="datetimeFigureOut">
              <a:rPr lang="en-US" smtClean="0"/>
              <a:pPr/>
              <a:t>10/18/2016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7D3BF-AFC4-4890-AC93-422B8E5743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40493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EC522-05F7-41C0-A68D-78081B81B061}" type="datetimeFigureOut">
              <a:rPr lang="en-US" smtClean="0"/>
              <a:pPr/>
              <a:t>10/18/2016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7D3BF-AFC4-4890-AC93-422B8E5743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59945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EC522-05F7-41C0-A68D-78081B81B061}" type="datetimeFigureOut">
              <a:rPr lang="en-US" smtClean="0"/>
              <a:pPr/>
              <a:t>10/18/2016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7D3BF-AFC4-4890-AC93-422B8E5743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60022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EC522-05F7-41C0-A68D-78081B81B061}" type="datetimeFigureOut">
              <a:rPr lang="en-US" smtClean="0"/>
              <a:pPr/>
              <a:t>10/18/2016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7D3BF-AFC4-4890-AC93-422B8E5743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56229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EC522-05F7-41C0-A68D-78081B81B061}" type="datetimeFigureOut">
              <a:rPr lang="en-US" smtClean="0"/>
              <a:pPr/>
              <a:t>10/18/2016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7D3BF-AFC4-4890-AC93-422B8E5743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50498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EC522-05F7-41C0-A68D-78081B81B061}" type="datetimeFigureOut">
              <a:rPr lang="en-US" smtClean="0"/>
              <a:pPr/>
              <a:t>10/18/2016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7D3BF-AFC4-4890-AC93-422B8E5743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78338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EC522-05F7-41C0-A68D-78081B81B061}" type="datetimeFigureOut">
              <a:rPr lang="en-US" smtClean="0"/>
              <a:pPr/>
              <a:t>10/18/2016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7D3BF-AFC4-4890-AC93-422B8E5743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38828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CEC522-05F7-41C0-A68D-78081B81B061}" type="datetimeFigureOut">
              <a:rPr lang="en-US" smtClean="0"/>
              <a:pPr/>
              <a:t>10/18/2016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47D3BF-AFC4-4890-AC93-422B8E5743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96255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Multi-way search trees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2768636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latin typeface="Arial" charset="0"/>
                <a:cs typeface="Arial" charset="0"/>
              </a:rPr>
              <a:t>Insertion into 3-Way Trees</a:t>
            </a:r>
            <a:endParaRPr lang="en-CA" altLang="en-US" smtClean="0">
              <a:latin typeface="Arial" charset="0"/>
              <a:cs typeface="Arial" charset="0"/>
            </a:endParaRP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CA" altLang="en-US" smtClean="0">
                <a:latin typeface="Arial" charset="0"/>
                <a:cs typeface="Arial" charset="0"/>
              </a:rPr>
              <a:t>	Any new insertion would create an appropriate sub-tree</a:t>
            </a:r>
          </a:p>
          <a:p>
            <a:pPr lvl="1"/>
            <a:r>
              <a:rPr lang="en-CA" altLang="en-US" smtClean="0">
                <a:latin typeface="Arial" charset="0"/>
                <a:cs typeface="Arial" charset="0"/>
              </a:rPr>
              <a:t>Inserting 91, we note that 91 &gt; 68, so a right sub-tree is constructed</a:t>
            </a:r>
          </a:p>
        </p:txBody>
      </p:sp>
      <p:pic>
        <p:nvPicPr>
          <p:cNvPr id="23556" name="Picture 2" descr="C:\Users\dwharder\Desktop\a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2744788"/>
            <a:ext cx="3960813" cy="1366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179388" y="682849"/>
            <a:ext cx="88998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 dirty="0" smtClean="0"/>
              <a:t>6.4.2.2</a:t>
            </a:r>
            <a:endParaRPr lang="en-CA" altLang="en-US" dirty="0"/>
          </a:p>
        </p:txBody>
      </p:sp>
    </p:spTree>
    <p:extLst>
      <p:ext uri="{BB962C8B-B14F-4D97-AF65-F5344CB8AC3E}">
        <p14:creationId xmlns="" xmlns:p14="http://schemas.microsoft.com/office/powerpoint/2010/main" val="4118660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latin typeface="Arial" charset="0"/>
                <a:cs typeface="Arial" charset="0"/>
              </a:rPr>
              <a:t>Insertion into 3-Way Trees</a:t>
            </a:r>
            <a:endParaRPr lang="en-CA" altLang="en-US" smtClean="0">
              <a:latin typeface="Arial" charset="0"/>
              <a:cs typeface="Arial" charset="0"/>
            </a:endParaRP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CA" altLang="en-US" smtClean="0">
                <a:latin typeface="Arial" charset="0"/>
                <a:cs typeface="Arial" charset="0"/>
              </a:rPr>
              <a:t>	Any new insertion would create an appropriate sub-tree</a:t>
            </a:r>
          </a:p>
          <a:p>
            <a:pPr lvl="1"/>
            <a:r>
              <a:rPr lang="en-CA" altLang="en-US" smtClean="0">
                <a:latin typeface="Arial" charset="0"/>
                <a:cs typeface="Arial" charset="0"/>
              </a:rPr>
              <a:t>Inserting 91, we note that 91 &gt; 68, so a right sub-tree is constructed</a:t>
            </a:r>
          </a:p>
        </p:txBody>
      </p:sp>
      <p:pic>
        <p:nvPicPr>
          <p:cNvPr id="24580" name="Picture 3" descr="C:\Users\dwharder\Desktop\kk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2744788"/>
            <a:ext cx="3960813" cy="1366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179388" y="682849"/>
            <a:ext cx="88998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 dirty="0" smtClean="0"/>
              <a:t>6.4.2.2</a:t>
            </a:r>
            <a:endParaRPr lang="en-CA" altLang="en-US" dirty="0"/>
          </a:p>
        </p:txBody>
      </p:sp>
    </p:spTree>
    <p:extLst>
      <p:ext uri="{BB962C8B-B14F-4D97-AF65-F5344CB8AC3E}">
        <p14:creationId xmlns="" xmlns:p14="http://schemas.microsoft.com/office/powerpoint/2010/main" val="2902078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3" descr="C:\Users\dwharder\Desktop\kk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2744788"/>
            <a:ext cx="3960813" cy="1366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latin typeface="Arial" charset="0"/>
                <a:cs typeface="Arial" charset="0"/>
              </a:rPr>
              <a:t>Insertion into 3-Way Trees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smtClean="0">
                <a:latin typeface="Arial" charset="0"/>
                <a:cs typeface="Arial" charset="0"/>
              </a:rPr>
              <a:t>	If we insert 38, we note that 28 &lt; 38 &lt; 68 and thus build a new sub-tree in the middle</a:t>
            </a:r>
          </a:p>
        </p:txBody>
      </p:sp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179388" y="682849"/>
            <a:ext cx="88998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 dirty="0" smtClean="0"/>
              <a:t>6.4.2.2</a:t>
            </a:r>
            <a:endParaRPr lang="en-CA" altLang="en-US" dirty="0"/>
          </a:p>
        </p:txBody>
      </p:sp>
    </p:spTree>
    <p:extLst>
      <p:ext uri="{BB962C8B-B14F-4D97-AF65-F5344CB8AC3E}">
        <p14:creationId xmlns="" xmlns:p14="http://schemas.microsoft.com/office/powerpoint/2010/main" val="336297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latin typeface="Arial" charset="0"/>
                <a:cs typeface="Arial" charset="0"/>
              </a:rPr>
              <a:t>Insertion into 3-Way Trees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smtClean="0">
                <a:latin typeface="Arial" charset="0"/>
                <a:cs typeface="Arial" charset="0"/>
              </a:rPr>
              <a:t>	If we insert 38, we note that 28 &lt; 38 &lt; 68 and thus build a new sub-tree in the middle</a:t>
            </a:r>
          </a:p>
        </p:txBody>
      </p:sp>
      <p:pic>
        <p:nvPicPr>
          <p:cNvPr id="26628" name="Picture 2" descr="C:\Users\dwharder\Desktop\xx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2744788"/>
            <a:ext cx="3960813" cy="1366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179388" y="682849"/>
            <a:ext cx="88998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 dirty="0" smtClean="0"/>
              <a:t>6.4.2.2</a:t>
            </a:r>
            <a:endParaRPr lang="en-CA" altLang="en-US" dirty="0"/>
          </a:p>
        </p:txBody>
      </p:sp>
    </p:spTree>
    <p:extLst>
      <p:ext uri="{BB962C8B-B14F-4D97-AF65-F5344CB8AC3E}">
        <p14:creationId xmlns="" xmlns:p14="http://schemas.microsoft.com/office/powerpoint/2010/main" val="1006375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latin typeface="Arial" charset="0"/>
                <a:cs typeface="Arial" charset="0"/>
              </a:rPr>
              <a:t>Insertion into 3-Way Trees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smtClean="0">
                <a:latin typeface="Arial" charset="0"/>
                <a:cs typeface="Arial" charset="0"/>
              </a:rPr>
              <a:t>	At this point, if we insert 82, we note 82 &gt; 68 and the right sub-tree is not yet full</a:t>
            </a:r>
          </a:p>
        </p:txBody>
      </p:sp>
      <p:pic>
        <p:nvPicPr>
          <p:cNvPr id="27652" name="Picture 2" descr="C:\Users\dwharder\Desktop\xx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2744788"/>
            <a:ext cx="3960813" cy="1366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179388" y="682849"/>
            <a:ext cx="88998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 dirty="0" smtClean="0"/>
              <a:t>6.4.2.2</a:t>
            </a:r>
            <a:endParaRPr lang="en-CA" altLang="en-US" dirty="0"/>
          </a:p>
        </p:txBody>
      </p:sp>
    </p:spTree>
    <p:extLst>
      <p:ext uri="{BB962C8B-B14F-4D97-AF65-F5344CB8AC3E}">
        <p14:creationId xmlns="" xmlns:p14="http://schemas.microsoft.com/office/powerpoint/2010/main" val="1860999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latin typeface="Arial" charset="0"/>
                <a:cs typeface="Arial" charset="0"/>
              </a:rPr>
              <a:t>Insertion into 3-Way Trees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smtClean="0">
                <a:latin typeface="Arial" charset="0"/>
                <a:cs typeface="Arial" charset="0"/>
              </a:rPr>
              <a:t>	At this point, if we insert 82, we note 82 &gt; 68 and the right sub-tree is not yet full</a:t>
            </a:r>
          </a:p>
        </p:txBody>
      </p:sp>
      <p:pic>
        <p:nvPicPr>
          <p:cNvPr id="28676" name="Picture 5" descr="C:\Users\dwharder\Desktop\a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2744788"/>
            <a:ext cx="3960813" cy="1366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179388" y="682849"/>
            <a:ext cx="88998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 dirty="0" smtClean="0"/>
              <a:t>6.4.2.2</a:t>
            </a:r>
            <a:endParaRPr lang="en-CA" altLang="en-US" dirty="0"/>
          </a:p>
        </p:txBody>
      </p:sp>
    </p:spTree>
    <p:extLst>
      <p:ext uri="{BB962C8B-B14F-4D97-AF65-F5344CB8AC3E}">
        <p14:creationId xmlns="" xmlns:p14="http://schemas.microsoft.com/office/powerpoint/2010/main" val="849128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latin typeface="Arial" charset="0"/>
                <a:cs typeface="Arial" charset="0"/>
              </a:rPr>
              <a:t>Insertion into 3-Way Trees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If we insert 14, we note 14 &lt; 27, so we create a new node</a:t>
            </a:r>
          </a:p>
        </p:txBody>
      </p:sp>
      <p:pic>
        <p:nvPicPr>
          <p:cNvPr id="29700" name="Picture 5" descr="C:\Users\dwharder\Desktop\a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2744788"/>
            <a:ext cx="3960813" cy="1366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179388" y="682849"/>
            <a:ext cx="88998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 dirty="0" smtClean="0"/>
              <a:t>6.4.2.2</a:t>
            </a:r>
            <a:endParaRPr lang="en-CA" altLang="en-US" dirty="0"/>
          </a:p>
        </p:txBody>
      </p:sp>
    </p:spTree>
    <p:extLst>
      <p:ext uri="{BB962C8B-B14F-4D97-AF65-F5344CB8AC3E}">
        <p14:creationId xmlns="" xmlns:p14="http://schemas.microsoft.com/office/powerpoint/2010/main" val="1172303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latin typeface="Arial" charset="0"/>
                <a:cs typeface="Arial" charset="0"/>
              </a:rPr>
              <a:t>Insertion into 3-Way Trees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If we insert 14, we note 14 &lt; 27, so we create a new node</a:t>
            </a:r>
          </a:p>
        </p:txBody>
      </p:sp>
      <p:pic>
        <p:nvPicPr>
          <p:cNvPr id="30724" name="Picture 6" descr="C:\Users\dwharder\Desktop\a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2744788"/>
            <a:ext cx="3960813" cy="1366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179388" y="682849"/>
            <a:ext cx="88998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 dirty="0" smtClean="0"/>
              <a:t>6.4.2.2</a:t>
            </a:r>
            <a:endParaRPr lang="en-CA" altLang="en-US" dirty="0"/>
          </a:p>
        </p:txBody>
      </p:sp>
    </p:spTree>
    <p:extLst>
      <p:ext uri="{BB962C8B-B14F-4D97-AF65-F5344CB8AC3E}">
        <p14:creationId xmlns="" xmlns:p14="http://schemas.microsoft.com/office/powerpoint/2010/main" val="3458952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latin typeface="Arial" charset="0"/>
                <a:cs typeface="Arial" charset="0"/>
              </a:rPr>
              <a:t>Insertion into 3-Way Trees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smtClean="0">
                <a:latin typeface="Arial" charset="0"/>
                <a:cs typeface="Arial" charset="0"/>
              </a:rPr>
              <a:t>	Next, inserting 62, 27 &lt; 62 &lt; 28 so we insert it into the middle sub-tree which also is not full</a:t>
            </a:r>
          </a:p>
        </p:txBody>
      </p:sp>
      <p:pic>
        <p:nvPicPr>
          <p:cNvPr id="31748" name="Picture 6" descr="C:\Users\dwharder\Desktop\a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2744788"/>
            <a:ext cx="3960813" cy="1366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179388" y="682849"/>
            <a:ext cx="88998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 dirty="0" smtClean="0"/>
              <a:t>6.4.2.2</a:t>
            </a:r>
            <a:endParaRPr lang="en-CA" altLang="en-US" dirty="0"/>
          </a:p>
        </p:txBody>
      </p:sp>
    </p:spTree>
    <p:extLst>
      <p:ext uri="{BB962C8B-B14F-4D97-AF65-F5344CB8AC3E}">
        <p14:creationId xmlns="" xmlns:p14="http://schemas.microsoft.com/office/powerpoint/2010/main" val="971878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latin typeface="Arial" charset="0"/>
                <a:cs typeface="Arial" charset="0"/>
              </a:rPr>
              <a:t>Insertion into 3-Way Trees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smtClean="0">
                <a:latin typeface="Arial" charset="0"/>
                <a:cs typeface="Arial" charset="0"/>
              </a:rPr>
              <a:t>	Next, inserting 62, 27 &lt; 62 &lt; 28 so we insert it into the middle sub-tree which also is not full</a:t>
            </a:r>
          </a:p>
        </p:txBody>
      </p:sp>
      <p:pic>
        <p:nvPicPr>
          <p:cNvPr id="32772" name="Picture 7" descr="C:\Users\dwharder\Desktop\a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2744788"/>
            <a:ext cx="3960813" cy="1366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179388" y="682849"/>
            <a:ext cx="88998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 dirty="0" smtClean="0"/>
              <a:t>6.4.2.2</a:t>
            </a:r>
            <a:endParaRPr lang="en-CA" altLang="en-US" dirty="0"/>
          </a:p>
        </p:txBody>
      </p:sp>
    </p:spTree>
    <p:extLst>
      <p:ext uri="{BB962C8B-B14F-4D97-AF65-F5344CB8AC3E}">
        <p14:creationId xmlns="" xmlns:p14="http://schemas.microsoft.com/office/powerpoint/2010/main" val="125190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4" descr="gentre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675" y="3543300"/>
            <a:ext cx="2736850" cy="186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 smtClean="0">
                <a:latin typeface="Arial" charset="0"/>
                <a:cs typeface="Arial" charset="0"/>
              </a:rPr>
              <a:t>  In-order </a:t>
            </a:r>
            <a:r>
              <a:rPr lang="en-US" altLang="en-US" dirty="0">
                <a:latin typeface="Arial" charset="0"/>
                <a:cs typeface="Arial" charset="0"/>
              </a:rPr>
              <a:t>traversals on </a:t>
            </a:r>
            <a:r>
              <a:rPr lang="en-US" altLang="en-US" dirty="0" smtClean="0">
                <a:latin typeface="Arial" charset="0"/>
                <a:cs typeface="Arial" charset="0"/>
              </a:rPr>
              <a:t>general trees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We have noted that in-order traversals only make sense for binary search trees and not </a:t>
            </a:r>
            <a:r>
              <a:rPr lang="en-US" alt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i="1" dirty="0" smtClean="0">
                <a:latin typeface="Arial" charset="0"/>
                <a:cs typeface="Arial" charset="0"/>
              </a:rPr>
              <a:t>-</a:t>
            </a:r>
            <a:r>
              <a:rPr lang="en-US" altLang="en-US" dirty="0" err="1" smtClean="0">
                <a:latin typeface="Arial" charset="0"/>
                <a:cs typeface="Arial" charset="0"/>
              </a:rPr>
              <a:t>ary</a:t>
            </a:r>
            <a:r>
              <a:rPr lang="en-US" altLang="en-US" dirty="0" smtClean="0">
                <a:latin typeface="Arial" charset="0"/>
                <a:cs typeface="Arial" charset="0"/>
              </a:rPr>
              <a:t> trees in general</a:t>
            </a:r>
            <a:endParaRPr lang="en-US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endParaRPr lang="en-US" altLang="en-US" sz="2800" dirty="0" smtClean="0">
              <a:solidFill>
                <a:srgbClr val="FF0000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66270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latin typeface="Arial" charset="0"/>
                <a:cs typeface="Arial" charset="0"/>
              </a:rPr>
              <a:t>Insertion into 3-Way Trees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smtClean="0">
                <a:latin typeface="Arial" charset="0"/>
                <a:cs typeface="Arial" charset="0"/>
              </a:rPr>
              <a:t>	If we insert 45,</a:t>
            </a:r>
          </a:p>
          <a:p>
            <a:pPr lvl="1"/>
            <a:r>
              <a:rPr lang="en-US" altLang="en-US" smtClean="0">
                <a:latin typeface="Arial" charset="0"/>
                <a:cs typeface="Arial" charset="0"/>
              </a:rPr>
              <a:t>First, 27 &lt; 45 &lt; 68 and then 38 &lt; 45 &lt; 62</a:t>
            </a:r>
          </a:p>
        </p:txBody>
      </p:sp>
      <p:pic>
        <p:nvPicPr>
          <p:cNvPr id="33796" name="Picture 7" descr="C:\Users\dwharder\Desktop\a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2744788"/>
            <a:ext cx="3960813" cy="1366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179388" y="682849"/>
            <a:ext cx="88998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 dirty="0" smtClean="0"/>
              <a:t>6.4.2.2</a:t>
            </a:r>
            <a:endParaRPr lang="en-CA" altLang="en-US" dirty="0"/>
          </a:p>
        </p:txBody>
      </p:sp>
    </p:spTree>
    <p:extLst>
      <p:ext uri="{BB962C8B-B14F-4D97-AF65-F5344CB8AC3E}">
        <p14:creationId xmlns="" xmlns:p14="http://schemas.microsoft.com/office/powerpoint/2010/main" val="3752695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latin typeface="Arial" charset="0"/>
                <a:cs typeface="Arial" charset="0"/>
              </a:rPr>
              <a:t>Insertion into 3-Way Trees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smtClean="0">
                <a:latin typeface="Arial" charset="0"/>
                <a:cs typeface="Arial" charset="0"/>
              </a:rPr>
              <a:t>	If we insert 45,</a:t>
            </a:r>
          </a:p>
          <a:p>
            <a:pPr lvl="1"/>
            <a:r>
              <a:rPr lang="en-US" altLang="en-US" smtClean="0">
                <a:latin typeface="Arial" charset="0"/>
                <a:cs typeface="Arial" charset="0"/>
              </a:rPr>
              <a:t>First, 27 &lt; 45 &lt; 68 and then 38 &lt; 45 &lt; 62</a:t>
            </a:r>
          </a:p>
          <a:p>
            <a:pPr>
              <a:buFont typeface="Arial" charset="0"/>
              <a:buNone/>
            </a:pPr>
            <a:endParaRPr lang="en-US" altLang="en-US" smtClean="0">
              <a:latin typeface="Arial" charset="0"/>
              <a:cs typeface="Arial" charset="0"/>
            </a:endParaRPr>
          </a:p>
        </p:txBody>
      </p:sp>
      <p:pic>
        <p:nvPicPr>
          <p:cNvPr id="34820" name="Picture 8" descr="C:\Users\dwharder\Desktop\a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2744788"/>
            <a:ext cx="3960813" cy="1366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179388" y="682849"/>
            <a:ext cx="88998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 dirty="0" smtClean="0"/>
              <a:t>6.4.2.2</a:t>
            </a:r>
            <a:endParaRPr lang="en-CA" altLang="en-US" dirty="0"/>
          </a:p>
        </p:txBody>
      </p:sp>
    </p:spTree>
    <p:extLst>
      <p:ext uri="{BB962C8B-B14F-4D97-AF65-F5344CB8AC3E}">
        <p14:creationId xmlns="" xmlns:p14="http://schemas.microsoft.com/office/powerpoint/2010/main" val="2088623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latin typeface="Arial" charset="0"/>
                <a:cs typeface="Arial" charset="0"/>
              </a:rPr>
              <a:t>Insertion into 3-Way Trees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smtClean="0">
                <a:latin typeface="Arial" charset="0"/>
                <a:cs typeface="Arial" charset="0"/>
              </a:rPr>
              <a:t>	If we insert 76, we note 68 &gt; 76 but then 76 &lt; 82</a:t>
            </a:r>
          </a:p>
          <a:p>
            <a:pPr lvl="1"/>
            <a:r>
              <a:rPr lang="en-US" altLang="en-US" smtClean="0">
                <a:latin typeface="Arial" charset="0"/>
                <a:cs typeface="Arial" charset="0"/>
              </a:rPr>
              <a:t>Create a new left sub-tree of the 82-91 node</a:t>
            </a:r>
          </a:p>
        </p:txBody>
      </p:sp>
      <p:pic>
        <p:nvPicPr>
          <p:cNvPr id="35844" name="Picture 8" descr="C:\Users\dwharder\Desktop\a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2744788"/>
            <a:ext cx="3960813" cy="1366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179388" y="682849"/>
            <a:ext cx="88998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 dirty="0" smtClean="0"/>
              <a:t>6.4.2.2</a:t>
            </a:r>
            <a:endParaRPr lang="en-CA" altLang="en-US" dirty="0"/>
          </a:p>
        </p:txBody>
      </p:sp>
    </p:spTree>
    <p:extLst>
      <p:ext uri="{BB962C8B-B14F-4D97-AF65-F5344CB8AC3E}">
        <p14:creationId xmlns="" xmlns:p14="http://schemas.microsoft.com/office/powerpoint/2010/main" val="3141026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latin typeface="Arial" charset="0"/>
                <a:cs typeface="Arial" charset="0"/>
              </a:rPr>
              <a:t>Insertion into 3-Way Trees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smtClean="0">
                <a:latin typeface="Arial" charset="0"/>
                <a:cs typeface="Arial" charset="0"/>
              </a:rPr>
              <a:t>	If we insert 76, we note 68 &gt; 76 but then 76 &lt; 82</a:t>
            </a:r>
          </a:p>
          <a:p>
            <a:pPr lvl="1"/>
            <a:r>
              <a:rPr lang="en-US" altLang="en-US" smtClean="0">
                <a:latin typeface="Arial" charset="0"/>
                <a:cs typeface="Arial" charset="0"/>
              </a:rPr>
              <a:t>Create a new left sub-tree of the 82-91 node</a:t>
            </a:r>
          </a:p>
        </p:txBody>
      </p:sp>
      <p:pic>
        <p:nvPicPr>
          <p:cNvPr id="36868" name="Picture 9" descr="C:\Users\dwharder\Desktop\a1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2744788"/>
            <a:ext cx="3960813" cy="1366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179388" y="682849"/>
            <a:ext cx="88998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 dirty="0" smtClean="0"/>
              <a:t>6.4.2.2</a:t>
            </a:r>
            <a:endParaRPr lang="en-CA" altLang="en-US" dirty="0"/>
          </a:p>
        </p:txBody>
      </p:sp>
    </p:spTree>
    <p:extLst>
      <p:ext uri="{BB962C8B-B14F-4D97-AF65-F5344CB8AC3E}">
        <p14:creationId xmlns="" xmlns:p14="http://schemas.microsoft.com/office/powerpoint/2010/main" val="3729472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latin typeface="Arial" charset="0"/>
                <a:cs typeface="Arial" charset="0"/>
              </a:rPr>
              <a:t>Insertion into 3-Way Trees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smtClean="0">
                <a:latin typeface="Arial" charset="0"/>
                <a:cs typeface="Arial" charset="0"/>
              </a:rPr>
              <a:t>	If we insert 4, 4 &lt; 27 and the left sub-tree contains only a single element</a:t>
            </a:r>
          </a:p>
        </p:txBody>
      </p:sp>
      <p:pic>
        <p:nvPicPr>
          <p:cNvPr id="37892" name="Picture 9" descr="C:\Users\dwharder\Desktop\a1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2744788"/>
            <a:ext cx="3960813" cy="1366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179388" y="682849"/>
            <a:ext cx="88998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 dirty="0" smtClean="0"/>
              <a:t>6.4.2.2</a:t>
            </a:r>
            <a:endParaRPr lang="en-CA" altLang="en-US" dirty="0"/>
          </a:p>
        </p:txBody>
      </p:sp>
    </p:spTree>
    <p:extLst>
      <p:ext uri="{BB962C8B-B14F-4D97-AF65-F5344CB8AC3E}">
        <p14:creationId xmlns="" xmlns:p14="http://schemas.microsoft.com/office/powerpoint/2010/main" val="2989480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latin typeface="Arial" charset="0"/>
                <a:cs typeface="Arial" charset="0"/>
              </a:rPr>
              <a:t>Insertion into 3-Way Trees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smtClean="0">
                <a:latin typeface="Arial" charset="0"/>
                <a:cs typeface="Arial" charset="0"/>
              </a:rPr>
              <a:t>	If we insert 4, 4 &lt; 27 and the left sub-tree contains only a single element</a:t>
            </a:r>
          </a:p>
        </p:txBody>
      </p:sp>
      <p:pic>
        <p:nvPicPr>
          <p:cNvPr id="38916" name="Picture 10" descr="C:\Users\dwharder\Desktop\a1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2744788"/>
            <a:ext cx="3960813" cy="1366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179388" y="682849"/>
            <a:ext cx="88998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 dirty="0" smtClean="0"/>
              <a:t>6.4.2.2</a:t>
            </a:r>
            <a:endParaRPr lang="en-CA" altLang="en-US" dirty="0"/>
          </a:p>
        </p:txBody>
      </p:sp>
    </p:spTree>
    <p:extLst>
      <p:ext uri="{BB962C8B-B14F-4D97-AF65-F5344CB8AC3E}">
        <p14:creationId xmlns="" xmlns:p14="http://schemas.microsoft.com/office/powerpoint/2010/main" val="1888182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latin typeface="Arial" charset="0"/>
                <a:cs typeface="Arial" charset="0"/>
              </a:rPr>
              <a:t>Insertion into 3-Way Trees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smtClean="0">
                <a:latin typeface="Arial" charset="0"/>
                <a:cs typeface="Arial" charset="0"/>
              </a:rPr>
              <a:t>	If we insert 51, 27 &lt; 51 &lt; 68 and 38 &lt; 51 &lt; 62; therefore, we insert 51 into the node containing 45</a:t>
            </a:r>
          </a:p>
        </p:txBody>
      </p:sp>
      <p:pic>
        <p:nvPicPr>
          <p:cNvPr id="39940" name="Picture 10" descr="C:\Users\dwharder\Desktop\a1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2744788"/>
            <a:ext cx="3960813" cy="1366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179388" y="682849"/>
            <a:ext cx="88998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 dirty="0" smtClean="0"/>
              <a:t>6.4.2.2</a:t>
            </a:r>
            <a:endParaRPr lang="en-CA" altLang="en-US" dirty="0"/>
          </a:p>
        </p:txBody>
      </p:sp>
    </p:spTree>
    <p:extLst>
      <p:ext uri="{BB962C8B-B14F-4D97-AF65-F5344CB8AC3E}">
        <p14:creationId xmlns="" xmlns:p14="http://schemas.microsoft.com/office/powerpoint/2010/main" val="1082510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latin typeface="Arial" charset="0"/>
                <a:cs typeface="Arial" charset="0"/>
              </a:rPr>
              <a:t>Insertion into 3-Way Trees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smtClean="0">
                <a:latin typeface="Arial" charset="0"/>
                <a:cs typeface="Arial" charset="0"/>
              </a:rPr>
              <a:t>	If we insert 51, 27 &lt; 51 &lt; 68 and 38 &lt; 51 &lt; 62; therefore, we insert 51 into the node containing 45</a:t>
            </a:r>
          </a:p>
        </p:txBody>
      </p:sp>
      <p:pic>
        <p:nvPicPr>
          <p:cNvPr id="40964" name="Picture 2" descr="C:\Users\dwharder\Desktop\vv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2744788"/>
            <a:ext cx="3960813" cy="1366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179388" y="682849"/>
            <a:ext cx="88998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 dirty="0" smtClean="0"/>
              <a:t>6.4.2.2</a:t>
            </a:r>
            <a:endParaRPr lang="en-CA" altLang="en-US" dirty="0"/>
          </a:p>
        </p:txBody>
      </p:sp>
    </p:spTree>
    <p:extLst>
      <p:ext uri="{BB962C8B-B14F-4D97-AF65-F5344CB8AC3E}">
        <p14:creationId xmlns="" xmlns:p14="http://schemas.microsoft.com/office/powerpoint/2010/main" val="2751107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latin typeface="Arial" charset="0"/>
                <a:cs typeface="Arial" charset="0"/>
              </a:rPr>
              <a:t>Insertion into 3-Way Trees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smtClean="0">
                <a:latin typeface="Arial" charset="0"/>
                <a:cs typeface="Arial" charset="0"/>
              </a:rPr>
              <a:t>	If we insert 8, 8 &lt; 27 and then 4 &lt; 8 &lt; 14</a:t>
            </a:r>
          </a:p>
          <a:p>
            <a:pPr lvl="1"/>
            <a:r>
              <a:rPr lang="en-US" altLang="en-US" smtClean="0">
                <a:latin typeface="Arial" charset="0"/>
                <a:cs typeface="Arial" charset="0"/>
              </a:rPr>
              <a:t>Construct a new middle sub-tree of the 4-14 node</a:t>
            </a:r>
          </a:p>
        </p:txBody>
      </p:sp>
      <p:pic>
        <p:nvPicPr>
          <p:cNvPr id="41988" name="Picture 2" descr="C:\Users\dwharder\Desktop\vv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2744788"/>
            <a:ext cx="3960813" cy="1366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179388" y="682849"/>
            <a:ext cx="88998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 dirty="0" smtClean="0"/>
              <a:t>6.4.2.2</a:t>
            </a:r>
            <a:endParaRPr lang="en-CA" altLang="en-US" dirty="0"/>
          </a:p>
        </p:txBody>
      </p:sp>
    </p:spTree>
    <p:extLst>
      <p:ext uri="{BB962C8B-B14F-4D97-AF65-F5344CB8AC3E}">
        <p14:creationId xmlns="" xmlns:p14="http://schemas.microsoft.com/office/powerpoint/2010/main" val="904796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latin typeface="Arial" charset="0"/>
                <a:cs typeface="Arial" charset="0"/>
              </a:rPr>
              <a:t>Insertion into 3-Way Trees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smtClean="0">
                <a:latin typeface="Arial" charset="0"/>
                <a:cs typeface="Arial" charset="0"/>
              </a:rPr>
              <a:t>	If we insert 8, 8 &lt; 27 and then 4 &lt; 8 &lt; 14</a:t>
            </a:r>
          </a:p>
          <a:p>
            <a:pPr lvl="1"/>
            <a:r>
              <a:rPr lang="en-US" altLang="en-US" smtClean="0">
                <a:latin typeface="Arial" charset="0"/>
                <a:cs typeface="Arial" charset="0"/>
              </a:rPr>
              <a:t>Construct a new middle sub-tree of the 4-14 node</a:t>
            </a:r>
          </a:p>
        </p:txBody>
      </p:sp>
      <p:pic>
        <p:nvPicPr>
          <p:cNvPr id="43012" name="Picture 5" descr="C:\Users\dwharder\Desktop\vv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2744788"/>
            <a:ext cx="3960813" cy="1366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179388" y="682849"/>
            <a:ext cx="88998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 dirty="0" smtClean="0"/>
              <a:t>6.4.2.2</a:t>
            </a:r>
            <a:endParaRPr lang="en-CA" altLang="en-US" dirty="0"/>
          </a:p>
        </p:txBody>
      </p:sp>
    </p:spTree>
    <p:extLst>
      <p:ext uri="{BB962C8B-B14F-4D97-AF65-F5344CB8AC3E}">
        <p14:creationId xmlns="" xmlns:p14="http://schemas.microsoft.com/office/powerpoint/2010/main" val="4207027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latin typeface="Arial" charset="0"/>
                <a:cs typeface="Arial" charset="0"/>
              </a:rPr>
              <a:t>3-Way Trees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Suppose we had a node storing two values and with three sub-trees:</a:t>
            </a:r>
          </a:p>
          <a:p>
            <a:pPr>
              <a:buFontTx/>
              <a:buNone/>
            </a:pPr>
            <a:r>
              <a:rPr lang="en-US" altLang="en-US" sz="1600" dirty="0" smtClean="0">
                <a:latin typeface="Consolas" pitchFamily="49" charset="0"/>
                <a:cs typeface="Consolas" pitchFamily="49" charset="0"/>
              </a:rPr>
              <a:t>		</a:t>
            </a:r>
          </a:p>
        </p:txBody>
      </p:sp>
      <p:pic>
        <p:nvPicPr>
          <p:cNvPr id="76802" name="Picture 2" descr="C:\Users\dwharder\Desktop\v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2730500"/>
            <a:ext cx="1871663" cy="10795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787591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latin typeface="Arial" charset="0"/>
                <a:cs typeface="Arial" charset="0"/>
              </a:rPr>
              <a:t>Insertion into 3-Way Trees</a:t>
            </a:r>
            <a:endParaRPr lang="en-CA" altLang="en-US" smtClean="0">
              <a:latin typeface="Arial" charset="0"/>
              <a:cs typeface="Arial" charset="0"/>
            </a:endParaRPr>
          </a:p>
        </p:txBody>
      </p:sp>
      <p:sp>
        <p:nvSpPr>
          <p:cNvPr id="440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CA" altLang="en-US" smtClean="0">
                <a:latin typeface="Arial" charset="0"/>
                <a:cs typeface="Arial" charset="0"/>
              </a:rPr>
              <a:t>	If we insert 98, 98 &gt; 68 and 98 &gt; 91</a:t>
            </a:r>
          </a:p>
          <a:p>
            <a:pPr lvl="1"/>
            <a:r>
              <a:rPr lang="en-CA" altLang="en-US" smtClean="0">
                <a:latin typeface="Arial" charset="0"/>
                <a:cs typeface="Arial" charset="0"/>
              </a:rPr>
              <a:t>Construct a new right sub-tree of the 81-91 node</a:t>
            </a:r>
          </a:p>
        </p:txBody>
      </p:sp>
      <p:pic>
        <p:nvPicPr>
          <p:cNvPr id="44036" name="Picture 3" descr="C:\Users\dwharder\Desktop\vv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2744788"/>
            <a:ext cx="3960813" cy="1366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179388" y="682849"/>
            <a:ext cx="88998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 dirty="0" smtClean="0"/>
              <a:t>6.4.2.2</a:t>
            </a:r>
            <a:endParaRPr lang="en-CA" altLang="en-US" dirty="0"/>
          </a:p>
        </p:txBody>
      </p:sp>
    </p:spTree>
    <p:extLst>
      <p:ext uri="{BB962C8B-B14F-4D97-AF65-F5344CB8AC3E}">
        <p14:creationId xmlns="" xmlns:p14="http://schemas.microsoft.com/office/powerpoint/2010/main" val="353940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latin typeface="Arial" charset="0"/>
                <a:cs typeface="Arial" charset="0"/>
              </a:rPr>
              <a:t>Insertion into 3-Way Trees</a:t>
            </a:r>
            <a:endParaRPr lang="en-CA" altLang="en-US" smtClean="0">
              <a:latin typeface="Arial" charset="0"/>
              <a:cs typeface="Arial" charset="0"/>
            </a:endParaRPr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CA" altLang="en-US" smtClean="0">
                <a:latin typeface="Arial" charset="0"/>
                <a:cs typeface="Arial" charset="0"/>
              </a:rPr>
              <a:t>	If we insert 98, 98 &gt; 68 and 98 &gt; 91</a:t>
            </a:r>
          </a:p>
          <a:p>
            <a:pPr lvl="1"/>
            <a:r>
              <a:rPr lang="en-CA" altLang="en-US" smtClean="0">
                <a:latin typeface="Arial" charset="0"/>
                <a:cs typeface="Arial" charset="0"/>
              </a:rPr>
              <a:t>Construct a new right sub-tree of the 81-91 node</a:t>
            </a:r>
          </a:p>
          <a:p>
            <a:pPr>
              <a:buFont typeface="Arial" charset="0"/>
              <a:buNone/>
            </a:pPr>
            <a:endParaRPr lang="en-CA" altLang="en-US" smtClean="0">
              <a:latin typeface="Arial" charset="0"/>
              <a:cs typeface="Arial" charset="0"/>
            </a:endParaRPr>
          </a:p>
        </p:txBody>
      </p:sp>
      <p:pic>
        <p:nvPicPr>
          <p:cNvPr id="45060" name="Picture 12" descr="C:\Users\dwharder\Desktop\a1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2744788"/>
            <a:ext cx="3960813" cy="1366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179388" y="682849"/>
            <a:ext cx="88998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 dirty="0" smtClean="0"/>
              <a:t>6.4.2.2</a:t>
            </a:r>
            <a:endParaRPr lang="en-CA" altLang="en-US" dirty="0"/>
          </a:p>
        </p:txBody>
      </p:sp>
    </p:spTree>
    <p:extLst>
      <p:ext uri="{BB962C8B-B14F-4D97-AF65-F5344CB8AC3E}">
        <p14:creationId xmlns="" xmlns:p14="http://schemas.microsoft.com/office/powerpoint/2010/main" val="1668010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latin typeface="Arial" charset="0"/>
                <a:cs typeface="Arial" charset="0"/>
              </a:rPr>
              <a:t>Insertion into 3-Way Trees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smtClean="0">
                <a:latin typeface="Arial" charset="0"/>
                <a:cs typeface="Arial" charset="0"/>
              </a:rPr>
              <a:t>	Finally, consider adding 57:</a:t>
            </a:r>
          </a:p>
          <a:p>
            <a:pPr lvl="1"/>
            <a:r>
              <a:rPr lang="en-US" altLang="en-US" smtClean="0">
                <a:latin typeface="Arial" charset="0"/>
                <a:cs typeface="Arial" charset="0"/>
              </a:rPr>
              <a:t>27 &lt; 57 &lt; 68, 38 &lt; 57 &lt; 62 and 57 &gt; 51</a:t>
            </a:r>
          </a:p>
          <a:p>
            <a:pPr lvl="1"/>
            <a:r>
              <a:rPr lang="en-US" altLang="en-US" smtClean="0">
                <a:latin typeface="Arial" charset="0"/>
                <a:cs typeface="Arial" charset="0"/>
              </a:rPr>
              <a:t>Construct a new right sub-tree of the 45-51 node</a:t>
            </a:r>
          </a:p>
        </p:txBody>
      </p:sp>
      <p:pic>
        <p:nvPicPr>
          <p:cNvPr id="46084" name="Picture 12" descr="C:\Users\dwharder\Desktop\a1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2744788"/>
            <a:ext cx="3960813" cy="1366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179388" y="682849"/>
            <a:ext cx="88998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 dirty="0" smtClean="0"/>
              <a:t>6.4.2.2</a:t>
            </a:r>
            <a:endParaRPr lang="en-CA" altLang="en-US" dirty="0"/>
          </a:p>
        </p:txBody>
      </p:sp>
    </p:spTree>
    <p:extLst>
      <p:ext uri="{BB962C8B-B14F-4D97-AF65-F5344CB8AC3E}">
        <p14:creationId xmlns="" xmlns:p14="http://schemas.microsoft.com/office/powerpoint/2010/main" val="642182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latin typeface="Arial" charset="0"/>
                <a:cs typeface="Arial" charset="0"/>
              </a:rPr>
              <a:t>Insertion into 3-Way Trees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smtClean="0">
                <a:latin typeface="Arial" charset="0"/>
                <a:cs typeface="Arial" charset="0"/>
              </a:rPr>
              <a:t>	Finally, consider adding 57:</a:t>
            </a:r>
          </a:p>
          <a:p>
            <a:pPr lvl="1"/>
            <a:r>
              <a:rPr lang="en-US" altLang="en-US" smtClean="0">
                <a:latin typeface="Arial" charset="0"/>
                <a:cs typeface="Arial" charset="0"/>
              </a:rPr>
              <a:t>27 &lt; 57 &lt; 68, 38 &lt; 57 &lt; 62 and 57 &gt; 51</a:t>
            </a:r>
          </a:p>
          <a:p>
            <a:pPr lvl="1"/>
            <a:r>
              <a:rPr lang="en-US" altLang="en-US" smtClean="0">
                <a:latin typeface="Arial" charset="0"/>
                <a:cs typeface="Arial" charset="0"/>
              </a:rPr>
              <a:t>Construct a new right sub-tree of the 45-51 node</a:t>
            </a:r>
          </a:p>
        </p:txBody>
      </p:sp>
      <p:pic>
        <p:nvPicPr>
          <p:cNvPr id="47108" name="Picture 13" descr="C:\Users\dwharder\Desktop\a1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2744788"/>
            <a:ext cx="3960813" cy="1366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179388" y="682849"/>
            <a:ext cx="88998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 dirty="0" smtClean="0"/>
              <a:t>6.4.2.2</a:t>
            </a:r>
            <a:endParaRPr lang="en-CA" altLang="en-US" dirty="0"/>
          </a:p>
        </p:txBody>
      </p:sp>
    </p:spTree>
    <p:extLst>
      <p:ext uri="{BB962C8B-B14F-4D97-AF65-F5344CB8AC3E}">
        <p14:creationId xmlns="" xmlns:p14="http://schemas.microsoft.com/office/powerpoint/2010/main" val="1311288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latin typeface="Arial" charset="0"/>
                <a:cs typeface="Arial" charset="0"/>
              </a:rPr>
              <a:t>In-order Traversals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An in-order traversal can be performed on this tree:</a:t>
            </a:r>
          </a:p>
          <a:p>
            <a:endParaRPr lang="en-US" altLang="en-US" dirty="0" smtClean="0">
              <a:latin typeface="Arial" charset="0"/>
              <a:cs typeface="Arial" charset="0"/>
            </a:endParaRPr>
          </a:p>
          <a:p>
            <a:endParaRPr lang="en-US" altLang="en-US" dirty="0" smtClean="0">
              <a:latin typeface="Arial" charset="0"/>
              <a:cs typeface="Arial" charset="0"/>
            </a:endParaRPr>
          </a:p>
          <a:p>
            <a:endParaRPr lang="en-US" altLang="en-US" dirty="0" smtClean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altLang="en-US" dirty="0" smtClean="0">
              <a:latin typeface="Arial" charset="0"/>
              <a:cs typeface="Arial" charset="0"/>
            </a:endParaRPr>
          </a:p>
          <a:p>
            <a:pPr>
              <a:buFontTx/>
              <a:buNone/>
            </a:pPr>
            <a:endParaRPr lang="en-US" altLang="en-US" dirty="0" smtClean="0">
              <a:latin typeface="Arial" charset="0"/>
              <a:cs typeface="Arial" charset="0"/>
            </a:endParaRPr>
          </a:p>
          <a:p>
            <a:pPr>
              <a:buFontTx/>
              <a:buNone/>
            </a:pPr>
            <a:endParaRPr lang="en-US" altLang="en-US" dirty="0" smtClean="0">
              <a:latin typeface="Arial" charset="0"/>
              <a:cs typeface="Arial" charset="0"/>
            </a:endParaRPr>
          </a:p>
        </p:txBody>
      </p:sp>
      <p:pic>
        <p:nvPicPr>
          <p:cNvPr id="48132" name="Picture 7" descr="C:\Users\dwharder\Desktop\aslfj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9675" y="2740025"/>
            <a:ext cx="4067175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179388" y="682849"/>
            <a:ext cx="88998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 dirty="0" smtClean="0"/>
              <a:t>6.4.2.3</a:t>
            </a:r>
            <a:endParaRPr lang="en-CA" altLang="en-US" dirty="0"/>
          </a:p>
        </p:txBody>
      </p:sp>
    </p:spTree>
    <p:extLst>
      <p:ext uri="{BB962C8B-B14F-4D97-AF65-F5344CB8AC3E}">
        <p14:creationId xmlns="" xmlns:p14="http://schemas.microsoft.com/office/powerpoint/2010/main" val="2773487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>
                <a:latin typeface="Arial" charset="0"/>
                <a:cs typeface="Arial" charset="0"/>
              </a:rPr>
              <a:t>4  8  14  27  38  45  51  57  62  68  76  82  91  98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In-order Traversals</a:t>
            </a:r>
            <a:endParaRPr lang="en-CA" altLang="en-US" dirty="0" smtClean="0">
              <a:latin typeface="Arial" charset="0"/>
              <a:cs typeface="Arial" charset="0"/>
            </a:endParaRP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562600"/>
          </a:xfrm>
        </p:spPr>
        <p:txBody>
          <a:bodyPr>
            <a:normAutofit/>
          </a:bodyPr>
          <a:lstStyle/>
          <a:p>
            <a:pPr lvl="0">
              <a:buNone/>
            </a:pPr>
            <a:r>
              <a:rPr lang="en-US" altLang="en-US" dirty="0">
                <a:solidFill>
                  <a:prstClr val="black"/>
                </a:solidFill>
                <a:latin typeface="Arial" charset="0"/>
                <a:cs typeface="Arial" charset="0"/>
              </a:rPr>
              <a:t>	</a:t>
            </a:r>
            <a:r>
              <a:rPr lang="en-US" altLang="en-US" dirty="0" smtClean="0">
                <a:solidFill>
                  <a:prstClr val="black"/>
                </a:solidFill>
                <a:latin typeface="Arial" charset="0"/>
                <a:cs typeface="Arial" charset="0"/>
              </a:rPr>
              <a:t>Insertion also becomes much more interesting</a:t>
            </a:r>
            <a:endParaRPr lang="en-US" altLang="en-US" dirty="0">
              <a:solidFill>
                <a:prstClr val="black"/>
              </a:solidFill>
              <a:latin typeface="Arial" charset="0"/>
              <a:cs typeface="Arial" charset="0"/>
            </a:endParaRPr>
          </a:p>
          <a:p>
            <a:pPr lvl="1">
              <a:buNone/>
            </a:pPr>
            <a:r>
              <a:rPr lang="en-US" altLang="en-US" sz="2000" dirty="0" err="1" smtClean="0">
                <a:latin typeface="Consolas" pitchFamily="49" charset="0"/>
                <a:cs typeface="Consolas" pitchFamily="49" charset="0"/>
              </a:rPr>
              <a:t>inorder_traversal</a:t>
            </a:r>
            <a:r>
              <a:rPr lang="en-US" altLang="en-US" sz="20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dirty="0" err="1" smtClean="0"/>
              <a:t>TreeNode</a:t>
            </a:r>
            <a:r>
              <a:rPr lang="en-US" sz="2000" dirty="0" smtClean="0"/>
              <a:t> root</a:t>
            </a:r>
            <a:r>
              <a:rPr lang="en-US" altLang="en-US" sz="2000" dirty="0" smtClean="0">
                <a:latin typeface="Consolas" pitchFamily="49" charset="0"/>
                <a:cs typeface="Consolas" pitchFamily="49" charset="0"/>
              </a:rPr>
              <a:t>) </a:t>
            </a:r>
            <a:endParaRPr lang="en-US" altLang="en-US" sz="2000" dirty="0">
              <a:latin typeface="Consolas" pitchFamily="49" charset="0"/>
              <a:cs typeface="Consolas" pitchFamily="49" charset="0"/>
            </a:endParaRPr>
          </a:p>
          <a:p>
            <a:pPr lvl="1">
              <a:buNone/>
            </a:pPr>
            <a:r>
              <a:rPr lang="en-US" altLang="en-US" sz="2000" dirty="0" smtClean="0">
                <a:latin typeface="Consolas" pitchFamily="49" charset="0"/>
                <a:cs typeface="Consolas" pitchFamily="49" charset="0"/>
              </a:rPr>
              <a:t>    if ( empty() ) </a:t>
            </a:r>
          </a:p>
          <a:p>
            <a:pPr lvl="1">
              <a:buNone/>
            </a:pPr>
            <a:r>
              <a:rPr lang="en-US" altLang="en-US" sz="2000" dirty="0" smtClean="0">
                <a:latin typeface="Consolas" pitchFamily="49" charset="0"/>
                <a:cs typeface="Consolas" pitchFamily="49" charset="0"/>
              </a:rPr>
              <a:t>        return;</a:t>
            </a:r>
          </a:p>
          <a:p>
            <a:pPr lvl="1">
              <a:buNone/>
            </a:pPr>
            <a:r>
              <a:rPr lang="en-US" altLang="en-US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en-US" sz="2000" dirty="0" smtClean="0">
                <a:latin typeface="Consolas" pitchFamily="49" charset="0"/>
                <a:cs typeface="Consolas" pitchFamily="49" charset="0"/>
              </a:rPr>
              <a:t>   if ( !full() ) </a:t>
            </a:r>
          </a:p>
          <a:p>
            <a:pPr lvl="1">
              <a:buNone/>
            </a:pPr>
            <a:r>
              <a:rPr lang="en-US" altLang="en-US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en-US" sz="2000" dirty="0" smtClean="0">
                <a:latin typeface="Consolas" pitchFamily="49" charset="0"/>
                <a:cs typeface="Consolas" pitchFamily="49" charset="0"/>
              </a:rPr>
              <a:t>       </a:t>
            </a:r>
            <a:r>
              <a:rPr lang="en-US" altLang="en-US" sz="2000" dirty="0" err="1" smtClean="0">
                <a:latin typeface="Consolas" pitchFamily="49" charset="0"/>
                <a:cs typeface="Consolas" pitchFamily="49" charset="0"/>
              </a:rPr>
              <a:t>cout</a:t>
            </a:r>
            <a:r>
              <a:rPr lang="en-US" altLang="en-US" sz="2000" dirty="0" smtClean="0">
                <a:latin typeface="Consolas" pitchFamily="49" charset="0"/>
                <a:cs typeface="Consolas" pitchFamily="49" charset="0"/>
              </a:rPr>
              <a:t> &lt;&lt; root. </a:t>
            </a:r>
            <a:r>
              <a:rPr lang="en-US" altLang="en-US" sz="2000" dirty="0" err="1" smtClean="0">
                <a:latin typeface="Consolas" pitchFamily="49" charset="0"/>
                <a:cs typeface="Consolas" pitchFamily="49" charset="0"/>
              </a:rPr>
              <a:t>first_element</a:t>
            </a:r>
            <a:r>
              <a:rPr lang="en-US" altLang="en-US" sz="20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lvl="1">
              <a:buNone/>
            </a:pPr>
            <a:r>
              <a:rPr lang="en-US" altLang="en-US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en-US" sz="2000" dirty="0" smtClean="0">
                <a:latin typeface="Consolas" pitchFamily="49" charset="0"/>
                <a:cs typeface="Consolas" pitchFamily="49" charset="0"/>
              </a:rPr>
              <a:t>   else </a:t>
            </a:r>
          </a:p>
          <a:p>
            <a:pPr lvl="1">
              <a:buNone/>
            </a:pPr>
            <a:r>
              <a:rPr lang="en-US" altLang="en-US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en-US" sz="2000" dirty="0" smtClean="0">
                <a:latin typeface="Consolas" pitchFamily="49" charset="0"/>
                <a:cs typeface="Consolas" pitchFamily="49" charset="0"/>
              </a:rPr>
              <a:t>       </a:t>
            </a:r>
            <a:r>
              <a:rPr lang="en-US" altLang="en-US" sz="2000" dirty="0" err="1" smtClean="0">
                <a:latin typeface="Consolas" pitchFamily="49" charset="0"/>
                <a:cs typeface="Consolas" pitchFamily="49" charset="0"/>
              </a:rPr>
              <a:t>inorder_traversal</a:t>
            </a:r>
            <a:r>
              <a:rPr lang="en-US" altLang="en-US" sz="20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en-US" sz="2000" dirty="0" err="1" smtClean="0">
                <a:latin typeface="Consolas" pitchFamily="49" charset="0"/>
                <a:cs typeface="Consolas" pitchFamily="49" charset="0"/>
              </a:rPr>
              <a:t>root.left_tree</a:t>
            </a:r>
            <a:r>
              <a:rPr lang="en-US" altLang="en-US" sz="20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pPr lvl="1">
              <a:buNone/>
            </a:pPr>
            <a:r>
              <a:rPr lang="en-US" altLang="en-US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en-US" sz="2000" dirty="0" smtClean="0">
                <a:latin typeface="Consolas" pitchFamily="49" charset="0"/>
                <a:cs typeface="Consolas" pitchFamily="49" charset="0"/>
              </a:rPr>
              <a:t>       </a:t>
            </a:r>
            <a:r>
              <a:rPr lang="en-US" altLang="en-US" sz="2000" dirty="0" err="1" smtClean="0">
                <a:latin typeface="Consolas" pitchFamily="49" charset="0"/>
                <a:cs typeface="Consolas" pitchFamily="49" charset="0"/>
              </a:rPr>
              <a:t>cout</a:t>
            </a:r>
            <a:r>
              <a:rPr lang="en-US" altLang="en-US" sz="2000" dirty="0" smtClean="0">
                <a:latin typeface="Consolas" pitchFamily="49" charset="0"/>
                <a:cs typeface="Consolas" pitchFamily="49" charset="0"/>
              </a:rPr>
              <a:t> &lt;&lt; root. </a:t>
            </a:r>
            <a:r>
              <a:rPr lang="en-US" altLang="en-US" sz="2000" dirty="0" err="1" smtClean="0">
                <a:latin typeface="Consolas" pitchFamily="49" charset="0"/>
                <a:cs typeface="Consolas" pitchFamily="49" charset="0"/>
              </a:rPr>
              <a:t>first_element</a:t>
            </a:r>
            <a:r>
              <a:rPr lang="en-US" altLang="en-US" sz="20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lvl="1">
              <a:buNone/>
            </a:pPr>
            <a:r>
              <a:rPr lang="en-US" altLang="en-US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en-US" sz="2000" dirty="0" smtClean="0">
                <a:latin typeface="Consolas" pitchFamily="49" charset="0"/>
                <a:cs typeface="Consolas" pitchFamily="49" charset="0"/>
              </a:rPr>
              <a:t>       </a:t>
            </a:r>
            <a:r>
              <a:rPr lang="en-US" altLang="en-US" sz="2000" dirty="0" err="1" smtClean="0">
                <a:latin typeface="Consolas" pitchFamily="49" charset="0"/>
                <a:cs typeface="Consolas" pitchFamily="49" charset="0"/>
              </a:rPr>
              <a:t>inorder_traversal</a:t>
            </a:r>
            <a:r>
              <a:rPr lang="en-US" altLang="en-US" sz="20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en-US" sz="2000" dirty="0" err="1" smtClean="0">
                <a:latin typeface="Consolas" pitchFamily="49" charset="0"/>
                <a:cs typeface="Consolas" pitchFamily="49" charset="0"/>
              </a:rPr>
              <a:t>root.middle_tree</a:t>
            </a:r>
            <a:r>
              <a:rPr lang="en-US" altLang="en-US" sz="20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pPr lvl="1">
              <a:buNone/>
            </a:pPr>
            <a:r>
              <a:rPr lang="en-US" altLang="en-US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en-US" sz="2000" dirty="0" smtClean="0">
                <a:latin typeface="Consolas" pitchFamily="49" charset="0"/>
                <a:cs typeface="Consolas" pitchFamily="49" charset="0"/>
              </a:rPr>
              <a:t>       </a:t>
            </a:r>
            <a:r>
              <a:rPr lang="en-US" altLang="en-US" sz="2000" dirty="0" err="1" smtClean="0">
                <a:latin typeface="Consolas" pitchFamily="49" charset="0"/>
                <a:cs typeface="Consolas" pitchFamily="49" charset="0"/>
              </a:rPr>
              <a:t>cout</a:t>
            </a:r>
            <a:r>
              <a:rPr lang="en-US" altLang="en-US" sz="2000" dirty="0" smtClean="0">
                <a:latin typeface="Consolas" pitchFamily="49" charset="0"/>
                <a:cs typeface="Consolas" pitchFamily="49" charset="0"/>
              </a:rPr>
              <a:t> &lt;&lt; root. </a:t>
            </a:r>
            <a:r>
              <a:rPr lang="en-US" altLang="en-US" sz="2000" dirty="0" err="1" smtClean="0">
                <a:latin typeface="Consolas" pitchFamily="49" charset="0"/>
                <a:cs typeface="Consolas" pitchFamily="49" charset="0"/>
              </a:rPr>
              <a:t>second_element</a:t>
            </a:r>
            <a:r>
              <a:rPr lang="en-US" altLang="en-US" sz="20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lvl="1">
              <a:buNone/>
            </a:pPr>
            <a:r>
              <a:rPr lang="en-US" altLang="en-US" sz="2000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altLang="en-US" sz="2000" dirty="0" err="1" smtClean="0">
                <a:latin typeface="Consolas" pitchFamily="49" charset="0"/>
                <a:cs typeface="Consolas" pitchFamily="49" charset="0"/>
              </a:rPr>
              <a:t>inorder_traversal</a:t>
            </a:r>
            <a:r>
              <a:rPr lang="en-US" altLang="en-US" sz="20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en-US" sz="2000" dirty="0" err="1" smtClean="0">
                <a:latin typeface="Consolas" pitchFamily="49" charset="0"/>
                <a:cs typeface="Consolas" pitchFamily="49" charset="0"/>
              </a:rPr>
              <a:t>root.right_tree</a:t>
            </a:r>
            <a:r>
              <a:rPr lang="en-US" altLang="en-US" sz="2000" dirty="0" smtClean="0"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4" name="TextBox 5"/>
          <p:cNvSpPr txBox="1">
            <a:spLocks noChangeArrowheads="1"/>
          </p:cNvSpPr>
          <p:nvPr/>
        </p:nvSpPr>
        <p:spPr bwMode="auto">
          <a:xfrm>
            <a:off x="179388" y="682849"/>
            <a:ext cx="88998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 dirty="0" smtClean="0"/>
              <a:t>6.4.2.1</a:t>
            </a:r>
            <a:endParaRPr lang="en-CA" altLang="en-US" dirty="0"/>
          </a:p>
        </p:txBody>
      </p:sp>
    </p:spTree>
    <p:extLst>
      <p:ext uri="{BB962C8B-B14F-4D97-AF65-F5344CB8AC3E}">
        <p14:creationId xmlns="" xmlns:p14="http://schemas.microsoft.com/office/powerpoint/2010/main" val="966296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latin typeface="Arial" charset="0"/>
                <a:cs typeface="Arial" charset="0"/>
              </a:rPr>
              <a:t>    </a:t>
            </a:r>
            <a:r>
              <a:rPr lang="en-US" altLang="en-US" dirty="0" err="1" smtClean="0">
                <a:latin typeface="Arial" charset="0"/>
                <a:cs typeface="Arial" charset="0"/>
              </a:rPr>
              <a:t>Multiway</a:t>
            </a:r>
            <a:r>
              <a:rPr lang="en-US" altLang="en-US" dirty="0" smtClean="0">
                <a:latin typeface="Arial" charset="0"/>
                <a:cs typeface="Arial" charset="0"/>
              </a:rPr>
              <a:t> tree implementation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/>
          </a:bodyPr>
          <a:lstStyle/>
          <a:p>
            <a:pPr>
              <a:buFont typeface="Arial" charset="0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Suppose we had a node storing </a:t>
            </a:r>
            <a:r>
              <a:rPr lang="en-US" altLang="en-US" i="1" dirty="0" smtClean="0">
                <a:latin typeface="Times New Roman" pitchFamily="18" charset="0"/>
                <a:cs typeface="Arial" charset="0"/>
              </a:rPr>
              <a:t>N</a:t>
            </a:r>
            <a:r>
              <a:rPr lang="en-US" altLang="en-US" dirty="0" smtClean="0">
                <a:latin typeface="Times New Roman" pitchFamily="18" charset="0"/>
                <a:cs typeface="Arial" charset="0"/>
              </a:rPr>
              <a:t> – 1</a:t>
            </a:r>
            <a:r>
              <a:rPr lang="en-US" altLang="en-US" dirty="0" smtClean="0">
                <a:latin typeface="Arial" charset="0"/>
                <a:cs typeface="Arial" charset="0"/>
              </a:rPr>
              <a:t> values and with </a:t>
            </a:r>
            <a:r>
              <a:rPr lang="en-US" altLang="en-US" i="1" dirty="0" smtClean="0">
                <a:latin typeface="Times New Roman" pitchFamily="18" charset="0"/>
                <a:cs typeface="Arial" charset="0"/>
              </a:rPr>
              <a:t>N</a:t>
            </a:r>
            <a:r>
              <a:rPr lang="en-US" altLang="en-US" dirty="0" smtClean="0">
                <a:latin typeface="Arial" charset="0"/>
                <a:cs typeface="Arial" charset="0"/>
              </a:rPr>
              <a:t> sub-trees</a:t>
            </a:r>
          </a:p>
          <a:p>
            <a:pPr lvl="1"/>
            <a:r>
              <a:rPr lang="en-US" altLang="en-US" dirty="0" smtClean="0">
                <a:latin typeface="Arial" charset="0"/>
                <a:cs typeface="Arial" charset="0"/>
              </a:rPr>
              <a:t>We will describe this as an </a:t>
            </a:r>
            <a:r>
              <a:rPr lang="en-US" alt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dirty="0" smtClean="0">
                <a:latin typeface="Arial" charset="0"/>
                <a:cs typeface="Arial" charset="0"/>
              </a:rPr>
              <a:t>-way tree</a:t>
            </a:r>
          </a:p>
          <a:p>
            <a:pPr>
              <a:buFontTx/>
              <a:buNone/>
            </a:pPr>
            <a:endParaRPr lang="en-US" altLang="en-US" sz="1400" b="1" dirty="0" smtClean="0">
              <a:latin typeface="Courier New" pitchFamily="49" charset="0"/>
              <a:cs typeface="Arial" charset="0"/>
            </a:endParaRPr>
          </a:p>
          <a:p>
            <a:pPr lvl="1">
              <a:buFontTx/>
              <a:buNone/>
            </a:pPr>
            <a:r>
              <a:rPr lang="en-US" altLang="en-US" sz="2000" dirty="0" smtClean="0">
                <a:latin typeface="Consolas" pitchFamily="49" charset="0"/>
                <a:cs typeface="Consolas" pitchFamily="49" charset="0"/>
              </a:rPr>
              <a:t>	class </a:t>
            </a:r>
            <a:r>
              <a:rPr lang="en-US" altLang="en-US" sz="2000" dirty="0" err="1" smtClean="0">
                <a:latin typeface="Consolas" pitchFamily="49" charset="0"/>
                <a:cs typeface="Consolas" pitchFamily="49" charset="0"/>
              </a:rPr>
              <a:t>Multiway_node</a:t>
            </a:r>
            <a:r>
              <a:rPr lang="en-US" altLang="en-US" sz="2000" dirty="0" smtClean="0">
                <a:latin typeface="Consolas" pitchFamily="49" charset="0"/>
                <a:cs typeface="Consolas" pitchFamily="49" charset="0"/>
              </a:rPr>
              <a:t>&lt;Type&gt; </a:t>
            </a:r>
          </a:p>
          <a:p>
            <a:pPr lvl="1">
              <a:buFontTx/>
              <a:buNone/>
            </a:pPr>
            <a:r>
              <a:rPr lang="en-US" altLang="en-US" sz="2000" dirty="0" smtClean="0">
                <a:latin typeface="Consolas" pitchFamily="49" charset="0"/>
                <a:cs typeface="Consolas" pitchFamily="49" charset="0"/>
              </a:rPr>
              <a:t>	        </a:t>
            </a:r>
            <a:r>
              <a:rPr lang="en-US" altLang="en-US" sz="20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en-US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en-US" sz="2000" dirty="0" err="1" smtClean="0">
                <a:latin typeface="Consolas" pitchFamily="49" charset="0"/>
                <a:cs typeface="Consolas" pitchFamily="49" charset="0"/>
              </a:rPr>
              <a:t>num_elements</a:t>
            </a:r>
            <a:r>
              <a:rPr lang="en-US" altLang="en-US" sz="20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lvl="1">
              <a:buFontTx/>
              <a:buNone/>
            </a:pPr>
            <a:r>
              <a:rPr lang="en-US" altLang="en-US" sz="2000" dirty="0" smtClean="0">
                <a:latin typeface="Consolas" pitchFamily="49" charset="0"/>
                <a:cs typeface="Consolas" pitchFamily="49" charset="0"/>
              </a:rPr>
              <a:t>	        Type elements[N – 1];</a:t>
            </a:r>
          </a:p>
          <a:p>
            <a:pPr lvl="1">
              <a:buFontTx/>
              <a:buNone/>
            </a:pPr>
            <a:r>
              <a:rPr lang="en-US" altLang="en-US" sz="2000" dirty="0" smtClean="0">
                <a:latin typeface="Consolas" pitchFamily="49" charset="0"/>
                <a:cs typeface="Consolas" pitchFamily="49" charset="0"/>
              </a:rPr>
              <a:t>	        </a:t>
            </a:r>
            <a:r>
              <a:rPr lang="en-US" altLang="en-US" sz="2000" dirty="0" err="1" smtClean="0">
                <a:latin typeface="Consolas" pitchFamily="49" charset="0"/>
                <a:cs typeface="Consolas" pitchFamily="49" charset="0"/>
              </a:rPr>
              <a:t>Multiway_node</a:t>
            </a:r>
            <a:r>
              <a:rPr lang="en-US" altLang="en-US" sz="2000" dirty="0" smtClean="0">
                <a:latin typeface="Consolas" pitchFamily="49" charset="0"/>
                <a:cs typeface="Consolas" pitchFamily="49" charset="0"/>
              </a:rPr>
              <a:t> [N];  </a:t>
            </a:r>
          </a:p>
          <a:p>
            <a:pPr lvl="1">
              <a:buFontTx/>
              <a:buNone/>
            </a:pPr>
            <a:r>
              <a:rPr lang="en-US" altLang="en-US" sz="2000" dirty="0" smtClean="0">
                <a:latin typeface="Consolas" pitchFamily="49" charset="0"/>
                <a:cs typeface="Consolas" pitchFamily="49" charset="0"/>
              </a:rPr>
              <a:t>	</a:t>
            </a:r>
          </a:p>
          <a:p>
            <a:pPr lvl="1">
              <a:buFontTx/>
              <a:buNone/>
            </a:pPr>
            <a:r>
              <a:rPr lang="en-US" altLang="en-US" sz="20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CA" altLang="en-US" sz="20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CA" altLang="en-US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CA" altLang="en-US" sz="2000" dirty="0" smtClean="0">
                <a:latin typeface="Consolas" pitchFamily="49" charset="0"/>
                <a:cs typeface="Consolas" pitchFamily="49" charset="0"/>
              </a:rPr>
              <a:t>     </a:t>
            </a:r>
            <a:r>
              <a:rPr lang="en-CA" altLang="en-US" sz="2000" dirty="0" err="1" smtClean="0">
                <a:latin typeface="Consolas" pitchFamily="49" charset="0"/>
                <a:cs typeface="Consolas" pitchFamily="49" charset="0"/>
              </a:rPr>
              <a:t>bool</a:t>
            </a:r>
            <a:r>
              <a:rPr lang="en-CA" altLang="en-US" sz="2000" dirty="0" smtClean="0">
                <a:latin typeface="Consolas" pitchFamily="49" charset="0"/>
                <a:cs typeface="Consolas" pitchFamily="49" charset="0"/>
              </a:rPr>
              <a:t> full()</a:t>
            </a:r>
            <a:endParaRPr lang="en-CA" altLang="en-US" sz="2000" dirty="0">
              <a:latin typeface="Consolas" pitchFamily="49" charset="0"/>
              <a:cs typeface="Consolas" pitchFamily="49" charset="0"/>
            </a:endParaRPr>
          </a:p>
          <a:p>
            <a:pPr lvl="1">
              <a:buFontTx/>
              <a:buNone/>
            </a:pPr>
            <a:r>
              <a:rPr lang="en-CA" altLang="en-US" sz="2000" dirty="0" smtClean="0">
                <a:latin typeface="Consolas" pitchFamily="49" charset="0"/>
                <a:cs typeface="Consolas" pitchFamily="49" charset="0"/>
              </a:rPr>
              <a:t>	             return </a:t>
            </a:r>
            <a:r>
              <a:rPr lang="en-CA" altLang="en-US" sz="2000" dirty="0">
                <a:latin typeface="Consolas" pitchFamily="49" charset="0"/>
                <a:cs typeface="Consolas" pitchFamily="49" charset="0"/>
              </a:rPr>
              <a:t>( </a:t>
            </a:r>
            <a:r>
              <a:rPr lang="en-CA" altLang="en-US" sz="2000" dirty="0" err="1">
                <a:latin typeface="Consolas" pitchFamily="49" charset="0"/>
                <a:cs typeface="Consolas" pitchFamily="49" charset="0"/>
              </a:rPr>
              <a:t>num_elements</a:t>
            </a:r>
            <a:r>
              <a:rPr lang="en-CA" altLang="en-US" sz="2000" dirty="0">
                <a:latin typeface="Consolas" pitchFamily="49" charset="0"/>
                <a:cs typeface="Consolas" pitchFamily="49" charset="0"/>
              </a:rPr>
              <a:t> == </a:t>
            </a:r>
            <a:r>
              <a:rPr lang="en-CA" altLang="en-US" sz="2000" dirty="0" smtClean="0">
                <a:latin typeface="Consolas" pitchFamily="49" charset="0"/>
                <a:cs typeface="Consolas" pitchFamily="49" charset="0"/>
              </a:rPr>
              <a:t>N </a:t>
            </a:r>
            <a:r>
              <a:rPr lang="en-CA" altLang="en-US" sz="2000" dirty="0">
                <a:latin typeface="Consolas" pitchFamily="49" charset="0"/>
                <a:cs typeface="Consolas" pitchFamily="49" charset="0"/>
              </a:rPr>
              <a:t>- 1 </a:t>
            </a:r>
            <a:r>
              <a:rPr lang="en-CA" altLang="en-US" sz="2000" dirty="0" smtClean="0">
                <a:latin typeface="Consolas" pitchFamily="49" charset="0"/>
                <a:cs typeface="Consolas" pitchFamily="49" charset="0"/>
              </a:rPr>
              <a:t>);</a:t>
            </a:r>
            <a:endParaRPr lang="en-US" altLang="en-US" sz="24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TextBox 5"/>
          <p:cNvSpPr txBox="1">
            <a:spLocks noChangeArrowheads="1"/>
          </p:cNvSpPr>
          <p:nvPr/>
        </p:nvSpPr>
        <p:spPr bwMode="auto">
          <a:xfrm>
            <a:off x="179388" y="682849"/>
            <a:ext cx="69762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 dirty="0" smtClean="0"/>
              <a:t>6.4.3</a:t>
            </a:r>
            <a:endParaRPr lang="en-CA" altLang="en-US" dirty="0"/>
          </a:p>
        </p:txBody>
      </p:sp>
    </p:spTree>
    <p:extLst>
      <p:ext uri="{BB962C8B-B14F-4D97-AF65-F5344CB8AC3E}">
        <p14:creationId xmlns="" xmlns:p14="http://schemas.microsoft.com/office/powerpoint/2010/main" val="1581245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Size</a:t>
            </a:r>
            <a:endParaRPr lang="en-US" altLang="en-US" dirty="0" smtClean="0">
              <a:latin typeface="Arial" charset="0"/>
              <a:cs typeface="Arial" charset="0"/>
            </a:endParaRP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Question:</a:t>
            </a:r>
          </a:p>
          <a:p>
            <a:pPr lvl="1"/>
            <a:r>
              <a:rPr lang="en-US" altLang="en-US" dirty="0" smtClean="0">
                <a:latin typeface="Arial" charset="0"/>
                <a:cs typeface="Arial" charset="0"/>
              </a:rPr>
              <a:t>What is the maximum number of elements which may be stored in a </a:t>
            </a:r>
            <a:r>
              <a:rPr lang="en-US" altLang="en-US" dirty="0" err="1" smtClean="0">
                <a:latin typeface="Arial" charset="0"/>
                <a:cs typeface="Arial" charset="0"/>
              </a:rPr>
              <a:t>multiway</a:t>
            </a:r>
            <a:r>
              <a:rPr lang="en-US" altLang="en-US" dirty="0" smtClean="0">
                <a:latin typeface="Arial" charset="0"/>
                <a:cs typeface="Arial" charset="0"/>
              </a:rPr>
              <a:t> tree of height </a:t>
            </a:r>
            <a:r>
              <a:rPr lang="en-US" altLang="en-US" i="1" dirty="0" smtClean="0">
                <a:latin typeface="Times New Roman" pitchFamily="18" charset="0"/>
                <a:cs typeface="Arial" charset="0"/>
              </a:rPr>
              <a:t>h</a:t>
            </a:r>
            <a:r>
              <a:rPr lang="en-US" altLang="en-US" dirty="0" smtClean="0">
                <a:latin typeface="Arial" charset="0"/>
                <a:cs typeface="Arial" charset="0"/>
              </a:rPr>
              <a:t>?</a:t>
            </a:r>
          </a:p>
          <a:p>
            <a:pPr>
              <a:buFont typeface="Arial" charset="0"/>
              <a:buNone/>
            </a:pPr>
            <a:endParaRPr lang="en-US" altLang="en-US" dirty="0" smtClean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We will consider 3-way trees and, if possible, generalize</a:t>
            </a:r>
          </a:p>
        </p:txBody>
      </p:sp>
      <p:sp>
        <p:nvSpPr>
          <p:cNvPr id="4" name="TextBox 5"/>
          <p:cNvSpPr txBox="1">
            <a:spLocks noChangeArrowheads="1"/>
          </p:cNvSpPr>
          <p:nvPr/>
        </p:nvSpPr>
        <p:spPr bwMode="auto">
          <a:xfrm>
            <a:off x="179388" y="682849"/>
            <a:ext cx="88998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 dirty="0" smtClean="0"/>
              <a:t>6.4.3.1</a:t>
            </a:r>
            <a:endParaRPr lang="en-CA" altLang="en-US" dirty="0"/>
          </a:p>
        </p:txBody>
      </p:sp>
    </p:spTree>
    <p:extLst>
      <p:ext uri="{BB962C8B-B14F-4D97-AF65-F5344CB8AC3E}">
        <p14:creationId xmlns="" xmlns:p14="http://schemas.microsoft.com/office/powerpoint/2010/main" val="2925113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Size</a:t>
            </a:r>
            <a:endParaRPr lang="en-US" altLang="en-US" dirty="0" smtClean="0">
              <a:latin typeface="Arial" charset="0"/>
              <a:cs typeface="Arial" charset="0"/>
            </a:endParaRP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smtClean="0">
                <a:latin typeface="Arial" charset="0"/>
                <a:cs typeface="Arial" charset="0"/>
              </a:rPr>
              <a:t>	Examining these perfect 3-way trees</a:t>
            </a:r>
          </a:p>
          <a:p>
            <a:endParaRPr lang="en-US" altLang="en-US" smtClean="0">
              <a:latin typeface="Arial" charset="0"/>
              <a:cs typeface="Arial" charset="0"/>
            </a:endParaRPr>
          </a:p>
          <a:p>
            <a:endParaRPr lang="en-US" altLang="en-US" smtClean="0">
              <a:latin typeface="Arial" charset="0"/>
              <a:cs typeface="Arial" charset="0"/>
            </a:endParaRPr>
          </a:p>
          <a:p>
            <a:pPr>
              <a:buFontTx/>
              <a:buNone/>
            </a:pPr>
            <a:endParaRPr lang="en-US" altLang="en-US" smtClean="0">
              <a:latin typeface="Arial" charset="0"/>
              <a:cs typeface="Arial" charset="0"/>
            </a:endParaRPr>
          </a:p>
          <a:p>
            <a:pPr>
              <a:buFontTx/>
              <a:buNone/>
            </a:pPr>
            <a:endParaRPr lang="en-US" altLang="en-US" smtClean="0">
              <a:latin typeface="Arial" charset="0"/>
              <a:cs typeface="Arial" charset="0"/>
            </a:endParaRPr>
          </a:p>
          <a:p>
            <a:pPr>
              <a:buFontTx/>
              <a:buNone/>
            </a:pPr>
            <a:r>
              <a:rPr lang="en-US" altLang="en-US" smtClean="0">
                <a:latin typeface="Arial" charset="0"/>
                <a:cs typeface="Arial" charset="0"/>
              </a:rPr>
              <a:t>	we get the table:</a:t>
            </a:r>
          </a:p>
        </p:txBody>
      </p:sp>
      <p:pic>
        <p:nvPicPr>
          <p:cNvPr id="52228" name="Picture 4" descr="y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713" y="2332038"/>
            <a:ext cx="5830887" cy="1401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24301" name="Group 4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408203979"/>
              </p:ext>
            </p:extLst>
          </p:nvPr>
        </p:nvGraphicFramePr>
        <p:xfrm>
          <a:off x="5946775" y="3860800"/>
          <a:ext cx="2663825" cy="1981200"/>
        </p:xfrm>
        <a:graphic>
          <a:graphicData uri="http://schemas.openxmlformats.org/drawingml/2006/table">
            <a:tbl>
              <a:tblPr/>
              <a:tblGrid>
                <a:gridCol w="576263"/>
                <a:gridCol w="936625"/>
                <a:gridCol w="1150937"/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</a:t>
                      </a: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Size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Formula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   2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– 1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   8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  <a:r>
                        <a:rPr kumimoji="0" lang="en-US" sz="20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– 1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 26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  <a:r>
                        <a:rPr kumimoji="0" lang="en-US" sz="20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– 1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 80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  <a:r>
                        <a:rPr kumimoji="0" lang="en-US" sz="20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– 1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79388" y="682849"/>
            <a:ext cx="88998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 dirty="0" smtClean="0"/>
              <a:t>6.4.3.1</a:t>
            </a:r>
            <a:endParaRPr lang="en-CA" altLang="en-US" dirty="0"/>
          </a:p>
        </p:txBody>
      </p:sp>
      <p:sp>
        <p:nvSpPr>
          <p:cNvPr id="7" name="Rectangle 6"/>
          <p:cNvSpPr/>
          <p:nvPr/>
        </p:nvSpPr>
        <p:spPr>
          <a:xfrm>
            <a:off x="4678362" y="3789040"/>
            <a:ext cx="1189781" cy="20164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</p:spTree>
    <p:extLst>
      <p:ext uri="{BB962C8B-B14F-4D97-AF65-F5344CB8AC3E}">
        <p14:creationId xmlns="" xmlns:p14="http://schemas.microsoft.com/office/powerpoint/2010/main" val="692469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latin typeface="Arial" charset="0"/>
                <a:cs typeface="Arial" charset="0"/>
              </a:rPr>
              <a:t>3-Way Trees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This could be implemented as follows:</a:t>
            </a:r>
          </a:p>
          <a:p>
            <a:pPr>
              <a:buFontTx/>
              <a:buNone/>
            </a:pPr>
            <a:r>
              <a:rPr lang="en-US" altLang="en-US" sz="16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en-US" sz="16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en-US" sz="1600" dirty="0" smtClean="0">
                <a:latin typeface="Consolas" pitchFamily="49" charset="0"/>
                <a:cs typeface="Consolas" pitchFamily="49" charset="0"/>
              </a:rPr>
              <a:t>class </a:t>
            </a:r>
            <a:r>
              <a:rPr lang="en-US" altLang="en-US" sz="1600" dirty="0" err="1" smtClean="0">
                <a:latin typeface="Consolas" pitchFamily="49" charset="0"/>
                <a:cs typeface="Consolas" pitchFamily="49" charset="0"/>
              </a:rPr>
              <a:t>Three_way_node</a:t>
            </a:r>
            <a:r>
              <a:rPr lang="en-US" altLang="en-US" sz="1600" dirty="0" smtClean="0">
                <a:latin typeface="Consolas" pitchFamily="49" charset="0"/>
                <a:cs typeface="Consolas" pitchFamily="49" charset="0"/>
              </a:rPr>
              <a:t>&lt;T&gt; {</a:t>
            </a:r>
          </a:p>
          <a:p>
            <a:pPr>
              <a:buFontTx/>
              <a:buNone/>
            </a:pPr>
            <a:r>
              <a:rPr lang="en-US" altLang="en-US" sz="1600" dirty="0" smtClean="0">
                <a:latin typeface="Consolas" pitchFamily="49" charset="0"/>
                <a:cs typeface="Consolas" pitchFamily="49" charset="0"/>
              </a:rPr>
              <a:t>		    </a:t>
            </a:r>
            <a:r>
              <a:rPr lang="en-US" altLang="en-US" sz="1600" dirty="0" err="1" smtClean="0">
                <a:latin typeface="Consolas" pitchFamily="49" charset="0"/>
                <a:cs typeface="Consolas" pitchFamily="49" charset="0"/>
              </a:rPr>
              <a:t>Three_way_node</a:t>
            </a:r>
            <a:r>
              <a:rPr lang="en-US" altLang="en-US" sz="16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en-US" sz="1600" dirty="0" err="1" smtClean="0">
                <a:latin typeface="Consolas" pitchFamily="49" charset="0"/>
                <a:cs typeface="Consolas" pitchFamily="49" charset="0"/>
              </a:rPr>
              <a:t>left_tree</a:t>
            </a:r>
            <a:r>
              <a:rPr lang="en-US" altLang="en-US" sz="16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buFontTx/>
              <a:buNone/>
            </a:pPr>
            <a:r>
              <a:rPr lang="en-US" altLang="en-US" sz="1600" dirty="0" smtClean="0">
                <a:latin typeface="Consolas" pitchFamily="49" charset="0"/>
                <a:cs typeface="Consolas" pitchFamily="49" charset="0"/>
              </a:rPr>
              <a:t>		    T                 </a:t>
            </a:r>
            <a:r>
              <a:rPr lang="en-US" altLang="en-US" sz="1600" dirty="0" err="1" smtClean="0">
                <a:latin typeface="Consolas" pitchFamily="49" charset="0"/>
                <a:cs typeface="Consolas" pitchFamily="49" charset="0"/>
              </a:rPr>
              <a:t>first_element</a:t>
            </a:r>
            <a:r>
              <a:rPr lang="en-US" altLang="en-US" sz="16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buFontTx/>
              <a:buNone/>
            </a:pPr>
            <a:r>
              <a:rPr lang="en-US" altLang="en-US" sz="1600" dirty="0" smtClean="0">
                <a:latin typeface="Consolas" pitchFamily="49" charset="0"/>
                <a:cs typeface="Consolas" pitchFamily="49" charset="0"/>
              </a:rPr>
              <a:t>		    </a:t>
            </a:r>
            <a:r>
              <a:rPr lang="en-US" altLang="en-US" sz="1600" dirty="0" err="1" smtClean="0">
                <a:latin typeface="Consolas" pitchFamily="49" charset="0"/>
                <a:cs typeface="Consolas" pitchFamily="49" charset="0"/>
              </a:rPr>
              <a:t>Three_way_node</a:t>
            </a:r>
            <a:r>
              <a:rPr lang="en-US" altLang="en-US" sz="16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en-US" sz="1600" dirty="0" err="1" smtClean="0">
                <a:latin typeface="Consolas" pitchFamily="49" charset="0"/>
                <a:cs typeface="Consolas" pitchFamily="49" charset="0"/>
              </a:rPr>
              <a:t>middle_tree</a:t>
            </a:r>
            <a:r>
              <a:rPr lang="en-US" altLang="en-US" sz="16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buFontTx/>
              <a:buNone/>
            </a:pPr>
            <a:r>
              <a:rPr lang="en-US" altLang="en-US" sz="1600" dirty="0" smtClean="0">
                <a:latin typeface="Consolas" pitchFamily="49" charset="0"/>
                <a:cs typeface="Consolas" pitchFamily="49" charset="0"/>
              </a:rPr>
              <a:t>		    T                 </a:t>
            </a:r>
            <a:r>
              <a:rPr lang="en-US" altLang="en-US" sz="1600" dirty="0" err="1" smtClean="0">
                <a:latin typeface="Consolas" pitchFamily="49" charset="0"/>
                <a:cs typeface="Consolas" pitchFamily="49" charset="0"/>
              </a:rPr>
              <a:t>second_element</a:t>
            </a:r>
            <a:r>
              <a:rPr lang="en-US" altLang="en-US" sz="16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buFontTx/>
              <a:buNone/>
            </a:pPr>
            <a:r>
              <a:rPr lang="en-US" altLang="en-US" sz="1600" dirty="0" smtClean="0">
                <a:latin typeface="Consolas" pitchFamily="49" charset="0"/>
                <a:cs typeface="Consolas" pitchFamily="49" charset="0"/>
              </a:rPr>
              <a:t>		    </a:t>
            </a:r>
            <a:r>
              <a:rPr lang="en-US" altLang="en-US" sz="1600" dirty="0" err="1" smtClean="0">
                <a:latin typeface="Consolas" pitchFamily="49" charset="0"/>
                <a:cs typeface="Consolas" pitchFamily="49" charset="0"/>
              </a:rPr>
              <a:t>Three_way_node</a:t>
            </a:r>
            <a:r>
              <a:rPr lang="en-US" altLang="en-US" sz="16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en-US" sz="1600" dirty="0" err="1" smtClean="0">
                <a:latin typeface="Consolas" pitchFamily="49" charset="0"/>
                <a:cs typeface="Consolas" pitchFamily="49" charset="0"/>
              </a:rPr>
              <a:t>right_tree</a:t>
            </a:r>
            <a:r>
              <a:rPr lang="en-US" altLang="en-US" sz="16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buFontTx/>
              <a:buNone/>
            </a:pPr>
            <a:r>
              <a:rPr lang="en-US" altLang="en-US" sz="1600" dirty="0" smtClean="0">
                <a:latin typeface="Consolas" pitchFamily="49" charset="0"/>
                <a:cs typeface="Consolas" pitchFamily="49" charset="0"/>
              </a:rPr>
              <a:t>		    // ...</a:t>
            </a:r>
          </a:p>
          <a:p>
            <a:pPr>
              <a:buFontTx/>
              <a:buNone/>
            </a:pPr>
            <a:r>
              <a:rPr lang="en-US" altLang="en-US" sz="1600" dirty="0" smtClean="0">
                <a:latin typeface="Consolas" pitchFamily="49" charset="0"/>
                <a:cs typeface="Consolas" pitchFamily="49" charset="0"/>
              </a:rPr>
              <a:t>		};</a:t>
            </a: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2916238" y="4960938"/>
            <a:ext cx="13239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left_tree</a:t>
            </a:r>
          </a:p>
        </p:txBody>
      </p:sp>
      <p:sp>
        <p:nvSpPr>
          <p:cNvPr id="15365" name="Text Box 5"/>
          <p:cNvSpPr txBox="1">
            <a:spLocks noChangeArrowheads="1"/>
          </p:cNvSpPr>
          <p:nvPr/>
        </p:nvSpPr>
        <p:spPr bwMode="auto">
          <a:xfrm>
            <a:off x="4830763" y="4954588"/>
            <a:ext cx="15779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middle_tree</a:t>
            </a:r>
          </a:p>
        </p:txBody>
      </p:sp>
      <p:sp>
        <p:nvSpPr>
          <p:cNvPr id="15366" name="Text Box 6"/>
          <p:cNvSpPr txBox="1">
            <a:spLocks noChangeArrowheads="1"/>
          </p:cNvSpPr>
          <p:nvPr/>
        </p:nvSpPr>
        <p:spPr bwMode="auto">
          <a:xfrm>
            <a:off x="7008813" y="4960938"/>
            <a:ext cx="14509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right_tree</a:t>
            </a:r>
          </a:p>
        </p:txBody>
      </p:sp>
      <p:sp>
        <p:nvSpPr>
          <p:cNvPr id="15367" name="Text Box 7"/>
          <p:cNvSpPr txBox="1">
            <a:spLocks noChangeArrowheads="1"/>
          </p:cNvSpPr>
          <p:nvPr/>
        </p:nvSpPr>
        <p:spPr bwMode="auto">
          <a:xfrm>
            <a:off x="3757613" y="4659313"/>
            <a:ext cx="17049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left_element</a:t>
            </a:r>
            <a:endParaRPr lang="en-US" altLang="en-US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368" name="Text Box 10"/>
          <p:cNvSpPr txBox="1">
            <a:spLocks noChangeArrowheads="1"/>
          </p:cNvSpPr>
          <p:nvPr/>
        </p:nvSpPr>
        <p:spPr bwMode="auto">
          <a:xfrm>
            <a:off x="5710238" y="4652963"/>
            <a:ext cx="18319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right_element</a:t>
            </a:r>
          </a:p>
        </p:txBody>
      </p:sp>
      <p:sp>
        <p:nvSpPr>
          <p:cNvPr id="15369" name="Line 11"/>
          <p:cNvSpPr>
            <a:spLocks noChangeShapeType="1"/>
          </p:cNvSpPr>
          <p:nvPr/>
        </p:nvSpPr>
        <p:spPr bwMode="auto">
          <a:xfrm flipH="1">
            <a:off x="3276600" y="5313363"/>
            <a:ext cx="288925" cy="2889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5370" name="Line 12"/>
          <p:cNvSpPr>
            <a:spLocks noChangeShapeType="1"/>
          </p:cNvSpPr>
          <p:nvPr/>
        </p:nvSpPr>
        <p:spPr bwMode="auto">
          <a:xfrm flipH="1">
            <a:off x="5653088" y="5313363"/>
            <a:ext cx="0" cy="2889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5371" name="Line 13"/>
          <p:cNvSpPr>
            <a:spLocks noChangeShapeType="1"/>
          </p:cNvSpPr>
          <p:nvPr/>
        </p:nvSpPr>
        <p:spPr bwMode="auto">
          <a:xfrm>
            <a:off x="7981950" y="5313363"/>
            <a:ext cx="287338" cy="2889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="" xmlns:p14="http://schemas.microsoft.com/office/powerpoint/2010/main" val="3195114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Size</a:t>
            </a:r>
            <a:endParaRPr lang="en-US" altLang="en-US" dirty="0" smtClean="0">
              <a:latin typeface="Arial" charset="0"/>
              <a:cs typeface="Arial" charset="0"/>
            </a:endParaRP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Suggested form:</a:t>
            </a:r>
          </a:p>
          <a:p>
            <a:pPr lvl="1"/>
            <a:r>
              <a:rPr lang="en-US" altLang="en-US" dirty="0" smtClean="0">
                <a:latin typeface="Arial" charset="0"/>
                <a:cs typeface="Arial" charset="0"/>
              </a:rPr>
              <a:t>The maximum number of nodes in a perfect </a:t>
            </a:r>
            <a:r>
              <a:rPr lang="en-US" altLang="en-US" dirty="0" err="1" smtClean="0">
                <a:latin typeface="Arial" charset="0"/>
                <a:cs typeface="Arial" charset="0"/>
              </a:rPr>
              <a:t>multiway</a:t>
            </a:r>
            <a:r>
              <a:rPr lang="en-US" altLang="en-US" dirty="0" smtClean="0">
                <a:latin typeface="Arial" charset="0"/>
                <a:cs typeface="Arial" charset="0"/>
              </a:rPr>
              <a:t> tree</a:t>
            </a:r>
            <a:br>
              <a:rPr lang="en-US" altLang="en-US" dirty="0" smtClean="0">
                <a:latin typeface="Arial" charset="0"/>
                <a:cs typeface="Arial" charset="0"/>
              </a:rPr>
            </a:br>
            <a:r>
              <a:rPr lang="en-US" altLang="en-US" dirty="0" smtClean="0">
                <a:latin typeface="Arial" charset="0"/>
                <a:cs typeface="Arial" charset="0"/>
              </a:rPr>
              <a:t>of height </a:t>
            </a:r>
            <a:r>
              <a:rPr lang="en-US" altLang="en-US" i="1" dirty="0" smtClean="0">
                <a:latin typeface="Times New Roman" pitchFamily="18" charset="0"/>
                <a:cs typeface="Arial" charset="0"/>
              </a:rPr>
              <a:t>h</a:t>
            </a:r>
            <a:r>
              <a:rPr lang="en-US" altLang="en-US" dirty="0" smtClean="0">
                <a:latin typeface="Arial" charset="0"/>
                <a:cs typeface="Arial" charset="0"/>
              </a:rPr>
              <a:t> is </a:t>
            </a:r>
            <a:r>
              <a:rPr lang="en-US" altLang="en-US" i="1" dirty="0" err="1" smtClean="0">
                <a:latin typeface="Times New Roman" pitchFamily="18" charset="0"/>
                <a:cs typeface="Arial" charset="0"/>
              </a:rPr>
              <a:t>N</a:t>
            </a:r>
            <a:r>
              <a:rPr lang="en-US" altLang="en-US" i="1" baseline="30000" dirty="0" err="1" smtClean="0">
                <a:latin typeface="Times New Roman" pitchFamily="18" charset="0"/>
                <a:cs typeface="Arial" charset="0"/>
              </a:rPr>
              <a:t>h</a:t>
            </a:r>
            <a:r>
              <a:rPr lang="en-US" altLang="en-US" baseline="30000" dirty="0" smtClean="0">
                <a:latin typeface="Times New Roman" pitchFamily="18" charset="0"/>
                <a:cs typeface="Arial" charset="0"/>
              </a:rPr>
              <a:t> + 1</a:t>
            </a:r>
            <a:r>
              <a:rPr lang="en-US" altLang="en-US" dirty="0" smtClean="0">
                <a:latin typeface="Times New Roman" pitchFamily="18" charset="0"/>
                <a:cs typeface="Arial" charset="0"/>
              </a:rPr>
              <a:t> – 1</a:t>
            </a:r>
            <a:endParaRPr lang="en-US" altLang="en-US" dirty="0" smtClean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altLang="en-US" dirty="0" smtClean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</a:t>
            </a:r>
          </a:p>
        </p:txBody>
      </p:sp>
      <p:sp>
        <p:nvSpPr>
          <p:cNvPr id="4" name="TextBox 5"/>
          <p:cNvSpPr txBox="1">
            <a:spLocks noChangeArrowheads="1"/>
          </p:cNvSpPr>
          <p:nvPr/>
        </p:nvSpPr>
        <p:spPr bwMode="auto">
          <a:xfrm>
            <a:off x="179388" y="682849"/>
            <a:ext cx="88998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 dirty="0" smtClean="0"/>
              <a:t>6.4.3.1</a:t>
            </a:r>
            <a:endParaRPr lang="en-CA" altLang="en-US" dirty="0"/>
          </a:p>
        </p:txBody>
      </p:sp>
    </p:spTree>
    <p:extLst>
      <p:ext uri="{BB962C8B-B14F-4D97-AF65-F5344CB8AC3E}">
        <p14:creationId xmlns="" xmlns:p14="http://schemas.microsoft.com/office/powerpoint/2010/main" val="1051852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latin typeface="Arial" charset="0"/>
                <a:cs typeface="Arial" charset="0"/>
              </a:rPr>
              <a:t>8-way trees versus binary trees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Compare:</a:t>
            </a:r>
          </a:p>
          <a:p>
            <a:pPr lvl="1"/>
            <a:r>
              <a:rPr lang="en-US" altLang="en-US" dirty="0" smtClean="0">
                <a:latin typeface="Arial" charset="0"/>
                <a:cs typeface="Arial" charset="0"/>
              </a:rPr>
              <a:t>A perfect </a:t>
            </a:r>
            <a:r>
              <a:rPr lang="en-US" altLang="en-US" dirty="0" smtClean="0">
                <a:latin typeface="Times New Roman" pitchFamily="18" charset="0"/>
                <a:cs typeface="Arial" charset="0"/>
              </a:rPr>
              <a:t>8</a:t>
            </a:r>
            <a:r>
              <a:rPr lang="en-US" altLang="en-US" dirty="0" smtClean="0">
                <a:latin typeface="Arial" charset="0"/>
                <a:cs typeface="Arial" charset="0"/>
              </a:rPr>
              <a:t>-way tree with </a:t>
            </a:r>
            <a:r>
              <a:rPr lang="en-US" altLang="en-US" i="1" dirty="0" smtClean="0">
                <a:latin typeface="Times New Roman" pitchFamily="18" charset="0"/>
                <a:cs typeface="Arial" charset="0"/>
              </a:rPr>
              <a:t>h</a:t>
            </a:r>
            <a:r>
              <a:rPr lang="en-US" altLang="en-US" dirty="0" smtClean="0">
                <a:latin typeface="Times New Roman" pitchFamily="18" charset="0"/>
                <a:cs typeface="Arial" charset="0"/>
              </a:rPr>
              <a:t> = 2</a:t>
            </a:r>
            <a:endParaRPr lang="en-US" altLang="en-US" dirty="0" smtClean="0">
              <a:latin typeface="Arial" charset="0"/>
              <a:cs typeface="Arial" charset="0"/>
            </a:endParaRPr>
          </a:p>
          <a:p>
            <a:pPr lvl="2"/>
            <a:r>
              <a:rPr lang="en-US" altLang="en-US" dirty="0" smtClean="0">
                <a:latin typeface="Times New Roman" pitchFamily="18" charset="0"/>
                <a:cs typeface="Arial" charset="0"/>
              </a:rPr>
              <a:t>511</a:t>
            </a:r>
            <a:r>
              <a:rPr lang="en-US" altLang="en-US" dirty="0" smtClean="0">
                <a:latin typeface="Arial" charset="0"/>
                <a:cs typeface="Arial" charset="0"/>
              </a:rPr>
              <a:t> elements in </a:t>
            </a:r>
            <a:r>
              <a:rPr lang="en-US" altLang="en-US" dirty="0" smtClean="0">
                <a:latin typeface="Times New Roman" pitchFamily="18" charset="0"/>
                <a:cs typeface="Arial" charset="0"/>
              </a:rPr>
              <a:t>73 </a:t>
            </a:r>
            <a:r>
              <a:rPr lang="en-US" altLang="en-US" dirty="0" smtClean="0">
                <a:latin typeface="Arial" charset="0"/>
                <a:cs typeface="Arial" charset="0"/>
              </a:rPr>
              <a:t>nodes</a:t>
            </a:r>
          </a:p>
          <a:p>
            <a:pPr lvl="1"/>
            <a:r>
              <a:rPr lang="en-US" altLang="en-US" dirty="0" smtClean="0">
                <a:latin typeface="Arial" charset="0"/>
                <a:cs typeface="Arial" charset="0"/>
              </a:rPr>
              <a:t>A perfect binary tree with </a:t>
            </a:r>
            <a:r>
              <a:rPr lang="en-US" altLang="en-US" i="1" dirty="0" smtClean="0">
                <a:latin typeface="Times New Roman" pitchFamily="18" charset="0"/>
                <a:cs typeface="Arial" charset="0"/>
              </a:rPr>
              <a:t>h</a:t>
            </a:r>
            <a:r>
              <a:rPr lang="en-US" altLang="en-US" dirty="0" smtClean="0">
                <a:latin typeface="Times New Roman" pitchFamily="18" charset="0"/>
                <a:cs typeface="Arial" charset="0"/>
              </a:rPr>
              <a:t> = 8</a:t>
            </a:r>
          </a:p>
          <a:p>
            <a:pPr lvl="2"/>
            <a:r>
              <a:rPr lang="en-US" altLang="en-US" dirty="0">
                <a:latin typeface="Times New Roman" pitchFamily="18" charset="0"/>
                <a:cs typeface="Arial" charset="0"/>
              </a:rPr>
              <a:t>511</a:t>
            </a:r>
            <a:r>
              <a:rPr lang="en-US" altLang="en-US" dirty="0">
                <a:latin typeface="Arial" charset="0"/>
                <a:cs typeface="Arial" charset="0"/>
              </a:rPr>
              <a:t> elements in </a:t>
            </a:r>
            <a:r>
              <a:rPr lang="en-US" altLang="en-US" dirty="0" smtClean="0">
                <a:latin typeface="Times New Roman" pitchFamily="18" charset="0"/>
                <a:cs typeface="Arial" charset="0"/>
              </a:rPr>
              <a:t>511 </a:t>
            </a:r>
            <a:r>
              <a:rPr lang="en-US" altLang="en-US" dirty="0">
                <a:latin typeface="Arial" charset="0"/>
                <a:cs typeface="Arial" charset="0"/>
              </a:rPr>
              <a:t>nodes</a:t>
            </a:r>
          </a:p>
          <a:p>
            <a:pPr lvl="1"/>
            <a:endParaRPr lang="en-US" altLang="en-US" dirty="0" smtClean="0">
              <a:latin typeface="Times New Roman" pitchFamily="18" charset="0"/>
              <a:cs typeface="Arial" charset="0"/>
            </a:endParaRPr>
          </a:p>
        </p:txBody>
      </p:sp>
      <p:pic>
        <p:nvPicPr>
          <p:cNvPr id="59396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6604" y="4584571"/>
            <a:ext cx="8949892" cy="12066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179388" y="682849"/>
            <a:ext cx="88998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 dirty="0" smtClean="0"/>
              <a:t>6.4.3.3</a:t>
            </a:r>
            <a:endParaRPr lang="en-CA" altLang="en-US" dirty="0"/>
          </a:p>
        </p:txBody>
      </p:sp>
    </p:spTree>
    <p:extLst>
      <p:ext uri="{BB962C8B-B14F-4D97-AF65-F5344CB8AC3E}">
        <p14:creationId xmlns="" xmlns:p14="http://schemas.microsoft.com/office/powerpoint/2010/main" val="2512958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latin typeface="Arial" charset="0"/>
                <a:cs typeface="Arial" charset="0"/>
              </a:rPr>
              <a:t>8-way tree example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A sample 8-way search tree:</a:t>
            </a:r>
          </a:p>
          <a:p>
            <a:pPr lvl="1"/>
            <a:r>
              <a:rPr lang="en-US" altLang="en-US" dirty="0" smtClean="0">
                <a:latin typeface="Arial" charset="0"/>
                <a:cs typeface="Arial" charset="0"/>
              </a:rPr>
              <a:t>Note how a binary search is required to find the appropriate sub-tree</a:t>
            </a:r>
          </a:p>
          <a:p>
            <a:pPr lvl="1"/>
            <a:r>
              <a:rPr lang="en-US" altLang="en-US" dirty="0" smtClean="0">
                <a:latin typeface="Arial" charset="0"/>
                <a:cs typeface="Arial" charset="0"/>
              </a:rPr>
              <a:t>How do you determine if 43 is in this search tree?</a:t>
            </a:r>
          </a:p>
          <a:p>
            <a:pPr lvl="1"/>
            <a:r>
              <a:rPr lang="en-US" altLang="en-US" dirty="0" smtClean="0">
                <a:latin typeface="Arial" charset="0"/>
                <a:cs typeface="Arial" charset="0"/>
              </a:rPr>
              <a:t>Question:  what order would these entries have been inserted?</a:t>
            </a:r>
          </a:p>
          <a:p>
            <a:pPr lvl="1"/>
            <a:r>
              <a:rPr lang="en-US" altLang="en-US" dirty="0" smtClean="0">
                <a:latin typeface="Arial" charset="0"/>
                <a:cs typeface="Arial" charset="0"/>
              </a:rPr>
              <a:t>How do we erase an element?</a:t>
            </a:r>
            <a:endParaRPr lang="en-US" altLang="en-US" dirty="0" smtClean="0">
              <a:latin typeface="Times New Roman" pitchFamily="18" charset="0"/>
              <a:cs typeface="Arial" charset="0"/>
            </a:endParaRPr>
          </a:p>
        </p:txBody>
      </p:sp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179388" y="682849"/>
            <a:ext cx="88998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 dirty="0" smtClean="0"/>
              <a:t>6.4.3.4</a:t>
            </a:r>
            <a:endParaRPr lang="en-CA" altLang="en-US" dirty="0"/>
          </a:p>
        </p:txBody>
      </p:sp>
      <p:pic>
        <p:nvPicPr>
          <p:cNvPr id="808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" y="4184905"/>
            <a:ext cx="9144000" cy="213969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473327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Multiway </a:t>
            </a:r>
            <a:r>
              <a:rPr lang="en-US" altLang="en-US" dirty="0" smtClean="0">
                <a:latin typeface="Arial" charset="0"/>
                <a:cs typeface="Arial" charset="0"/>
              </a:rPr>
              <a:t>trees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Arial" charset="0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Advantage:</a:t>
            </a:r>
          </a:p>
          <a:p>
            <a:pPr lvl="1"/>
            <a:r>
              <a:rPr lang="en-US" altLang="en-US" dirty="0" smtClean="0">
                <a:latin typeface="Arial" charset="0"/>
                <a:cs typeface="Arial" charset="0"/>
              </a:rPr>
              <a:t>Shorter paths from the root</a:t>
            </a:r>
          </a:p>
          <a:p>
            <a:pPr>
              <a:buFont typeface="Arial" charset="0"/>
              <a:buNone/>
            </a:pPr>
            <a:endParaRPr lang="en-US" altLang="en-US" dirty="0" smtClean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Disadvantage:</a:t>
            </a:r>
          </a:p>
          <a:p>
            <a:pPr lvl="1"/>
            <a:r>
              <a:rPr lang="en-US" altLang="en-US" dirty="0" smtClean="0">
                <a:latin typeface="Arial" charset="0"/>
                <a:cs typeface="Arial" charset="0"/>
              </a:rPr>
              <a:t>More complex</a:t>
            </a:r>
          </a:p>
          <a:p>
            <a:pPr>
              <a:buFont typeface="Arial" charset="0"/>
              <a:buNone/>
            </a:pPr>
            <a:endParaRPr lang="en-US" altLang="en-US" dirty="0" smtClean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Under what conditions is the additional complexity worth the effort?</a:t>
            </a:r>
          </a:p>
          <a:p>
            <a:pPr lvl="1"/>
            <a:r>
              <a:rPr lang="en-US" altLang="en-US" dirty="0" smtClean="0">
                <a:latin typeface="Arial" charset="0"/>
                <a:cs typeface="Arial" charset="0"/>
              </a:rPr>
              <a:t>When the cost from jumping nodes is exceptionally dominant</a:t>
            </a:r>
          </a:p>
        </p:txBody>
      </p:sp>
      <p:sp>
        <p:nvSpPr>
          <p:cNvPr id="4" name="TextBox 5"/>
          <p:cNvSpPr txBox="1">
            <a:spLocks noChangeArrowheads="1"/>
          </p:cNvSpPr>
          <p:nvPr/>
        </p:nvSpPr>
        <p:spPr bwMode="auto">
          <a:xfrm>
            <a:off x="179388" y="682849"/>
            <a:ext cx="88998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 dirty="0" smtClean="0"/>
              <a:t>6.4.3.4</a:t>
            </a:r>
            <a:endParaRPr lang="en-CA" altLang="en-US" dirty="0"/>
          </a:p>
        </p:txBody>
      </p:sp>
    </p:spTree>
    <p:extLst>
      <p:ext uri="{BB962C8B-B14F-4D97-AF65-F5344CB8AC3E}">
        <p14:creationId xmlns="" xmlns:p14="http://schemas.microsoft.com/office/powerpoint/2010/main" val="103003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latin typeface="Arial" charset="0"/>
                <a:cs typeface="Arial" charset="0"/>
              </a:rPr>
              <a:t>Summary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charset="0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In this topic, we have looked at:</a:t>
            </a:r>
          </a:p>
          <a:p>
            <a:pPr lvl="1"/>
            <a:r>
              <a:rPr lang="en-US" altLang="en-US" dirty="0" smtClean="0">
                <a:latin typeface="Arial" charset="0"/>
                <a:cs typeface="Arial" charset="0"/>
              </a:rPr>
              <a:t>Multiway </a:t>
            </a:r>
            <a:r>
              <a:rPr lang="en-US" altLang="en-US" dirty="0">
                <a:latin typeface="Arial" charset="0"/>
                <a:cs typeface="Arial" charset="0"/>
              </a:rPr>
              <a:t>trees</a:t>
            </a:r>
            <a:endParaRPr lang="en-US" altLang="en-US" dirty="0" smtClean="0">
              <a:latin typeface="Arial" charset="0"/>
              <a:cs typeface="Arial" charset="0"/>
            </a:endParaRPr>
          </a:p>
          <a:p>
            <a:pPr lvl="2"/>
            <a:r>
              <a:rPr lang="en-US" altLang="en-US" dirty="0" smtClean="0">
                <a:latin typeface="Arial" charset="0"/>
                <a:cs typeface="Arial" charset="0"/>
              </a:rPr>
              <a:t>Each node stores </a:t>
            </a:r>
            <a:r>
              <a:rPr lang="en-US" altLang="en-US" i="1" dirty="0" smtClean="0">
                <a:latin typeface="Times New Roman" pitchFamily="18" charset="0"/>
                <a:cs typeface="Arial" charset="0"/>
              </a:rPr>
              <a:t>N</a:t>
            </a:r>
            <a:r>
              <a:rPr lang="en-US" altLang="en-US" dirty="0" smtClean="0">
                <a:latin typeface="Times New Roman" pitchFamily="18" charset="0"/>
                <a:cs typeface="Arial" charset="0"/>
              </a:rPr>
              <a:t> – 1</a:t>
            </a:r>
            <a:r>
              <a:rPr lang="en-US" altLang="en-US" dirty="0" smtClean="0">
                <a:latin typeface="Arial" charset="0"/>
                <a:cs typeface="Arial" charset="0"/>
              </a:rPr>
              <a:t> sorted elements</a:t>
            </a:r>
          </a:p>
          <a:p>
            <a:pPr lvl="2"/>
            <a:r>
              <a:rPr lang="en-US" altLang="en-US" i="1" dirty="0" smtClean="0">
                <a:latin typeface="Times New Roman" pitchFamily="18" charset="0"/>
                <a:cs typeface="Arial" charset="0"/>
              </a:rPr>
              <a:t>N</a:t>
            </a:r>
            <a:r>
              <a:rPr lang="en-US" altLang="en-US" dirty="0" smtClean="0">
                <a:latin typeface="Times New Roman" pitchFamily="18" charset="0"/>
                <a:cs typeface="Arial" charset="0"/>
              </a:rPr>
              <a:t> </a:t>
            </a:r>
            <a:r>
              <a:rPr lang="en-US" altLang="en-US" dirty="0" smtClean="0">
                <a:latin typeface="Arial" charset="0"/>
                <a:cs typeface="Arial" charset="0"/>
              </a:rPr>
              <a:t> sub-trees interleave the elements</a:t>
            </a:r>
          </a:p>
          <a:p>
            <a:pPr lvl="2"/>
            <a:r>
              <a:rPr lang="en-US" altLang="en-US" dirty="0" smtClean="0">
                <a:latin typeface="Arial" charset="0"/>
                <a:cs typeface="Arial" charset="0"/>
              </a:rPr>
              <a:t>Perfect Multiway </a:t>
            </a:r>
            <a:r>
              <a:rPr lang="en-US" altLang="en-US" dirty="0">
                <a:latin typeface="Arial" charset="0"/>
                <a:cs typeface="Arial" charset="0"/>
              </a:rPr>
              <a:t>trees </a:t>
            </a:r>
            <a:r>
              <a:rPr lang="en-US" altLang="en-US" dirty="0" smtClean="0">
                <a:latin typeface="Arial" charset="0"/>
                <a:cs typeface="Arial" charset="0"/>
              </a:rPr>
              <a:t>store </a:t>
            </a:r>
            <a:r>
              <a:rPr lang="en-US" alt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i="1" baseline="30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en-US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+1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1</a:t>
            </a:r>
            <a:r>
              <a:rPr lang="en-US" altLang="en-US" dirty="0" smtClean="0">
                <a:latin typeface="Arial" charset="0"/>
                <a:cs typeface="Arial" charset="0"/>
              </a:rPr>
              <a:t> elements</a:t>
            </a:r>
            <a:endParaRPr lang="en-US" altLang="en-US" baseline="30000" dirty="0" smtClean="0">
              <a:latin typeface="Arial" charset="0"/>
              <a:cs typeface="Arial" charset="0"/>
            </a:endParaRPr>
          </a:p>
          <a:p>
            <a:pPr lvl="1"/>
            <a:r>
              <a:rPr lang="en-US" altLang="en-US" dirty="0" smtClean="0">
                <a:latin typeface="Arial" charset="0"/>
                <a:cs typeface="Arial" charset="0"/>
              </a:rPr>
              <a:t>We saw an implementation in Java</a:t>
            </a:r>
          </a:p>
          <a:p>
            <a:pPr lvl="1"/>
            <a:r>
              <a:rPr lang="en-US" altLang="en-US" dirty="0" smtClean="0">
                <a:latin typeface="Arial" charset="0"/>
                <a:cs typeface="Arial" charset="0"/>
              </a:rPr>
              <a:t>We considered in-order traversals of </a:t>
            </a:r>
            <a:r>
              <a:rPr lang="en-US" altLang="en-US" dirty="0" err="1" smtClean="0">
                <a:latin typeface="Arial" charset="0"/>
                <a:cs typeface="Arial" charset="0"/>
              </a:rPr>
              <a:t>multiway</a:t>
            </a:r>
            <a:r>
              <a:rPr lang="en-US" altLang="en-US" dirty="0" smtClean="0">
                <a:latin typeface="Arial" charset="0"/>
                <a:cs typeface="Arial" charset="0"/>
              </a:rPr>
              <a:t> trees</a:t>
            </a:r>
          </a:p>
          <a:p>
            <a:pPr lvl="1"/>
            <a:r>
              <a:rPr lang="en-US" altLang="en-US" dirty="0" smtClean="0">
                <a:latin typeface="Arial" charset="0"/>
                <a:cs typeface="Arial" charset="0"/>
              </a:rPr>
              <a:t>Has the potential to store more elements in shallower trees</a:t>
            </a:r>
          </a:p>
        </p:txBody>
      </p:sp>
    </p:spTree>
    <p:extLst>
      <p:ext uri="{BB962C8B-B14F-4D97-AF65-F5344CB8AC3E}">
        <p14:creationId xmlns="" xmlns:p14="http://schemas.microsoft.com/office/powerpoint/2010/main" val="2916687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latin typeface="Arial" charset="0"/>
                <a:cs typeface="Arial" charset="0"/>
              </a:rPr>
              <a:t>3-Way Trees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Arial" charset="0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In order to define a search tree, we will require that:</a:t>
            </a:r>
          </a:p>
          <a:p>
            <a:pPr lvl="1"/>
            <a:r>
              <a:rPr lang="en-US" altLang="en-US" dirty="0" smtClean="0">
                <a:latin typeface="Arial" charset="0"/>
                <a:cs typeface="Arial" charset="0"/>
              </a:rPr>
              <a:t>The first element is less than the second element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All sub-trees are 3-way trees</a:t>
            </a:r>
          </a:p>
          <a:p>
            <a:pPr lvl="1"/>
            <a:r>
              <a:rPr lang="en-US" altLang="en-US" dirty="0" smtClean="0">
                <a:latin typeface="Arial" charset="0"/>
                <a:cs typeface="Arial" charset="0"/>
              </a:rPr>
              <a:t>The left sub-tree contains items less than the 1</a:t>
            </a:r>
            <a:r>
              <a:rPr lang="en-US" altLang="en-US" baseline="30000" dirty="0" smtClean="0">
                <a:latin typeface="Arial" charset="0"/>
                <a:cs typeface="Arial" charset="0"/>
              </a:rPr>
              <a:t>st</a:t>
            </a:r>
            <a:r>
              <a:rPr lang="en-US" altLang="en-US" dirty="0" smtClean="0">
                <a:latin typeface="Arial" charset="0"/>
                <a:cs typeface="Arial" charset="0"/>
              </a:rPr>
              <a:t> element</a:t>
            </a:r>
          </a:p>
          <a:p>
            <a:pPr lvl="1"/>
            <a:r>
              <a:rPr lang="en-US" altLang="en-US" dirty="0" smtClean="0">
                <a:latin typeface="Arial" charset="0"/>
                <a:cs typeface="Arial" charset="0"/>
              </a:rPr>
              <a:t>The middle sub-tree contains items between the two elements</a:t>
            </a:r>
          </a:p>
          <a:p>
            <a:pPr lvl="1"/>
            <a:r>
              <a:rPr lang="en-US" altLang="en-US" dirty="0" smtClean="0">
                <a:latin typeface="Arial" charset="0"/>
                <a:cs typeface="Arial" charset="0"/>
              </a:rPr>
              <a:t>The right sub-tree contains items greater than the 2</a:t>
            </a:r>
            <a:r>
              <a:rPr lang="en-US" altLang="en-US" baseline="30000" dirty="0" smtClean="0">
                <a:latin typeface="Arial" charset="0"/>
                <a:cs typeface="Arial" charset="0"/>
              </a:rPr>
              <a:t>nd</a:t>
            </a:r>
            <a:r>
              <a:rPr lang="en-US" altLang="en-US" dirty="0" smtClean="0">
                <a:latin typeface="Arial" charset="0"/>
                <a:cs typeface="Arial" charset="0"/>
              </a:rPr>
              <a:t> element</a:t>
            </a:r>
          </a:p>
          <a:p>
            <a:pPr lvl="1"/>
            <a:endParaRPr lang="en-US" altLang="en-US" dirty="0" smtClean="0">
              <a:latin typeface="Arial" charset="0"/>
              <a:cs typeface="Arial" charset="0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2916238" y="5870575"/>
            <a:ext cx="13239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left_tree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4830763" y="5864225"/>
            <a:ext cx="15779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middle_tree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7008813" y="5870575"/>
            <a:ext cx="14509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right_tree</a:t>
            </a: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3757613" y="5568950"/>
            <a:ext cx="17049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left_element</a:t>
            </a:r>
            <a:endParaRPr lang="en-US" altLang="en-US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5710238" y="5562600"/>
            <a:ext cx="18319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right_element</a:t>
            </a:r>
            <a:endParaRPr lang="en-US" altLang="en-US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Line 11"/>
          <p:cNvSpPr>
            <a:spLocks noChangeShapeType="1"/>
          </p:cNvSpPr>
          <p:nvPr/>
        </p:nvSpPr>
        <p:spPr bwMode="auto">
          <a:xfrm flipH="1">
            <a:off x="3276600" y="6223000"/>
            <a:ext cx="288925" cy="2889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1" name="Line 12"/>
          <p:cNvSpPr>
            <a:spLocks noChangeShapeType="1"/>
          </p:cNvSpPr>
          <p:nvPr/>
        </p:nvSpPr>
        <p:spPr bwMode="auto">
          <a:xfrm flipH="1">
            <a:off x="5653088" y="6223000"/>
            <a:ext cx="0" cy="2889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2" name="Line 13"/>
          <p:cNvSpPr>
            <a:spLocks noChangeShapeType="1"/>
          </p:cNvSpPr>
          <p:nvPr/>
        </p:nvSpPr>
        <p:spPr bwMode="auto">
          <a:xfrm>
            <a:off x="7981950" y="6223000"/>
            <a:ext cx="287338" cy="2889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="" xmlns:p14="http://schemas.microsoft.com/office/powerpoint/2010/main" val="41673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latin typeface="Arial" charset="0"/>
                <a:cs typeface="Arial" charset="0"/>
              </a:rPr>
              <a:t>3-Way Trees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/>
          </a:bodyPr>
          <a:lstStyle/>
          <a:p>
            <a:pPr>
              <a:buFont typeface="Arial" charset="0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If a node has only one element, all trees are assumed to be empty</a:t>
            </a:r>
          </a:p>
          <a:p>
            <a:pPr lvl="1"/>
            <a:r>
              <a:rPr lang="en-US" altLang="en-US" dirty="0" smtClean="0">
                <a:latin typeface="Arial" charset="0"/>
                <a:cs typeface="Arial" charset="0"/>
              </a:rPr>
              <a:t>If a second object is inserted, it will be inserted into this node</a:t>
            </a:r>
          </a:p>
          <a:p>
            <a:pPr>
              <a:buFontTx/>
              <a:buNone/>
            </a:pPr>
            <a:r>
              <a:rPr lang="en-US" altLang="en-US" sz="1400" dirty="0" smtClean="0">
                <a:latin typeface="Consolas" pitchFamily="49" charset="0"/>
                <a:cs typeface="Consolas" pitchFamily="49" charset="0"/>
              </a:rPr>
              <a:t>		class </a:t>
            </a:r>
            <a:r>
              <a:rPr lang="en-US" altLang="en-US" sz="1400" dirty="0" err="1" smtClean="0">
                <a:latin typeface="Consolas" pitchFamily="49" charset="0"/>
                <a:cs typeface="Consolas" pitchFamily="49" charset="0"/>
              </a:rPr>
              <a:t>Three_way_node</a:t>
            </a:r>
            <a:r>
              <a:rPr lang="en-US" altLang="en-US" sz="1400" dirty="0" smtClean="0">
                <a:latin typeface="Consolas" pitchFamily="49" charset="0"/>
                <a:cs typeface="Consolas" pitchFamily="49" charset="0"/>
              </a:rPr>
              <a:t>&lt;T&gt; {</a:t>
            </a:r>
          </a:p>
          <a:p>
            <a:pPr>
              <a:buFontTx/>
              <a:buNone/>
            </a:pPr>
            <a:r>
              <a:rPr lang="en-US" altLang="en-US" sz="1400" dirty="0" smtClean="0">
                <a:latin typeface="Consolas" pitchFamily="49" charset="0"/>
                <a:cs typeface="Consolas" pitchFamily="49" charset="0"/>
              </a:rPr>
              <a:t>		    </a:t>
            </a:r>
            <a:r>
              <a:rPr lang="en-US" altLang="en-US" sz="1400" dirty="0" err="1" smtClean="0">
                <a:latin typeface="Consolas" pitchFamily="49" charset="0"/>
                <a:cs typeface="Consolas" pitchFamily="49" charset="0"/>
              </a:rPr>
              <a:t>Three_way_node</a:t>
            </a:r>
            <a:r>
              <a:rPr lang="en-US" altLang="en-US" sz="14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en-US" sz="1400" dirty="0" err="1" smtClean="0">
                <a:latin typeface="Consolas" pitchFamily="49" charset="0"/>
                <a:cs typeface="Consolas" pitchFamily="49" charset="0"/>
              </a:rPr>
              <a:t>left_tree</a:t>
            </a:r>
            <a:r>
              <a:rPr lang="en-US" altLang="en-US" sz="14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buFontTx/>
              <a:buNone/>
            </a:pPr>
            <a:r>
              <a:rPr lang="en-US" altLang="en-US" sz="1400" dirty="0" smtClean="0">
                <a:latin typeface="Consolas" pitchFamily="49" charset="0"/>
                <a:cs typeface="Consolas" pitchFamily="49" charset="0"/>
              </a:rPr>
              <a:t>		    T                 </a:t>
            </a:r>
            <a:r>
              <a:rPr lang="en-US" altLang="en-US" sz="1400" dirty="0" err="1" smtClean="0">
                <a:latin typeface="Consolas" pitchFamily="49" charset="0"/>
                <a:cs typeface="Consolas" pitchFamily="49" charset="0"/>
              </a:rPr>
              <a:t>first_element</a:t>
            </a:r>
            <a:r>
              <a:rPr lang="en-US" altLang="en-US" sz="14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buFontTx/>
              <a:buNone/>
            </a:pPr>
            <a:r>
              <a:rPr lang="en-US" altLang="en-US" sz="1400" dirty="0" smtClean="0">
                <a:latin typeface="Consolas" pitchFamily="49" charset="0"/>
                <a:cs typeface="Consolas" pitchFamily="49" charset="0"/>
              </a:rPr>
              <a:t>		    </a:t>
            </a:r>
            <a:r>
              <a:rPr lang="en-US" altLang="en-US" sz="1400" dirty="0" err="1" smtClean="0">
                <a:latin typeface="Consolas" pitchFamily="49" charset="0"/>
                <a:cs typeface="Consolas" pitchFamily="49" charset="0"/>
              </a:rPr>
              <a:t>Three_way_node</a:t>
            </a:r>
            <a:r>
              <a:rPr lang="en-US" altLang="en-US" sz="14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en-US" sz="1400" dirty="0" err="1" smtClean="0">
                <a:latin typeface="Consolas" pitchFamily="49" charset="0"/>
                <a:cs typeface="Consolas" pitchFamily="49" charset="0"/>
              </a:rPr>
              <a:t>middle_tree</a:t>
            </a:r>
            <a:r>
              <a:rPr lang="en-US" altLang="en-US" sz="14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buFontTx/>
              <a:buNone/>
            </a:pPr>
            <a:r>
              <a:rPr lang="en-US" altLang="en-US" sz="1400" dirty="0" smtClean="0">
                <a:latin typeface="Consolas" pitchFamily="49" charset="0"/>
                <a:cs typeface="Consolas" pitchFamily="49" charset="0"/>
              </a:rPr>
              <a:t>		    T                 </a:t>
            </a:r>
            <a:r>
              <a:rPr lang="en-US" altLang="en-US" sz="1400" dirty="0" err="1" smtClean="0">
                <a:latin typeface="Consolas" pitchFamily="49" charset="0"/>
                <a:cs typeface="Consolas" pitchFamily="49" charset="0"/>
              </a:rPr>
              <a:t>second_element</a:t>
            </a:r>
            <a:r>
              <a:rPr lang="en-US" altLang="en-US" sz="14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buFontTx/>
              <a:buNone/>
            </a:pPr>
            <a:r>
              <a:rPr lang="en-US" altLang="en-US" sz="1400" dirty="0" smtClean="0">
                <a:latin typeface="Consolas" pitchFamily="49" charset="0"/>
                <a:cs typeface="Consolas" pitchFamily="49" charset="0"/>
              </a:rPr>
              <a:t>		    </a:t>
            </a:r>
            <a:r>
              <a:rPr lang="en-US" altLang="en-US" sz="1400" dirty="0" err="1" smtClean="0">
                <a:latin typeface="Consolas" pitchFamily="49" charset="0"/>
                <a:cs typeface="Consolas" pitchFamily="49" charset="0"/>
              </a:rPr>
              <a:t>Three_way_node</a:t>
            </a:r>
            <a:r>
              <a:rPr lang="en-US" altLang="en-US" sz="14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en-US" sz="1400" dirty="0" err="1" smtClean="0">
                <a:latin typeface="Consolas" pitchFamily="49" charset="0"/>
                <a:cs typeface="Consolas" pitchFamily="49" charset="0"/>
              </a:rPr>
              <a:t>right_tree</a:t>
            </a:r>
            <a:r>
              <a:rPr lang="en-US" altLang="en-US" sz="14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buFontTx/>
              <a:buNone/>
            </a:pPr>
            <a:endParaRPr lang="en-US" altLang="en-US" sz="1400" dirty="0" smtClean="0">
              <a:latin typeface="Consolas" pitchFamily="49" charset="0"/>
              <a:cs typeface="Consolas" pitchFamily="49" charset="0"/>
            </a:endParaRPr>
          </a:p>
          <a:p>
            <a:pPr>
              <a:buFontTx/>
              <a:buNone/>
            </a:pPr>
            <a:r>
              <a:rPr lang="en-US" altLang="en-US" sz="14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altLang="en-US" sz="1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en-US" sz="14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en-US" sz="1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en-US" sz="14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num_elements</a:t>
            </a:r>
            <a:r>
              <a:rPr lang="en-US" altLang="en-US" sz="1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;   # 1 or 2</a:t>
            </a:r>
          </a:p>
          <a:p>
            <a:pPr>
              <a:buFontTx/>
              <a:buNone/>
            </a:pPr>
            <a:r>
              <a:rPr lang="en-US" altLang="en-US" sz="1400" dirty="0" smtClean="0">
                <a:latin typeface="Consolas" pitchFamily="49" charset="0"/>
                <a:cs typeface="Consolas" pitchFamily="49" charset="0"/>
              </a:rPr>
              <a:t>		</a:t>
            </a:r>
            <a:endParaRPr lang="en-US" altLang="en-US" sz="1400" dirty="0">
              <a:latin typeface="Consolas" pitchFamily="49" charset="0"/>
              <a:cs typeface="Consolas" pitchFamily="49" charset="0"/>
            </a:endParaRPr>
          </a:p>
          <a:p>
            <a:pPr>
              <a:buFontTx/>
              <a:buNone/>
            </a:pPr>
            <a:r>
              <a:rPr lang="en-US" altLang="en-US" sz="14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	 </a:t>
            </a:r>
            <a:r>
              <a:rPr lang="en-US" altLang="en-US" sz="14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altLang="en-US" sz="14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bool</a:t>
            </a:r>
            <a:r>
              <a:rPr lang="en-US" altLang="en-US" sz="1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full() </a:t>
            </a:r>
          </a:p>
          <a:p>
            <a:pPr>
              <a:buFontTx/>
              <a:buNone/>
            </a:pPr>
            <a:r>
              <a:rPr lang="en-US" altLang="en-US" sz="1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		</a:t>
            </a:r>
            <a:r>
              <a:rPr lang="en-US" altLang="en-US" sz="1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	return </a:t>
            </a:r>
            <a:r>
              <a:rPr lang="en-US" altLang="en-US" sz="14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num_elements</a:t>
            </a:r>
            <a:r>
              <a:rPr lang="en-US" altLang="en-US" sz="1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== 2;</a:t>
            </a:r>
          </a:p>
          <a:p>
            <a:pPr>
              <a:buFontTx/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en-US" sz="1400" dirty="0" smtClean="0">
                <a:latin typeface="Consolas" pitchFamily="49" charset="0"/>
                <a:cs typeface="Consolas" pitchFamily="49" charset="0"/>
              </a:rPr>
              <a:t>            }</a:t>
            </a:r>
          </a:p>
          <a:p>
            <a:pPr>
              <a:buFontTx/>
              <a:buNone/>
            </a:pPr>
            <a:endParaRPr lang="en-US" altLang="en-US" sz="1600" dirty="0" smtClean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93437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latin typeface="Arial" charset="0"/>
                <a:cs typeface="Arial" charset="0"/>
              </a:rPr>
              <a:t>Insertion into 3-Way Trees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smtClean="0">
                <a:latin typeface="Arial" charset="0"/>
                <a:cs typeface="Arial" charset="0"/>
              </a:rPr>
              <a:t>	Consider inserting values into an empty 3-way tree:</a:t>
            </a:r>
          </a:p>
          <a:p>
            <a:pPr lvl="1"/>
            <a:r>
              <a:rPr lang="en-US" altLang="en-US" smtClean="0">
                <a:latin typeface="Arial" charset="0"/>
                <a:cs typeface="Arial" charset="0"/>
              </a:rPr>
              <a:t>Starting with 68, it would be inserted into the root</a:t>
            </a:r>
          </a:p>
        </p:txBody>
      </p:sp>
      <p:sp>
        <p:nvSpPr>
          <p:cNvPr id="4" name="TextBox 5"/>
          <p:cNvSpPr txBox="1">
            <a:spLocks noChangeArrowheads="1"/>
          </p:cNvSpPr>
          <p:nvPr/>
        </p:nvSpPr>
        <p:spPr bwMode="auto">
          <a:xfrm>
            <a:off x="179388" y="682849"/>
            <a:ext cx="88998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 dirty="0" smtClean="0"/>
              <a:t>6.4.2.2</a:t>
            </a:r>
            <a:endParaRPr lang="en-CA" altLang="en-US" dirty="0"/>
          </a:p>
        </p:txBody>
      </p:sp>
    </p:spTree>
    <p:extLst>
      <p:ext uri="{BB962C8B-B14F-4D97-AF65-F5344CB8AC3E}">
        <p14:creationId xmlns="" xmlns:p14="http://schemas.microsoft.com/office/powerpoint/2010/main" val="3914864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14" descr="C:\Users\dwharder\Desktop\a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2744788"/>
            <a:ext cx="3960813" cy="1366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latin typeface="Arial" charset="0"/>
                <a:cs typeface="Arial" charset="0"/>
              </a:rPr>
              <a:t>Insertion into 3-Way Trees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smtClean="0">
                <a:latin typeface="Arial" charset="0"/>
                <a:cs typeface="Arial" charset="0"/>
              </a:rPr>
              <a:t>	If 27 was inserted next, it would be fit into the root node</a:t>
            </a:r>
          </a:p>
        </p:txBody>
      </p:sp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179388" y="682849"/>
            <a:ext cx="88998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 dirty="0" smtClean="0"/>
              <a:t>6.4.2.2</a:t>
            </a:r>
            <a:endParaRPr lang="en-CA" altLang="en-US" dirty="0"/>
          </a:p>
        </p:txBody>
      </p:sp>
    </p:spTree>
    <p:extLst>
      <p:ext uri="{BB962C8B-B14F-4D97-AF65-F5344CB8AC3E}">
        <p14:creationId xmlns="" xmlns:p14="http://schemas.microsoft.com/office/powerpoint/2010/main" val="2680010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latin typeface="Arial" charset="0"/>
                <a:cs typeface="Arial" charset="0"/>
              </a:rPr>
              <a:t>Insertion into 3-Way Trees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smtClean="0">
                <a:latin typeface="Arial" charset="0"/>
                <a:cs typeface="Arial" charset="0"/>
              </a:rPr>
              <a:t>	If 27 was inserted next, it would be fit into the root node</a:t>
            </a:r>
          </a:p>
        </p:txBody>
      </p:sp>
      <p:pic>
        <p:nvPicPr>
          <p:cNvPr id="22532" name="Picture 2" descr="C:\Users\dwharder\Desktop\a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2744788"/>
            <a:ext cx="3960813" cy="1366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179388" y="682849"/>
            <a:ext cx="88998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 dirty="0" smtClean="0"/>
              <a:t>6.4.2.2</a:t>
            </a:r>
            <a:endParaRPr lang="en-CA" altLang="en-US" dirty="0"/>
          </a:p>
        </p:txBody>
      </p:sp>
    </p:spTree>
    <p:extLst>
      <p:ext uri="{BB962C8B-B14F-4D97-AF65-F5344CB8AC3E}">
        <p14:creationId xmlns="" xmlns:p14="http://schemas.microsoft.com/office/powerpoint/2010/main" val="3048412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</TotalTime>
  <Words>271</Words>
  <Application>Microsoft Office PowerPoint</Application>
  <PresentationFormat>On-screen Show (4:3)</PresentationFormat>
  <Paragraphs>283</Paragraphs>
  <Slides>44</Slides>
  <Notes>37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5" baseType="lpstr">
      <vt:lpstr>Office Theme</vt:lpstr>
      <vt:lpstr>Multi-way search trees </vt:lpstr>
      <vt:lpstr>  In-order traversals on general trees</vt:lpstr>
      <vt:lpstr>3-Way Trees</vt:lpstr>
      <vt:lpstr>3-Way Trees</vt:lpstr>
      <vt:lpstr>3-Way Trees</vt:lpstr>
      <vt:lpstr>3-Way Trees</vt:lpstr>
      <vt:lpstr>Insertion into 3-Way Trees</vt:lpstr>
      <vt:lpstr>Insertion into 3-Way Trees</vt:lpstr>
      <vt:lpstr>Insertion into 3-Way Trees</vt:lpstr>
      <vt:lpstr>Insertion into 3-Way Trees</vt:lpstr>
      <vt:lpstr>Insertion into 3-Way Trees</vt:lpstr>
      <vt:lpstr>Insertion into 3-Way Trees</vt:lpstr>
      <vt:lpstr>Insertion into 3-Way Trees</vt:lpstr>
      <vt:lpstr>Insertion into 3-Way Trees</vt:lpstr>
      <vt:lpstr>Insertion into 3-Way Trees</vt:lpstr>
      <vt:lpstr>Insertion into 3-Way Trees</vt:lpstr>
      <vt:lpstr>Insertion into 3-Way Trees</vt:lpstr>
      <vt:lpstr>Insertion into 3-Way Trees</vt:lpstr>
      <vt:lpstr>Insertion into 3-Way Trees</vt:lpstr>
      <vt:lpstr>Insertion into 3-Way Trees</vt:lpstr>
      <vt:lpstr>Insertion into 3-Way Trees</vt:lpstr>
      <vt:lpstr>Insertion into 3-Way Trees</vt:lpstr>
      <vt:lpstr>Insertion into 3-Way Trees</vt:lpstr>
      <vt:lpstr>Insertion into 3-Way Trees</vt:lpstr>
      <vt:lpstr>Insertion into 3-Way Trees</vt:lpstr>
      <vt:lpstr>Insertion into 3-Way Trees</vt:lpstr>
      <vt:lpstr>Insertion into 3-Way Trees</vt:lpstr>
      <vt:lpstr>Insertion into 3-Way Trees</vt:lpstr>
      <vt:lpstr>Insertion into 3-Way Trees</vt:lpstr>
      <vt:lpstr>Insertion into 3-Way Trees</vt:lpstr>
      <vt:lpstr>Insertion into 3-Way Trees</vt:lpstr>
      <vt:lpstr>Insertion into 3-Way Trees</vt:lpstr>
      <vt:lpstr>Insertion into 3-Way Trees</vt:lpstr>
      <vt:lpstr>In-order Traversals</vt:lpstr>
      <vt:lpstr>Slide 35</vt:lpstr>
      <vt:lpstr>In-order Traversals</vt:lpstr>
      <vt:lpstr>    Multiway tree implementation</vt:lpstr>
      <vt:lpstr>Size</vt:lpstr>
      <vt:lpstr>Size</vt:lpstr>
      <vt:lpstr>Size</vt:lpstr>
      <vt:lpstr>8-way trees versus binary trees</vt:lpstr>
      <vt:lpstr>8-way tree example</vt:lpstr>
      <vt:lpstr>Multiway trees</vt:lpstr>
      <vt:lpstr>Summary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Multi-way search trees</dc:title>
  <dc:creator>myym9211@yahoo.com</dc:creator>
  <cp:lastModifiedBy>rubab.jaffar</cp:lastModifiedBy>
  <cp:revision>11</cp:revision>
  <dcterms:created xsi:type="dcterms:W3CDTF">2016-10-16T08:06:56Z</dcterms:created>
  <dcterms:modified xsi:type="dcterms:W3CDTF">2016-10-18T09:24:03Z</dcterms:modified>
</cp:coreProperties>
</file>