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8"/>
  </p:notesMasterIdLst>
  <p:sldIdLst>
    <p:sldId id="256" r:id="rId2"/>
    <p:sldId id="258" r:id="rId3"/>
    <p:sldId id="259" r:id="rId4"/>
    <p:sldId id="261" r:id="rId5"/>
    <p:sldId id="260" r:id="rId6"/>
    <p:sldId id="296" r:id="rId7"/>
    <p:sldId id="282" r:id="rId8"/>
    <p:sldId id="295" r:id="rId9"/>
    <p:sldId id="283" r:id="rId10"/>
    <p:sldId id="266" r:id="rId11"/>
    <p:sldId id="267" r:id="rId12"/>
    <p:sldId id="284" r:id="rId13"/>
    <p:sldId id="285" r:id="rId14"/>
    <p:sldId id="262" r:id="rId15"/>
    <p:sldId id="263" r:id="rId16"/>
    <p:sldId id="264" r:id="rId17"/>
    <p:sldId id="265" r:id="rId18"/>
    <p:sldId id="268" r:id="rId19"/>
    <p:sldId id="297" r:id="rId20"/>
    <p:sldId id="269" r:id="rId21"/>
    <p:sldId id="270" r:id="rId22"/>
    <p:sldId id="271" r:id="rId23"/>
    <p:sldId id="274" r:id="rId24"/>
    <p:sldId id="275" r:id="rId25"/>
    <p:sldId id="278" r:id="rId26"/>
    <p:sldId id="28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94660"/>
  </p:normalViewPr>
  <p:slideViewPr>
    <p:cSldViewPr>
      <p:cViewPr varScale="1">
        <p:scale>
          <a:sx n="69" d="100"/>
          <a:sy n="69" d="100"/>
        </p:scale>
        <p:origin x="137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8FF318-D747-407F-AEC1-AA103AC54A48}" type="datetimeFigureOut">
              <a:rPr lang="en-US" smtClean="0"/>
              <a:t>1/25/2019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1957DC-B260-4322-A773-54A56453DCED}" type="slidenum">
              <a:rPr lang="en-US" smtClean="0"/>
              <a:t>‹#›</a:t>
            </a:fld>
            <a:endParaRPr lang="en-US"/>
          </a:p>
        </p:txBody>
      </p:sp>
    </p:spTree>
    <p:extLst>
      <p:ext uri="{BB962C8B-B14F-4D97-AF65-F5344CB8AC3E}">
        <p14:creationId xmlns:p14="http://schemas.microsoft.com/office/powerpoint/2010/main" val="1848824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F16F4A-4DBE-4F69-86D0-F1BAA48F212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2A495-F810-4707-8840-1EB3D551AB6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F16F4A-4DBE-4F69-86D0-F1BAA48F212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2A495-F810-4707-8840-1EB3D551AB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F16F4A-4DBE-4F69-86D0-F1BAA48F212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2A495-F810-4707-8840-1EB3D551AB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F16F4A-4DBE-4F69-86D0-F1BAA48F212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2A495-F810-4707-8840-1EB3D551AB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F16F4A-4DBE-4F69-86D0-F1BAA48F212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2A495-F810-4707-8840-1EB3D551AB66}"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F16F4A-4DBE-4F69-86D0-F1BAA48F212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2A495-F810-4707-8840-1EB3D551AB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F16F4A-4DBE-4F69-86D0-F1BAA48F2123}"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82A495-F810-4707-8840-1EB3D551AB66}"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F16F4A-4DBE-4F69-86D0-F1BAA48F2123}"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82A495-F810-4707-8840-1EB3D551AB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16F4A-4DBE-4F69-86D0-F1BAA48F2123}"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82A495-F810-4707-8840-1EB3D551AB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16F4A-4DBE-4F69-86D0-F1BAA48F212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2A495-F810-4707-8840-1EB3D551AB66}"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16F4A-4DBE-4F69-86D0-F1BAA48F212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2A495-F810-4707-8840-1EB3D551AB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CF16F4A-4DBE-4F69-86D0-F1BAA48F2123}" type="datetimeFigureOut">
              <a:rPr lang="en-US" smtClean="0"/>
              <a:t>1/25/2019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982A495-F810-4707-8840-1EB3D551AB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eeda.kanwal@n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kumimoji="0" lang="en-US" altLang="en-US" sz="2400" b="1" i="0" u="none" strike="noStrike" kern="0" cap="none" spc="0" normalizeH="0" baseline="0" noProof="0" dirty="0" smtClean="0">
                <a:ln>
                  <a:noFill/>
                </a:ln>
                <a:solidFill>
                  <a:srgbClr val="000000"/>
                </a:solidFill>
                <a:effectLst/>
                <a:uLnTx/>
                <a:uFillTx/>
                <a:latin typeface="Verdana"/>
              </a:rPr>
              <a:t>Ch:1 Introduction </a:t>
            </a:r>
            <a:r>
              <a:rPr kumimoji="0" lang="en-US" altLang="en-US" sz="2400" b="1" i="0" u="none" strike="noStrike" kern="0" cap="none" spc="0" normalizeH="0" baseline="0" noProof="0" dirty="0" smtClean="0">
                <a:ln>
                  <a:noFill/>
                </a:ln>
                <a:solidFill>
                  <a:srgbClr val="000000"/>
                </a:solidFill>
                <a:effectLst/>
                <a:uLnTx/>
                <a:uFillTx/>
                <a:latin typeface="Verdana"/>
              </a:rPr>
              <a:t>to Artificial Intelligence</a:t>
            </a:r>
            <a:endParaRPr lang="en-US" dirty="0"/>
          </a:p>
        </p:txBody>
      </p:sp>
      <p:sp>
        <p:nvSpPr>
          <p:cNvPr id="3" name="Subtitle 2"/>
          <p:cNvSpPr>
            <a:spLocks noGrp="1"/>
          </p:cNvSpPr>
          <p:nvPr>
            <p:ph type="subTitle" idx="1"/>
          </p:nvPr>
        </p:nvSpPr>
        <p:spPr/>
        <p:txBody>
          <a:bodyPr>
            <a:normAutofit/>
          </a:bodyPr>
          <a:lstStyle/>
          <a:p>
            <a:r>
              <a:rPr lang="en-US" sz="1800" dirty="0" smtClean="0">
                <a:solidFill>
                  <a:schemeClr val="tx1"/>
                </a:solidFill>
                <a:latin typeface="Arial" panose="020B0604020202020204" pitchFamily="34" charset="0"/>
                <a:cs typeface="Arial" panose="020B0604020202020204" pitchFamily="34" charset="0"/>
              </a:rPr>
              <a:t>Spring Semester 2019</a:t>
            </a:r>
          </a:p>
          <a:p>
            <a:r>
              <a:rPr lang="en-US" sz="1800" dirty="0" smtClean="0">
                <a:solidFill>
                  <a:schemeClr val="tx1"/>
                </a:solidFill>
                <a:latin typeface="Arial" panose="020B0604020202020204" pitchFamily="34" charset="0"/>
                <a:cs typeface="Arial" panose="020B0604020202020204" pitchFamily="34" charset="0"/>
              </a:rPr>
              <a:t>Instructor: Engr. Saeeda Kanwal(Lecturer) 			    </a:t>
            </a:r>
            <a:r>
              <a:rPr lang="en-US" altLang="en-US" sz="1800" u="sng" dirty="0" smtClean="0">
                <a:solidFill>
                  <a:srgbClr val="0070C0"/>
                </a:solidFill>
                <a:hlinkClick r:id="rId2"/>
              </a:rPr>
              <a:t>saeeda.kanwal@nu.edu</a:t>
            </a:r>
            <a:r>
              <a:rPr lang="en-US" altLang="en-US" sz="1800" u="sng" dirty="0" smtClean="0">
                <a:solidFill>
                  <a:srgbClr val="002060"/>
                </a:solidFill>
              </a:rPr>
              <a:t>.pk</a:t>
            </a:r>
            <a:r>
              <a:rPr lang="en-US" altLang="en-US" sz="1800" u="sng" dirty="0" smtClean="0">
                <a:solidFill>
                  <a:srgbClr val="FF0000"/>
                </a:solidFill>
              </a:rPr>
              <a:t> </a:t>
            </a:r>
            <a:r>
              <a:rPr lang="en-US" altLang="en-US" sz="1800" dirty="0"/>
              <a:t/>
            </a:r>
            <a:br>
              <a:rPr lang="en-US" altLang="en-US" sz="1800" dirty="0"/>
            </a:br>
            <a:endParaRPr lang="en-US"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4285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kern="0" dirty="0">
                <a:solidFill>
                  <a:srgbClr val="000000"/>
                </a:solidFill>
                <a:latin typeface="Verdana"/>
              </a:rPr>
              <a:t>HAL: from the movie 2001</a:t>
            </a:r>
            <a:endParaRPr lang="en-US" dirty="0"/>
          </a:p>
        </p:txBody>
      </p:sp>
      <p:sp>
        <p:nvSpPr>
          <p:cNvPr id="3" name="Content Placeholder 2"/>
          <p:cNvSpPr>
            <a:spLocks noGrp="1"/>
          </p:cNvSpPr>
          <p:nvPr>
            <p:ph idx="1"/>
          </p:nvPr>
        </p:nvSpPr>
        <p:spPr/>
        <p:txBody>
          <a:bodyPr>
            <a:normAutofit/>
          </a:bodyPr>
          <a:lstStyle/>
          <a:p>
            <a:pPr lvl="0" eaLnBrk="0" fontAlgn="base" hangingPunct="0">
              <a:spcAft>
                <a:spcPct val="0"/>
              </a:spcAft>
              <a:buSzPct val="100000"/>
              <a:buFontTx/>
              <a:buChar char="•"/>
            </a:pPr>
            <a:r>
              <a:rPr lang="en-US" altLang="en-US" sz="1600" i="1" kern="0" dirty="0">
                <a:solidFill>
                  <a:srgbClr val="000000"/>
                </a:solidFill>
                <a:latin typeface="Verdana"/>
              </a:rPr>
              <a:t>2001: A Space Odyssey</a:t>
            </a:r>
          </a:p>
          <a:p>
            <a:pPr lvl="1" eaLnBrk="0" fontAlgn="base" hangingPunct="0">
              <a:spcAft>
                <a:spcPct val="0"/>
              </a:spcAft>
              <a:buSzPct val="100000"/>
              <a:buFontTx/>
              <a:buChar char="–"/>
            </a:pPr>
            <a:r>
              <a:rPr lang="en-US" altLang="en-US" sz="1400" kern="0" dirty="0">
                <a:solidFill>
                  <a:srgbClr val="000000"/>
                </a:solidFill>
                <a:latin typeface="Verdana"/>
              </a:rPr>
              <a:t>classic science fiction movie from 1969</a:t>
            </a:r>
            <a:br>
              <a:rPr lang="en-US" altLang="en-US" sz="1400" kern="0" dirty="0">
                <a:solidFill>
                  <a:srgbClr val="000000"/>
                </a:solidFill>
                <a:latin typeface="Verdana"/>
              </a:rPr>
            </a:br>
            <a:endParaRPr lang="en-US" altLang="en-US" sz="1400" kern="0" dirty="0">
              <a:solidFill>
                <a:srgbClr val="000000"/>
              </a:solidFill>
              <a:latin typeface="Verdana"/>
            </a:endParaRPr>
          </a:p>
          <a:p>
            <a:pPr lvl="0" eaLnBrk="0" fontAlgn="base" hangingPunct="0">
              <a:spcAft>
                <a:spcPct val="0"/>
              </a:spcAft>
              <a:buSzPct val="100000"/>
              <a:buFontTx/>
              <a:buChar char="•"/>
            </a:pPr>
            <a:r>
              <a:rPr lang="en-US" altLang="en-US" sz="1600" kern="0" dirty="0">
                <a:solidFill>
                  <a:srgbClr val="000000"/>
                </a:solidFill>
                <a:latin typeface="Verdana"/>
              </a:rPr>
              <a:t>HAL</a:t>
            </a:r>
          </a:p>
          <a:p>
            <a:pPr lvl="1" eaLnBrk="0" fontAlgn="base" hangingPunct="0">
              <a:spcAft>
                <a:spcPct val="0"/>
              </a:spcAft>
              <a:buSzPct val="100000"/>
              <a:buFontTx/>
              <a:buChar char="–"/>
            </a:pPr>
            <a:r>
              <a:rPr lang="en-US" altLang="en-US" sz="1400" kern="0" dirty="0">
                <a:solidFill>
                  <a:srgbClr val="000000"/>
                </a:solidFill>
                <a:latin typeface="Verdana"/>
              </a:rPr>
              <a:t>part of the story centers around an intelligent computer called HAL</a:t>
            </a:r>
          </a:p>
          <a:p>
            <a:pPr lvl="1" eaLnBrk="0" fontAlgn="base" hangingPunct="0">
              <a:spcAft>
                <a:spcPct val="0"/>
              </a:spcAft>
              <a:buSzPct val="100000"/>
              <a:buFontTx/>
              <a:buChar char="–"/>
            </a:pPr>
            <a:r>
              <a:rPr lang="en-US" altLang="en-US" sz="1400" kern="0" dirty="0">
                <a:solidFill>
                  <a:srgbClr val="000000"/>
                </a:solidFill>
                <a:latin typeface="Verdana"/>
              </a:rPr>
              <a:t>HAL is the “brains” of an intelligent spaceship</a:t>
            </a:r>
          </a:p>
          <a:p>
            <a:pPr lvl="1" eaLnBrk="0" fontAlgn="base" hangingPunct="0">
              <a:spcAft>
                <a:spcPct val="0"/>
              </a:spcAft>
              <a:buSzPct val="100000"/>
              <a:buFontTx/>
              <a:buChar char="–"/>
            </a:pPr>
            <a:r>
              <a:rPr lang="en-US" altLang="en-US" sz="1400" kern="0" dirty="0">
                <a:solidFill>
                  <a:srgbClr val="000000"/>
                </a:solidFill>
                <a:latin typeface="Verdana"/>
              </a:rPr>
              <a:t>in the movie, HAL can</a:t>
            </a:r>
          </a:p>
          <a:p>
            <a:pPr lvl="2" eaLnBrk="0" fontAlgn="base" hangingPunct="0">
              <a:spcAft>
                <a:spcPct val="0"/>
              </a:spcAft>
              <a:buSzPct val="100000"/>
              <a:buFontTx/>
              <a:buChar char="•"/>
            </a:pPr>
            <a:r>
              <a:rPr lang="en-US" altLang="en-US" sz="1400" kern="0" dirty="0">
                <a:solidFill>
                  <a:srgbClr val="000000"/>
                </a:solidFill>
                <a:latin typeface="Verdana"/>
              </a:rPr>
              <a:t>speak easily with the crew</a:t>
            </a:r>
          </a:p>
          <a:p>
            <a:pPr lvl="2" eaLnBrk="0" fontAlgn="base" hangingPunct="0">
              <a:spcAft>
                <a:spcPct val="0"/>
              </a:spcAft>
              <a:buSzPct val="100000"/>
              <a:buFontTx/>
              <a:buChar char="•"/>
            </a:pPr>
            <a:r>
              <a:rPr lang="en-US" altLang="en-US" sz="1400" kern="0" dirty="0">
                <a:solidFill>
                  <a:srgbClr val="000000"/>
                </a:solidFill>
                <a:latin typeface="Verdana"/>
              </a:rPr>
              <a:t>see and understand the emotions of the crew</a:t>
            </a:r>
          </a:p>
          <a:p>
            <a:pPr lvl="2" eaLnBrk="0" fontAlgn="base" hangingPunct="0">
              <a:spcAft>
                <a:spcPct val="0"/>
              </a:spcAft>
              <a:buSzPct val="100000"/>
              <a:buFontTx/>
              <a:buChar char="•"/>
            </a:pPr>
            <a:r>
              <a:rPr lang="en-US" altLang="en-US" sz="1400" kern="0" dirty="0">
                <a:solidFill>
                  <a:srgbClr val="000000"/>
                </a:solidFill>
                <a:latin typeface="Verdana"/>
              </a:rPr>
              <a:t>navigate the ship automatically</a:t>
            </a:r>
          </a:p>
          <a:p>
            <a:pPr lvl="2" eaLnBrk="0" fontAlgn="base" hangingPunct="0">
              <a:spcAft>
                <a:spcPct val="0"/>
              </a:spcAft>
              <a:buSzPct val="100000"/>
              <a:buFontTx/>
              <a:buChar char="•"/>
            </a:pPr>
            <a:r>
              <a:rPr lang="en-US" altLang="en-US" sz="1400" kern="0" dirty="0">
                <a:solidFill>
                  <a:srgbClr val="000000"/>
                </a:solidFill>
                <a:latin typeface="Verdana"/>
              </a:rPr>
              <a:t>diagnose on-board problems</a:t>
            </a:r>
          </a:p>
          <a:p>
            <a:pPr lvl="2" eaLnBrk="0" fontAlgn="base" hangingPunct="0">
              <a:spcAft>
                <a:spcPct val="0"/>
              </a:spcAft>
              <a:buSzPct val="100000"/>
              <a:buFontTx/>
              <a:buChar char="•"/>
            </a:pPr>
            <a:r>
              <a:rPr lang="en-US" altLang="en-US" sz="1400" kern="0" dirty="0">
                <a:solidFill>
                  <a:srgbClr val="000000"/>
                </a:solidFill>
                <a:latin typeface="Verdana"/>
              </a:rPr>
              <a:t>make life-and-death decisions</a:t>
            </a:r>
          </a:p>
          <a:p>
            <a:pPr lvl="2" eaLnBrk="0" fontAlgn="base" hangingPunct="0">
              <a:spcAft>
                <a:spcPct val="0"/>
              </a:spcAft>
              <a:buSzPct val="100000"/>
              <a:buFontTx/>
              <a:buChar char="•"/>
            </a:pPr>
            <a:r>
              <a:rPr lang="en-US" altLang="en-US" sz="1400" kern="0" dirty="0">
                <a:solidFill>
                  <a:srgbClr val="000000"/>
                </a:solidFill>
                <a:latin typeface="Verdana"/>
              </a:rPr>
              <a:t>display </a:t>
            </a:r>
            <a:r>
              <a:rPr lang="en-US" altLang="en-US" sz="1400" kern="0" dirty="0" smtClean="0">
                <a:solidFill>
                  <a:srgbClr val="000000"/>
                </a:solidFill>
                <a:latin typeface="Verdana"/>
              </a:rPr>
              <a:t>emotions</a:t>
            </a:r>
          </a:p>
          <a:p>
            <a:pPr marL="914400" lvl="2" indent="0" eaLnBrk="0" fontAlgn="base" hangingPunct="0">
              <a:spcAft>
                <a:spcPct val="0"/>
              </a:spcAft>
              <a:buSzPct val="100000"/>
              <a:buNone/>
            </a:pPr>
            <a:endParaRPr lang="en-US" altLang="en-US" sz="1400" kern="0" dirty="0" smtClean="0">
              <a:solidFill>
                <a:srgbClr val="000000"/>
              </a:solidFill>
              <a:latin typeface="Verdana"/>
            </a:endParaRPr>
          </a:p>
          <a:p>
            <a:pPr lvl="0" eaLnBrk="0" fontAlgn="base" hangingPunct="0">
              <a:spcAft>
                <a:spcPct val="0"/>
              </a:spcAft>
              <a:buSzPct val="100000"/>
              <a:buFontTx/>
              <a:buChar char="•"/>
            </a:pPr>
            <a:r>
              <a:rPr lang="en-US" altLang="en-US" sz="1600" kern="0" dirty="0">
                <a:solidFill>
                  <a:srgbClr val="000000"/>
                </a:solidFill>
                <a:latin typeface="Verdana"/>
              </a:rPr>
              <a:t>In 1969 this was science fiction: is it still science fiction?</a:t>
            </a:r>
          </a:p>
          <a:p>
            <a:pPr marL="914400" lvl="2" indent="0" eaLnBrk="0" fontAlgn="base" hangingPunct="0">
              <a:spcAft>
                <a:spcPct val="0"/>
              </a:spcAft>
              <a:buSzPct val="100000"/>
              <a:buNone/>
            </a:pP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19800" y="1143000"/>
            <a:ext cx="2705100" cy="1238250"/>
          </a:xfrm>
          <a:prstGeom prst="rect">
            <a:avLst/>
          </a:prstGeom>
          <a:noFill/>
        </p:spPr>
      </p:pic>
    </p:spTree>
    <p:extLst>
      <p:ext uri="{BB962C8B-B14F-4D97-AF65-F5344CB8AC3E}">
        <p14:creationId xmlns:p14="http://schemas.microsoft.com/office/powerpoint/2010/main" val="785033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b="1" kern="0" dirty="0">
                <a:solidFill>
                  <a:srgbClr val="000000"/>
                </a:solidFill>
                <a:latin typeface="Verdana"/>
              </a:rPr>
              <a:t>Consider what might be involved in building a computer like Hal….</a:t>
            </a:r>
            <a:endParaRPr lang="en-US" dirty="0"/>
          </a:p>
        </p:txBody>
      </p:sp>
      <p:sp>
        <p:nvSpPr>
          <p:cNvPr id="3" name="Content Placeholder 2"/>
          <p:cNvSpPr>
            <a:spLocks noGrp="1"/>
          </p:cNvSpPr>
          <p:nvPr>
            <p:ph idx="1"/>
          </p:nvPr>
        </p:nvSpPr>
        <p:spPr/>
        <p:txBody>
          <a:bodyPr>
            <a:normAutofit/>
          </a:bodyPr>
          <a:lstStyle/>
          <a:p>
            <a:pPr lvl="0" eaLnBrk="0" fontAlgn="base" hangingPunct="0">
              <a:spcAft>
                <a:spcPct val="0"/>
              </a:spcAft>
              <a:buSzPct val="100000"/>
              <a:buFontTx/>
              <a:buChar char="•"/>
            </a:pPr>
            <a:r>
              <a:rPr lang="en-US" altLang="en-US" sz="1800" kern="0" dirty="0">
                <a:solidFill>
                  <a:srgbClr val="000000"/>
                </a:solidFill>
                <a:latin typeface="Verdana"/>
              </a:rPr>
              <a:t>What are the components that might be useful?</a:t>
            </a:r>
          </a:p>
          <a:p>
            <a:pPr lvl="1" eaLnBrk="0" fontAlgn="base" hangingPunct="0">
              <a:spcAft>
                <a:spcPct val="0"/>
              </a:spcAft>
              <a:buSzPct val="100000"/>
              <a:buFontTx/>
              <a:buChar char="–"/>
            </a:pPr>
            <a:r>
              <a:rPr lang="en-US" altLang="en-US" sz="1600" kern="0" dirty="0">
                <a:solidFill>
                  <a:srgbClr val="000000"/>
                </a:solidFill>
                <a:latin typeface="Verdana"/>
              </a:rPr>
              <a:t>Fast hardware?</a:t>
            </a:r>
          </a:p>
          <a:p>
            <a:pPr lvl="1" eaLnBrk="0" fontAlgn="base" hangingPunct="0">
              <a:spcAft>
                <a:spcPct val="0"/>
              </a:spcAft>
              <a:buSzPct val="100000"/>
              <a:buFontTx/>
              <a:buChar char="–"/>
            </a:pPr>
            <a:r>
              <a:rPr lang="en-US" altLang="en-US" sz="1600" kern="0" dirty="0">
                <a:solidFill>
                  <a:srgbClr val="000000"/>
                </a:solidFill>
                <a:latin typeface="Verdana"/>
              </a:rPr>
              <a:t>Chess-playing at grandmaster level?</a:t>
            </a:r>
          </a:p>
          <a:p>
            <a:pPr lvl="1" eaLnBrk="0" fontAlgn="base" hangingPunct="0">
              <a:spcAft>
                <a:spcPct val="0"/>
              </a:spcAft>
              <a:buSzPct val="100000"/>
              <a:buFontTx/>
              <a:buChar char="–"/>
            </a:pPr>
            <a:r>
              <a:rPr lang="en-US" altLang="en-US" sz="1600" kern="0" dirty="0">
                <a:solidFill>
                  <a:srgbClr val="000000"/>
                </a:solidFill>
                <a:latin typeface="Verdana"/>
              </a:rPr>
              <a:t>Speech interaction?</a:t>
            </a:r>
          </a:p>
          <a:p>
            <a:pPr lvl="2" eaLnBrk="0" fontAlgn="base" hangingPunct="0">
              <a:spcAft>
                <a:spcPct val="0"/>
              </a:spcAft>
              <a:buSzPct val="100000"/>
              <a:buFontTx/>
              <a:buChar char="•"/>
            </a:pPr>
            <a:r>
              <a:rPr lang="en-US" altLang="en-US" sz="1600" kern="0" dirty="0">
                <a:solidFill>
                  <a:srgbClr val="000000"/>
                </a:solidFill>
                <a:latin typeface="Verdana"/>
              </a:rPr>
              <a:t>speech synthesis</a:t>
            </a:r>
          </a:p>
          <a:p>
            <a:pPr lvl="2" eaLnBrk="0" fontAlgn="base" hangingPunct="0">
              <a:spcAft>
                <a:spcPct val="0"/>
              </a:spcAft>
              <a:buSzPct val="100000"/>
              <a:buFontTx/>
              <a:buChar char="•"/>
            </a:pPr>
            <a:r>
              <a:rPr lang="en-US" altLang="en-US" sz="1600" kern="0" dirty="0">
                <a:solidFill>
                  <a:srgbClr val="000000"/>
                </a:solidFill>
                <a:latin typeface="Verdana"/>
              </a:rPr>
              <a:t>speech recognition</a:t>
            </a:r>
          </a:p>
          <a:p>
            <a:pPr lvl="2" eaLnBrk="0" fontAlgn="base" hangingPunct="0">
              <a:spcAft>
                <a:spcPct val="0"/>
              </a:spcAft>
              <a:buSzPct val="100000"/>
              <a:buFontTx/>
              <a:buChar char="•"/>
            </a:pPr>
            <a:r>
              <a:rPr lang="en-US" altLang="en-US" sz="1600" kern="0" dirty="0">
                <a:solidFill>
                  <a:srgbClr val="000000"/>
                </a:solidFill>
                <a:latin typeface="Verdana"/>
              </a:rPr>
              <a:t>speech understanding</a:t>
            </a:r>
          </a:p>
          <a:p>
            <a:pPr lvl="1" eaLnBrk="0" fontAlgn="base" hangingPunct="0">
              <a:spcAft>
                <a:spcPct val="0"/>
              </a:spcAft>
              <a:buSzPct val="100000"/>
              <a:buFontTx/>
              <a:buChar char="–"/>
            </a:pPr>
            <a:r>
              <a:rPr lang="en-US" altLang="en-US" sz="1600" kern="0" dirty="0">
                <a:solidFill>
                  <a:srgbClr val="000000"/>
                </a:solidFill>
                <a:latin typeface="Verdana"/>
              </a:rPr>
              <a:t>Image recognition and understanding ?</a:t>
            </a:r>
          </a:p>
          <a:p>
            <a:pPr lvl="1" eaLnBrk="0" fontAlgn="base" hangingPunct="0">
              <a:spcAft>
                <a:spcPct val="0"/>
              </a:spcAft>
              <a:buSzPct val="100000"/>
              <a:buFontTx/>
              <a:buChar char="–"/>
            </a:pPr>
            <a:r>
              <a:rPr lang="en-US" altLang="en-US" sz="1600" kern="0" dirty="0">
                <a:solidFill>
                  <a:srgbClr val="000000"/>
                </a:solidFill>
                <a:latin typeface="Verdana"/>
              </a:rPr>
              <a:t>Learning?</a:t>
            </a:r>
          </a:p>
          <a:p>
            <a:pPr lvl="1" eaLnBrk="0" fontAlgn="base" hangingPunct="0">
              <a:spcAft>
                <a:spcPct val="0"/>
              </a:spcAft>
              <a:buSzPct val="100000"/>
              <a:buFontTx/>
              <a:buChar char="–"/>
            </a:pPr>
            <a:r>
              <a:rPr lang="en-US" altLang="en-US" sz="1600" kern="0" dirty="0">
                <a:solidFill>
                  <a:srgbClr val="000000"/>
                </a:solidFill>
                <a:latin typeface="Verdana"/>
              </a:rPr>
              <a:t>Planning and decision-making?</a:t>
            </a:r>
          </a:p>
          <a:p>
            <a:pPr marL="0" indent="0">
              <a:buNone/>
            </a:pPr>
            <a:endParaRPr lang="en-US" dirty="0"/>
          </a:p>
        </p:txBody>
      </p:sp>
    </p:spTree>
    <p:extLst>
      <p:ext uri="{BB962C8B-B14F-4D97-AF65-F5344CB8AC3E}">
        <p14:creationId xmlns:p14="http://schemas.microsoft.com/office/powerpoint/2010/main" val="94778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b="1" dirty="0"/>
              <a:t>Thinking Rationally: Laws of Thought</a:t>
            </a:r>
            <a:endParaRPr lang="en-US" sz="4400" b="1" dirty="0"/>
          </a:p>
        </p:txBody>
      </p:sp>
      <p:sp>
        <p:nvSpPr>
          <p:cNvPr id="3" name="Content Placeholder 2"/>
          <p:cNvSpPr>
            <a:spLocks noGrp="1"/>
          </p:cNvSpPr>
          <p:nvPr>
            <p:ph idx="1"/>
          </p:nvPr>
        </p:nvSpPr>
        <p:spPr/>
        <p:txBody>
          <a:bodyPr>
            <a:noAutofit/>
          </a:bodyPr>
          <a:lstStyle/>
          <a:p>
            <a:r>
              <a:rPr lang="en-US" sz="2200" dirty="0">
                <a:latin typeface="Verdana" panose="020B0604030504040204" pitchFamily="34" charset="0"/>
                <a:ea typeface="Verdana" panose="020B0604030504040204" pitchFamily="34" charset="0"/>
                <a:cs typeface="Verdana" panose="020B0604030504040204" pitchFamily="34" charset="0"/>
              </a:rPr>
              <a:t>Formalize “correct” reasoning using a mathematical </a:t>
            </a:r>
            <a:r>
              <a:rPr lang="en-US" sz="2200" dirty="0" smtClean="0">
                <a:latin typeface="Verdana" panose="020B0604030504040204" pitchFamily="34" charset="0"/>
                <a:ea typeface="Verdana" panose="020B0604030504040204" pitchFamily="34" charset="0"/>
                <a:cs typeface="Verdana" panose="020B0604030504040204" pitchFamily="34" charset="0"/>
              </a:rPr>
              <a:t>model (e.g</a:t>
            </a:r>
            <a:r>
              <a:rPr lang="en-US" sz="2200" dirty="0">
                <a:latin typeface="Verdana" panose="020B0604030504040204" pitchFamily="34" charset="0"/>
                <a:ea typeface="Verdana" panose="020B0604030504040204" pitchFamily="34" charset="0"/>
                <a:cs typeface="Verdana" panose="020B0604030504040204" pitchFamily="34" charset="0"/>
              </a:rPr>
              <a:t>. of deductive </a:t>
            </a:r>
            <a:r>
              <a:rPr lang="en-US" sz="2200" dirty="0" smtClean="0">
                <a:latin typeface="Verdana" panose="020B0604030504040204" pitchFamily="34" charset="0"/>
                <a:ea typeface="Verdana" panose="020B0604030504040204" pitchFamily="34" charset="0"/>
                <a:cs typeface="Verdana" panose="020B0604030504040204" pitchFamily="34" charset="0"/>
              </a:rPr>
              <a:t>reasoning/logical conclusion).</a:t>
            </a:r>
          </a:p>
          <a:p>
            <a:endParaRPr lang="en-US" sz="2200" dirty="0">
              <a:latin typeface="Verdana" panose="020B0604030504040204" pitchFamily="34" charset="0"/>
              <a:ea typeface="Verdana" panose="020B0604030504040204" pitchFamily="34" charset="0"/>
              <a:cs typeface="Verdana" panose="020B0604030504040204" pitchFamily="34" charset="0"/>
            </a:endParaRPr>
          </a:p>
          <a:p>
            <a:r>
              <a:rPr lang="en-US" sz="2200" dirty="0" smtClean="0">
                <a:latin typeface="Verdana" panose="020B0604030504040204" pitchFamily="34" charset="0"/>
                <a:ea typeface="Verdana" panose="020B0604030504040204" pitchFamily="34" charset="0"/>
                <a:cs typeface="Verdana" panose="020B0604030504040204" pitchFamily="34" charset="0"/>
              </a:rPr>
              <a:t>Logics </a:t>
            </a:r>
            <a:r>
              <a:rPr lang="en-US" sz="2200" dirty="0">
                <a:latin typeface="Verdana" panose="020B0604030504040204" pitchFamily="34" charset="0"/>
                <a:ea typeface="Verdana" panose="020B0604030504040204" pitchFamily="34" charset="0"/>
                <a:cs typeface="Verdana" panose="020B0604030504040204" pitchFamily="34" charset="0"/>
              </a:rPr>
              <a:t>Program: Encode knowledge in formal </a:t>
            </a:r>
            <a:r>
              <a:rPr lang="en-US" sz="2200" dirty="0" smtClean="0">
                <a:latin typeface="Verdana" panose="020B0604030504040204" pitchFamily="34" charset="0"/>
                <a:ea typeface="Verdana" panose="020B0604030504040204" pitchFamily="34" charset="0"/>
                <a:cs typeface="Verdana" panose="020B0604030504040204" pitchFamily="34" charset="0"/>
              </a:rPr>
              <a:t>logical statements </a:t>
            </a:r>
            <a:r>
              <a:rPr lang="en-US" sz="2200" dirty="0">
                <a:latin typeface="Verdana" panose="020B0604030504040204" pitchFamily="34" charset="0"/>
                <a:ea typeface="Verdana" panose="020B0604030504040204" pitchFamily="34" charset="0"/>
                <a:cs typeface="Verdana" panose="020B0604030504040204" pitchFamily="34" charset="0"/>
              </a:rPr>
              <a:t>and use mathematical deduction to </a:t>
            </a:r>
            <a:r>
              <a:rPr lang="en-US" sz="2200" dirty="0" smtClean="0">
                <a:latin typeface="Verdana" panose="020B0604030504040204" pitchFamily="34" charset="0"/>
                <a:ea typeface="Verdana" panose="020B0604030504040204" pitchFamily="34" charset="0"/>
                <a:cs typeface="Verdana" panose="020B0604030504040204" pitchFamily="34" charset="0"/>
              </a:rPr>
              <a:t>perform reasoning</a:t>
            </a:r>
            <a:r>
              <a:rPr lang="en-US" sz="2200" dirty="0">
                <a:latin typeface="Verdana" panose="020B0604030504040204" pitchFamily="34" charset="0"/>
                <a:ea typeface="Verdana" panose="020B0604030504040204" pitchFamily="34" charset="0"/>
                <a:cs typeface="Verdana" panose="020B0604030504040204" pitchFamily="34" charset="0"/>
              </a:rPr>
              <a:t>:</a:t>
            </a:r>
          </a:p>
          <a:p>
            <a:r>
              <a:rPr lang="en-US" sz="2200" dirty="0">
                <a:solidFill>
                  <a:srgbClr val="C00000"/>
                </a:solidFill>
                <a:latin typeface="Verdana" panose="020B0604030504040204" pitchFamily="34" charset="0"/>
                <a:ea typeface="Verdana" panose="020B0604030504040204" pitchFamily="34" charset="0"/>
                <a:cs typeface="Verdana" panose="020B0604030504040204" pitchFamily="34" charset="0"/>
              </a:rPr>
              <a:t>Problems:</a:t>
            </a:r>
          </a:p>
          <a:p>
            <a:r>
              <a:rPr lang="en-US" sz="2200" dirty="0">
                <a:latin typeface="Verdana" panose="020B0604030504040204" pitchFamily="34" charset="0"/>
                <a:ea typeface="Verdana" panose="020B0604030504040204" pitchFamily="34" charset="0"/>
                <a:cs typeface="Verdana" panose="020B0604030504040204" pitchFamily="34" charset="0"/>
              </a:rPr>
              <a:t>-Formalizing common sense knowledge is difficult.</a:t>
            </a:r>
          </a:p>
          <a:p>
            <a:r>
              <a:rPr lang="en-US" sz="2200" dirty="0">
                <a:latin typeface="Verdana" panose="020B0604030504040204" pitchFamily="34" charset="0"/>
                <a:ea typeface="Verdana" panose="020B0604030504040204" pitchFamily="34" charset="0"/>
                <a:cs typeface="Verdana" panose="020B0604030504040204" pitchFamily="34" charset="0"/>
              </a:rPr>
              <a:t>-General deductive inference is computationally</a:t>
            </a:r>
          </a:p>
          <a:p>
            <a:r>
              <a:rPr lang="en-US" sz="2200" dirty="0">
                <a:latin typeface="Verdana" panose="020B0604030504040204" pitchFamily="34" charset="0"/>
                <a:ea typeface="Verdana" panose="020B0604030504040204" pitchFamily="34" charset="0"/>
                <a:cs typeface="Verdana" panose="020B0604030504040204" pitchFamily="34" charset="0"/>
              </a:rPr>
              <a:t>intractable.</a:t>
            </a:r>
          </a:p>
        </p:txBody>
      </p:sp>
    </p:spTree>
    <p:extLst>
      <p:ext uri="{BB962C8B-B14F-4D97-AF65-F5344CB8AC3E}">
        <p14:creationId xmlns:p14="http://schemas.microsoft.com/office/powerpoint/2010/main" val="2333320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b="1" dirty="0" smtClean="0"/>
              <a:t>Acting </a:t>
            </a:r>
            <a:r>
              <a:rPr lang="en-US" altLang="en-US" sz="2800" b="1" dirty="0"/>
              <a:t>Rationally: The Rational Agent</a:t>
            </a:r>
            <a:endParaRPr lang="en-US" sz="4400" b="1" dirty="0"/>
          </a:p>
        </p:txBody>
      </p:sp>
      <p:sp>
        <p:nvSpPr>
          <p:cNvPr id="3" name="Content Placeholder 2"/>
          <p:cNvSpPr>
            <a:spLocks noGrp="1"/>
          </p:cNvSpPr>
          <p:nvPr>
            <p:ph idx="1"/>
          </p:nvPr>
        </p:nvSpPr>
        <p:spPr/>
        <p:txBody>
          <a:bodyPr>
            <a:normAutofit/>
          </a:bodyPr>
          <a:lstStyle/>
          <a:p>
            <a:r>
              <a:rPr lang="en-US" sz="2200" dirty="0">
                <a:latin typeface="Verdana" panose="020B0604030504040204" pitchFamily="34" charset="0"/>
                <a:ea typeface="Verdana" panose="020B0604030504040204" pitchFamily="34" charset="0"/>
                <a:cs typeface="Verdana" panose="020B0604030504040204" pitchFamily="34" charset="0"/>
              </a:rPr>
              <a:t>An agent is an entity that perceives its environment and </a:t>
            </a:r>
            <a:r>
              <a:rPr lang="en-US" sz="2200" dirty="0" smtClean="0">
                <a:latin typeface="Verdana" panose="020B0604030504040204" pitchFamily="34" charset="0"/>
                <a:ea typeface="Verdana" panose="020B0604030504040204" pitchFamily="34" charset="0"/>
                <a:cs typeface="Verdana" panose="020B0604030504040204" pitchFamily="34" charset="0"/>
              </a:rPr>
              <a:t>is able </a:t>
            </a:r>
            <a:r>
              <a:rPr lang="en-US" sz="2200" dirty="0">
                <a:latin typeface="Verdana" panose="020B0604030504040204" pitchFamily="34" charset="0"/>
                <a:ea typeface="Verdana" panose="020B0604030504040204" pitchFamily="34" charset="0"/>
                <a:cs typeface="Verdana" panose="020B0604030504040204" pitchFamily="34" charset="0"/>
              </a:rPr>
              <a:t>to execute actions to change it.</a:t>
            </a:r>
          </a:p>
          <a:p>
            <a:r>
              <a:rPr lang="en-US" sz="2200" dirty="0" smtClean="0">
                <a:latin typeface="Verdana" panose="020B0604030504040204" pitchFamily="34" charset="0"/>
                <a:ea typeface="Verdana" panose="020B0604030504040204" pitchFamily="34" charset="0"/>
                <a:cs typeface="Verdana" panose="020B0604030504040204" pitchFamily="34" charset="0"/>
              </a:rPr>
              <a:t>Agents </a:t>
            </a:r>
            <a:r>
              <a:rPr lang="en-US" sz="2200" dirty="0">
                <a:latin typeface="Verdana" panose="020B0604030504040204" pitchFamily="34" charset="0"/>
                <a:ea typeface="Verdana" panose="020B0604030504040204" pitchFamily="34" charset="0"/>
                <a:cs typeface="Verdana" panose="020B0604030504040204" pitchFamily="34" charset="0"/>
              </a:rPr>
              <a:t>have inherent goals that they want to achieve (</a:t>
            </a:r>
            <a:r>
              <a:rPr lang="en-US" sz="2200" smtClean="0">
                <a:latin typeface="Verdana" panose="020B0604030504040204" pitchFamily="34" charset="0"/>
                <a:ea typeface="Verdana" panose="020B0604030504040204" pitchFamily="34" charset="0"/>
                <a:cs typeface="Verdana" panose="020B0604030504040204" pitchFamily="34" charset="0"/>
              </a:rPr>
              <a:t>e.g.survive</a:t>
            </a:r>
            <a:r>
              <a:rPr lang="en-US" sz="2200" dirty="0">
                <a:latin typeface="Verdana" panose="020B0604030504040204" pitchFamily="34" charset="0"/>
                <a:ea typeface="Verdana" panose="020B0604030504040204" pitchFamily="34" charset="0"/>
                <a:cs typeface="Verdana" panose="020B0604030504040204" pitchFamily="34" charset="0"/>
              </a:rPr>
              <a:t>, reproduce).</a:t>
            </a:r>
          </a:p>
          <a:p>
            <a:r>
              <a:rPr lang="en-US" sz="2200" dirty="0" smtClean="0">
                <a:latin typeface="Verdana" panose="020B0604030504040204" pitchFamily="34" charset="0"/>
                <a:ea typeface="Verdana" panose="020B0604030504040204" pitchFamily="34" charset="0"/>
                <a:cs typeface="Verdana" panose="020B0604030504040204" pitchFamily="34" charset="0"/>
              </a:rPr>
              <a:t>A </a:t>
            </a:r>
            <a:r>
              <a:rPr lang="en-US" sz="2200" dirty="0">
                <a:latin typeface="Verdana" panose="020B0604030504040204" pitchFamily="34" charset="0"/>
                <a:ea typeface="Verdana" panose="020B0604030504040204" pitchFamily="34" charset="0"/>
                <a:cs typeface="Verdana" panose="020B0604030504040204" pitchFamily="34" charset="0"/>
              </a:rPr>
              <a:t>rational agent acts in a way to maximize </a:t>
            </a:r>
            <a:r>
              <a:rPr lang="en-US" sz="2200" dirty="0" smtClean="0">
                <a:latin typeface="Verdana" panose="020B0604030504040204" pitchFamily="34" charset="0"/>
                <a:ea typeface="Verdana" panose="020B0604030504040204" pitchFamily="34" charset="0"/>
                <a:cs typeface="Verdana" panose="020B0604030504040204" pitchFamily="34" charset="0"/>
              </a:rPr>
              <a:t>the achievement of </a:t>
            </a:r>
            <a:r>
              <a:rPr lang="en-US" sz="2200" dirty="0">
                <a:latin typeface="Verdana" panose="020B0604030504040204" pitchFamily="34" charset="0"/>
                <a:ea typeface="Verdana" panose="020B0604030504040204" pitchFamily="34" charset="0"/>
                <a:cs typeface="Verdana" panose="020B0604030504040204" pitchFamily="34" charset="0"/>
              </a:rPr>
              <a:t>its goals.</a:t>
            </a:r>
          </a:p>
          <a:p>
            <a:r>
              <a:rPr lang="en-US" sz="2200" dirty="0" smtClean="0">
                <a:latin typeface="Verdana" panose="020B0604030504040204" pitchFamily="34" charset="0"/>
                <a:ea typeface="Verdana" panose="020B0604030504040204" pitchFamily="34" charset="0"/>
                <a:cs typeface="Verdana" panose="020B0604030504040204" pitchFamily="34" charset="0"/>
              </a:rPr>
              <a:t>True </a:t>
            </a:r>
            <a:r>
              <a:rPr lang="en-US" sz="2200" dirty="0">
                <a:latin typeface="Verdana" panose="020B0604030504040204" pitchFamily="34" charset="0"/>
                <a:ea typeface="Verdana" panose="020B0604030504040204" pitchFamily="34" charset="0"/>
                <a:cs typeface="Verdana" panose="020B0604030504040204" pitchFamily="34" charset="0"/>
              </a:rPr>
              <a:t>maximization of goals requires omniscience </a:t>
            </a:r>
            <a:r>
              <a:rPr lang="en-US" sz="2200" dirty="0" smtClean="0">
                <a:latin typeface="Verdana" panose="020B0604030504040204" pitchFamily="34" charset="0"/>
                <a:ea typeface="Verdana" panose="020B0604030504040204" pitchFamily="34" charset="0"/>
                <a:cs typeface="Verdana" panose="020B0604030504040204" pitchFamily="34" charset="0"/>
              </a:rPr>
              <a:t>and unlimited </a:t>
            </a:r>
            <a:r>
              <a:rPr lang="en-US" sz="2200" dirty="0">
                <a:latin typeface="Verdana" panose="020B0604030504040204" pitchFamily="34" charset="0"/>
                <a:ea typeface="Verdana" panose="020B0604030504040204" pitchFamily="34" charset="0"/>
                <a:cs typeface="Verdana" panose="020B0604030504040204" pitchFamily="34" charset="0"/>
              </a:rPr>
              <a:t>computational </a:t>
            </a:r>
            <a:r>
              <a:rPr lang="en-US" sz="2200" dirty="0" smtClean="0">
                <a:latin typeface="Verdana" panose="020B0604030504040204" pitchFamily="34" charset="0"/>
                <a:ea typeface="Verdana" panose="020B0604030504040204" pitchFamily="34" charset="0"/>
                <a:cs typeface="Verdana" panose="020B0604030504040204" pitchFamily="34" charset="0"/>
              </a:rPr>
              <a:t>abilities.</a:t>
            </a:r>
          </a:p>
          <a:p>
            <a:r>
              <a:rPr lang="en-US" sz="2200" dirty="0" smtClean="0">
                <a:latin typeface="Verdana" panose="020B0604030504040204" pitchFamily="34" charset="0"/>
                <a:ea typeface="Verdana" panose="020B0604030504040204" pitchFamily="34" charset="0"/>
                <a:cs typeface="Verdana" panose="020B0604030504040204" pitchFamily="34" charset="0"/>
              </a:rPr>
              <a:t>Limited </a:t>
            </a:r>
            <a:r>
              <a:rPr lang="en-US" sz="2200" dirty="0">
                <a:latin typeface="Verdana" panose="020B0604030504040204" pitchFamily="34" charset="0"/>
                <a:ea typeface="Verdana" panose="020B0604030504040204" pitchFamily="34" charset="0"/>
                <a:cs typeface="Verdana" panose="020B0604030504040204" pitchFamily="34" charset="0"/>
              </a:rPr>
              <a:t>rationality involves maximizing goals within </a:t>
            </a:r>
            <a:r>
              <a:rPr lang="en-US" sz="2200" dirty="0" smtClean="0">
                <a:latin typeface="Verdana" panose="020B0604030504040204" pitchFamily="34" charset="0"/>
                <a:ea typeface="Verdana" panose="020B0604030504040204" pitchFamily="34" charset="0"/>
                <a:cs typeface="Verdana" panose="020B0604030504040204" pitchFamily="34" charset="0"/>
              </a:rPr>
              <a:t>the computational </a:t>
            </a:r>
            <a:r>
              <a:rPr lang="en-US" sz="2200" dirty="0">
                <a:latin typeface="Verdana" panose="020B0604030504040204" pitchFamily="34" charset="0"/>
                <a:ea typeface="Verdana" panose="020B0604030504040204" pitchFamily="34" charset="0"/>
                <a:cs typeface="Verdana" panose="020B0604030504040204" pitchFamily="34" charset="0"/>
              </a:rPr>
              <a:t>and other resources available.</a:t>
            </a:r>
          </a:p>
        </p:txBody>
      </p:sp>
    </p:spTree>
    <p:extLst>
      <p:ext uri="{BB962C8B-B14F-4D97-AF65-F5344CB8AC3E}">
        <p14:creationId xmlns:p14="http://schemas.microsoft.com/office/powerpoint/2010/main" val="17576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73" y="228600"/>
            <a:ext cx="8229600" cy="990600"/>
          </a:xfrm>
        </p:spPr>
        <p:txBody>
          <a:bodyPr>
            <a:normAutofit/>
          </a:bodyPr>
          <a:lstStyle/>
          <a:p>
            <a:r>
              <a:rPr lang="en-US" altLang="en-US" sz="2800" b="1" kern="0" dirty="0" smtClean="0">
                <a:solidFill>
                  <a:srgbClr val="C00000"/>
                </a:solidFill>
                <a:latin typeface="Verdana"/>
              </a:rPr>
              <a:t>Foundations of Artificial Intelligence</a:t>
            </a:r>
            <a:endParaRPr lang="en-US" sz="4400" dirty="0">
              <a:solidFill>
                <a:srgbClr val="C00000"/>
              </a:solidFill>
            </a:endParaRPr>
          </a:p>
        </p:txBody>
      </p:sp>
      <p:sp>
        <p:nvSpPr>
          <p:cNvPr id="3" name="Content Placeholder 2"/>
          <p:cNvSpPr>
            <a:spLocks noGrp="1"/>
          </p:cNvSpPr>
          <p:nvPr>
            <p:ph idx="1"/>
          </p:nvPr>
        </p:nvSpPr>
        <p:spPr>
          <a:xfrm>
            <a:off x="297873" y="962890"/>
            <a:ext cx="8229600" cy="5818909"/>
          </a:xfrm>
        </p:spPr>
        <p:txBody>
          <a:bodyPr>
            <a:noAutofit/>
          </a:bodyPr>
          <a:lstStyle/>
          <a:p>
            <a:pPr lvl="0" algn="just" eaLnBrk="0" fontAlgn="base" hangingPunct="0">
              <a:spcAft>
                <a:spcPct val="0"/>
              </a:spcAft>
              <a:buSzPct val="100000"/>
              <a:buFontTx/>
              <a:buChar char="•"/>
            </a:pPr>
            <a: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t>Philosophy		Logic, methods of reasoning, mind as physical </a:t>
            </a:r>
            <a:b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br>
            <a: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t>		 	system, foundations of learning, language,</a:t>
            </a:r>
            <a:b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br>
            <a: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t>			rationality.</a:t>
            </a:r>
          </a:p>
          <a:p>
            <a:pPr marL="0" lvl="0" indent="0" eaLnBrk="0" fontAlgn="base" hangingPunct="0">
              <a:spcAft>
                <a:spcPct val="0"/>
              </a:spcAft>
              <a:buSzPct val="100000"/>
              <a:buNone/>
            </a:pPr>
            <a:endPar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endParaRPr>
          </a:p>
          <a:p>
            <a:pPr lvl="0" algn="just" eaLnBrk="0" fontAlgn="base" hangingPunct="0">
              <a:spcAft>
                <a:spcPct val="0"/>
              </a:spcAft>
              <a:buSzPct val="100000"/>
              <a:buFontTx/>
              <a:buChar char="•"/>
            </a:pPr>
            <a: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t>Mathematics		formal representation and proof, algorithms,</a:t>
            </a:r>
            <a:b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br>
            <a: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t>			computation, (un)decidability, (in)tractability </a:t>
            </a:r>
          </a:p>
          <a:p>
            <a:pPr marL="0" lvl="0" indent="0" eaLnBrk="0" fontAlgn="base" hangingPunct="0">
              <a:spcAft>
                <a:spcPct val="0"/>
              </a:spcAft>
              <a:buSzPct val="100000"/>
              <a:buNone/>
            </a:pPr>
            <a:endPar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endParaRPr>
          </a:p>
          <a:p>
            <a:pPr lvl="0" algn="just" eaLnBrk="0" fontAlgn="base" hangingPunct="0">
              <a:spcAft>
                <a:spcPct val="0"/>
              </a:spcAft>
              <a:buSzPct val="100000"/>
              <a:buFontTx/>
              <a:buChar char="•"/>
            </a:pPr>
            <a: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t>Probability/statistics	modeling uncertainty, learning from data</a:t>
            </a:r>
          </a:p>
          <a:p>
            <a:pPr marL="0" lvl="0" indent="0" eaLnBrk="0" fontAlgn="base" hangingPunct="0">
              <a:spcAft>
                <a:spcPct val="0"/>
              </a:spcAft>
              <a:buSzPct val="100000"/>
              <a:buNone/>
            </a:pPr>
            <a:endPar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endParaRPr>
          </a:p>
          <a:p>
            <a:pPr lvl="0" eaLnBrk="0" fontAlgn="base" hangingPunct="0">
              <a:spcAft>
                <a:spcPct val="0"/>
              </a:spcAft>
              <a:buSzPct val="100000"/>
              <a:buFontTx/>
              <a:buChar char="•"/>
            </a:pPr>
            <a: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t>Economics		utility, decision theory, rational economic agents </a:t>
            </a:r>
          </a:p>
          <a:p>
            <a:pPr marL="0" lvl="0" indent="0" eaLnBrk="0" fontAlgn="base" hangingPunct="0">
              <a:spcAft>
                <a:spcPct val="0"/>
              </a:spcAft>
              <a:buSzPct val="100000"/>
              <a:buNone/>
            </a:pPr>
            <a:endPar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endParaRPr>
          </a:p>
          <a:p>
            <a:pPr lvl="0" eaLnBrk="0" fontAlgn="base" hangingPunct="0">
              <a:spcAft>
                <a:spcPct val="0"/>
              </a:spcAft>
              <a:buSzPct val="100000"/>
              <a:buFontTx/>
              <a:buChar char="•"/>
            </a:pPr>
            <a: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t>Neuroscience		neurons as information processing units.</a:t>
            </a:r>
          </a:p>
          <a:p>
            <a:pPr marL="0" lvl="0" indent="0" eaLnBrk="0" fontAlgn="base" hangingPunct="0">
              <a:spcAft>
                <a:spcPct val="0"/>
              </a:spcAft>
              <a:buSzPct val="100000"/>
              <a:buNone/>
            </a:pPr>
            <a:endPar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endParaRPr>
          </a:p>
          <a:p>
            <a:pPr lvl="0" eaLnBrk="0" fontAlgn="base" hangingPunct="0">
              <a:spcAft>
                <a:spcPct val="0"/>
              </a:spcAft>
              <a:buSzPct val="100000"/>
              <a:buFontTx/>
              <a:buChar char="•"/>
            </a:pPr>
            <a: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t>Computer 		building fast computers </a:t>
            </a:r>
            <a:b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br>
            <a: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t>engineering</a:t>
            </a:r>
          </a:p>
          <a:p>
            <a:pPr marL="0" lvl="0" indent="0" eaLnBrk="0" fontAlgn="base" hangingPunct="0">
              <a:spcAft>
                <a:spcPct val="0"/>
              </a:spcAft>
              <a:buSzPct val="100000"/>
              <a:buNone/>
            </a:pPr>
            <a:endPar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endParaRPr>
          </a:p>
          <a:p>
            <a:pPr lvl="0" eaLnBrk="0" fontAlgn="base" hangingPunct="0">
              <a:spcAft>
                <a:spcPct val="0"/>
              </a:spcAft>
              <a:buSzPct val="100000"/>
              <a:buFontTx/>
              <a:buChar char="•"/>
            </a:pPr>
            <a: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t>Control theory		design systems that maximize an objective</a:t>
            </a:r>
            <a:b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br>
            <a: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t>			function over time </a:t>
            </a:r>
          </a:p>
          <a:p>
            <a:pPr lvl="0" eaLnBrk="0" fontAlgn="base" hangingPunct="0">
              <a:spcAft>
                <a:spcPct val="0"/>
              </a:spcAft>
              <a:buSzPct val="100000"/>
              <a:buFontTx/>
              <a:buChar char="•"/>
            </a:pPr>
            <a:endPar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endParaRPr>
          </a:p>
          <a:p>
            <a:pPr lvl="0" eaLnBrk="0" fontAlgn="base" hangingPunct="0">
              <a:spcAft>
                <a:spcPct val="0"/>
              </a:spcAft>
              <a:buSzPct val="100000"/>
              <a:buFontTx/>
              <a:buChar char="•"/>
            </a:pPr>
            <a: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t>Psychology/       	                how do people behave, perceive, process cognitive </a:t>
            </a:r>
            <a:r>
              <a:rPr lang="en-US" altLang="en-US" sz="1400" kern="0" dirty="0" err="1" smtClean="0">
                <a:solidFill>
                  <a:srgbClr val="000000"/>
                </a:solidFill>
                <a:latin typeface="Arial Black" panose="020B0A04020102020204" pitchFamily="34" charset="0"/>
                <a:ea typeface="Verdana" panose="020B0604030504040204" pitchFamily="34" charset="0"/>
                <a:cs typeface="Verdana" panose="020B0604030504040204" pitchFamily="34" charset="0"/>
              </a:rPr>
              <a:t>cognitive</a:t>
            </a:r>
            <a: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t> science    	information,  represent knowledge.</a:t>
            </a:r>
          </a:p>
          <a:p>
            <a:pPr lvl="0" eaLnBrk="0" fontAlgn="base" hangingPunct="0">
              <a:spcAft>
                <a:spcPct val="0"/>
              </a:spcAft>
              <a:buSzPct val="100000"/>
              <a:buNone/>
            </a:pPr>
            <a:endPar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endParaRPr>
          </a:p>
          <a:p>
            <a:pPr lvl="0" eaLnBrk="0" fontAlgn="base" hangingPunct="0">
              <a:spcAft>
                <a:spcPct val="0"/>
              </a:spcAft>
              <a:buSzPct val="100000"/>
              <a:buFontTx/>
              <a:buChar char="•"/>
            </a:pPr>
            <a:r>
              <a:rPr lang="en-US" altLang="en-US" sz="1400" kern="0" dirty="0" smtClean="0">
                <a:solidFill>
                  <a:srgbClr val="000000"/>
                </a:solidFill>
                <a:latin typeface="Arial Black" panose="020B0A04020102020204" pitchFamily="34" charset="0"/>
                <a:ea typeface="Verdana" panose="020B0604030504040204" pitchFamily="34" charset="0"/>
                <a:cs typeface="Verdana" panose="020B0604030504040204" pitchFamily="34" charset="0"/>
              </a:rPr>
              <a:t>Linguistics		knowledge representation, grammars</a:t>
            </a:r>
          </a:p>
          <a:p>
            <a:pPr lvl="0" eaLnBrk="0" fontAlgn="base" hangingPunct="0">
              <a:spcAft>
                <a:spcPct val="0"/>
              </a:spcAft>
              <a:buSzPct val="100000"/>
              <a:buNone/>
            </a:pPr>
            <a:r>
              <a:rPr lang="en-US" altLang="en-US" sz="1200" kern="0" dirty="0" smtClean="0">
                <a:solidFill>
                  <a:srgbClr val="000000"/>
                </a:solidFill>
                <a:latin typeface="Arial Black" panose="020B0A04020102020204" pitchFamily="34" charset="0"/>
              </a:rPr>
              <a:t/>
            </a:r>
            <a:br>
              <a:rPr lang="en-US" altLang="en-US" sz="1200" kern="0" dirty="0" smtClean="0">
                <a:solidFill>
                  <a:srgbClr val="000000"/>
                </a:solidFill>
                <a:latin typeface="Arial Black" panose="020B0A04020102020204" pitchFamily="34" charset="0"/>
              </a:rPr>
            </a:br>
            <a:endParaRPr lang="en-US" sz="1200" dirty="0">
              <a:latin typeface="Arial Black" panose="020B0A04020102020204" pitchFamily="34" charset="0"/>
            </a:endParaRPr>
          </a:p>
        </p:txBody>
      </p:sp>
    </p:spTree>
    <p:extLst>
      <p:ext uri="{BB962C8B-B14F-4D97-AF65-F5344CB8AC3E}">
        <p14:creationId xmlns:p14="http://schemas.microsoft.com/office/powerpoint/2010/main" val="2702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kern="0" dirty="0">
                <a:solidFill>
                  <a:srgbClr val="C00000"/>
                </a:solidFill>
                <a:latin typeface="Verdana"/>
              </a:rPr>
              <a:t>History of AI</a:t>
            </a:r>
            <a:endParaRPr lang="en-US" dirty="0">
              <a:solidFill>
                <a:srgbClr val="C00000"/>
              </a:solidFill>
            </a:endParaRPr>
          </a:p>
        </p:txBody>
      </p:sp>
      <p:sp>
        <p:nvSpPr>
          <p:cNvPr id="3" name="Content Placeholder 2"/>
          <p:cNvSpPr>
            <a:spLocks noGrp="1"/>
          </p:cNvSpPr>
          <p:nvPr>
            <p:ph idx="1"/>
          </p:nvPr>
        </p:nvSpPr>
        <p:spPr/>
        <p:txBody>
          <a:bodyPr>
            <a:normAutofit/>
          </a:bodyPr>
          <a:lstStyle/>
          <a:p>
            <a:pPr lvl="0" eaLnBrk="0" fontAlgn="base" hangingPunct="0">
              <a:lnSpc>
                <a:spcPct val="80000"/>
              </a:lnSpc>
              <a:spcAft>
                <a:spcPct val="0"/>
              </a:spcAft>
              <a:buSzPct val="100000"/>
              <a:buFontTx/>
              <a:buChar char="•"/>
            </a:pPr>
            <a:r>
              <a:rPr lang="en-US" altLang="en-US" sz="1800" kern="0" dirty="0">
                <a:solidFill>
                  <a:srgbClr val="000000"/>
                </a:solidFill>
                <a:latin typeface="Verdana"/>
              </a:rPr>
              <a:t>1943: early beginnings</a:t>
            </a:r>
          </a:p>
          <a:p>
            <a:pPr lvl="1" eaLnBrk="0" fontAlgn="base" hangingPunct="0">
              <a:lnSpc>
                <a:spcPct val="80000"/>
              </a:lnSpc>
              <a:spcAft>
                <a:spcPct val="0"/>
              </a:spcAft>
              <a:buSzPct val="100000"/>
              <a:buFontTx/>
              <a:buChar char="–"/>
            </a:pPr>
            <a:r>
              <a:rPr lang="en-US" altLang="en-US" sz="1600" kern="0" dirty="0">
                <a:solidFill>
                  <a:srgbClr val="000000"/>
                </a:solidFill>
                <a:latin typeface="Verdana"/>
              </a:rPr>
              <a:t>McCulloch &amp; Pitts: Boolean circuit model of brain</a:t>
            </a:r>
          </a:p>
          <a:p>
            <a:pPr lvl="0" eaLnBrk="0" fontAlgn="base" hangingPunct="0">
              <a:lnSpc>
                <a:spcPct val="80000"/>
              </a:lnSpc>
              <a:spcAft>
                <a:spcPct val="0"/>
              </a:spcAft>
              <a:buSzPct val="100000"/>
              <a:buFontTx/>
              <a:buChar char="•"/>
            </a:pPr>
            <a:r>
              <a:rPr lang="en-US" altLang="en-US" sz="1800" kern="0" dirty="0">
                <a:solidFill>
                  <a:srgbClr val="000000"/>
                </a:solidFill>
                <a:latin typeface="Verdana"/>
              </a:rPr>
              <a:t>1950: Turing </a:t>
            </a:r>
          </a:p>
          <a:p>
            <a:pPr lvl="1" eaLnBrk="0" fontAlgn="base" hangingPunct="0">
              <a:lnSpc>
                <a:spcPct val="80000"/>
              </a:lnSpc>
              <a:spcAft>
                <a:spcPct val="0"/>
              </a:spcAft>
              <a:buSzPct val="100000"/>
              <a:buFontTx/>
              <a:buChar char="–"/>
            </a:pPr>
            <a:r>
              <a:rPr lang="en-US" altLang="en-US" sz="1600" kern="0" dirty="0">
                <a:solidFill>
                  <a:srgbClr val="000000"/>
                </a:solidFill>
                <a:latin typeface="Verdana"/>
              </a:rPr>
              <a:t>Turing's "Computing Machinery and Intelligence“</a:t>
            </a:r>
          </a:p>
          <a:p>
            <a:pPr lvl="0" eaLnBrk="0" fontAlgn="base" hangingPunct="0">
              <a:lnSpc>
                <a:spcPct val="80000"/>
              </a:lnSpc>
              <a:spcAft>
                <a:spcPct val="0"/>
              </a:spcAft>
              <a:buSzPct val="100000"/>
              <a:buFontTx/>
              <a:buChar char="•"/>
            </a:pPr>
            <a:endParaRPr lang="en-US" altLang="en-US" sz="1800" kern="0" dirty="0">
              <a:solidFill>
                <a:srgbClr val="000000"/>
              </a:solidFill>
              <a:latin typeface="Verdana"/>
            </a:endParaRPr>
          </a:p>
          <a:p>
            <a:pPr lvl="0" eaLnBrk="0" fontAlgn="base" hangingPunct="0">
              <a:lnSpc>
                <a:spcPct val="80000"/>
              </a:lnSpc>
              <a:spcAft>
                <a:spcPct val="0"/>
              </a:spcAft>
              <a:buSzPct val="100000"/>
              <a:buFontTx/>
              <a:buChar char="•"/>
            </a:pPr>
            <a:r>
              <a:rPr lang="en-US" altLang="en-US" sz="1800" kern="0" dirty="0">
                <a:solidFill>
                  <a:srgbClr val="000000"/>
                </a:solidFill>
                <a:latin typeface="Verdana"/>
              </a:rPr>
              <a:t>1956: birth of AI</a:t>
            </a:r>
          </a:p>
          <a:p>
            <a:pPr lvl="1" eaLnBrk="0" fontAlgn="base" hangingPunct="0">
              <a:lnSpc>
                <a:spcPct val="80000"/>
              </a:lnSpc>
              <a:spcAft>
                <a:spcPct val="0"/>
              </a:spcAft>
              <a:buSzPct val="100000"/>
              <a:buFontTx/>
              <a:buChar char="–"/>
            </a:pPr>
            <a:r>
              <a:rPr lang="en-US" altLang="en-US" sz="1600" kern="0" dirty="0">
                <a:solidFill>
                  <a:srgbClr val="000000"/>
                </a:solidFill>
                <a:latin typeface="Verdana"/>
              </a:rPr>
              <a:t>Dartmouth meeting: "Artificial Intelligence“ name </a:t>
            </a:r>
            <a:r>
              <a:rPr lang="en-US" altLang="en-US" sz="1600" kern="0" dirty="0" smtClean="0">
                <a:solidFill>
                  <a:srgbClr val="000000"/>
                </a:solidFill>
                <a:latin typeface="Verdana"/>
              </a:rPr>
              <a:t>adopted</a:t>
            </a:r>
          </a:p>
          <a:p>
            <a:pPr marL="457200" lvl="1" indent="0" eaLnBrk="0" fontAlgn="base" hangingPunct="0">
              <a:lnSpc>
                <a:spcPct val="80000"/>
              </a:lnSpc>
              <a:spcAft>
                <a:spcPct val="0"/>
              </a:spcAft>
              <a:buSzPct val="100000"/>
              <a:buNone/>
            </a:pPr>
            <a:endParaRPr lang="en-US" altLang="en-US" sz="1600" kern="0" dirty="0">
              <a:solidFill>
                <a:srgbClr val="000000"/>
              </a:solidFill>
              <a:latin typeface="Verdana"/>
            </a:endParaRPr>
          </a:p>
          <a:p>
            <a:pPr lvl="0" eaLnBrk="0" fontAlgn="base" hangingPunct="0">
              <a:lnSpc>
                <a:spcPct val="80000"/>
              </a:lnSpc>
              <a:spcAft>
                <a:spcPct val="0"/>
              </a:spcAft>
              <a:buSzPct val="100000"/>
              <a:buFontTx/>
              <a:buChar char="•"/>
            </a:pPr>
            <a:r>
              <a:rPr lang="en-US" altLang="en-US" sz="1800" kern="0" dirty="0">
                <a:solidFill>
                  <a:srgbClr val="000000"/>
                </a:solidFill>
                <a:latin typeface="Verdana"/>
              </a:rPr>
              <a:t>1950s: initial promise</a:t>
            </a:r>
          </a:p>
          <a:p>
            <a:pPr lvl="1" eaLnBrk="0" fontAlgn="base" hangingPunct="0">
              <a:lnSpc>
                <a:spcPct val="80000"/>
              </a:lnSpc>
              <a:spcAft>
                <a:spcPct val="0"/>
              </a:spcAft>
              <a:buSzPct val="100000"/>
              <a:buFontTx/>
              <a:buChar char="–"/>
            </a:pPr>
            <a:r>
              <a:rPr lang="en-US" altLang="en-US" sz="1600" kern="0" dirty="0">
                <a:solidFill>
                  <a:srgbClr val="000000"/>
                </a:solidFill>
                <a:latin typeface="Verdana"/>
              </a:rPr>
              <a:t>Early AI programs, including </a:t>
            </a:r>
          </a:p>
          <a:p>
            <a:pPr lvl="1" eaLnBrk="0" fontAlgn="base" hangingPunct="0">
              <a:lnSpc>
                <a:spcPct val="80000"/>
              </a:lnSpc>
              <a:spcAft>
                <a:spcPct val="0"/>
              </a:spcAft>
              <a:buSzPct val="100000"/>
              <a:buFontTx/>
              <a:buChar char="–"/>
            </a:pPr>
            <a:r>
              <a:rPr lang="en-US" altLang="en-US" sz="1600" kern="0" dirty="0">
                <a:solidFill>
                  <a:srgbClr val="000000"/>
                </a:solidFill>
                <a:latin typeface="Verdana"/>
              </a:rPr>
              <a:t>Samuel's checkers program  </a:t>
            </a:r>
          </a:p>
          <a:p>
            <a:pPr lvl="1" eaLnBrk="0" fontAlgn="base" hangingPunct="0">
              <a:lnSpc>
                <a:spcPct val="80000"/>
              </a:lnSpc>
              <a:spcAft>
                <a:spcPct val="0"/>
              </a:spcAft>
              <a:buSzPct val="100000"/>
              <a:buFontTx/>
              <a:buChar char="–"/>
            </a:pPr>
            <a:r>
              <a:rPr lang="en-US" altLang="en-US" sz="1600" kern="0" dirty="0">
                <a:solidFill>
                  <a:srgbClr val="000000"/>
                </a:solidFill>
                <a:latin typeface="Verdana"/>
              </a:rPr>
              <a:t>Newell &amp; Simon's Logic </a:t>
            </a:r>
            <a:r>
              <a:rPr lang="en-US" altLang="en-US" sz="1600" kern="0" dirty="0" smtClean="0">
                <a:solidFill>
                  <a:srgbClr val="000000"/>
                </a:solidFill>
                <a:latin typeface="Verdana"/>
              </a:rPr>
              <a:t>Theory</a:t>
            </a:r>
          </a:p>
          <a:p>
            <a:pPr marL="457200" lvl="1" indent="0" eaLnBrk="0" fontAlgn="base" hangingPunct="0">
              <a:lnSpc>
                <a:spcPct val="80000"/>
              </a:lnSpc>
              <a:spcAft>
                <a:spcPct val="0"/>
              </a:spcAft>
              <a:buSzPct val="100000"/>
              <a:buNone/>
            </a:pPr>
            <a:endParaRPr lang="en-US" altLang="en-US" sz="1600" kern="0" dirty="0" smtClean="0">
              <a:solidFill>
                <a:srgbClr val="000000"/>
              </a:solidFill>
              <a:latin typeface="Verdana"/>
            </a:endParaRPr>
          </a:p>
          <a:p>
            <a:pPr lvl="0" eaLnBrk="0" fontAlgn="base" hangingPunct="0">
              <a:lnSpc>
                <a:spcPct val="80000"/>
              </a:lnSpc>
              <a:spcAft>
                <a:spcPct val="0"/>
              </a:spcAft>
              <a:buSzPct val="100000"/>
              <a:buFontTx/>
              <a:buChar char="•"/>
            </a:pPr>
            <a:r>
              <a:rPr lang="en-US" altLang="en-US" sz="1800" kern="0" dirty="0">
                <a:solidFill>
                  <a:srgbClr val="000000"/>
                </a:solidFill>
                <a:latin typeface="Verdana"/>
              </a:rPr>
              <a:t>1955-65: “great enthusiasm”</a:t>
            </a:r>
          </a:p>
          <a:p>
            <a:pPr lvl="1" eaLnBrk="0" fontAlgn="base" hangingPunct="0">
              <a:lnSpc>
                <a:spcPct val="80000"/>
              </a:lnSpc>
              <a:spcAft>
                <a:spcPct val="0"/>
              </a:spcAft>
              <a:buSzPct val="100000"/>
              <a:buFontTx/>
              <a:buChar char="–"/>
            </a:pPr>
            <a:r>
              <a:rPr lang="en-US" altLang="en-US" sz="1600" kern="0" dirty="0">
                <a:solidFill>
                  <a:srgbClr val="000000"/>
                </a:solidFill>
                <a:latin typeface="Verdana"/>
              </a:rPr>
              <a:t>Newell and Simon: GPS, general problem solver</a:t>
            </a:r>
          </a:p>
          <a:p>
            <a:pPr lvl="1" eaLnBrk="0" fontAlgn="base" hangingPunct="0">
              <a:lnSpc>
                <a:spcPct val="80000"/>
              </a:lnSpc>
              <a:spcAft>
                <a:spcPct val="0"/>
              </a:spcAft>
              <a:buSzPct val="100000"/>
              <a:buFontTx/>
              <a:buChar char="–"/>
            </a:pPr>
            <a:r>
              <a:rPr lang="en-US" altLang="en-US" sz="1600" kern="0" dirty="0" err="1">
                <a:solidFill>
                  <a:srgbClr val="000000"/>
                </a:solidFill>
                <a:latin typeface="Verdana"/>
              </a:rPr>
              <a:t>Gelertner</a:t>
            </a:r>
            <a:r>
              <a:rPr lang="en-US" altLang="en-US" sz="1600" kern="0" dirty="0">
                <a:solidFill>
                  <a:srgbClr val="000000"/>
                </a:solidFill>
                <a:latin typeface="Verdana"/>
              </a:rPr>
              <a:t>: Geometry Theorem </a:t>
            </a:r>
            <a:r>
              <a:rPr lang="en-US" altLang="en-US" sz="1600" kern="0" dirty="0" err="1">
                <a:solidFill>
                  <a:srgbClr val="000000"/>
                </a:solidFill>
                <a:latin typeface="Verdana"/>
              </a:rPr>
              <a:t>Prover</a:t>
            </a:r>
            <a:endParaRPr lang="en-US" altLang="en-US" sz="1600" kern="0" dirty="0">
              <a:solidFill>
                <a:srgbClr val="000000"/>
              </a:solidFill>
              <a:latin typeface="Verdana"/>
            </a:endParaRPr>
          </a:p>
          <a:p>
            <a:pPr lvl="1" eaLnBrk="0" fontAlgn="base" hangingPunct="0">
              <a:lnSpc>
                <a:spcPct val="80000"/>
              </a:lnSpc>
              <a:spcAft>
                <a:spcPct val="0"/>
              </a:spcAft>
              <a:buSzPct val="100000"/>
              <a:buFontTx/>
              <a:buChar char="–"/>
            </a:pPr>
            <a:r>
              <a:rPr lang="en-US" altLang="en-US" sz="1600" kern="0" dirty="0">
                <a:solidFill>
                  <a:srgbClr val="000000"/>
                </a:solidFill>
                <a:latin typeface="Verdana"/>
              </a:rPr>
              <a:t>McCarthy: invention of LISP</a:t>
            </a:r>
            <a:endParaRPr lang="en-US" dirty="0"/>
          </a:p>
        </p:txBody>
      </p:sp>
    </p:spTree>
    <p:extLst>
      <p:ext uri="{BB962C8B-B14F-4D97-AF65-F5344CB8AC3E}">
        <p14:creationId xmlns:p14="http://schemas.microsoft.com/office/powerpoint/2010/main" val="332381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kern="0" dirty="0">
                <a:solidFill>
                  <a:srgbClr val="C00000"/>
                </a:solidFill>
                <a:latin typeface="Verdana"/>
              </a:rPr>
              <a:t>History of </a:t>
            </a:r>
            <a:r>
              <a:rPr lang="en-US" altLang="en-US" sz="2400" b="1" kern="0" dirty="0" smtClean="0">
                <a:solidFill>
                  <a:srgbClr val="C00000"/>
                </a:solidFill>
                <a:latin typeface="Verdana"/>
              </a:rPr>
              <a:t>AI (Contd..)</a:t>
            </a:r>
            <a:endParaRPr lang="en-US" dirty="0">
              <a:solidFill>
                <a:srgbClr val="C00000"/>
              </a:solidFill>
            </a:endParaRPr>
          </a:p>
        </p:txBody>
      </p:sp>
      <p:sp>
        <p:nvSpPr>
          <p:cNvPr id="3" name="Content Placeholder 2"/>
          <p:cNvSpPr>
            <a:spLocks noGrp="1"/>
          </p:cNvSpPr>
          <p:nvPr>
            <p:ph idx="1"/>
          </p:nvPr>
        </p:nvSpPr>
        <p:spPr/>
        <p:txBody>
          <a:bodyPr>
            <a:normAutofit/>
          </a:bodyPr>
          <a:lstStyle/>
          <a:p>
            <a:pPr lvl="0" eaLnBrk="0" fontAlgn="base" hangingPunct="0">
              <a:lnSpc>
                <a:spcPct val="80000"/>
              </a:lnSpc>
              <a:spcAft>
                <a:spcPct val="0"/>
              </a:spcAft>
              <a:buSzPct val="100000"/>
              <a:buFontTx/>
              <a:buChar char="•"/>
            </a:pPr>
            <a:r>
              <a:rPr lang="en-US" altLang="en-US" sz="1800" kern="0" dirty="0">
                <a:solidFill>
                  <a:srgbClr val="000000"/>
                </a:solidFill>
                <a:latin typeface="Verdana"/>
              </a:rPr>
              <a:t>1966—73: Reality dawns	</a:t>
            </a:r>
          </a:p>
          <a:p>
            <a:pPr lvl="1" eaLnBrk="0" fontAlgn="base" hangingPunct="0">
              <a:lnSpc>
                <a:spcPct val="80000"/>
              </a:lnSpc>
              <a:spcAft>
                <a:spcPct val="0"/>
              </a:spcAft>
              <a:buSzPct val="100000"/>
              <a:buFontTx/>
              <a:buChar char="–"/>
            </a:pPr>
            <a:r>
              <a:rPr lang="en-US" altLang="en-US" sz="1600" kern="0" dirty="0">
                <a:solidFill>
                  <a:srgbClr val="000000"/>
                </a:solidFill>
                <a:latin typeface="Verdana"/>
              </a:rPr>
              <a:t>Realization that many AI problems are intractable</a:t>
            </a:r>
          </a:p>
          <a:p>
            <a:pPr lvl="1" eaLnBrk="0" fontAlgn="base" hangingPunct="0">
              <a:lnSpc>
                <a:spcPct val="80000"/>
              </a:lnSpc>
              <a:spcAft>
                <a:spcPct val="0"/>
              </a:spcAft>
              <a:buSzPct val="100000"/>
              <a:buFontTx/>
              <a:buChar char="–"/>
            </a:pPr>
            <a:r>
              <a:rPr lang="en-US" altLang="en-US" sz="1600" kern="0" dirty="0">
                <a:solidFill>
                  <a:srgbClr val="000000"/>
                </a:solidFill>
                <a:latin typeface="Verdana"/>
              </a:rPr>
              <a:t>Limitations of existing neural network methods identified</a:t>
            </a:r>
          </a:p>
          <a:p>
            <a:pPr lvl="2" eaLnBrk="0" fontAlgn="base" hangingPunct="0">
              <a:lnSpc>
                <a:spcPct val="80000"/>
              </a:lnSpc>
              <a:spcAft>
                <a:spcPct val="0"/>
              </a:spcAft>
              <a:buSzPct val="100000"/>
              <a:buFontTx/>
              <a:buChar char="•"/>
            </a:pPr>
            <a:r>
              <a:rPr lang="en-US" altLang="en-US" sz="1600" kern="0" dirty="0">
                <a:solidFill>
                  <a:srgbClr val="000000"/>
                </a:solidFill>
                <a:latin typeface="Verdana"/>
              </a:rPr>
              <a:t>Neural network research almost disappears</a:t>
            </a:r>
          </a:p>
          <a:p>
            <a:pPr lvl="0" eaLnBrk="0" fontAlgn="base" hangingPunct="0">
              <a:lnSpc>
                <a:spcPct val="80000"/>
              </a:lnSpc>
              <a:spcAft>
                <a:spcPct val="0"/>
              </a:spcAft>
              <a:buSzPct val="100000"/>
              <a:buFontTx/>
              <a:buChar char="•"/>
            </a:pPr>
            <a:r>
              <a:rPr lang="en-US" altLang="en-US" sz="1800" kern="0" dirty="0">
                <a:solidFill>
                  <a:srgbClr val="000000"/>
                </a:solidFill>
                <a:latin typeface="Verdana"/>
              </a:rPr>
              <a:t>1969—85: Adding domain knowledge</a:t>
            </a:r>
          </a:p>
          <a:p>
            <a:pPr lvl="1" eaLnBrk="0" fontAlgn="base" hangingPunct="0">
              <a:lnSpc>
                <a:spcPct val="80000"/>
              </a:lnSpc>
              <a:spcAft>
                <a:spcPct val="0"/>
              </a:spcAft>
              <a:buSzPct val="100000"/>
              <a:buFontTx/>
              <a:buChar char="–"/>
            </a:pPr>
            <a:r>
              <a:rPr lang="en-US" altLang="en-US" sz="1600" kern="0" dirty="0">
                <a:solidFill>
                  <a:srgbClr val="000000"/>
                </a:solidFill>
                <a:latin typeface="Verdana"/>
              </a:rPr>
              <a:t>	Development of knowledge-based systems</a:t>
            </a:r>
          </a:p>
          <a:p>
            <a:pPr lvl="1" eaLnBrk="0" fontAlgn="base" hangingPunct="0">
              <a:lnSpc>
                <a:spcPct val="80000"/>
              </a:lnSpc>
              <a:spcAft>
                <a:spcPct val="0"/>
              </a:spcAft>
              <a:buSzPct val="100000"/>
              <a:buFontTx/>
              <a:buChar char="–"/>
            </a:pPr>
            <a:r>
              <a:rPr lang="en-US" altLang="en-US" sz="1600" kern="0" dirty="0">
                <a:solidFill>
                  <a:srgbClr val="000000"/>
                </a:solidFill>
                <a:latin typeface="Verdana"/>
              </a:rPr>
              <a:t>  Success of rule-based expert systems,</a:t>
            </a:r>
          </a:p>
          <a:p>
            <a:pPr lvl="2" eaLnBrk="0" fontAlgn="base" hangingPunct="0">
              <a:lnSpc>
                <a:spcPct val="80000"/>
              </a:lnSpc>
              <a:spcAft>
                <a:spcPct val="0"/>
              </a:spcAft>
              <a:buSzPct val="100000"/>
              <a:buFontTx/>
              <a:buChar char="•"/>
            </a:pPr>
            <a:r>
              <a:rPr lang="en-US" altLang="en-US" sz="1600" kern="0" dirty="0">
                <a:solidFill>
                  <a:srgbClr val="000000"/>
                </a:solidFill>
                <a:latin typeface="Verdana"/>
              </a:rPr>
              <a:t>E.g., DENDRAL, MYCIN</a:t>
            </a:r>
          </a:p>
          <a:p>
            <a:pPr lvl="2" eaLnBrk="0" fontAlgn="base" hangingPunct="0">
              <a:lnSpc>
                <a:spcPct val="80000"/>
              </a:lnSpc>
              <a:spcAft>
                <a:spcPct val="0"/>
              </a:spcAft>
              <a:buSzPct val="100000"/>
              <a:buFontTx/>
              <a:buChar char="•"/>
            </a:pPr>
            <a:r>
              <a:rPr lang="en-US" altLang="en-US" sz="1600" kern="0" dirty="0">
                <a:solidFill>
                  <a:srgbClr val="000000"/>
                </a:solidFill>
                <a:latin typeface="Verdana"/>
              </a:rPr>
              <a:t>But were brittle and did not scale well in practice</a:t>
            </a:r>
          </a:p>
          <a:p>
            <a:pPr lvl="0" eaLnBrk="0" fontAlgn="base" hangingPunct="0">
              <a:lnSpc>
                <a:spcPct val="80000"/>
              </a:lnSpc>
              <a:spcAft>
                <a:spcPct val="0"/>
              </a:spcAft>
              <a:buSzPct val="100000"/>
              <a:buFontTx/>
              <a:buChar char="•"/>
            </a:pPr>
            <a:r>
              <a:rPr lang="en-US" altLang="en-US" sz="1800" kern="0" dirty="0">
                <a:solidFill>
                  <a:srgbClr val="000000"/>
                </a:solidFill>
                <a:latin typeface="Verdana"/>
              </a:rPr>
              <a:t>1986--  Rise of machine learning</a:t>
            </a:r>
          </a:p>
          <a:p>
            <a:pPr lvl="1" eaLnBrk="0" fontAlgn="base" hangingPunct="0">
              <a:lnSpc>
                <a:spcPct val="80000"/>
              </a:lnSpc>
              <a:spcAft>
                <a:spcPct val="0"/>
              </a:spcAft>
              <a:buSzPct val="100000"/>
              <a:buFontTx/>
              <a:buChar char="–"/>
            </a:pPr>
            <a:r>
              <a:rPr lang="en-US" altLang="en-US" sz="1600" kern="0" dirty="0">
                <a:solidFill>
                  <a:srgbClr val="000000"/>
                </a:solidFill>
                <a:latin typeface="Verdana"/>
              </a:rPr>
              <a:t> Neural networks return to popularity</a:t>
            </a:r>
          </a:p>
          <a:p>
            <a:pPr lvl="1" eaLnBrk="0" fontAlgn="base" hangingPunct="0">
              <a:lnSpc>
                <a:spcPct val="80000"/>
              </a:lnSpc>
              <a:spcAft>
                <a:spcPct val="0"/>
              </a:spcAft>
              <a:buSzPct val="100000"/>
              <a:buFontTx/>
              <a:buChar char="–"/>
            </a:pPr>
            <a:r>
              <a:rPr lang="en-US" altLang="en-US" sz="1600" kern="0" dirty="0">
                <a:solidFill>
                  <a:srgbClr val="000000"/>
                </a:solidFill>
                <a:latin typeface="Verdana"/>
              </a:rPr>
              <a:t> Major advances in machine learning algorithms and applications</a:t>
            </a:r>
          </a:p>
          <a:p>
            <a:pPr lvl="0" eaLnBrk="0" fontAlgn="base" hangingPunct="0">
              <a:lnSpc>
                <a:spcPct val="80000"/>
              </a:lnSpc>
              <a:spcAft>
                <a:spcPct val="0"/>
              </a:spcAft>
              <a:buSzPct val="100000"/>
              <a:buFontTx/>
              <a:buChar char="•"/>
            </a:pPr>
            <a:r>
              <a:rPr lang="en-US" altLang="en-US" sz="1800" kern="0" dirty="0">
                <a:solidFill>
                  <a:srgbClr val="000000"/>
                </a:solidFill>
                <a:latin typeface="Verdana"/>
              </a:rPr>
              <a:t>1990--  Role of uncertainty</a:t>
            </a:r>
          </a:p>
          <a:p>
            <a:pPr lvl="1" eaLnBrk="0" fontAlgn="base" hangingPunct="0">
              <a:lnSpc>
                <a:spcPct val="80000"/>
              </a:lnSpc>
              <a:spcAft>
                <a:spcPct val="0"/>
              </a:spcAft>
              <a:buSzPct val="100000"/>
              <a:buFontTx/>
              <a:buChar char="–"/>
            </a:pPr>
            <a:r>
              <a:rPr lang="en-US" altLang="en-US" sz="1600" kern="0" dirty="0">
                <a:solidFill>
                  <a:srgbClr val="000000"/>
                </a:solidFill>
                <a:latin typeface="Verdana"/>
              </a:rPr>
              <a:t>Bayesian networks as a knowledge representation framework</a:t>
            </a:r>
          </a:p>
          <a:p>
            <a:pPr lvl="0" eaLnBrk="0" fontAlgn="base" hangingPunct="0">
              <a:lnSpc>
                <a:spcPct val="80000"/>
              </a:lnSpc>
              <a:spcAft>
                <a:spcPct val="0"/>
              </a:spcAft>
              <a:buSzPct val="100000"/>
              <a:buFontTx/>
              <a:buChar char="•"/>
            </a:pPr>
            <a:r>
              <a:rPr lang="en-US" altLang="en-US" sz="1800" kern="0" dirty="0">
                <a:solidFill>
                  <a:srgbClr val="000000"/>
                </a:solidFill>
                <a:latin typeface="Verdana"/>
              </a:rPr>
              <a:t>1995-- AI as Science</a:t>
            </a:r>
          </a:p>
          <a:p>
            <a:pPr lvl="1" eaLnBrk="0" fontAlgn="base" hangingPunct="0">
              <a:lnSpc>
                <a:spcPct val="80000"/>
              </a:lnSpc>
              <a:spcAft>
                <a:spcPct val="0"/>
              </a:spcAft>
              <a:buSzPct val="100000"/>
              <a:buFontTx/>
              <a:buChar char="–"/>
            </a:pPr>
            <a:r>
              <a:rPr lang="en-US" altLang="en-US" sz="1600" kern="0" dirty="0">
                <a:solidFill>
                  <a:srgbClr val="000000"/>
                </a:solidFill>
                <a:latin typeface="Verdana"/>
              </a:rPr>
              <a:t>Integration of learning, reasoning, knowledge representation</a:t>
            </a:r>
          </a:p>
          <a:p>
            <a:pPr lvl="1" eaLnBrk="0" fontAlgn="base" hangingPunct="0">
              <a:lnSpc>
                <a:spcPct val="80000"/>
              </a:lnSpc>
              <a:spcAft>
                <a:spcPct val="0"/>
              </a:spcAft>
              <a:buSzPct val="100000"/>
              <a:buFontTx/>
              <a:buChar char="–"/>
            </a:pPr>
            <a:r>
              <a:rPr lang="en-US" altLang="en-US" sz="1600" kern="0" dirty="0">
                <a:solidFill>
                  <a:srgbClr val="000000"/>
                </a:solidFill>
                <a:latin typeface="Verdana"/>
              </a:rPr>
              <a:t>AI methods used in vision, language, data mining, etc</a:t>
            </a:r>
          </a:p>
          <a:p>
            <a:pPr marL="0" indent="0">
              <a:buNone/>
            </a:pPr>
            <a:endParaRPr lang="en-US" dirty="0"/>
          </a:p>
        </p:txBody>
      </p:sp>
    </p:spTree>
    <p:extLst>
      <p:ext uri="{BB962C8B-B14F-4D97-AF65-F5344CB8AC3E}">
        <p14:creationId xmlns:p14="http://schemas.microsoft.com/office/powerpoint/2010/main" val="173701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kern="0" dirty="0" smtClean="0">
                <a:solidFill>
                  <a:srgbClr val="C00000"/>
                </a:solidFill>
                <a:latin typeface="Verdana"/>
              </a:rPr>
              <a:t>State of the Art</a:t>
            </a:r>
            <a:endParaRPr lang="en-US" dirty="0">
              <a:solidFill>
                <a:srgbClr val="C00000"/>
              </a:solidFill>
            </a:endParaRPr>
          </a:p>
        </p:txBody>
      </p:sp>
      <p:sp>
        <p:nvSpPr>
          <p:cNvPr id="3" name="Content Placeholder 2"/>
          <p:cNvSpPr>
            <a:spLocks noGrp="1"/>
          </p:cNvSpPr>
          <p:nvPr>
            <p:ph idx="1"/>
          </p:nvPr>
        </p:nvSpPr>
        <p:spPr/>
        <p:txBody>
          <a:bodyPr>
            <a:normAutofit fontScale="85000" lnSpcReduction="10000"/>
          </a:bodyPr>
          <a:lstStyle/>
          <a:p>
            <a:pPr>
              <a:lnSpc>
                <a:spcPct val="120000"/>
              </a:lnSpc>
            </a:pPr>
            <a:r>
              <a:rPr lang="en-US" altLang="en-US" sz="1900" kern="0" dirty="0">
                <a:latin typeface="Verdana" panose="020B0604030504040204" pitchFamily="34" charset="0"/>
                <a:ea typeface="Verdana" panose="020B0604030504040204" pitchFamily="34" charset="0"/>
                <a:cs typeface="Verdana" panose="020B0604030504040204" pitchFamily="34" charset="0"/>
              </a:rPr>
              <a:t>Deep Blue defeated the reigning world chess champion Garry Kasparov in </a:t>
            </a:r>
            <a:r>
              <a:rPr lang="en-US" altLang="en-US" sz="1900" kern="0" dirty="0" smtClean="0">
                <a:latin typeface="Verdana" panose="020B0604030504040204" pitchFamily="34" charset="0"/>
                <a:ea typeface="Verdana" panose="020B0604030504040204" pitchFamily="34" charset="0"/>
                <a:cs typeface="Verdana" panose="020B0604030504040204" pitchFamily="34" charset="0"/>
              </a:rPr>
              <a:t>1997</a:t>
            </a:r>
          </a:p>
          <a:p>
            <a:pPr marL="0" indent="0">
              <a:lnSpc>
                <a:spcPct val="120000"/>
              </a:lnSpc>
              <a:buNone/>
            </a:pPr>
            <a:endParaRPr lang="en-US" altLang="en-US" sz="1900" kern="0" dirty="0" smtClean="0">
              <a:latin typeface="Verdana" panose="020B0604030504040204" pitchFamily="34" charset="0"/>
              <a:ea typeface="Verdana" panose="020B0604030504040204" pitchFamily="34" charset="0"/>
              <a:cs typeface="Verdana" panose="020B0604030504040204" pitchFamily="34" charset="0"/>
            </a:endParaRPr>
          </a:p>
          <a:p>
            <a:pPr lvl="0" eaLnBrk="0" fontAlgn="base" hangingPunct="0">
              <a:lnSpc>
                <a:spcPct val="120000"/>
              </a:lnSpc>
              <a:spcAft>
                <a:spcPct val="0"/>
              </a:spcAft>
              <a:buSzPct val="100000"/>
              <a:buFontTx/>
              <a:buChar char="•"/>
            </a:pPr>
            <a:r>
              <a:rPr lang="en-US" altLang="en-US" sz="1900" kern="0" dirty="0">
                <a:latin typeface="Verdana" panose="020B0604030504040204" pitchFamily="34" charset="0"/>
                <a:ea typeface="Verdana" panose="020B0604030504040204" pitchFamily="34" charset="0"/>
                <a:cs typeface="Verdana" panose="020B0604030504040204" pitchFamily="34" charset="0"/>
              </a:rPr>
              <a:t>AI program proved a mathematical conjecture (Robbins conjecture) unsolved for </a:t>
            </a:r>
            <a:r>
              <a:rPr lang="en-US" altLang="en-US" sz="1900" kern="0" dirty="0" smtClean="0">
                <a:latin typeface="Verdana" panose="020B0604030504040204" pitchFamily="34" charset="0"/>
                <a:ea typeface="Verdana" panose="020B0604030504040204" pitchFamily="34" charset="0"/>
                <a:cs typeface="Verdana" panose="020B0604030504040204" pitchFamily="34" charset="0"/>
              </a:rPr>
              <a:t>decades</a:t>
            </a:r>
          </a:p>
          <a:p>
            <a:pPr marL="0" lvl="0" indent="0" eaLnBrk="0" fontAlgn="base" hangingPunct="0">
              <a:lnSpc>
                <a:spcPct val="120000"/>
              </a:lnSpc>
              <a:spcAft>
                <a:spcPct val="0"/>
              </a:spcAft>
              <a:buSzPct val="100000"/>
              <a:buNone/>
            </a:pPr>
            <a:r>
              <a:rPr lang="en-US" altLang="en-US" sz="1900" kern="0" dirty="0" smtClean="0">
                <a:latin typeface="Verdana" panose="020B0604030504040204" pitchFamily="34" charset="0"/>
                <a:ea typeface="Verdana" panose="020B0604030504040204" pitchFamily="34" charset="0"/>
                <a:cs typeface="Verdana" panose="020B0604030504040204" pitchFamily="34" charset="0"/>
              </a:rPr>
              <a:t> </a:t>
            </a:r>
            <a:endParaRPr lang="en-US" altLang="en-US" sz="1900" kern="0" dirty="0">
              <a:latin typeface="Verdana" panose="020B0604030504040204" pitchFamily="34" charset="0"/>
              <a:ea typeface="Verdana" panose="020B0604030504040204" pitchFamily="34" charset="0"/>
              <a:cs typeface="Verdana" panose="020B0604030504040204" pitchFamily="34" charset="0"/>
            </a:endParaRPr>
          </a:p>
          <a:p>
            <a:pPr lvl="0" eaLnBrk="0" fontAlgn="base" hangingPunct="0">
              <a:lnSpc>
                <a:spcPct val="120000"/>
              </a:lnSpc>
              <a:spcAft>
                <a:spcPct val="0"/>
              </a:spcAft>
              <a:buSzPct val="100000"/>
              <a:buFontTx/>
              <a:buChar char="•"/>
            </a:pPr>
            <a:r>
              <a:rPr lang="en-US" altLang="en-US" sz="1900" kern="0" dirty="0">
                <a:latin typeface="Verdana" panose="020B0604030504040204" pitchFamily="34" charset="0"/>
                <a:ea typeface="Verdana" panose="020B0604030504040204" pitchFamily="34" charset="0"/>
                <a:cs typeface="Verdana" panose="020B0604030504040204" pitchFamily="34" charset="0"/>
              </a:rPr>
              <a:t>During the 1991 Gulf War, US forces deployed an AI logistics planning and scheduling program that involved up to 50,000 vehicles, cargo, and </a:t>
            </a:r>
            <a:r>
              <a:rPr lang="en-US" altLang="en-US" sz="1900" kern="0" dirty="0" smtClean="0">
                <a:latin typeface="Verdana" panose="020B0604030504040204" pitchFamily="34" charset="0"/>
                <a:ea typeface="Verdana" panose="020B0604030504040204" pitchFamily="34" charset="0"/>
                <a:cs typeface="Verdana" panose="020B0604030504040204" pitchFamily="34" charset="0"/>
              </a:rPr>
              <a:t>people</a:t>
            </a:r>
          </a:p>
          <a:p>
            <a:pPr marL="0" lvl="0" indent="0" eaLnBrk="0" fontAlgn="base" hangingPunct="0">
              <a:lnSpc>
                <a:spcPct val="120000"/>
              </a:lnSpc>
              <a:spcAft>
                <a:spcPct val="0"/>
              </a:spcAft>
              <a:buSzPct val="100000"/>
              <a:buNone/>
            </a:pPr>
            <a:r>
              <a:rPr lang="en-US" altLang="en-US" sz="1900" kern="0" dirty="0" smtClean="0">
                <a:latin typeface="Verdana" panose="020B0604030504040204" pitchFamily="34" charset="0"/>
                <a:ea typeface="Verdana" panose="020B0604030504040204" pitchFamily="34" charset="0"/>
                <a:cs typeface="Verdana" panose="020B0604030504040204" pitchFamily="34" charset="0"/>
              </a:rPr>
              <a:t> </a:t>
            </a:r>
            <a:endParaRPr lang="en-US" altLang="en-US" sz="1900" kern="0" dirty="0">
              <a:latin typeface="Verdana" panose="020B0604030504040204" pitchFamily="34" charset="0"/>
              <a:ea typeface="Verdana" panose="020B0604030504040204" pitchFamily="34" charset="0"/>
              <a:cs typeface="Verdana" panose="020B0604030504040204" pitchFamily="34" charset="0"/>
            </a:endParaRPr>
          </a:p>
          <a:p>
            <a:pPr lvl="0" eaLnBrk="0" fontAlgn="base" hangingPunct="0">
              <a:lnSpc>
                <a:spcPct val="120000"/>
              </a:lnSpc>
              <a:spcAft>
                <a:spcPct val="0"/>
              </a:spcAft>
              <a:buSzPct val="100000"/>
              <a:buFontTx/>
              <a:buChar char="•"/>
            </a:pPr>
            <a:r>
              <a:rPr lang="en-US" altLang="en-US" sz="1900" kern="0" dirty="0">
                <a:latin typeface="Verdana" panose="020B0604030504040204" pitchFamily="34" charset="0"/>
                <a:ea typeface="Verdana" panose="020B0604030504040204" pitchFamily="34" charset="0"/>
                <a:cs typeface="Verdana" panose="020B0604030504040204" pitchFamily="34" charset="0"/>
              </a:rPr>
              <a:t>NASA's on-board autonomous planning program controlled the scheduling of operations for a </a:t>
            </a:r>
            <a:r>
              <a:rPr lang="en-US" altLang="en-US" sz="1900" kern="0" dirty="0" smtClean="0">
                <a:latin typeface="Verdana" panose="020B0604030504040204" pitchFamily="34" charset="0"/>
                <a:ea typeface="Verdana" panose="020B0604030504040204" pitchFamily="34" charset="0"/>
                <a:cs typeface="Verdana" panose="020B0604030504040204" pitchFamily="34" charset="0"/>
              </a:rPr>
              <a:t>spacecraft</a:t>
            </a:r>
          </a:p>
          <a:p>
            <a:pPr marL="0" lvl="0" indent="0" eaLnBrk="0" fontAlgn="base" hangingPunct="0">
              <a:lnSpc>
                <a:spcPct val="120000"/>
              </a:lnSpc>
              <a:spcAft>
                <a:spcPct val="0"/>
              </a:spcAft>
              <a:buSzPct val="100000"/>
              <a:buNone/>
            </a:pPr>
            <a:endParaRPr lang="en-US" altLang="en-US" sz="1900" kern="0"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sz="1900" dirty="0">
                <a:latin typeface="Verdana" panose="020B0604030504040204" pitchFamily="34" charset="0"/>
                <a:ea typeface="Verdana" panose="020B0604030504040204" pitchFamily="34" charset="0"/>
                <a:cs typeface="Verdana" panose="020B0604030504040204" pitchFamily="34" charset="0"/>
              </a:rPr>
              <a:t>Speech recognition: A traveler calling United Airlines to book a flight can have the </a:t>
            </a:r>
            <a:r>
              <a:rPr lang="en-US" sz="1900" dirty="0" smtClean="0">
                <a:latin typeface="Verdana" panose="020B0604030504040204" pitchFamily="34" charset="0"/>
                <a:ea typeface="Verdana" panose="020B0604030504040204" pitchFamily="34" charset="0"/>
                <a:cs typeface="Verdana" panose="020B0604030504040204" pitchFamily="34" charset="0"/>
              </a:rPr>
              <a:t>entire conversation </a:t>
            </a:r>
            <a:r>
              <a:rPr lang="en-US" sz="1900" dirty="0">
                <a:latin typeface="Verdana" panose="020B0604030504040204" pitchFamily="34" charset="0"/>
                <a:ea typeface="Verdana" panose="020B0604030504040204" pitchFamily="34" charset="0"/>
                <a:cs typeface="Verdana" panose="020B0604030504040204" pitchFamily="34" charset="0"/>
              </a:rPr>
              <a:t>guided by an automated speech recognition and dialog management </a:t>
            </a:r>
            <a:r>
              <a:rPr lang="en-US" sz="1900" dirty="0" smtClean="0">
                <a:latin typeface="Verdana" panose="020B0604030504040204" pitchFamily="34" charset="0"/>
                <a:ea typeface="Verdana" panose="020B0604030504040204" pitchFamily="34" charset="0"/>
                <a:cs typeface="Verdana" panose="020B0604030504040204" pitchFamily="34" charset="0"/>
              </a:rPr>
              <a:t>system.</a:t>
            </a:r>
          </a:p>
          <a:p>
            <a:pPr>
              <a:lnSpc>
                <a:spcPct val="120000"/>
              </a:lnSpc>
            </a:pPr>
            <a:r>
              <a:rPr lang="en-US" altLang="en-US" sz="1900" kern="0" dirty="0" smtClean="0">
                <a:latin typeface="Verdana" panose="020B0604030504040204" pitchFamily="34" charset="0"/>
                <a:ea typeface="Verdana" panose="020B0604030504040204" pitchFamily="34" charset="0"/>
                <a:cs typeface="Verdana" panose="020B0604030504040204" pitchFamily="34" charset="0"/>
              </a:rPr>
              <a:t>Face </a:t>
            </a:r>
            <a:r>
              <a:rPr lang="en-US" altLang="en-US" sz="1900" kern="0" dirty="0">
                <a:latin typeface="Verdana" panose="020B0604030504040204" pitchFamily="34" charset="0"/>
                <a:ea typeface="Verdana" panose="020B0604030504040204" pitchFamily="34" charset="0"/>
                <a:cs typeface="Verdana" panose="020B0604030504040204" pitchFamily="34" charset="0"/>
              </a:rPr>
              <a:t>recognition software available in consumer cameras</a:t>
            </a:r>
          </a:p>
          <a:p>
            <a:pPr marL="0" indent="0">
              <a:buNone/>
            </a:pPr>
            <a:endParaRPr lang="en-US" dirty="0"/>
          </a:p>
        </p:txBody>
      </p:sp>
    </p:spTree>
    <p:extLst>
      <p:ext uri="{BB962C8B-B14F-4D97-AF65-F5344CB8AC3E}">
        <p14:creationId xmlns:p14="http://schemas.microsoft.com/office/powerpoint/2010/main" val="145492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000" b="1" kern="0" dirty="0">
                <a:solidFill>
                  <a:srgbClr val="000000"/>
                </a:solidFill>
                <a:latin typeface="Verdana"/>
              </a:rPr>
              <a:t>Can we build hardware as complex as the brain?</a:t>
            </a:r>
            <a:endParaRPr lang="en-US" dirty="0"/>
          </a:p>
        </p:txBody>
      </p:sp>
      <p:sp>
        <p:nvSpPr>
          <p:cNvPr id="3" name="Content Placeholder 2"/>
          <p:cNvSpPr>
            <a:spLocks noGrp="1"/>
          </p:cNvSpPr>
          <p:nvPr>
            <p:ph idx="1"/>
          </p:nvPr>
        </p:nvSpPr>
        <p:spPr/>
        <p:txBody>
          <a:bodyPr>
            <a:normAutofit fontScale="92500" lnSpcReduction="10000"/>
          </a:bodyPr>
          <a:lstStyle/>
          <a:p>
            <a:pPr lvl="0" eaLnBrk="0" fontAlgn="base" hangingPunct="0">
              <a:spcAft>
                <a:spcPct val="0"/>
              </a:spcAft>
              <a:buSzPct val="100000"/>
              <a:buFontTx/>
              <a:buChar char="•"/>
            </a:pPr>
            <a:r>
              <a:rPr lang="en-US" altLang="en-US" sz="1800" kern="0" dirty="0">
                <a:solidFill>
                  <a:srgbClr val="000000"/>
                </a:solidFill>
                <a:latin typeface="Verdana"/>
              </a:rPr>
              <a:t>How complicated is our brain?</a:t>
            </a:r>
          </a:p>
          <a:p>
            <a:pPr lvl="1" eaLnBrk="0" fontAlgn="base" hangingPunct="0">
              <a:spcAft>
                <a:spcPct val="0"/>
              </a:spcAft>
              <a:buSzPct val="100000"/>
              <a:buFontTx/>
              <a:buChar char="–"/>
            </a:pPr>
            <a:r>
              <a:rPr lang="en-US" altLang="en-US" sz="1600" kern="0" dirty="0">
                <a:solidFill>
                  <a:srgbClr val="000000"/>
                </a:solidFill>
                <a:latin typeface="Verdana"/>
              </a:rPr>
              <a:t>a neuron, or nerve cell, is the basic information processing unit</a:t>
            </a:r>
          </a:p>
          <a:p>
            <a:pPr lvl="1" eaLnBrk="0" fontAlgn="base" hangingPunct="0">
              <a:spcAft>
                <a:spcPct val="0"/>
              </a:spcAft>
              <a:buSzPct val="100000"/>
              <a:buFontTx/>
              <a:buChar char="–"/>
            </a:pPr>
            <a:r>
              <a:rPr lang="en-US" altLang="en-US" sz="1600" kern="0" dirty="0">
                <a:solidFill>
                  <a:srgbClr val="000000"/>
                </a:solidFill>
                <a:latin typeface="Verdana"/>
              </a:rPr>
              <a:t>estimated to be on the order of 10 </a:t>
            </a:r>
            <a:r>
              <a:rPr lang="en-US" altLang="en-US" sz="1600" kern="0" baseline="30000" dirty="0">
                <a:solidFill>
                  <a:srgbClr val="000000"/>
                </a:solidFill>
                <a:latin typeface="Verdana"/>
              </a:rPr>
              <a:t>12 </a:t>
            </a:r>
            <a:r>
              <a:rPr lang="en-US" altLang="en-US" sz="1600" kern="0" dirty="0">
                <a:solidFill>
                  <a:srgbClr val="000000"/>
                </a:solidFill>
                <a:latin typeface="Verdana"/>
              </a:rPr>
              <a:t>neurons in a human brain</a:t>
            </a:r>
          </a:p>
          <a:p>
            <a:pPr lvl="1" eaLnBrk="0" fontAlgn="base" hangingPunct="0">
              <a:spcAft>
                <a:spcPct val="0"/>
              </a:spcAft>
              <a:buSzPct val="100000"/>
              <a:buFontTx/>
              <a:buChar char="–"/>
            </a:pPr>
            <a:r>
              <a:rPr lang="en-US" altLang="en-US" sz="1600" kern="0" dirty="0">
                <a:solidFill>
                  <a:srgbClr val="000000"/>
                </a:solidFill>
                <a:latin typeface="Verdana"/>
              </a:rPr>
              <a:t>many more synapses (10 </a:t>
            </a:r>
            <a:r>
              <a:rPr lang="en-US" altLang="en-US" sz="1600" kern="0" baseline="30000" dirty="0">
                <a:solidFill>
                  <a:srgbClr val="000000"/>
                </a:solidFill>
                <a:latin typeface="Verdana"/>
              </a:rPr>
              <a:t>14</a:t>
            </a:r>
            <a:r>
              <a:rPr lang="en-US" altLang="en-US" sz="1600" kern="0" dirty="0">
                <a:solidFill>
                  <a:srgbClr val="000000"/>
                </a:solidFill>
                <a:latin typeface="Verdana"/>
              </a:rPr>
              <a:t>) connecting these neurons</a:t>
            </a:r>
          </a:p>
          <a:p>
            <a:pPr lvl="1" eaLnBrk="0" fontAlgn="base" hangingPunct="0">
              <a:spcAft>
                <a:spcPct val="0"/>
              </a:spcAft>
              <a:buSzPct val="100000"/>
              <a:buFontTx/>
              <a:buChar char="–"/>
            </a:pPr>
            <a:r>
              <a:rPr lang="en-US" altLang="en-US" sz="1600" kern="0" dirty="0">
                <a:solidFill>
                  <a:srgbClr val="000000"/>
                </a:solidFill>
                <a:latin typeface="Verdana"/>
              </a:rPr>
              <a:t>cycle time: 10 </a:t>
            </a:r>
            <a:r>
              <a:rPr lang="en-US" altLang="en-US" sz="1600" kern="0" baseline="30000" dirty="0">
                <a:solidFill>
                  <a:srgbClr val="000000"/>
                </a:solidFill>
                <a:latin typeface="Verdana"/>
              </a:rPr>
              <a:t>-3 </a:t>
            </a:r>
            <a:r>
              <a:rPr lang="en-US" altLang="en-US" sz="1600" kern="0" dirty="0">
                <a:solidFill>
                  <a:srgbClr val="000000"/>
                </a:solidFill>
                <a:latin typeface="Verdana"/>
              </a:rPr>
              <a:t>seconds (1 millisecond)</a:t>
            </a:r>
            <a:br>
              <a:rPr lang="en-US" altLang="en-US" sz="1600" kern="0" dirty="0">
                <a:solidFill>
                  <a:srgbClr val="000000"/>
                </a:solidFill>
                <a:latin typeface="Verdana"/>
              </a:rPr>
            </a:br>
            <a:endParaRPr lang="en-US" altLang="en-US" sz="1600" kern="0" dirty="0">
              <a:solidFill>
                <a:srgbClr val="000000"/>
              </a:solidFill>
              <a:latin typeface="Verdana"/>
            </a:endParaRPr>
          </a:p>
          <a:p>
            <a:pPr lvl="0" eaLnBrk="0" fontAlgn="base" hangingPunct="0">
              <a:spcAft>
                <a:spcPct val="0"/>
              </a:spcAft>
              <a:buSzPct val="100000"/>
              <a:buFontTx/>
              <a:buChar char="•"/>
            </a:pPr>
            <a:r>
              <a:rPr lang="en-US" altLang="en-US" sz="1800" kern="0" dirty="0">
                <a:solidFill>
                  <a:srgbClr val="000000"/>
                </a:solidFill>
                <a:latin typeface="Verdana"/>
              </a:rPr>
              <a:t>How complex can we make computers?</a:t>
            </a:r>
          </a:p>
          <a:p>
            <a:pPr lvl="1" eaLnBrk="0" fontAlgn="base" hangingPunct="0">
              <a:spcAft>
                <a:spcPct val="0"/>
              </a:spcAft>
              <a:buSzPct val="100000"/>
              <a:buFontTx/>
              <a:buChar char="–"/>
            </a:pPr>
            <a:r>
              <a:rPr lang="en-US" altLang="en-US" sz="1600" kern="0" dirty="0">
                <a:solidFill>
                  <a:srgbClr val="000000"/>
                </a:solidFill>
                <a:latin typeface="Verdana"/>
              </a:rPr>
              <a:t>10</a:t>
            </a:r>
            <a:r>
              <a:rPr lang="en-US" altLang="en-US" sz="1600" kern="0" baseline="30000" dirty="0">
                <a:solidFill>
                  <a:srgbClr val="000000"/>
                </a:solidFill>
                <a:latin typeface="Verdana"/>
              </a:rPr>
              <a:t>8</a:t>
            </a:r>
            <a:r>
              <a:rPr lang="en-US" altLang="en-US" sz="1600" kern="0" dirty="0">
                <a:solidFill>
                  <a:srgbClr val="000000"/>
                </a:solidFill>
                <a:latin typeface="Verdana"/>
              </a:rPr>
              <a:t> or more transistors per CPU </a:t>
            </a:r>
          </a:p>
          <a:p>
            <a:pPr lvl="1" eaLnBrk="0" fontAlgn="base" hangingPunct="0">
              <a:spcAft>
                <a:spcPct val="0"/>
              </a:spcAft>
              <a:buSzPct val="100000"/>
              <a:buFontTx/>
              <a:buChar char="–"/>
            </a:pPr>
            <a:r>
              <a:rPr lang="en-US" altLang="en-US" sz="1600" kern="0" dirty="0">
                <a:solidFill>
                  <a:srgbClr val="000000"/>
                </a:solidFill>
                <a:latin typeface="Verdana"/>
              </a:rPr>
              <a:t>supercomputer: hundreds of CPUs, 10</a:t>
            </a:r>
            <a:r>
              <a:rPr lang="en-US" altLang="en-US" sz="1600" kern="0" baseline="30000" dirty="0">
                <a:solidFill>
                  <a:srgbClr val="000000"/>
                </a:solidFill>
                <a:latin typeface="Verdana"/>
              </a:rPr>
              <a:t>12</a:t>
            </a:r>
            <a:r>
              <a:rPr lang="en-US" altLang="en-US" sz="1600" kern="0" dirty="0">
                <a:solidFill>
                  <a:srgbClr val="000000"/>
                </a:solidFill>
                <a:latin typeface="Verdana"/>
              </a:rPr>
              <a:t> bits of RAM </a:t>
            </a:r>
          </a:p>
          <a:p>
            <a:pPr lvl="1" eaLnBrk="0" fontAlgn="base" hangingPunct="0">
              <a:spcAft>
                <a:spcPct val="0"/>
              </a:spcAft>
              <a:buSzPct val="100000"/>
              <a:buFontTx/>
              <a:buChar char="–"/>
            </a:pPr>
            <a:r>
              <a:rPr lang="en-US" altLang="en-US" sz="1600" kern="0" dirty="0">
                <a:solidFill>
                  <a:srgbClr val="000000"/>
                </a:solidFill>
                <a:latin typeface="Verdana"/>
              </a:rPr>
              <a:t>cycle times: order of 10 </a:t>
            </a:r>
            <a:r>
              <a:rPr lang="en-US" altLang="en-US" sz="1600" kern="0" baseline="30000" dirty="0">
                <a:solidFill>
                  <a:srgbClr val="000000"/>
                </a:solidFill>
                <a:latin typeface="Verdana"/>
              </a:rPr>
              <a:t>- 9 </a:t>
            </a:r>
            <a:r>
              <a:rPr lang="en-US" altLang="en-US" sz="1600" kern="0" dirty="0">
                <a:solidFill>
                  <a:srgbClr val="000000"/>
                </a:solidFill>
                <a:latin typeface="Verdana"/>
              </a:rPr>
              <a:t>seconds</a:t>
            </a:r>
            <a:br>
              <a:rPr lang="en-US" altLang="en-US" sz="1600" kern="0" dirty="0">
                <a:solidFill>
                  <a:srgbClr val="000000"/>
                </a:solidFill>
                <a:latin typeface="Verdana"/>
              </a:rPr>
            </a:br>
            <a:endParaRPr lang="en-US" altLang="en-US" sz="1600" kern="0" dirty="0">
              <a:solidFill>
                <a:srgbClr val="000000"/>
              </a:solidFill>
              <a:latin typeface="Verdana"/>
            </a:endParaRPr>
          </a:p>
          <a:p>
            <a:pPr lvl="0" eaLnBrk="0" fontAlgn="base" hangingPunct="0">
              <a:spcAft>
                <a:spcPct val="0"/>
              </a:spcAft>
              <a:buSzPct val="100000"/>
              <a:buFontTx/>
              <a:buChar char="•"/>
            </a:pPr>
            <a:r>
              <a:rPr lang="en-US" altLang="en-US" sz="1800" kern="0" dirty="0">
                <a:solidFill>
                  <a:srgbClr val="000000"/>
                </a:solidFill>
                <a:latin typeface="Verdana"/>
              </a:rPr>
              <a:t>Conclusion</a:t>
            </a:r>
          </a:p>
          <a:p>
            <a:pPr lvl="1" eaLnBrk="0" fontAlgn="base" hangingPunct="0">
              <a:spcAft>
                <a:spcPct val="0"/>
              </a:spcAft>
              <a:buSzPct val="100000"/>
              <a:buFontTx/>
              <a:buChar char="–"/>
            </a:pPr>
            <a:r>
              <a:rPr lang="en-US" altLang="en-US" sz="1600" kern="0" dirty="0">
                <a:solidFill>
                  <a:srgbClr val="000000"/>
                </a:solidFill>
                <a:latin typeface="Verdana"/>
              </a:rPr>
              <a:t>YES: in the near future we can have computers with as many basic processing elements as our brain, but with</a:t>
            </a:r>
          </a:p>
          <a:p>
            <a:pPr lvl="2" eaLnBrk="0" fontAlgn="base" hangingPunct="0">
              <a:spcAft>
                <a:spcPct val="0"/>
              </a:spcAft>
              <a:buSzPct val="100000"/>
              <a:buFontTx/>
              <a:buChar char="•"/>
            </a:pPr>
            <a:r>
              <a:rPr lang="en-US" altLang="en-US" sz="1600" kern="0" dirty="0">
                <a:solidFill>
                  <a:srgbClr val="000000"/>
                </a:solidFill>
                <a:latin typeface="Verdana"/>
              </a:rPr>
              <a:t>far fewer interconnections (wires or synapses) than the brain</a:t>
            </a:r>
          </a:p>
          <a:p>
            <a:pPr lvl="2" eaLnBrk="0" fontAlgn="base" hangingPunct="0">
              <a:spcAft>
                <a:spcPct val="0"/>
              </a:spcAft>
              <a:buSzPct val="100000"/>
              <a:buFontTx/>
              <a:buChar char="•"/>
            </a:pPr>
            <a:r>
              <a:rPr lang="en-US" altLang="en-US" sz="1600" kern="0" dirty="0">
                <a:solidFill>
                  <a:srgbClr val="000000"/>
                </a:solidFill>
                <a:latin typeface="Verdana"/>
              </a:rPr>
              <a:t>much faster updates than the brain</a:t>
            </a:r>
          </a:p>
          <a:p>
            <a:pPr lvl="1" eaLnBrk="0" fontAlgn="base" hangingPunct="0">
              <a:spcAft>
                <a:spcPct val="0"/>
              </a:spcAft>
              <a:buSzPct val="100000"/>
              <a:buFontTx/>
              <a:buChar char="–"/>
            </a:pPr>
            <a:r>
              <a:rPr lang="en-US" altLang="en-US" sz="1600" kern="0" dirty="0">
                <a:solidFill>
                  <a:srgbClr val="000000"/>
                </a:solidFill>
                <a:latin typeface="Verdana"/>
              </a:rPr>
              <a:t>but building hardware is very different from making a computer behave like a brain!</a:t>
            </a:r>
            <a:endParaRPr lang="en-US" dirty="0"/>
          </a:p>
        </p:txBody>
      </p:sp>
    </p:spTree>
    <p:extLst>
      <p:ext uri="{BB962C8B-B14F-4D97-AF65-F5344CB8AC3E}">
        <p14:creationId xmlns:p14="http://schemas.microsoft.com/office/powerpoint/2010/main" val="1090083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Neuron</a:t>
            </a:r>
            <a:endParaRPr lang="en-US"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Lst>
          </a:blip>
          <a:stretch>
            <a:fillRect/>
          </a:stretch>
        </p:blipFill>
        <p:spPr>
          <a:xfrm>
            <a:off x="457200" y="1600200"/>
            <a:ext cx="8229600" cy="4800600"/>
          </a:xfrm>
          <a:prstGeom prst="rect">
            <a:avLst/>
          </a:prstGeom>
        </p:spPr>
      </p:pic>
    </p:spTree>
    <p:extLst>
      <p:ext uri="{BB962C8B-B14F-4D97-AF65-F5344CB8AC3E}">
        <p14:creationId xmlns:p14="http://schemas.microsoft.com/office/powerpoint/2010/main" val="155639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kern="0" dirty="0">
                <a:solidFill>
                  <a:srgbClr val="000000"/>
                </a:solidFill>
                <a:latin typeface="Verdana"/>
              </a:rPr>
              <a:t>Today’s Lecture</a:t>
            </a:r>
            <a:endParaRPr lang="en-US" dirty="0"/>
          </a:p>
        </p:txBody>
      </p:sp>
      <p:sp>
        <p:nvSpPr>
          <p:cNvPr id="3" name="Content Placeholder 2"/>
          <p:cNvSpPr>
            <a:spLocks noGrp="1"/>
          </p:cNvSpPr>
          <p:nvPr>
            <p:ph idx="1"/>
          </p:nvPr>
        </p:nvSpPr>
        <p:spPr/>
        <p:txBody>
          <a:bodyPr>
            <a:normAutofit/>
          </a:bodyPr>
          <a:lstStyle/>
          <a:p>
            <a:pPr lvl="0" eaLnBrk="0" fontAlgn="base" hangingPunct="0">
              <a:spcAft>
                <a:spcPct val="0"/>
              </a:spcAft>
              <a:buSzPct val="100000"/>
              <a:buFontTx/>
              <a:buChar char="•"/>
            </a:pPr>
            <a:r>
              <a:rPr lang="en-US" altLang="en-US" sz="1800" kern="0" dirty="0">
                <a:solidFill>
                  <a:srgbClr val="000000"/>
                </a:solidFill>
                <a:latin typeface="Verdana"/>
              </a:rPr>
              <a:t>What is intelligence? What is artificial intelligence</a:t>
            </a:r>
            <a:r>
              <a:rPr lang="en-US" altLang="en-US" sz="1800" kern="0" dirty="0" smtClean="0">
                <a:solidFill>
                  <a:srgbClr val="000000"/>
                </a:solidFill>
                <a:latin typeface="Verdana"/>
              </a:rPr>
              <a:t>?</a:t>
            </a:r>
          </a:p>
          <a:p>
            <a:pPr marL="0" lvl="0" indent="0" eaLnBrk="0" fontAlgn="base" hangingPunct="0">
              <a:spcAft>
                <a:spcPct val="0"/>
              </a:spcAft>
              <a:buSzPct val="100000"/>
              <a:buNone/>
            </a:pPr>
            <a:endParaRPr lang="en-US" altLang="en-US" sz="1800" kern="0" dirty="0">
              <a:solidFill>
                <a:srgbClr val="000000"/>
              </a:solidFill>
              <a:latin typeface="Verdana"/>
            </a:endParaRPr>
          </a:p>
          <a:p>
            <a:pPr lvl="0" eaLnBrk="0" fontAlgn="base" hangingPunct="0">
              <a:spcAft>
                <a:spcPct val="0"/>
              </a:spcAft>
              <a:buSzPct val="100000"/>
              <a:buFontTx/>
              <a:buChar char="•"/>
            </a:pPr>
            <a:r>
              <a:rPr lang="en-US" altLang="en-US" sz="1800" kern="0" dirty="0">
                <a:solidFill>
                  <a:srgbClr val="000000"/>
                </a:solidFill>
                <a:latin typeface="Verdana"/>
              </a:rPr>
              <a:t>A very brief history of AI</a:t>
            </a:r>
          </a:p>
          <a:p>
            <a:pPr lvl="1" eaLnBrk="0" fontAlgn="base" hangingPunct="0">
              <a:spcAft>
                <a:spcPct val="0"/>
              </a:spcAft>
              <a:buSzPct val="100000"/>
              <a:buFontTx/>
              <a:buChar char="–"/>
            </a:pPr>
            <a:r>
              <a:rPr lang="en-US" altLang="en-US" sz="1600" kern="0" dirty="0">
                <a:solidFill>
                  <a:srgbClr val="000000"/>
                </a:solidFill>
                <a:latin typeface="Verdana"/>
              </a:rPr>
              <a:t>Modern successes: Stanley the driving </a:t>
            </a:r>
            <a:r>
              <a:rPr lang="en-US" altLang="en-US" sz="1600" kern="0" dirty="0" smtClean="0">
                <a:solidFill>
                  <a:srgbClr val="000000"/>
                </a:solidFill>
                <a:latin typeface="Verdana"/>
              </a:rPr>
              <a:t>robot</a:t>
            </a:r>
          </a:p>
          <a:p>
            <a:pPr marL="457200" lvl="1" indent="0" eaLnBrk="0" fontAlgn="base" hangingPunct="0">
              <a:spcAft>
                <a:spcPct val="0"/>
              </a:spcAft>
              <a:buSzPct val="100000"/>
              <a:buNone/>
            </a:pPr>
            <a:endParaRPr lang="en-US" altLang="en-US" sz="1600" kern="0" dirty="0">
              <a:solidFill>
                <a:srgbClr val="000000"/>
              </a:solidFill>
              <a:latin typeface="Verdana"/>
            </a:endParaRPr>
          </a:p>
          <a:p>
            <a:pPr lvl="0" eaLnBrk="0" fontAlgn="base" hangingPunct="0">
              <a:spcAft>
                <a:spcPct val="0"/>
              </a:spcAft>
              <a:buSzPct val="100000"/>
              <a:buFontTx/>
              <a:buChar char="•"/>
            </a:pPr>
            <a:r>
              <a:rPr lang="en-US" altLang="en-US" sz="1800" kern="0" dirty="0" smtClean="0">
                <a:solidFill>
                  <a:srgbClr val="000000"/>
                </a:solidFill>
                <a:latin typeface="Verdana"/>
              </a:rPr>
              <a:t>Foundations of AI</a:t>
            </a:r>
          </a:p>
          <a:p>
            <a:pPr marL="0" lvl="0" indent="0" eaLnBrk="0" fontAlgn="base" hangingPunct="0">
              <a:spcAft>
                <a:spcPct val="0"/>
              </a:spcAft>
              <a:buSzPct val="100000"/>
              <a:buNone/>
            </a:pPr>
            <a:endParaRPr lang="en-US" altLang="en-US" sz="1600" kern="0" dirty="0" smtClean="0">
              <a:solidFill>
                <a:srgbClr val="000000"/>
              </a:solidFill>
              <a:latin typeface="Verdana"/>
            </a:endParaRPr>
          </a:p>
          <a:p>
            <a:pPr lvl="0" eaLnBrk="0" fontAlgn="base" hangingPunct="0">
              <a:spcAft>
                <a:spcPct val="0"/>
              </a:spcAft>
              <a:buSzPct val="100000"/>
              <a:buFontTx/>
              <a:buChar char="•"/>
            </a:pPr>
            <a:r>
              <a:rPr lang="en-US" altLang="en-US" sz="1800" kern="0" dirty="0">
                <a:solidFill>
                  <a:srgbClr val="000000"/>
                </a:solidFill>
                <a:latin typeface="Verdana"/>
              </a:rPr>
              <a:t>AI state of Art</a:t>
            </a:r>
          </a:p>
          <a:p>
            <a:pPr lvl="1" eaLnBrk="0" fontAlgn="base" hangingPunct="0">
              <a:spcAft>
                <a:spcPct val="0"/>
              </a:spcAft>
              <a:buSzPct val="100000"/>
              <a:buFontTx/>
              <a:buChar char="–"/>
            </a:pPr>
            <a:r>
              <a:rPr lang="en-US" altLang="en-US" sz="1600" kern="0" dirty="0">
                <a:solidFill>
                  <a:srgbClr val="000000"/>
                </a:solidFill>
                <a:latin typeface="Verdana"/>
              </a:rPr>
              <a:t>How much progress has been made in different aspects of AI</a:t>
            </a:r>
          </a:p>
          <a:p>
            <a:endParaRPr lang="en-US" dirty="0"/>
          </a:p>
        </p:txBody>
      </p:sp>
    </p:spTree>
    <p:extLst>
      <p:ext uri="{BB962C8B-B14F-4D97-AF65-F5344CB8AC3E}">
        <p14:creationId xmlns:p14="http://schemas.microsoft.com/office/powerpoint/2010/main" val="30051695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kern="0" dirty="0">
                <a:solidFill>
                  <a:srgbClr val="000000"/>
                </a:solidFill>
                <a:latin typeface="Verdana"/>
              </a:rPr>
              <a:t>Can Computers Talk?</a:t>
            </a:r>
            <a:endParaRPr lang="en-US" dirty="0"/>
          </a:p>
        </p:txBody>
      </p:sp>
      <p:sp>
        <p:nvSpPr>
          <p:cNvPr id="3" name="Content Placeholder 2"/>
          <p:cNvSpPr>
            <a:spLocks noGrp="1"/>
          </p:cNvSpPr>
          <p:nvPr>
            <p:ph idx="1"/>
          </p:nvPr>
        </p:nvSpPr>
        <p:spPr/>
        <p:txBody>
          <a:bodyPr>
            <a:normAutofit fontScale="92500" lnSpcReduction="20000"/>
          </a:bodyPr>
          <a:lstStyle/>
          <a:p>
            <a:pPr lvl="0" eaLnBrk="0" fontAlgn="base" hangingPunct="0">
              <a:spcAft>
                <a:spcPct val="0"/>
              </a:spcAft>
              <a:buSzPct val="100000"/>
              <a:buFontTx/>
              <a:buChar char="•"/>
            </a:pPr>
            <a:r>
              <a:rPr lang="en-US" altLang="en-US" sz="1800" kern="0" dirty="0">
                <a:solidFill>
                  <a:srgbClr val="000000"/>
                </a:solidFill>
                <a:latin typeface="Verdana"/>
              </a:rPr>
              <a:t>This is known as “speech synthesis”</a:t>
            </a:r>
          </a:p>
          <a:p>
            <a:pPr lvl="1" eaLnBrk="0" fontAlgn="base" hangingPunct="0">
              <a:spcAft>
                <a:spcPct val="0"/>
              </a:spcAft>
              <a:buSzPct val="100000"/>
              <a:buFontTx/>
              <a:buChar char="–"/>
            </a:pPr>
            <a:r>
              <a:rPr lang="en-US" altLang="en-US" sz="1600" kern="0" dirty="0">
                <a:solidFill>
                  <a:srgbClr val="000000"/>
                </a:solidFill>
                <a:latin typeface="Verdana"/>
              </a:rPr>
              <a:t>translate text to phonetic form</a:t>
            </a:r>
          </a:p>
          <a:p>
            <a:pPr lvl="2" eaLnBrk="0" fontAlgn="base" hangingPunct="0">
              <a:spcAft>
                <a:spcPct val="0"/>
              </a:spcAft>
              <a:buSzPct val="100000"/>
              <a:buFontTx/>
              <a:buChar char="•"/>
            </a:pPr>
            <a:r>
              <a:rPr lang="en-US" altLang="en-US" sz="1600" kern="0" dirty="0">
                <a:solidFill>
                  <a:srgbClr val="000000"/>
                </a:solidFill>
                <a:latin typeface="Verdana"/>
              </a:rPr>
              <a:t>e.g., “fictitious”  -&gt; </a:t>
            </a:r>
            <a:r>
              <a:rPr lang="en-US" altLang="en-US" sz="1600" kern="0" dirty="0" err="1">
                <a:solidFill>
                  <a:srgbClr val="000000"/>
                </a:solidFill>
                <a:latin typeface="Verdana"/>
              </a:rPr>
              <a:t>fik-tish-es</a:t>
            </a:r>
            <a:endParaRPr lang="en-US" altLang="en-US" sz="1600" kern="0" dirty="0">
              <a:solidFill>
                <a:srgbClr val="000000"/>
              </a:solidFill>
              <a:latin typeface="Verdana"/>
            </a:endParaRPr>
          </a:p>
          <a:p>
            <a:pPr lvl="1" eaLnBrk="0" fontAlgn="base" hangingPunct="0">
              <a:spcAft>
                <a:spcPct val="0"/>
              </a:spcAft>
              <a:buSzPct val="100000"/>
              <a:buFontTx/>
              <a:buChar char="–"/>
            </a:pPr>
            <a:r>
              <a:rPr lang="en-US" altLang="en-US" sz="1600" kern="0" dirty="0">
                <a:solidFill>
                  <a:srgbClr val="000000"/>
                </a:solidFill>
                <a:latin typeface="Verdana"/>
              </a:rPr>
              <a:t>use pronunciation rules to map phonemes to actual sound</a:t>
            </a:r>
          </a:p>
          <a:p>
            <a:pPr lvl="2" eaLnBrk="0" fontAlgn="base" hangingPunct="0">
              <a:spcAft>
                <a:spcPct val="0"/>
              </a:spcAft>
              <a:buSzPct val="100000"/>
              <a:buFontTx/>
              <a:buChar char="•"/>
            </a:pPr>
            <a:r>
              <a:rPr lang="en-US" altLang="en-US" sz="1600" kern="0" dirty="0">
                <a:solidFill>
                  <a:srgbClr val="000000"/>
                </a:solidFill>
                <a:latin typeface="Verdana"/>
              </a:rPr>
              <a:t>e.g., “</a:t>
            </a:r>
            <a:r>
              <a:rPr lang="en-US" altLang="en-US" sz="1600" kern="0" dirty="0" err="1">
                <a:solidFill>
                  <a:srgbClr val="000000"/>
                </a:solidFill>
                <a:latin typeface="Verdana"/>
              </a:rPr>
              <a:t>tish</a:t>
            </a:r>
            <a:r>
              <a:rPr lang="en-US" altLang="en-US" sz="1600" kern="0" dirty="0">
                <a:solidFill>
                  <a:srgbClr val="000000"/>
                </a:solidFill>
                <a:latin typeface="Verdana"/>
              </a:rPr>
              <a:t>”  -&gt; sequence of basic audio sounds</a:t>
            </a:r>
            <a:br>
              <a:rPr lang="en-US" altLang="en-US" sz="1600" kern="0" dirty="0">
                <a:solidFill>
                  <a:srgbClr val="000000"/>
                </a:solidFill>
                <a:latin typeface="Verdana"/>
              </a:rPr>
            </a:br>
            <a:endParaRPr lang="en-US" altLang="en-US" sz="1600" kern="0" dirty="0">
              <a:solidFill>
                <a:srgbClr val="000000"/>
              </a:solidFill>
              <a:latin typeface="Verdana"/>
            </a:endParaRPr>
          </a:p>
          <a:p>
            <a:pPr lvl="0" eaLnBrk="0" fontAlgn="base" hangingPunct="0">
              <a:spcAft>
                <a:spcPct val="0"/>
              </a:spcAft>
              <a:buSzPct val="100000"/>
              <a:buFontTx/>
              <a:buChar char="•"/>
            </a:pPr>
            <a:r>
              <a:rPr lang="en-US" altLang="en-US" sz="1800" kern="0" dirty="0">
                <a:solidFill>
                  <a:srgbClr val="000000"/>
                </a:solidFill>
                <a:latin typeface="Verdana"/>
              </a:rPr>
              <a:t>Difficulties</a:t>
            </a:r>
          </a:p>
          <a:p>
            <a:pPr lvl="1" eaLnBrk="0" fontAlgn="base" hangingPunct="0">
              <a:spcAft>
                <a:spcPct val="0"/>
              </a:spcAft>
              <a:buSzPct val="100000"/>
              <a:buFontTx/>
              <a:buChar char="–"/>
            </a:pPr>
            <a:r>
              <a:rPr lang="en-US" altLang="en-US" sz="1600" kern="0" dirty="0">
                <a:solidFill>
                  <a:srgbClr val="000000"/>
                </a:solidFill>
                <a:latin typeface="Verdana"/>
              </a:rPr>
              <a:t>sounds made by this “lookup” approach sound unnatural</a:t>
            </a:r>
          </a:p>
          <a:p>
            <a:pPr lvl="1" eaLnBrk="0" fontAlgn="base" hangingPunct="0">
              <a:spcAft>
                <a:spcPct val="0"/>
              </a:spcAft>
              <a:buSzPct val="100000"/>
              <a:buFontTx/>
              <a:buChar char="–"/>
            </a:pPr>
            <a:r>
              <a:rPr lang="en-US" altLang="en-US" sz="1600" kern="0" dirty="0">
                <a:solidFill>
                  <a:srgbClr val="000000"/>
                </a:solidFill>
                <a:latin typeface="Verdana"/>
              </a:rPr>
              <a:t>sounds are not independent</a:t>
            </a:r>
          </a:p>
          <a:p>
            <a:pPr lvl="2" eaLnBrk="0" fontAlgn="base" hangingPunct="0">
              <a:spcAft>
                <a:spcPct val="0"/>
              </a:spcAft>
              <a:buSzPct val="100000"/>
              <a:buFontTx/>
              <a:buChar char="•"/>
            </a:pPr>
            <a:r>
              <a:rPr lang="en-US" altLang="en-US" sz="1600" kern="0" dirty="0">
                <a:solidFill>
                  <a:srgbClr val="000000"/>
                </a:solidFill>
                <a:latin typeface="Verdana"/>
              </a:rPr>
              <a:t>e.g., “act” and “action”</a:t>
            </a:r>
          </a:p>
          <a:p>
            <a:pPr lvl="2" eaLnBrk="0" fontAlgn="base" hangingPunct="0">
              <a:spcAft>
                <a:spcPct val="0"/>
              </a:spcAft>
              <a:buSzPct val="100000"/>
              <a:buFontTx/>
              <a:buChar char="•"/>
            </a:pPr>
            <a:r>
              <a:rPr lang="en-US" altLang="en-US" sz="1600" kern="0" dirty="0">
                <a:solidFill>
                  <a:srgbClr val="000000"/>
                </a:solidFill>
                <a:latin typeface="Verdana"/>
              </a:rPr>
              <a:t>modern systems (e.g., at AT&amp;T) can handle this pretty well</a:t>
            </a:r>
          </a:p>
          <a:p>
            <a:pPr lvl="1" eaLnBrk="0" fontAlgn="base" hangingPunct="0">
              <a:spcAft>
                <a:spcPct val="0"/>
              </a:spcAft>
              <a:buSzPct val="100000"/>
              <a:buFontTx/>
              <a:buChar char="–"/>
            </a:pPr>
            <a:r>
              <a:rPr lang="en-US" altLang="en-US" sz="1600" kern="0" dirty="0">
                <a:solidFill>
                  <a:srgbClr val="000000"/>
                </a:solidFill>
                <a:latin typeface="Verdana"/>
              </a:rPr>
              <a:t>a harder problem is emphasis, emotion, etc</a:t>
            </a:r>
          </a:p>
          <a:p>
            <a:pPr lvl="2" eaLnBrk="0" fontAlgn="base" hangingPunct="0">
              <a:spcAft>
                <a:spcPct val="0"/>
              </a:spcAft>
              <a:buSzPct val="100000"/>
              <a:buFontTx/>
              <a:buChar char="•"/>
            </a:pPr>
            <a:r>
              <a:rPr lang="en-US" altLang="en-US" sz="1600" kern="0" dirty="0">
                <a:solidFill>
                  <a:srgbClr val="000000"/>
                </a:solidFill>
                <a:latin typeface="Verdana"/>
              </a:rPr>
              <a:t>humans understand what they are saying</a:t>
            </a:r>
          </a:p>
          <a:p>
            <a:pPr lvl="2" eaLnBrk="0" fontAlgn="base" hangingPunct="0">
              <a:spcAft>
                <a:spcPct val="0"/>
              </a:spcAft>
              <a:buSzPct val="100000"/>
              <a:buFontTx/>
              <a:buChar char="•"/>
            </a:pPr>
            <a:r>
              <a:rPr lang="en-US" altLang="en-US" sz="1600" kern="0" dirty="0">
                <a:solidFill>
                  <a:srgbClr val="000000"/>
                </a:solidFill>
                <a:latin typeface="Verdana"/>
              </a:rPr>
              <a:t>machines don’t: so they sound </a:t>
            </a:r>
            <a:r>
              <a:rPr lang="en-US" altLang="en-US" sz="1600" kern="0" dirty="0" smtClean="0">
                <a:solidFill>
                  <a:srgbClr val="000000"/>
                </a:solidFill>
                <a:latin typeface="Verdana"/>
              </a:rPr>
              <a:t>unnatural</a:t>
            </a:r>
          </a:p>
          <a:p>
            <a:pPr marL="914400" lvl="2" indent="0" eaLnBrk="0" fontAlgn="base" hangingPunct="0">
              <a:spcAft>
                <a:spcPct val="0"/>
              </a:spcAft>
              <a:buSzPct val="100000"/>
              <a:buNone/>
            </a:pPr>
            <a:endParaRPr lang="en-US" altLang="en-US" sz="1600" kern="0" dirty="0" smtClean="0">
              <a:solidFill>
                <a:srgbClr val="000000"/>
              </a:solidFill>
              <a:latin typeface="Verdana"/>
            </a:endParaRPr>
          </a:p>
          <a:p>
            <a:pPr lvl="0" eaLnBrk="0" fontAlgn="base" hangingPunct="0">
              <a:spcAft>
                <a:spcPct val="0"/>
              </a:spcAft>
              <a:buSzPct val="100000"/>
              <a:buFontTx/>
              <a:buChar char="•"/>
            </a:pPr>
            <a:r>
              <a:rPr lang="en-US" altLang="en-US" sz="1800" kern="0" dirty="0">
                <a:solidFill>
                  <a:srgbClr val="000000"/>
                </a:solidFill>
                <a:latin typeface="Verdana"/>
              </a:rPr>
              <a:t>Conclusion: </a:t>
            </a:r>
          </a:p>
          <a:p>
            <a:pPr lvl="1" eaLnBrk="0" fontAlgn="base" hangingPunct="0">
              <a:spcAft>
                <a:spcPct val="0"/>
              </a:spcAft>
              <a:buSzPct val="100000"/>
              <a:buFontTx/>
              <a:buChar char="–"/>
            </a:pPr>
            <a:r>
              <a:rPr lang="en-US" altLang="en-US" sz="1600" kern="0" dirty="0">
                <a:solidFill>
                  <a:srgbClr val="000000"/>
                </a:solidFill>
                <a:latin typeface="Verdana"/>
              </a:rPr>
              <a:t>NO,</a:t>
            </a:r>
            <a:r>
              <a:rPr lang="en-US" altLang="en-US" sz="1600" b="1" kern="0" dirty="0">
                <a:solidFill>
                  <a:srgbClr val="000000"/>
                </a:solidFill>
                <a:latin typeface="Verdana"/>
              </a:rPr>
              <a:t> </a:t>
            </a:r>
            <a:r>
              <a:rPr lang="en-US" altLang="en-US" sz="1600" kern="0" dirty="0">
                <a:solidFill>
                  <a:srgbClr val="000000"/>
                </a:solidFill>
                <a:latin typeface="Verdana"/>
              </a:rPr>
              <a:t>for complete sentences</a:t>
            </a:r>
          </a:p>
          <a:p>
            <a:pPr lvl="1" eaLnBrk="0" fontAlgn="base" hangingPunct="0">
              <a:spcAft>
                <a:spcPct val="0"/>
              </a:spcAft>
              <a:buSzPct val="100000"/>
              <a:buFontTx/>
              <a:buChar char="–"/>
            </a:pPr>
            <a:r>
              <a:rPr lang="en-US" altLang="en-US" sz="1600" kern="0" dirty="0">
                <a:solidFill>
                  <a:srgbClr val="000000"/>
                </a:solidFill>
                <a:latin typeface="Verdana"/>
              </a:rPr>
              <a:t>YES, for individual words</a:t>
            </a:r>
            <a:br>
              <a:rPr lang="en-US" altLang="en-US" sz="1600" kern="0" dirty="0">
                <a:solidFill>
                  <a:srgbClr val="000000"/>
                </a:solidFill>
                <a:latin typeface="Verdana"/>
              </a:rPr>
            </a:br>
            <a:endParaRPr lang="en-US" dirty="0"/>
          </a:p>
        </p:txBody>
      </p:sp>
    </p:spTree>
    <p:extLst>
      <p:ext uri="{BB962C8B-B14F-4D97-AF65-F5344CB8AC3E}">
        <p14:creationId xmlns:p14="http://schemas.microsoft.com/office/powerpoint/2010/main" val="3417903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b="1" kern="0" dirty="0">
                <a:solidFill>
                  <a:srgbClr val="000000"/>
                </a:solidFill>
                <a:latin typeface="Verdana"/>
              </a:rPr>
              <a:t>Can Computers Recognize Speech?</a:t>
            </a:r>
            <a:endParaRPr lang="en-US" dirty="0"/>
          </a:p>
        </p:txBody>
      </p:sp>
      <p:sp>
        <p:nvSpPr>
          <p:cNvPr id="3" name="Content Placeholder 2"/>
          <p:cNvSpPr>
            <a:spLocks noGrp="1"/>
          </p:cNvSpPr>
          <p:nvPr>
            <p:ph idx="1"/>
          </p:nvPr>
        </p:nvSpPr>
        <p:spPr/>
        <p:txBody>
          <a:bodyPr>
            <a:normAutofit/>
          </a:bodyPr>
          <a:lstStyle/>
          <a:p>
            <a:pPr marL="0" lvl="0" indent="0" eaLnBrk="0" fontAlgn="base" hangingPunct="0">
              <a:spcAft>
                <a:spcPct val="0"/>
              </a:spcAft>
              <a:buSzPct val="100000"/>
              <a:buNone/>
            </a:pPr>
            <a:r>
              <a:rPr lang="en-US" altLang="en-US" sz="1800" kern="0" dirty="0" smtClean="0">
                <a:solidFill>
                  <a:srgbClr val="000000"/>
                </a:solidFill>
                <a:latin typeface="Verdana"/>
              </a:rPr>
              <a:t>Recognizing </a:t>
            </a:r>
            <a:r>
              <a:rPr lang="en-US" altLang="en-US" sz="1800" kern="0" dirty="0">
                <a:solidFill>
                  <a:srgbClr val="000000"/>
                </a:solidFill>
                <a:latin typeface="Verdana"/>
              </a:rPr>
              <a:t>single words from a small vocabulary</a:t>
            </a:r>
          </a:p>
          <a:p>
            <a:pPr lvl="2" eaLnBrk="0" fontAlgn="base" hangingPunct="0">
              <a:spcAft>
                <a:spcPct val="0"/>
              </a:spcAft>
              <a:buSzPct val="100000"/>
              <a:buFontTx/>
              <a:buChar char="•"/>
            </a:pPr>
            <a:r>
              <a:rPr lang="en-US" altLang="en-US" sz="1600" kern="0" dirty="0">
                <a:solidFill>
                  <a:srgbClr val="000000"/>
                </a:solidFill>
                <a:latin typeface="Verdana"/>
              </a:rPr>
              <a:t>systems can do this with high accuracy (order of 99%)</a:t>
            </a:r>
          </a:p>
          <a:p>
            <a:pPr lvl="2" eaLnBrk="0" fontAlgn="base" hangingPunct="0">
              <a:spcAft>
                <a:spcPct val="0"/>
              </a:spcAft>
              <a:buSzPct val="100000"/>
              <a:buFontTx/>
              <a:buChar char="•"/>
            </a:pPr>
            <a:r>
              <a:rPr lang="en-US" altLang="en-US" sz="1600" kern="0" dirty="0">
                <a:solidFill>
                  <a:srgbClr val="000000"/>
                </a:solidFill>
                <a:latin typeface="Verdana"/>
              </a:rPr>
              <a:t>e.g., directory inquiries </a:t>
            </a:r>
          </a:p>
          <a:p>
            <a:pPr lvl="3" eaLnBrk="0" fontAlgn="base" hangingPunct="0">
              <a:spcAft>
                <a:spcPct val="0"/>
              </a:spcAft>
              <a:buSzPct val="100000"/>
              <a:buFontTx/>
              <a:buChar char="–"/>
            </a:pPr>
            <a:r>
              <a:rPr lang="en-US" altLang="en-US" sz="1600" kern="0" dirty="0">
                <a:solidFill>
                  <a:srgbClr val="000000"/>
                </a:solidFill>
                <a:latin typeface="Verdana"/>
              </a:rPr>
              <a:t>limited vocabulary (area codes, city names)</a:t>
            </a:r>
          </a:p>
          <a:p>
            <a:pPr lvl="3" eaLnBrk="0" fontAlgn="base" hangingPunct="0">
              <a:spcAft>
                <a:spcPct val="0"/>
              </a:spcAft>
              <a:buSzPct val="100000"/>
              <a:buFontTx/>
              <a:buChar char="–"/>
            </a:pPr>
            <a:r>
              <a:rPr lang="en-US" altLang="en-US" sz="1600" kern="0" dirty="0">
                <a:solidFill>
                  <a:srgbClr val="000000"/>
                </a:solidFill>
                <a:latin typeface="Verdana"/>
              </a:rPr>
              <a:t>computer tries to recognize you first, if unsuccessful hands you over to a human operator</a:t>
            </a:r>
          </a:p>
          <a:p>
            <a:pPr lvl="3" eaLnBrk="0" fontAlgn="base" hangingPunct="0">
              <a:spcAft>
                <a:spcPct val="0"/>
              </a:spcAft>
              <a:buSzPct val="100000"/>
              <a:buFontTx/>
              <a:buChar char="–"/>
            </a:pPr>
            <a:r>
              <a:rPr lang="en-US" altLang="en-US" sz="1600" kern="0" dirty="0">
                <a:solidFill>
                  <a:srgbClr val="000000"/>
                </a:solidFill>
                <a:latin typeface="Verdana"/>
              </a:rPr>
              <a:t>saves millions of dollars a year for the phone </a:t>
            </a:r>
            <a:r>
              <a:rPr lang="en-US" altLang="en-US" sz="1600" kern="0" dirty="0" smtClean="0">
                <a:solidFill>
                  <a:srgbClr val="000000"/>
                </a:solidFill>
                <a:latin typeface="Verdana"/>
              </a:rPr>
              <a:t>company</a:t>
            </a:r>
            <a:endParaRPr lang="en-US" dirty="0"/>
          </a:p>
        </p:txBody>
      </p:sp>
    </p:spTree>
    <p:extLst>
      <p:ext uri="{BB962C8B-B14F-4D97-AF65-F5344CB8AC3E}">
        <p14:creationId xmlns:p14="http://schemas.microsoft.com/office/powerpoint/2010/main" val="3048377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b="1" kern="0" dirty="0">
                <a:solidFill>
                  <a:srgbClr val="000000"/>
                </a:solidFill>
                <a:latin typeface="Verdana"/>
              </a:rPr>
              <a:t>Recognizing human speech   </a:t>
            </a:r>
            <a:r>
              <a:rPr lang="en-US" altLang="en-US" sz="2400" b="1" kern="0" dirty="0" smtClean="0">
                <a:solidFill>
                  <a:srgbClr val="000000"/>
                </a:solidFill>
                <a:latin typeface="Verdana"/>
              </a:rPr>
              <a:t>(Contd…)</a:t>
            </a:r>
            <a:endParaRPr lang="en-US" dirty="0"/>
          </a:p>
        </p:txBody>
      </p:sp>
      <p:sp>
        <p:nvSpPr>
          <p:cNvPr id="3" name="Content Placeholder 2"/>
          <p:cNvSpPr>
            <a:spLocks noGrp="1"/>
          </p:cNvSpPr>
          <p:nvPr>
            <p:ph idx="1"/>
          </p:nvPr>
        </p:nvSpPr>
        <p:spPr/>
        <p:txBody>
          <a:bodyPr>
            <a:normAutofit/>
          </a:bodyPr>
          <a:lstStyle/>
          <a:p>
            <a:pPr lvl="0" eaLnBrk="0" fontAlgn="base" hangingPunct="0">
              <a:spcAft>
                <a:spcPct val="0"/>
              </a:spcAft>
              <a:buSzPct val="100000"/>
              <a:buFontTx/>
              <a:buChar char="•"/>
            </a:pPr>
            <a:r>
              <a:rPr lang="en-US" altLang="en-US" sz="1800" kern="0" dirty="0">
                <a:solidFill>
                  <a:srgbClr val="000000"/>
                </a:solidFill>
                <a:latin typeface="Verdana"/>
              </a:rPr>
              <a:t>Recognizing normal speech is much more difficult</a:t>
            </a:r>
          </a:p>
          <a:p>
            <a:pPr lvl="1" eaLnBrk="0" fontAlgn="base" hangingPunct="0">
              <a:spcAft>
                <a:spcPct val="0"/>
              </a:spcAft>
              <a:buSzPct val="100000"/>
              <a:buFontTx/>
              <a:buChar char="–"/>
            </a:pPr>
            <a:r>
              <a:rPr lang="en-US" altLang="en-US" sz="1600" kern="0" dirty="0">
                <a:solidFill>
                  <a:srgbClr val="000000"/>
                </a:solidFill>
                <a:latin typeface="Verdana"/>
              </a:rPr>
              <a:t>speech is continuous: where are the boundaries between words?</a:t>
            </a:r>
          </a:p>
          <a:p>
            <a:pPr lvl="2" eaLnBrk="0" fontAlgn="base" hangingPunct="0">
              <a:spcAft>
                <a:spcPct val="0"/>
              </a:spcAft>
              <a:buSzPct val="100000"/>
              <a:buFontTx/>
              <a:buChar char="•"/>
            </a:pPr>
            <a:r>
              <a:rPr lang="en-US" altLang="en-US" sz="1600" kern="0" dirty="0">
                <a:solidFill>
                  <a:srgbClr val="000000"/>
                </a:solidFill>
                <a:latin typeface="Verdana"/>
              </a:rPr>
              <a:t>e.g., “John’s car has a flat tire”</a:t>
            </a:r>
          </a:p>
          <a:p>
            <a:pPr lvl="1" eaLnBrk="0" fontAlgn="base" hangingPunct="0">
              <a:spcAft>
                <a:spcPct val="0"/>
              </a:spcAft>
              <a:buSzPct val="100000"/>
              <a:buFontTx/>
              <a:buChar char="–"/>
            </a:pPr>
            <a:r>
              <a:rPr lang="en-US" altLang="en-US" sz="1600" kern="0" dirty="0">
                <a:solidFill>
                  <a:srgbClr val="000000"/>
                </a:solidFill>
                <a:latin typeface="Verdana"/>
              </a:rPr>
              <a:t>large vocabularies</a:t>
            </a:r>
          </a:p>
          <a:p>
            <a:pPr lvl="2" eaLnBrk="0" fontAlgn="base" hangingPunct="0">
              <a:spcAft>
                <a:spcPct val="0"/>
              </a:spcAft>
              <a:buSzPct val="100000"/>
              <a:buFontTx/>
              <a:buChar char="•"/>
            </a:pPr>
            <a:r>
              <a:rPr lang="en-US" altLang="en-US" sz="1600" kern="0" dirty="0">
                <a:solidFill>
                  <a:srgbClr val="000000"/>
                </a:solidFill>
                <a:latin typeface="Verdana"/>
              </a:rPr>
              <a:t>can be many thousands of possible words</a:t>
            </a:r>
          </a:p>
          <a:p>
            <a:pPr lvl="2" eaLnBrk="0" fontAlgn="base" hangingPunct="0">
              <a:spcAft>
                <a:spcPct val="0"/>
              </a:spcAft>
              <a:buSzPct val="100000"/>
              <a:buFontTx/>
              <a:buChar char="•"/>
            </a:pPr>
            <a:r>
              <a:rPr lang="en-US" altLang="en-US" sz="1600" kern="0" dirty="0">
                <a:solidFill>
                  <a:srgbClr val="000000"/>
                </a:solidFill>
                <a:latin typeface="Verdana"/>
              </a:rPr>
              <a:t>we can use </a:t>
            </a:r>
            <a:r>
              <a:rPr lang="en-US" altLang="en-US" sz="1600" b="1" kern="0" dirty="0">
                <a:solidFill>
                  <a:srgbClr val="000000"/>
                </a:solidFill>
                <a:latin typeface="Verdana"/>
              </a:rPr>
              <a:t>context </a:t>
            </a:r>
            <a:r>
              <a:rPr lang="en-US" altLang="en-US" sz="1600" kern="0" dirty="0">
                <a:solidFill>
                  <a:srgbClr val="000000"/>
                </a:solidFill>
                <a:latin typeface="Verdana"/>
              </a:rPr>
              <a:t>to help figure out what someone said</a:t>
            </a:r>
          </a:p>
          <a:p>
            <a:pPr lvl="3" eaLnBrk="0" fontAlgn="base" hangingPunct="0">
              <a:spcAft>
                <a:spcPct val="0"/>
              </a:spcAft>
              <a:buSzPct val="100000"/>
              <a:buFontTx/>
              <a:buChar char="–"/>
            </a:pPr>
            <a:r>
              <a:rPr lang="en-US" altLang="en-US" sz="1600" kern="0" dirty="0">
                <a:solidFill>
                  <a:srgbClr val="000000"/>
                </a:solidFill>
                <a:latin typeface="Verdana"/>
              </a:rPr>
              <a:t>e.g., hypothesize and test</a:t>
            </a:r>
          </a:p>
          <a:p>
            <a:pPr lvl="3" eaLnBrk="0" fontAlgn="base" hangingPunct="0">
              <a:spcAft>
                <a:spcPct val="0"/>
              </a:spcAft>
              <a:buSzPct val="100000"/>
              <a:buFontTx/>
              <a:buChar char="–"/>
            </a:pPr>
            <a:r>
              <a:rPr lang="en-US" altLang="en-US" sz="1600" kern="0" dirty="0">
                <a:solidFill>
                  <a:srgbClr val="000000"/>
                </a:solidFill>
                <a:latin typeface="Verdana"/>
              </a:rPr>
              <a:t>try telling a waiter in a restaurant:</a:t>
            </a:r>
            <a:br>
              <a:rPr lang="en-US" altLang="en-US" sz="1600" kern="0" dirty="0">
                <a:solidFill>
                  <a:srgbClr val="000000"/>
                </a:solidFill>
                <a:latin typeface="Verdana"/>
              </a:rPr>
            </a:br>
            <a:r>
              <a:rPr lang="en-US" altLang="en-US" sz="1600" kern="0" dirty="0">
                <a:solidFill>
                  <a:srgbClr val="000000"/>
                </a:solidFill>
                <a:latin typeface="Verdana"/>
              </a:rPr>
              <a:t>     “I would like some dream and sugar in my coffee” </a:t>
            </a:r>
          </a:p>
          <a:p>
            <a:pPr lvl="1" eaLnBrk="0" fontAlgn="base" hangingPunct="0">
              <a:spcAft>
                <a:spcPct val="0"/>
              </a:spcAft>
              <a:buSzPct val="100000"/>
              <a:buFontTx/>
              <a:buChar char="–"/>
            </a:pPr>
            <a:r>
              <a:rPr lang="en-US" altLang="en-US" sz="1600" kern="0" dirty="0">
                <a:solidFill>
                  <a:srgbClr val="000000"/>
                </a:solidFill>
                <a:latin typeface="Verdana"/>
              </a:rPr>
              <a:t>background noise, other speakers, accents, colds, etc</a:t>
            </a:r>
          </a:p>
          <a:p>
            <a:pPr lvl="1" eaLnBrk="0" fontAlgn="base" hangingPunct="0">
              <a:spcAft>
                <a:spcPct val="0"/>
              </a:spcAft>
              <a:buSzPct val="100000"/>
              <a:buFontTx/>
              <a:buChar char="–"/>
            </a:pPr>
            <a:r>
              <a:rPr lang="en-US" altLang="en-US" sz="1600" kern="0" dirty="0">
                <a:solidFill>
                  <a:srgbClr val="000000"/>
                </a:solidFill>
                <a:latin typeface="Verdana"/>
              </a:rPr>
              <a:t>on normal speech, modern systems are only about 60-70% </a:t>
            </a:r>
            <a:r>
              <a:rPr lang="en-US" altLang="en-US" sz="1600" kern="0" dirty="0" smtClean="0">
                <a:solidFill>
                  <a:srgbClr val="000000"/>
                </a:solidFill>
                <a:latin typeface="Verdana"/>
              </a:rPr>
              <a:t>accurate</a:t>
            </a:r>
          </a:p>
          <a:p>
            <a:pPr lvl="0" eaLnBrk="0" fontAlgn="base" hangingPunct="0">
              <a:spcAft>
                <a:spcPct val="0"/>
              </a:spcAft>
              <a:buSzPct val="100000"/>
              <a:buFontTx/>
              <a:buChar char="•"/>
            </a:pPr>
            <a:r>
              <a:rPr lang="en-US" altLang="en-US" sz="1800" kern="0" dirty="0">
                <a:solidFill>
                  <a:srgbClr val="000000"/>
                </a:solidFill>
                <a:latin typeface="Verdana"/>
              </a:rPr>
              <a:t>Conclusion: </a:t>
            </a:r>
          </a:p>
          <a:p>
            <a:pPr lvl="1" eaLnBrk="0" fontAlgn="base" hangingPunct="0">
              <a:spcAft>
                <a:spcPct val="0"/>
              </a:spcAft>
              <a:buSzPct val="100000"/>
              <a:buFontTx/>
              <a:buChar char="–"/>
            </a:pPr>
            <a:r>
              <a:rPr lang="en-US" altLang="en-US" sz="1600" kern="0" dirty="0">
                <a:solidFill>
                  <a:srgbClr val="000000"/>
                </a:solidFill>
                <a:latin typeface="Verdana"/>
              </a:rPr>
              <a:t>NO, normal speech is too complex to accurately recognize</a:t>
            </a:r>
          </a:p>
          <a:p>
            <a:pPr lvl="1" eaLnBrk="0" fontAlgn="base" hangingPunct="0">
              <a:spcAft>
                <a:spcPct val="0"/>
              </a:spcAft>
              <a:buSzPct val="100000"/>
              <a:buFontTx/>
              <a:buChar char="–"/>
            </a:pPr>
            <a:r>
              <a:rPr lang="en-US" altLang="en-US" sz="1600" kern="0" dirty="0">
                <a:solidFill>
                  <a:srgbClr val="000000"/>
                </a:solidFill>
                <a:latin typeface="Verdana"/>
              </a:rPr>
              <a:t>YES, for restricted problems (small vocabulary, single speaker)</a:t>
            </a:r>
          </a:p>
          <a:p>
            <a:pPr marL="457200" lvl="1" indent="0" eaLnBrk="0" fontAlgn="base" hangingPunct="0">
              <a:spcAft>
                <a:spcPct val="0"/>
              </a:spcAft>
              <a:buSzPct val="100000"/>
              <a:buNone/>
            </a:pPr>
            <a:endParaRPr lang="en-US" dirty="0"/>
          </a:p>
        </p:txBody>
      </p:sp>
    </p:spTree>
    <p:extLst>
      <p:ext uri="{BB962C8B-B14F-4D97-AF65-F5344CB8AC3E}">
        <p14:creationId xmlns:p14="http://schemas.microsoft.com/office/powerpoint/2010/main" val="259136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b="1" kern="0" dirty="0">
                <a:solidFill>
                  <a:srgbClr val="000000"/>
                </a:solidFill>
                <a:latin typeface="Verdana"/>
              </a:rPr>
              <a:t>Can Computers Learn and Adapt ?</a:t>
            </a:r>
            <a:endParaRPr lang="en-US" dirty="0"/>
          </a:p>
        </p:txBody>
      </p:sp>
      <p:sp>
        <p:nvSpPr>
          <p:cNvPr id="3" name="Content Placeholder 2"/>
          <p:cNvSpPr>
            <a:spLocks noGrp="1"/>
          </p:cNvSpPr>
          <p:nvPr>
            <p:ph idx="1"/>
          </p:nvPr>
        </p:nvSpPr>
        <p:spPr/>
        <p:txBody>
          <a:bodyPr>
            <a:normAutofit lnSpcReduction="10000"/>
          </a:bodyPr>
          <a:lstStyle/>
          <a:p>
            <a:pPr lvl="0" eaLnBrk="0" fontAlgn="base" hangingPunct="0">
              <a:spcAft>
                <a:spcPct val="0"/>
              </a:spcAft>
              <a:buSzPct val="100000"/>
              <a:buFontTx/>
              <a:buChar char="•"/>
            </a:pPr>
            <a:r>
              <a:rPr lang="en-US" altLang="en-US" sz="1800" kern="0" dirty="0" smtClean="0">
                <a:solidFill>
                  <a:srgbClr val="000000"/>
                </a:solidFill>
                <a:latin typeface="Verdana"/>
              </a:rPr>
              <a:t>Learning and Adaptation</a:t>
            </a:r>
          </a:p>
          <a:p>
            <a:pPr lvl="1" eaLnBrk="0" fontAlgn="base" hangingPunct="0">
              <a:spcAft>
                <a:spcPct val="0"/>
              </a:spcAft>
              <a:buSzPct val="100000"/>
              <a:buFontTx/>
              <a:buChar char="–"/>
            </a:pPr>
            <a:r>
              <a:rPr lang="en-US" altLang="en-US" sz="1600" kern="0" dirty="0" smtClean="0">
                <a:solidFill>
                  <a:srgbClr val="000000"/>
                </a:solidFill>
                <a:latin typeface="Verdana"/>
              </a:rPr>
              <a:t>consider a computer learning to drive on the freeway</a:t>
            </a:r>
          </a:p>
          <a:p>
            <a:pPr lvl="1" eaLnBrk="0" fontAlgn="base" hangingPunct="0">
              <a:spcAft>
                <a:spcPct val="0"/>
              </a:spcAft>
              <a:buSzPct val="100000"/>
              <a:buFontTx/>
              <a:buChar char="–"/>
            </a:pPr>
            <a:r>
              <a:rPr lang="en-US" altLang="en-US" sz="1600" kern="0" dirty="0" smtClean="0">
                <a:solidFill>
                  <a:srgbClr val="000000"/>
                </a:solidFill>
                <a:latin typeface="Verdana"/>
              </a:rPr>
              <a:t>we could teach it lots of rules about what to do</a:t>
            </a:r>
          </a:p>
          <a:p>
            <a:pPr lvl="1" eaLnBrk="0" fontAlgn="base" hangingPunct="0">
              <a:spcAft>
                <a:spcPct val="0"/>
              </a:spcAft>
              <a:buSzPct val="100000"/>
              <a:buFontTx/>
              <a:buChar char="–"/>
            </a:pPr>
            <a:r>
              <a:rPr lang="en-US" altLang="en-US" sz="1600" kern="0" dirty="0" smtClean="0">
                <a:solidFill>
                  <a:srgbClr val="000000"/>
                </a:solidFill>
                <a:latin typeface="Verdana"/>
              </a:rPr>
              <a:t>or we could let it drive and steer it back on course when it heads for the embankment</a:t>
            </a:r>
          </a:p>
          <a:p>
            <a:pPr lvl="2" eaLnBrk="0" fontAlgn="base" hangingPunct="0">
              <a:spcAft>
                <a:spcPct val="0"/>
              </a:spcAft>
              <a:buSzPct val="100000"/>
              <a:buFontTx/>
              <a:buChar char="•"/>
            </a:pPr>
            <a:r>
              <a:rPr lang="en-US" altLang="en-US" sz="1600" kern="0" dirty="0" smtClean="0">
                <a:solidFill>
                  <a:srgbClr val="000000"/>
                </a:solidFill>
                <a:latin typeface="Verdana"/>
              </a:rPr>
              <a:t>systems like this are under development (e.g., Daimler Benz)</a:t>
            </a:r>
          </a:p>
          <a:p>
            <a:pPr lvl="2" eaLnBrk="0" fontAlgn="base" hangingPunct="0">
              <a:spcAft>
                <a:spcPct val="0"/>
              </a:spcAft>
              <a:buSzPct val="100000"/>
              <a:buFontTx/>
              <a:buChar char="•"/>
            </a:pPr>
            <a:r>
              <a:rPr lang="en-US" altLang="en-US" sz="1600" kern="0" dirty="0" smtClean="0">
                <a:solidFill>
                  <a:srgbClr val="000000"/>
                </a:solidFill>
                <a:latin typeface="Verdana"/>
              </a:rPr>
              <a:t>e.g., RALPH at CMU</a:t>
            </a:r>
          </a:p>
          <a:p>
            <a:pPr lvl="3" eaLnBrk="0" fontAlgn="base" hangingPunct="0">
              <a:spcAft>
                <a:spcPct val="0"/>
              </a:spcAft>
              <a:buSzPct val="100000"/>
              <a:buFontTx/>
              <a:buChar char="–"/>
            </a:pPr>
            <a:r>
              <a:rPr lang="en-US" altLang="en-US" sz="1600" kern="0" dirty="0" smtClean="0">
                <a:solidFill>
                  <a:srgbClr val="000000"/>
                </a:solidFill>
                <a:latin typeface="Verdana"/>
              </a:rPr>
              <a:t> in mid 90’s it drove 98% of the way from Pittsburgh to San Diego without any human assistance</a:t>
            </a:r>
          </a:p>
          <a:p>
            <a:pPr lvl="1" eaLnBrk="0" fontAlgn="base" hangingPunct="0">
              <a:spcAft>
                <a:spcPct val="0"/>
              </a:spcAft>
              <a:buSzPct val="100000"/>
              <a:buFontTx/>
              <a:buChar char="–"/>
            </a:pPr>
            <a:r>
              <a:rPr lang="en-US" altLang="en-US" sz="1600" b="1" kern="0" dirty="0" smtClean="0">
                <a:solidFill>
                  <a:srgbClr val="000000"/>
                </a:solidFill>
                <a:latin typeface="Verdana"/>
              </a:rPr>
              <a:t>machine learning </a:t>
            </a:r>
            <a:r>
              <a:rPr lang="en-US" altLang="en-US" sz="1600" kern="0" dirty="0" smtClean="0">
                <a:solidFill>
                  <a:srgbClr val="000000"/>
                </a:solidFill>
                <a:latin typeface="Verdana"/>
              </a:rPr>
              <a:t>allows computers to learn to do things without explicit programming</a:t>
            </a:r>
          </a:p>
          <a:p>
            <a:pPr lvl="1" eaLnBrk="0" fontAlgn="base" hangingPunct="0">
              <a:spcAft>
                <a:spcPct val="0"/>
              </a:spcAft>
              <a:buSzPct val="100000"/>
              <a:buFontTx/>
              <a:buChar char="–"/>
            </a:pPr>
            <a:r>
              <a:rPr lang="en-US" altLang="en-US" sz="1600" kern="0" dirty="0" smtClean="0">
                <a:solidFill>
                  <a:srgbClr val="000000"/>
                </a:solidFill>
                <a:latin typeface="Verdana"/>
              </a:rPr>
              <a:t>many successful applications:	</a:t>
            </a:r>
          </a:p>
          <a:p>
            <a:pPr lvl="2" eaLnBrk="0" fontAlgn="base" hangingPunct="0">
              <a:spcAft>
                <a:spcPct val="0"/>
              </a:spcAft>
              <a:buSzPct val="100000"/>
              <a:buFontTx/>
              <a:buChar char="•"/>
            </a:pPr>
            <a:r>
              <a:rPr lang="en-US" altLang="en-US" sz="1600" kern="0" dirty="0" smtClean="0">
                <a:solidFill>
                  <a:srgbClr val="000000"/>
                </a:solidFill>
                <a:latin typeface="Verdana"/>
              </a:rPr>
              <a:t>requires some “set-up”: does not mean your PC can learn to forecast the stock market or become a brain surgeon</a:t>
            </a:r>
            <a:br>
              <a:rPr lang="en-US" altLang="en-US" sz="1600" kern="0" dirty="0" smtClean="0">
                <a:solidFill>
                  <a:srgbClr val="000000"/>
                </a:solidFill>
                <a:latin typeface="Verdana"/>
              </a:rPr>
            </a:br>
            <a:endParaRPr lang="en-US" altLang="en-US" sz="1600" kern="0" dirty="0" smtClean="0">
              <a:solidFill>
                <a:srgbClr val="000000"/>
              </a:solidFill>
              <a:latin typeface="Verdana"/>
            </a:endParaRPr>
          </a:p>
          <a:p>
            <a:pPr lvl="0" eaLnBrk="0" fontAlgn="base" hangingPunct="0">
              <a:spcAft>
                <a:spcPct val="0"/>
              </a:spcAft>
              <a:buSzPct val="100000"/>
              <a:buFontTx/>
              <a:buChar char="•"/>
            </a:pPr>
            <a:r>
              <a:rPr lang="en-US" altLang="en-US" sz="1800" kern="0" dirty="0">
                <a:solidFill>
                  <a:srgbClr val="000000"/>
                </a:solidFill>
                <a:latin typeface="Verdana"/>
              </a:rPr>
              <a:t>Conclusion: YES, computers can learn and adapt, when presented with information in the appropriate way</a:t>
            </a:r>
            <a:br>
              <a:rPr lang="en-US" altLang="en-US" sz="1800" kern="0" dirty="0">
                <a:solidFill>
                  <a:srgbClr val="000000"/>
                </a:solidFill>
                <a:latin typeface="Verdana"/>
              </a:rPr>
            </a:br>
            <a:endParaRPr lang="en-US" altLang="en-US" sz="1800" kern="0" dirty="0">
              <a:solidFill>
                <a:srgbClr val="000000"/>
              </a:solidFill>
              <a:latin typeface="Verdana"/>
            </a:endParaRPr>
          </a:p>
          <a:p>
            <a:endParaRPr lang="en-US" dirty="0"/>
          </a:p>
        </p:txBody>
      </p:sp>
    </p:spTree>
    <p:extLst>
      <p:ext uri="{BB962C8B-B14F-4D97-AF65-F5344CB8AC3E}">
        <p14:creationId xmlns:p14="http://schemas.microsoft.com/office/powerpoint/2010/main" val="31755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kern="0" dirty="0">
                <a:solidFill>
                  <a:srgbClr val="000000"/>
                </a:solidFill>
                <a:latin typeface="Verdana"/>
              </a:rPr>
              <a:t>Can Computers “see”?</a:t>
            </a:r>
            <a:endParaRPr lang="en-US" dirty="0"/>
          </a:p>
        </p:txBody>
      </p:sp>
      <p:sp>
        <p:nvSpPr>
          <p:cNvPr id="3" name="Content Placeholder 2"/>
          <p:cNvSpPr>
            <a:spLocks noGrp="1"/>
          </p:cNvSpPr>
          <p:nvPr>
            <p:ph idx="1"/>
          </p:nvPr>
        </p:nvSpPr>
        <p:spPr/>
        <p:txBody>
          <a:bodyPr>
            <a:normAutofit/>
          </a:bodyPr>
          <a:lstStyle/>
          <a:p>
            <a:pPr lvl="0" eaLnBrk="0" fontAlgn="base" hangingPunct="0">
              <a:spcAft>
                <a:spcPct val="0"/>
              </a:spcAft>
              <a:buSzPct val="100000"/>
              <a:buFontTx/>
              <a:buChar char="•"/>
            </a:pPr>
            <a:r>
              <a:rPr lang="en-US" altLang="en-US" sz="1800" kern="0" dirty="0">
                <a:solidFill>
                  <a:srgbClr val="000000"/>
                </a:solidFill>
                <a:latin typeface="Verdana"/>
              </a:rPr>
              <a:t>Recognition v. Understanding (like Speech)</a:t>
            </a:r>
          </a:p>
          <a:p>
            <a:pPr lvl="1" eaLnBrk="0" fontAlgn="base" hangingPunct="0">
              <a:spcAft>
                <a:spcPct val="0"/>
              </a:spcAft>
              <a:buSzPct val="100000"/>
              <a:buFontTx/>
              <a:buChar char="–"/>
            </a:pPr>
            <a:r>
              <a:rPr lang="en-US" altLang="en-US" sz="1600" kern="0" dirty="0">
                <a:solidFill>
                  <a:srgbClr val="000000"/>
                </a:solidFill>
                <a:latin typeface="Verdana"/>
              </a:rPr>
              <a:t>Recognition and Understanding of Objects in a scene</a:t>
            </a:r>
          </a:p>
          <a:p>
            <a:pPr lvl="2" eaLnBrk="0" fontAlgn="base" hangingPunct="0">
              <a:spcAft>
                <a:spcPct val="0"/>
              </a:spcAft>
              <a:buSzPct val="100000"/>
              <a:buFontTx/>
              <a:buChar char="•"/>
            </a:pPr>
            <a:r>
              <a:rPr lang="en-US" altLang="en-US" sz="1600" kern="0" dirty="0">
                <a:solidFill>
                  <a:srgbClr val="000000"/>
                </a:solidFill>
                <a:latin typeface="Verdana"/>
              </a:rPr>
              <a:t>look around this room</a:t>
            </a:r>
          </a:p>
          <a:p>
            <a:pPr lvl="2" eaLnBrk="0" fontAlgn="base" hangingPunct="0">
              <a:spcAft>
                <a:spcPct val="0"/>
              </a:spcAft>
              <a:buSzPct val="100000"/>
              <a:buFontTx/>
              <a:buChar char="•"/>
            </a:pPr>
            <a:r>
              <a:rPr lang="en-US" altLang="en-US" sz="1600" kern="0" dirty="0">
                <a:solidFill>
                  <a:srgbClr val="000000"/>
                </a:solidFill>
                <a:latin typeface="Verdana"/>
              </a:rPr>
              <a:t>you can effortlessly recognize objects</a:t>
            </a:r>
          </a:p>
          <a:p>
            <a:pPr lvl="2" eaLnBrk="0" fontAlgn="base" hangingPunct="0">
              <a:spcAft>
                <a:spcPct val="0"/>
              </a:spcAft>
              <a:buSzPct val="100000"/>
              <a:buFontTx/>
              <a:buChar char="•"/>
            </a:pPr>
            <a:r>
              <a:rPr lang="en-US" altLang="en-US" sz="1600" kern="0" dirty="0">
                <a:solidFill>
                  <a:srgbClr val="000000"/>
                </a:solidFill>
                <a:latin typeface="Verdana"/>
              </a:rPr>
              <a:t>human brain can map 2d visual image to 3d “map” </a:t>
            </a:r>
            <a:br>
              <a:rPr lang="en-US" altLang="en-US" sz="1600" kern="0" dirty="0">
                <a:solidFill>
                  <a:srgbClr val="000000"/>
                </a:solidFill>
                <a:latin typeface="Verdana"/>
              </a:rPr>
            </a:br>
            <a:endParaRPr lang="en-US" altLang="en-US" sz="1600" kern="0" dirty="0">
              <a:solidFill>
                <a:srgbClr val="000000"/>
              </a:solidFill>
              <a:latin typeface="Verdana"/>
            </a:endParaRPr>
          </a:p>
          <a:p>
            <a:r>
              <a:rPr lang="en-US" altLang="en-US" sz="1800" kern="0" dirty="0">
                <a:solidFill>
                  <a:srgbClr val="000000"/>
                </a:solidFill>
                <a:latin typeface="Verdana"/>
              </a:rPr>
              <a:t>Why is visual recognition a hard problem?</a:t>
            </a:r>
            <a:br>
              <a:rPr lang="en-US" altLang="en-US" sz="1800" kern="0" dirty="0">
                <a:solidFill>
                  <a:srgbClr val="000000"/>
                </a:solidFill>
                <a:latin typeface="Verdana"/>
              </a:rPr>
            </a:br>
            <a:endParaRPr lang="en-US" altLang="en-US" sz="1800" kern="0" dirty="0" smtClean="0">
              <a:solidFill>
                <a:srgbClr val="000000"/>
              </a:solidFill>
              <a:latin typeface="Verdana"/>
            </a:endParaRPr>
          </a:p>
          <a:p>
            <a:pPr marL="0" indent="0">
              <a:buNone/>
            </a:pPr>
            <a:endParaRPr lang="en-US" dirty="0" smtClean="0"/>
          </a:p>
          <a:p>
            <a:pPr lvl="0" eaLnBrk="0" fontAlgn="base" hangingPunct="0">
              <a:spcAft>
                <a:spcPct val="0"/>
              </a:spcAft>
              <a:buSzPct val="100000"/>
              <a:buFontTx/>
              <a:buChar char="•"/>
            </a:pPr>
            <a:r>
              <a:rPr lang="en-US" altLang="en-US" sz="1800" kern="0" dirty="0">
                <a:solidFill>
                  <a:srgbClr val="000000"/>
                </a:solidFill>
                <a:latin typeface="Verdana"/>
              </a:rPr>
              <a:t>Conclusion: </a:t>
            </a:r>
          </a:p>
          <a:p>
            <a:pPr lvl="1" eaLnBrk="0" fontAlgn="base" hangingPunct="0">
              <a:spcAft>
                <a:spcPct val="0"/>
              </a:spcAft>
              <a:buSzPct val="100000"/>
              <a:buFontTx/>
              <a:buChar char="–"/>
            </a:pPr>
            <a:r>
              <a:rPr lang="en-US" altLang="en-US" sz="1600" kern="0" dirty="0">
                <a:solidFill>
                  <a:srgbClr val="000000"/>
                </a:solidFill>
                <a:latin typeface="Verdana"/>
              </a:rPr>
              <a:t>mostly NO:</a:t>
            </a:r>
            <a:r>
              <a:rPr lang="en-US" altLang="en-US" sz="1600" b="1" kern="0" dirty="0">
                <a:solidFill>
                  <a:srgbClr val="000000"/>
                </a:solidFill>
                <a:latin typeface="Verdana"/>
              </a:rPr>
              <a:t> </a:t>
            </a:r>
            <a:r>
              <a:rPr lang="en-US" altLang="en-US" sz="1600" kern="0" dirty="0">
                <a:solidFill>
                  <a:srgbClr val="000000"/>
                </a:solidFill>
                <a:latin typeface="Verdana"/>
              </a:rPr>
              <a:t>computers can only “see” certain types of objects under limited circumstances</a:t>
            </a:r>
          </a:p>
          <a:p>
            <a:pPr lvl="1" eaLnBrk="0" fontAlgn="base" hangingPunct="0">
              <a:spcAft>
                <a:spcPct val="0"/>
              </a:spcAft>
              <a:buSzPct val="100000"/>
              <a:buFontTx/>
              <a:buChar char="–"/>
            </a:pPr>
            <a:r>
              <a:rPr lang="en-US" altLang="en-US" sz="1600" kern="0" dirty="0">
                <a:solidFill>
                  <a:srgbClr val="000000"/>
                </a:solidFill>
                <a:latin typeface="Verdana"/>
              </a:rPr>
              <a:t>YES for certain constrained problems (e.g., face recognition)</a:t>
            </a:r>
          </a:p>
          <a:p>
            <a:pPr marL="0" indent="0">
              <a:buNone/>
            </a:pPr>
            <a:endParaRPr lang="en-US" dirty="0"/>
          </a:p>
        </p:txBody>
      </p:sp>
      <p:grpSp>
        <p:nvGrpSpPr>
          <p:cNvPr id="4" name="Group 21"/>
          <p:cNvGrpSpPr>
            <a:grpSpLocks/>
          </p:cNvGrpSpPr>
          <p:nvPr/>
        </p:nvGrpSpPr>
        <p:grpSpPr bwMode="auto">
          <a:xfrm>
            <a:off x="1822450" y="3435350"/>
            <a:ext cx="5410200" cy="1143000"/>
            <a:chOff x="1148" y="2164"/>
            <a:chExt cx="3408" cy="720"/>
          </a:xfrm>
        </p:grpSpPr>
        <p:sp>
          <p:nvSpPr>
            <p:cNvPr id="5" name="Line 4"/>
            <p:cNvSpPr>
              <a:spLocks noChangeShapeType="1"/>
            </p:cNvSpPr>
            <p:nvPr/>
          </p:nvSpPr>
          <p:spPr bwMode="auto">
            <a:xfrm flipH="1">
              <a:off x="1148" y="2308"/>
              <a:ext cx="200" cy="3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6" name="Line 5"/>
            <p:cNvSpPr>
              <a:spLocks noChangeShapeType="1"/>
            </p:cNvSpPr>
            <p:nvPr/>
          </p:nvSpPr>
          <p:spPr bwMode="auto">
            <a:xfrm>
              <a:off x="1348" y="2308"/>
              <a:ext cx="88" cy="3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7" name="Line 6"/>
            <p:cNvSpPr>
              <a:spLocks noChangeShapeType="1"/>
            </p:cNvSpPr>
            <p:nvPr/>
          </p:nvSpPr>
          <p:spPr bwMode="auto">
            <a:xfrm>
              <a:off x="1252" y="2496"/>
              <a:ext cx="13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8" name="Line 7"/>
            <p:cNvSpPr>
              <a:spLocks noChangeShapeType="1"/>
            </p:cNvSpPr>
            <p:nvPr/>
          </p:nvSpPr>
          <p:spPr bwMode="auto">
            <a:xfrm>
              <a:off x="2172" y="2412"/>
              <a:ext cx="168" cy="360"/>
            </a:xfrm>
            <a:prstGeom prst="line">
              <a:avLst/>
            </a:prstGeom>
            <a:noFill/>
            <a:ln w="38100" cmpd="dbl">
              <a:solidFill>
                <a:srgbClr val="000000"/>
              </a:solidFill>
              <a:prstDash val="lg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9" name="Line 8"/>
            <p:cNvSpPr>
              <a:spLocks noChangeShapeType="1"/>
            </p:cNvSpPr>
            <p:nvPr/>
          </p:nvSpPr>
          <p:spPr bwMode="auto">
            <a:xfrm flipH="1">
              <a:off x="2340" y="2412"/>
              <a:ext cx="120" cy="360"/>
            </a:xfrm>
            <a:prstGeom prst="line">
              <a:avLst/>
            </a:prstGeom>
            <a:noFill/>
            <a:ln w="38100" cmpd="dbl">
              <a:solidFill>
                <a:srgbClr val="000000"/>
              </a:solidFill>
              <a:prstDash val="lg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0" name="Line 9"/>
            <p:cNvSpPr>
              <a:spLocks noChangeShapeType="1"/>
            </p:cNvSpPr>
            <p:nvPr/>
          </p:nvSpPr>
          <p:spPr bwMode="auto">
            <a:xfrm flipH="1">
              <a:off x="2244" y="2592"/>
              <a:ext cx="168" cy="0"/>
            </a:xfrm>
            <a:prstGeom prst="line">
              <a:avLst/>
            </a:prstGeom>
            <a:noFill/>
            <a:ln w="38100" cmpd="dbl">
              <a:solidFill>
                <a:srgbClr val="000000"/>
              </a:solidFill>
              <a:prstDash val="lg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grpSp>
          <p:nvGrpSpPr>
            <p:cNvPr id="11" name="Group 13"/>
            <p:cNvGrpSpPr>
              <a:grpSpLocks/>
            </p:cNvGrpSpPr>
            <p:nvPr/>
          </p:nvGrpSpPr>
          <p:grpSpPr bwMode="auto">
            <a:xfrm>
              <a:off x="3104" y="2528"/>
              <a:ext cx="320" cy="288"/>
              <a:chOff x="3104" y="2528"/>
              <a:chExt cx="320" cy="288"/>
            </a:xfrm>
          </p:grpSpPr>
          <p:sp>
            <p:nvSpPr>
              <p:cNvPr id="19" name="Line 10"/>
              <p:cNvSpPr>
                <a:spLocks noChangeShapeType="1"/>
              </p:cNvSpPr>
              <p:nvPr/>
            </p:nvSpPr>
            <p:spPr bwMode="auto">
              <a:xfrm flipV="1">
                <a:off x="3104" y="2560"/>
                <a:ext cx="320" cy="256"/>
              </a:xfrm>
              <a:prstGeom prst="line">
                <a:avLst/>
              </a:prstGeom>
              <a:noFill/>
              <a:ln w="1016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20" name="Line 11"/>
              <p:cNvSpPr>
                <a:spLocks noChangeShapeType="1"/>
              </p:cNvSpPr>
              <p:nvPr/>
            </p:nvSpPr>
            <p:spPr bwMode="auto">
              <a:xfrm>
                <a:off x="3104" y="2528"/>
                <a:ext cx="320" cy="32"/>
              </a:xfrm>
              <a:prstGeom prst="line">
                <a:avLst/>
              </a:prstGeom>
              <a:noFill/>
              <a:ln w="1016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21" name="Line 12"/>
              <p:cNvSpPr>
                <a:spLocks noChangeShapeType="1"/>
              </p:cNvSpPr>
              <p:nvPr/>
            </p:nvSpPr>
            <p:spPr bwMode="auto">
              <a:xfrm>
                <a:off x="3264" y="2576"/>
                <a:ext cx="0" cy="80"/>
              </a:xfrm>
              <a:prstGeom prst="line">
                <a:avLst/>
              </a:prstGeom>
              <a:noFill/>
              <a:ln w="1016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grpSp>
        <p:grpSp>
          <p:nvGrpSpPr>
            <p:cNvPr id="12" name="Group 17"/>
            <p:cNvGrpSpPr>
              <a:grpSpLocks/>
            </p:cNvGrpSpPr>
            <p:nvPr/>
          </p:nvGrpSpPr>
          <p:grpSpPr bwMode="auto">
            <a:xfrm>
              <a:off x="1732" y="2740"/>
              <a:ext cx="184" cy="144"/>
              <a:chOff x="1732" y="2740"/>
              <a:chExt cx="184" cy="144"/>
            </a:xfrm>
          </p:grpSpPr>
          <p:sp>
            <p:nvSpPr>
              <p:cNvPr id="16" name="Line 14"/>
              <p:cNvSpPr>
                <a:spLocks noChangeShapeType="1"/>
              </p:cNvSpPr>
              <p:nvPr/>
            </p:nvSpPr>
            <p:spPr bwMode="auto">
              <a:xfrm flipV="1">
                <a:off x="1732" y="2780"/>
                <a:ext cx="184"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7" name="Line 15"/>
              <p:cNvSpPr>
                <a:spLocks noChangeShapeType="1"/>
              </p:cNvSpPr>
              <p:nvPr/>
            </p:nvSpPr>
            <p:spPr bwMode="auto">
              <a:xfrm>
                <a:off x="1732" y="2740"/>
                <a:ext cx="184" cy="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8" name="Line 16"/>
              <p:cNvSpPr>
                <a:spLocks noChangeShapeType="1"/>
              </p:cNvSpPr>
              <p:nvPr/>
            </p:nvSpPr>
            <p:spPr bwMode="auto">
              <a:xfrm>
                <a:off x="1824" y="2764"/>
                <a:ext cx="0"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grpSp>
        <p:sp>
          <p:nvSpPr>
            <p:cNvPr id="13" name="Line 18"/>
            <p:cNvSpPr>
              <a:spLocks noChangeShapeType="1"/>
            </p:cNvSpPr>
            <p:nvPr/>
          </p:nvSpPr>
          <p:spPr bwMode="auto">
            <a:xfrm>
              <a:off x="3604" y="2164"/>
              <a:ext cx="376" cy="6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4" name="Line 19"/>
            <p:cNvSpPr>
              <a:spLocks noChangeShapeType="1"/>
            </p:cNvSpPr>
            <p:nvPr/>
          </p:nvSpPr>
          <p:spPr bwMode="auto">
            <a:xfrm>
              <a:off x="3604" y="2164"/>
              <a:ext cx="952" cy="6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sp>
          <p:nvSpPr>
            <p:cNvPr id="15" name="Line 20"/>
            <p:cNvSpPr>
              <a:spLocks noChangeShapeType="1"/>
            </p:cNvSpPr>
            <p:nvPr/>
          </p:nvSpPr>
          <p:spPr bwMode="auto">
            <a:xfrm>
              <a:off x="3796" y="2496"/>
              <a:ext cx="28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itchFamily="18" charset="0"/>
              </a:endParaRPr>
            </a:p>
          </p:txBody>
        </p:sp>
      </p:grpSp>
    </p:spTree>
    <p:extLst>
      <p:ext uri="{BB962C8B-B14F-4D97-AF65-F5344CB8AC3E}">
        <p14:creationId xmlns:p14="http://schemas.microsoft.com/office/powerpoint/2010/main" val="94120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b="1" kern="0" dirty="0">
                <a:solidFill>
                  <a:srgbClr val="000000"/>
                </a:solidFill>
                <a:latin typeface="Verdana"/>
              </a:rPr>
              <a:t>Intelligent Systems in Your Everyday Life</a:t>
            </a:r>
            <a:endParaRPr lang="en-US" dirty="0"/>
          </a:p>
        </p:txBody>
      </p:sp>
      <p:sp>
        <p:nvSpPr>
          <p:cNvPr id="3" name="Content Placeholder 2"/>
          <p:cNvSpPr>
            <a:spLocks noGrp="1"/>
          </p:cNvSpPr>
          <p:nvPr>
            <p:ph idx="1"/>
          </p:nvPr>
        </p:nvSpPr>
        <p:spPr/>
        <p:txBody>
          <a:bodyPr>
            <a:normAutofit/>
          </a:bodyPr>
          <a:lstStyle/>
          <a:p>
            <a:pPr lvl="0" eaLnBrk="0" fontAlgn="base" hangingPunct="0">
              <a:lnSpc>
                <a:spcPct val="90000"/>
              </a:lnSpc>
              <a:spcAft>
                <a:spcPct val="0"/>
              </a:spcAft>
              <a:buSzPct val="100000"/>
              <a:buFontTx/>
              <a:buChar char="•"/>
            </a:pPr>
            <a:r>
              <a:rPr lang="en-US" altLang="en-US" sz="1600" kern="0" dirty="0">
                <a:solidFill>
                  <a:srgbClr val="000000"/>
                </a:solidFill>
                <a:latin typeface="Verdana"/>
              </a:rPr>
              <a:t>Post Office</a:t>
            </a:r>
          </a:p>
          <a:p>
            <a:pPr lvl="1" eaLnBrk="0" fontAlgn="base" hangingPunct="0">
              <a:lnSpc>
                <a:spcPct val="90000"/>
              </a:lnSpc>
              <a:spcAft>
                <a:spcPct val="0"/>
              </a:spcAft>
              <a:buSzPct val="100000"/>
              <a:buFontTx/>
              <a:buChar char="–"/>
            </a:pPr>
            <a:r>
              <a:rPr lang="en-US" altLang="en-US" sz="1400" kern="0" dirty="0">
                <a:solidFill>
                  <a:srgbClr val="000000"/>
                </a:solidFill>
                <a:latin typeface="Verdana"/>
              </a:rPr>
              <a:t>automatic address recognition and sorting of mail</a:t>
            </a:r>
            <a:br>
              <a:rPr lang="en-US" altLang="en-US" sz="1400" kern="0" dirty="0">
                <a:solidFill>
                  <a:srgbClr val="000000"/>
                </a:solidFill>
                <a:latin typeface="Verdana"/>
              </a:rPr>
            </a:br>
            <a:endParaRPr lang="en-US" altLang="en-US" sz="1400" kern="0" dirty="0">
              <a:solidFill>
                <a:srgbClr val="000000"/>
              </a:solidFill>
              <a:latin typeface="Verdana"/>
            </a:endParaRPr>
          </a:p>
          <a:p>
            <a:pPr lvl="0" eaLnBrk="0" fontAlgn="base" hangingPunct="0">
              <a:lnSpc>
                <a:spcPct val="90000"/>
              </a:lnSpc>
              <a:spcAft>
                <a:spcPct val="0"/>
              </a:spcAft>
              <a:buSzPct val="100000"/>
              <a:buFontTx/>
              <a:buChar char="•"/>
            </a:pPr>
            <a:r>
              <a:rPr lang="en-US" altLang="en-US" sz="1600" kern="0" dirty="0">
                <a:solidFill>
                  <a:srgbClr val="000000"/>
                </a:solidFill>
                <a:latin typeface="Verdana"/>
              </a:rPr>
              <a:t>Banks</a:t>
            </a:r>
          </a:p>
          <a:p>
            <a:pPr lvl="1" eaLnBrk="0" fontAlgn="base" hangingPunct="0">
              <a:lnSpc>
                <a:spcPct val="90000"/>
              </a:lnSpc>
              <a:spcAft>
                <a:spcPct val="0"/>
              </a:spcAft>
              <a:buSzPct val="100000"/>
              <a:buFontTx/>
              <a:buChar char="–"/>
            </a:pPr>
            <a:r>
              <a:rPr lang="en-US" altLang="en-US" sz="1400" kern="0" dirty="0">
                <a:solidFill>
                  <a:srgbClr val="000000"/>
                </a:solidFill>
                <a:latin typeface="Verdana"/>
              </a:rPr>
              <a:t>automatic check readers, signature verification systems</a:t>
            </a:r>
          </a:p>
          <a:p>
            <a:pPr lvl="1" eaLnBrk="0" fontAlgn="base" hangingPunct="0">
              <a:lnSpc>
                <a:spcPct val="90000"/>
              </a:lnSpc>
              <a:spcAft>
                <a:spcPct val="0"/>
              </a:spcAft>
              <a:buSzPct val="100000"/>
              <a:buFontTx/>
              <a:buChar char="–"/>
            </a:pPr>
            <a:r>
              <a:rPr lang="en-US" altLang="en-US" sz="1400" kern="0" dirty="0">
                <a:solidFill>
                  <a:srgbClr val="000000"/>
                </a:solidFill>
                <a:latin typeface="Verdana"/>
              </a:rPr>
              <a:t>automated loan application classification</a:t>
            </a:r>
            <a:br>
              <a:rPr lang="en-US" altLang="en-US" sz="1400" kern="0" dirty="0">
                <a:solidFill>
                  <a:srgbClr val="000000"/>
                </a:solidFill>
                <a:latin typeface="Verdana"/>
              </a:rPr>
            </a:br>
            <a:endParaRPr lang="en-US" altLang="en-US" sz="1400" kern="0" dirty="0">
              <a:solidFill>
                <a:srgbClr val="000000"/>
              </a:solidFill>
              <a:latin typeface="Verdana"/>
            </a:endParaRPr>
          </a:p>
          <a:p>
            <a:pPr lvl="0" eaLnBrk="0" fontAlgn="base" hangingPunct="0">
              <a:lnSpc>
                <a:spcPct val="90000"/>
              </a:lnSpc>
              <a:spcAft>
                <a:spcPct val="0"/>
              </a:spcAft>
              <a:buSzPct val="100000"/>
              <a:buFontTx/>
              <a:buChar char="•"/>
            </a:pPr>
            <a:r>
              <a:rPr lang="en-US" altLang="en-US" sz="1600" kern="0" dirty="0">
                <a:solidFill>
                  <a:srgbClr val="000000"/>
                </a:solidFill>
                <a:latin typeface="Verdana"/>
              </a:rPr>
              <a:t>Customer Service</a:t>
            </a:r>
          </a:p>
          <a:p>
            <a:pPr lvl="1" eaLnBrk="0" fontAlgn="base" hangingPunct="0">
              <a:lnSpc>
                <a:spcPct val="90000"/>
              </a:lnSpc>
              <a:spcAft>
                <a:spcPct val="0"/>
              </a:spcAft>
              <a:buSzPct val="100000"/>
              <a:buFontTx/>
              <a:buChar char="–"/>
            </a:pPr>
            <a:r>
              <a:rPr lang="en-US" altLang="en-US" sz="1400" kern="0" dirty="0">
                <a:solidFill>
                  <a:srgbClr val="000000"/>
                </a:solidFill>
                <a:latin typeface="Verdana"/>
              </a:rPr>
              <a:t>automatic voice recognition  </a:t>
            </a:r>
            <a:endParaRPr lang="en-US" altLang="en-US" sz="1400" kern="0" dirty="0" smtClean="0">
              <a:solidFill>
                <a:srgbClr val="000000"/>
              </a:solidFill>
              <a:latin typeface="Verdana"/>
            </a:endParaRPr>
          </a:p>
          <a:p>
            <a:pPr marL="457200" lvl="1" indent="0" eaLnBrk="0" fontAlgn="base" hangingPunct="0">
              <a:lnSpc>
                <a:spcPct val="90000"/>
              </a:lnSpc>
              <a:spcAft>
                <a:spcPct val="0"/>
              </a:spcAft>
              <a:buSzPct val="100000"/>
              <a:buNone/>
            </a:pPr>
            <a:endParaRPr lang="en-US" altLang="en-US" sz="1400" kern="0" dirty="0">
              <a:solidFill>
                <a:srgbClr val="000000"/>
              </a:solidFill>
              <a:latin typeface="Verdana"/>
            </a:endParaRPr>
          </a:p>
          <a:p>
            <a:pPr lvl="0" eaLnBrk="0" fontAlgn="base" hangingPunct="0">
              <a:lnSpc>
                <a:spcPct val="90000"/>
              </a:lnSpc>
              <a:spcAft>
                <a:spcPct val="0"/>
              </a:spcAft>
              <a:buSzPct val="100000"/>
              <a:buFontTx/>
              <a:buChar char="•"/>
            </a:pPr>
            <a:r>
              <a:rPr lang="en-US" altLang="en-US" sz="1600" kern="0" dirty="0">
                <a:solidFill>
                  <a:srgbClr val="000000"/>
                </a:solidFill>
                <a:latin typeface="Verdana"/>
              </a:rPr>
              <a:t>The Web</a:t>
            </a:r>
          </a:p>
          <a:p>
            <a:pPr lvl="1" eaLnBrk="0" fontAlgn="base" hangingPunct="0">
              <a:lnSpc>
                <a:spcPct val="90000"/>
              </a:lnSpc>
              <a:spcAft>
                <a:spcPct val="0"/>
              </a:spcAft>
              <a:buSzPct val="100000"/>
              <a:buFontTx/>
              <a:buChar char="–"/>
            </a:pPr>
            <a:r>
              <a:rPr lang="en-US" altLang="en-US" sz="1400" kern="0" dirty="0">
                <a:solidFill>
                  <a:srgbClr val="000000"/>
                </a:solidFill>
                <a:latin typeface="Verdana"/>
              </a:rPr>
              <a:t>Identifying your age, gender, location, from your Web surfing</a:t>
            </a:r>
          </a:p>
          <a:p>
            <a:pPr lvl="1" eaLnBrk="0" fontAlgn="base" hangingPunct="0">
              <a:lnSpc>
                <a:spcPct val="90000"/>
              </a:lnSpc>
              <a:spcAft>
                <a:spcPct val="0"/>
              </a:spcAft>
              <a:buSzPct val="100000"/>
              <a:buFontTx/>
              <a:buChar char="–"/>
            </a:pPr>
            <a:r>
              <a:rPr lang="en-US" altLang="en-US" sz="1400" kern="0" dirty="0">
                <a:solidFill>
                  <a:srgbClr val="000000"/>
                </a:solidFill>
                <a:latin typeface="Verdana"/>
              </a:rPr>
              <a:t>Automated fraud </a:t>
            </a:r>
            <a:r>
              <a:rPr lang="en-US" altLang="en-US" sz="1400" kern="0" dirty="0" smtClean="0">
                <a:solidFill>
                  <a:srgbClr val="000000"/>
                </a:solidFill>
                <a:latin typeface="Verdana"/>
              </a:rPr>
              <a:t>detection</a:t>
            </a:r>
          </a:p>
          <a:p>
            <a:pPr marL="457200" lvl="1" indent="0" eaLnBrk="0" fontAlgn="base" hangingPunct="0">
              <a:lnSpc>
                <a:spcPct val="90000"/>
              </a:lnSpc>
              <a:spcAft>
                <a:spcPct val="0"/>
              </a:spcAft>
              <a:buSzPct val="100000"/>
              <a:buNone/>
            </a:pPr>
            <a:endParaRPr lang="en-US" altLang="en-US" sz="1400" kern="0" dirty="0">
              <a:solidFill>
                <a:srgbClr val="000000"/>
              </a:solidFill>
              <a:latin typeface="Verdana"/>
            </a:endParaRPr>
          </a:p>
          <a:p>
            <a:pPr lvl="0" eaLnBrk="0" fontAlgn="base" hangingPunct="0">
              <a:lnSpc>
                <a:spcPct val="90000"/>
              </a:lnSpc>
              <a:spcAft>
                <a:spcPct val="0"/>
              </a:spcAft>
              <a:buSzPct val="100000"/>
              <a:buFontTx/>
              <a:buChar char="•"/>
            </a:pPr>
            <a:r>
              <a:rPr lang="en-US" altLang="en-US" sz="1600" kern="0" dirty="0">
                <a:solidFill>
                  <a:srgbClr val="000000"/>
                </a:solidFill>
                <a:latin typeface="Verdana"/>
              </a:rPr>
              <a:t>Digital Cameras</a:t>
            </a:r>
          </a:p>
          <a:p>
            <a:pPr lvl="1" eaLnBrk="0" fontAlgn="base" hangingPunct="0">
              <a:lnSpc>
                <a:spcPct val="90000"/>
              </a:lnSpc>
              <a:spcAft>
                <a:spcPct val="0"/>
              </a:spcAft>
              <a:buSzPct val="100000"/>
              <a:buFontTx/>
              <a:buChar char="–"/>
            </a:pPr>
            <a:r>
              <a:rPr lang="en-US" altLang="en-US" sz="1400" kern="0" dirty="0">
                <a:solidFill>
                  <a:srgbClr val="000000"/>
                </a:solidFill>
                <a:latin typeface="Verdana"/>
              </a:rPr>
              <a:t>Automated face detection and </a:t>
            </a:r>
            <a:r>
              <a:rPr lang="en-US" altLang="en-US" sz="1400" kern="0" dirty="0" smtClean="0">
                <a:solidFill>
                  <a:srgbClr val="000000"/>
                </a:solidFill>
                <a:latin typeface="Verdana"/>
              </a:rPr>
              <a:t>focusing</a:t>
            </a:r>
          </a:p>
          <a:p>
            <a:pPr marL="457200" lvl="1" indent="0" eaLnBrk="0" fontAlgn="base" hangingPunct="0">
              <a:lnSpc>
                <a:spcPct val="90000"/>
              </a:lnSpc>
              <a:spcAft>
                <a:spcPct val="0"/>
              </a:spcAft>
              <a:buSzPct val="100000"/>
              <a:buNone/>
            </a:pPr>
            <a:endParaRPr lang="en-US" altLang="en-US" sz="1400" kern="0" dirty="0">
              <a:solidFill>
                <a:srgbClr val="000000"/>
              </a:solidFill>
              <a:latin typeface="Verdana"/>
            </a:endParaRPr>
          </a:p>
          <a:p>
            <a:pPr lvl="0" eaLnBrk="0" fontAlgn="base" hangingPunct="0">
              <a:lnSpc>
                <a:spcPct val="90000"/>
              </a:lnSpc>
              <a:spcAft>
                <a:spcPct val="0"/>
              </a:spcAft>
              <a:buSzPct val="100000"/>
              <a:buFontTx/>
              <a:buChar char="•"/>
            </a:pPr>
            <a:r>
              <a:rPr lang="en-US" altLang="en-US" sz="1600" kern="0" dirty="0">
                <a:solidFill>
                  <a:srgbClr val="000000"/>
                </a:solidFill>
                <a:latin typeface="Verdana"/>
              </a:rPr>
              <a:t>Computer Games</a:t>
            </a:r>
          </a:p>
          <a:p>
            <a:pPr lvl="1" eaLnBrk="0" fontAlgn="base" hangingPunct="0">
              <a:lnSpc>
                <a:spcPct val="90000"/>
              </a:lnSpc>
              <a:spcAft>
                <a:spcPct val="0"/>
              </a:spcAft>
              <a:buSzPct val="100000"/>
              <a:buFontTx/>
              <a:buChar char="–"/>
            </a:pPr>
            <a:r>
              <a:rPr lang="en-US" altLang="en-US" sz="1400" kern="0" dirty="0">
                <a:solidFill>
                  <a:srgbClr val="000000"/>
                </a:solidFill>
                <a:latin typeface="Verdana"/>
              </a:rPr>
              <a:t>Intelligent characters/agents</a:t>
            </a:r>
          </a:p>
          <a:p>
            <a:pPr marL="0" indent="0">
              <a:buNone/>
            </a:pPr>
            <a:endParaRPr lang="en-US" dirty="0"/>
          </a:p>
        </p:txBody>
      </p:sp>
    </p:spTree>
    <p:extLst>
      <p:ext uri="{BB962C8B-B14F-4D97-AF65-F5344CB8AC3E}">
        <p14:creationId xmlns:p14="http://schemas.microsoft.com/office/powerpoint/2010/main" val="40578202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ltLang="en-US" sz="2400" b="1" kern="0" dirty="0" smtClean="0">
                <a:solidFill>
                  <a:srgbClr val="000000"/>
                </a:solidFill>
                <a:latin typeface="Verdana"/>
              </a:rPr>
              <a:t>Lecture Summary</a:t>
            </a:r>
            <a:endParaRPr lang="en-US" dirty="0"/>
          </a:p>
        </p:txBody>
      </p:sp>
      <p:sp>
        <p:nvSpPr>
          <p:cNvPr id="7" name="Content Placeholder 6"/>
          <p:cNvSpPr>
            <a:spLocks noGrp="1"/>
          </p:cNvSpPr>
          <p:nvPr>
            <p:ph idx="1"/>
          </p:nvPr>
        </p:nvSpPr>
        <p:spPr/>
        <p:txBody>
          <a:bodyPr>
            <a:normAutofit/>
          </a:bodyPr>
          <a:lstStyle/>
          <a:p>
            <a:pPr lvl="0" eaLnBrk="0" fontAlgn="base" hangingPunct="0">
              <a:spcAft>
                <a:spcPct val="0"/>
              </a:spcAft>
              <a:buSzPct val="100000"/>
              <a:buFontTx/>
              <a:buChar char="•"/>
            </a:pPr>
            <a:r>
              <a:rPr lang="en-US" altLang="en-US" sz="1800" kern="0" dirty="0">
                <a:solidFill>
                  <a:srgbClr val="000000"/>
                </a:solidFill>
                <a:latin typeface="Verdana"/>
              </a:rPr>
              <a:t>Artificial Intelligence involves the study of:</a:t>
            </a:r>
          </a:p>
          <a:p>
            <a:pPr lvl="1" eaLnBrk="0" fontAlgn="base" hangingPunct="0">
              <a:spcAft>
                <a:spcPct val="0"/>
              </a:spcAft>
              <a:buSzPct val="100000"/>
              <a:buFontTx/>
              <a:buChar char="–"/>
            </a:pPr>
            <a:r>
              <a:rPr lang="en-US" altLang="en-US" sz="1600" kern="0" dirty="0">
                <a:solidFill>
                  <a:srgbClr val="000000"/>
                </a:solidFill>
                <a:latin typeface="Verdana"/>
              </a:rPr>
              <a:t>automated recognition and understanding of signals</a:t>
            </a:r>
          </a:p>
          <a:p>
            <a:pPr lvl="1" eaLnBrk="0" fontAlgn="base" hangingPunct="0">
              <a:spcAft>
                <a:spcPct val="0"/>
              </a:spcAft>
              <a:buSzPct val="100000"/>
              <a:buFontTx/>
              <a:buChar char="–"/>
            </a:pPr>
            <a:r>
              <a:rPr lang="en-US" altLang="en-US" sz="1600" kern="0" dirty="0">
                <a:solidFill>
                  <a:srgbClr val="000000"/>
                </a:solidFill>
                <a:latin typeface="Verdana"/>
              </a:rPr>
              <a:t>reasoning, planning, and decision-making</a:t>
            </a:r>
          </a:p>
          <a:p>
            <a:pPr lvl="1" eaLnBrk="0" fontAlgn="base" hangingPunct="0">
              <a:spcAft>
                <a:spcPct val="0"/>
              </a:spcAft>
              <a:buSzPct val="100000"/>
              <a:buFontTx/>
              <a:buChar char="–"/>
            </a:pPr>
            <a:r>
              <a:rPr lang="en-US" altLang="en-US" sz="1600" kern="0" dirty="0">
                <a:solidFill>
                  <a:srgbClr val="000000"/>
                </a:solidFill>
                <a:latin typeface="Verdana"/>
              </a:rPr>
              <a:t>learning and </a:t>
            </a:r>
            <a:r>
              <a:rPr lang="en-US" altLang="en-US" sz="1600" kern="0" dirty="0" smtClean="0">
                <a:solidFill>
                  <a:srgbClr val="000000"/>
                </a:solidFill>
                <a:latin typeface="Verdana"/>
              </a:rPr>
              <a:t>adaptation</a:t>
            </a:r>
          </a:p>
          <a:p>
            <a:pPr marL="457200" lvl="1" indent="0" eaLnBrk="0" fontAlgn="base" hangingPunct="0">
              <a:spcAft>
                <a:spcPct val="0"/>
              </a:spcAft>
              <a:buSzPct val="100000"/>
              <a:buNone/>
            </a:pPr>
            <a:endParaRPr lang="en-US" altLang="en-US" sz="1600" kern="0" dirty="0">
              <a:solidFill>
                <a:srgbClr val="000000"/>
              </a:solidFill>
              <a:latin typeface="Verdana"/>
            </a:endParaRPr>
          </a:p>
          <a:p>
            <a:pPr lvl="0" eaLnBrk="0" fontAlgn="base" hangingPunct="0">
              <a:spcAft>
                <a:spcPct val="0"/>
              </a:spcAft>
              <a:buSzPct val="100000"/>
              <a:buFontTx/>
              <a:buChar char="•"/>
            </a:pPr>
            <a:r>
              <a:rPr lang="en-US" altLang="en-US" sz="1800" kern="0" dirty="0">
                <a:solidFill>
                  <a:srgbClr val="000000"/>
                </a:solidFill>
                <a:latin typeface="Verdana"/>
              </a:rPr>
              <a:t>AI has made substantial progress in</a:t>
            </a:r>
          </a:p>
          <a:p>
            <a:pPr lvl="1" eaLnBrk="0" fontAlgn="base" hangingPunct="0">
              <a:spcAft>
                <a:spcPct val="0"/>
              </a:spcAft>
              <a:buSzPct val="100000"/>
              <a:buFontTx/>
              <a:buChar char="–"/>
            </a:pPr>
            <a:r>
              <a:rPr lang="en-US" altLang="en-US" sz="1600" kern="0" dirty="0">
                <a:solidFill>
                  <a:srgbClr val="000000"/>
                </a:solidFill>
                <a:latin typeface="Verdana"/>
              </a:rPr>
              <a:t>recognition and learning</a:t>
            </a:r>
          </a:p>
          <a:p>
            <a:pPr lvl="1" eaLnBrk="0" fontAlgn="base" hangingPunct="0">
              <a:spcAft>
                <a:spcPct val="0"/>
              </a:spcAft>
              <a:buSzPct val="100000"/>
              <a:buFontTx/>
              <a:buChar char="–"/>
            </a:pPr>
            <a:r>
              <a:rPr lang="en-US" altLang="en-US" sz="1600" kern="0" dirty="0">
                <a:solidFill>
                  <a:srgbClr val="000000"/>
                </a:solidFill>
                <a:latin typeface="Verdana"/>
              </a:rPr>
              <a:t>some planning and reasoning problems</a:t>
            </a:r>
          </a:p>
          <a:p>
            <a:pPr lvl="1" eaLnBrk="0" fontAlgn="base" hangingPunct="0">
              <a:spcAft>
                <a:spcPct val="0"/>
              </a:spcAft>
              <a:buSzPct val="100000"/>
              <a:buFontTx/>
              <a:buChar char="–"/>
            </a:pPr>
            <a:r>
              <a:rPr lang="en-US" altLang="en-US" sz="1600" kern="0" dirty="0">
                <a:solidFill>
                  <a:srgbClr val="000000"/>
                </a:solidFill>
                <a:latin typeface="Verdana"/>
              </a:rPr>
              <a:t>…but many open research </a:t>
            </a:r>
            <a:r>
              <a:rPr lang="en-US" altLang="en-US" sz="1600" kern="0" dirty="0" smtClean="0">
                <a:solidFill>
                  <a:srgbClr val="000000"/>
                </a:solidFill>
                <a:latin typeface="Verdana"/>
              </a:rPr>
              <a:t>problems</a:t>
            </a:r>
          </a:p>
          <a:p>
            <a:pPr marL="457200" lvl="1" indent="0" eaLnBrk="0" fontAlgn="base" hangingPunct="0">
              <a:spcAft>
                <a:spcPct val="0"/>
              </a:spcAft>
              <a:buSzPct val="100000"/>
              <a:buNone/>
            </a:pPr>
            <a:endParaRPr lang="en-US" altLang="en-US" sz="1600" kern="0" dirty="0">
              <a:solidFill>
                <a:srgbClr val="000000"/>
              </a:solidFill>
              <a:latin typeface="Verdana"/>
            </a:endParaRPr>
          </a:p>
          <a:p>
            <a:pPr lvl="0" eaLnBrk="0" fontAlgn="base" hangingPunct="0">
              <a:spcAft>
                <a:spcPct val="0"/>
              </a:spcAft>
              <a:buSzPct val="100000"/>
              <a:buFontTx/>
              <a:buChar char="•"/>
            </a:pPr>
            <a:r>
              <a:rPr lang="en-US" altLang="en-US" sz="1800" kern="0" dirty="0">
                <a:solidFill>
                  <a:srgbClr val="000000"/>
                </a:solidFill>
                <a:latin typeface="Verdana"/>
              </a:rPr>
              <a:t>AI Applications</a:t>
            </a:r>
          </a:p>
          <a:p>
            <a:pPr lvl="1" eaLnBrk="0" fontAlgn="base" hangingPunct="0">
              <a:spcAft>
                <a:spcPct val="0"/>
              </a:spcAft>
              <a:buSzPct val="100000"/>
              <a:buFontTx/>
              <a:buChar char="–"/>
            </a:pPr>
            <a:r>
              <a:rPr lang="en-US" altLang="en-US" sz="1600" kern="0" dirty="0">
                <a:solidFill>
                  <a:srgbClr val="000000"/>
                </a:solidFill>
                <a:latin typeface="Verdana"/>
              </a:rPr>
              <a:t>improvements in hardware and algorithms  =&gt; AI applications  in industry, finance, medicine, and science.</a:t>
            </a:r>
            <a:br>
              <a:rPr lang="en-US" altLang="en-US" sz="1600" kern="0" dirty="0">
                <a:solidFill>
                  <a:srgbClr val="000000"/>
                </a:solidFill>
                <a:latin typeface="Verdana"/>
              </a:rPr>
            </a:br>
            <a:endParaRPr lang="en-US" altLang="en-US" sz="1600" kern="0" dirty="0">
              <a:solidFill>
                <a:srgbClr val="000000"/>
              </a:solidFill>
              <a:latin typeface="Verdana"/>
            </a:endParaRPr>
          </a:p>
          <a:p>
            <a:pPr lvl="0" eaLnBrk="0" fontAlgn="base" hangingPunct="0">
              <a:spcAft>
                <a:spcPct val="0"/>
              </a:spcAft>
              <a:buSzPct val="100000"/>
              <a:buFontTx/>
              <a:buChar char="•"/>
            </a:pPr>
            <a:r>
              <a:rPr lang="en-US" altLang="en-US" sz="1800" kern="0" dirty="0">
                <a:solidFill>
                  <a:srgbClr val="000000"/>
                </a:solidFill>
                <a:latin typeface="Verdana"/>
              </a:rPr>
              <a:t>Rational agent view of AI</a:t>
            </a:r>
          </a:p>
          <a:p>
            <a:pPr marL="0" indent="0">
              <a:buNone/>
            </a:pPr>
            <a:endParaRPr lang="en-US" dirty="0"/>
          </a:p>
        </p:txBody>
      </p:sp>
    </p:spTree>
    <p:extLst>
      <p:ext uri="{BB962C8B-B14F-4D97-AF65-F5344CB8AC3E}">
        <p14:creationId xmlns:p14="http://schemas.microsoft.com/office/powerpoint/2010/main" val="1561182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kern="0" dirty="0">
                <a:solidFill>
                  <a:srgbClr val="000000"/>
                </a:solidFill>
                <a:latin typeface="Verdana"/>
              </a:rPr>
              <a:t>What is Intelligence?</a:t>
            </a:r>
            <a:endParaRPr lang="en-US" dirty="0"/>
          </a:p>
        </p:txBody>
      </p:sp>
      <p:sp>
        <p:nvSpPr>
          <p:cNvPr id="3" name="Content Placeholder 2"/>
          <p:cNvSpPr>
            <a:spLocks noGrp="1"/>
          </p:cNvSpPr>
          <p:nvPr>
            <p:ph idx="1"/>
          </p:nvPr>
        </p:nvSpPr>
        <p:spPr/>
        <p:txBody>
          <a:bodyPr>
            <a:normAutofit/>
          </a:bodyPr>
          <a:lstStyle/>
          <a:p>
            <a:pPr lvl="0" eaLnBrk="0" fontAlgn="base" hangingPunct="0">
              <a:spcAft>
                <a:spcPct val="0"/>
              </a:spcAft>
              <a:buSzPct val="100000"/>
              <a:buFontTx/>
              <a:buChar char="•"/>
            </a:pPr>
            <a:r>
              <a:rPr lang="en-US" altLang="en-US" sz="1800" kern="0" dirty="0">
                <a:solidFill>
                  <a:srgbClr val="000000"/>
                </a:solidFill>
                <a:latin typeface="Verdana"/>
              </a:rPr>
              <a:t>Intelligence:</a:t>
            </a:r>
          </a:p>
          <a:p>
            <a:pPr lvl="1" eaLnBrk="0" fontAlgn="base" hangingPunct="0">
              <a:spcAft>
                <a:spcPct val="0"/>
              </a:spcAft>
              <a:buSzPct val="100000"/>
              <a:buFontTx/>
              <a:buChar char="–"/>
            </a:pPr>
            <a:r>
              <a:rPr lang="en-US" altLang="en-US" sz="1600" kern="0" dirty="0">
                <a:solidFill>
                  <a:srgbClr val="000000"/>
                </a:solidFill>
                <a:latin typeface="Verdana"/>
              </a:rPr>
              <a:t>“the capacity to learn and solve problems” </a:t>
            </a:r>
            <a:endParaRPr lang="en-US" altLang="en-US" sz="1600" kern="0" dirty="0" smtClean="0">
              <a:solidFill>
                <a:srgbClr val="000000"/>
              </a:solidFill>
              <a:latin typeface="Verdana"/>
            </a:endParaRPr>
          </a:p>
          <a:p>
            <a:pPr lvl="1" eaLnBrk="0" fontAlgn="base" hangingPunct="0">
              <a:spcAft>
                <a:spcPct val="0"/>
              </a:spcAft>
              <a:buSzPct val="100000"/>
              <a:buFontTx/>
              <a:buChar char="–"/>
            </a:pPr>
            <a:r>
              <a:rPr lang="en-US" altLang="en-US" sz="1600" kern="0" dirty="0" smtClean="0">
                <a:solidFill>
                  <a:srgbClr val="000000"/>
                </a:solidFill>
                <a:latin typeface="Verdana"/>
              </a:rPr>
              <a:t>in </a:t>
            </a:r>
            <a:r>
              <a:rPr lang="en-US" altLang="en-US" sz="1600" kern="0" dirty="0">
                <a:solidFill>
                  <a:srgbClr val="000000"/>
                </a:solidFill>
                <a:latin typeface="Verdana"/>
              </a:rPr>
              <a:t>particular,</a:t>
            </a:r>
          </a:p>
          <a:p>
            <a:pPr lvl="2" eaLnBrk="0" fontAlgn="base" hangingPunct="0">
              <a:spcAft>
                <a:spcPct val="0"/>
              </a:spcAft>
              <a:buSzPct val="100000"/>
              <a:buFontTx/>
              <a:buChar char="•"/>
            </a:pPr>
            <a:r>
              <a:rPr lang="en-US" altLang="en-US" sz="1600" kern="0" dirty="0">
                <a:solidFill>
                  <a:srgbClr val="000000"/>
                </a:solidFill>
                <a:latin typeface="Verdana"/>
              </a:rPr>
              <a:t> </a:t>
            </a:r>
            <a:r>
              <a:rPr lang="en-US" altLang="en-US" sz="1600" i="1" kern="0" dirty="0">
                <a:solidFill>
                  <a:srgbClr val="000000"/>
                </a:solidFill>
                <a:latin typeface="Verdana"/>
              </a:rPr>
              <a:t>the ability to solve novel problems</a:t>
            </a:r>
            <a:endParaRPr lang="en-US" altLang="en-US" sz="1600" kern="0" dirty="0">
              <a:solidFill>
                <a:srgbClr val="000000"/>
              </a:solidFill>
              <a:latin typeface="Verdana"/>
            </a:endParaRPr>
          </a:p>
          <a:p>
            <a:pPr lvl="2" eaLnBrk="0" fontAlgn="base" hangingPunct="0">
              <a:spcAft>
                <a:spcPct val="0"/>
              </a:spcAft>
              <a:buSzPct val="100000"/>
              <a:buFontTx/>
              <a:buChar char="•"/>
            </a:pPr>
            <a:r>
              <a:rPr lang="en-US" altLang="en-US" sz="1600" i="1" kern="0" dirty="0">
                <a:solidFill>
                  <a:srgbClr val="000000"/>
                </a:solidFill>
                <a:latin typeface="Verdana"/>
              </a:rPr>
              <a:t>the ability to act rationally</a:t>
            </a:r>
            <a:endParaRPr lang="en-US" altLang="en-US" sz="1600" kern="0" dirty="0">
              <a:solidFill>
                <a:srgbClr val="000000"/>
              </a:solidFill>
              <a:latin typeface="Verdana"/>
            </a:endParaRPr>
          </a:p>
          <a:p>
            <a:pPr lvl="2" eaLnBrk="0" fontAlgn="base" hangingPunct="0">
              <a:spcAft>
                <a:spcPct val="0"/>
              </a:spcAft>
              <a:buSzPct val="100000"/>
              <a:buFontTx/>
              <a:buChar char="•"/>
            </a:pPr>
            <a:r>
              <a:rPr lang="en-US" altLang="en-US" sz="1600" i="1" kern="0" dirty="0">
                <a:solidFill>
                  <a:srgbClr val="000000"/>
                </a:solidFill>
                <a:latin typeface="Verdana"/>
              </a:rPr>
              <a:t>the ability to act like </a:t>
            </a:r>
            <a:r>
              <a:rPr lang="en-US" altLang="en-US" sz="1600" i="1" kern="0" dirty="0" smtClean="0">
                <a:solidFill>
                  <a:srgbClr val="000000"/>
                </a:solidFill>
                <a:latin typeface="Verdana"/>
              </a:rPr>
              <a:t>humans</a:t>
            </a:r>
          </a:p>
          <a:p>
            <a:pPr marL="914400" lvl="2" indent="0" eaLnBrk="0" fontAlgn="base" hangingPunct="0">
              <a:spcAft>
                <a:spcPct val="0"/>
              </a:spcAft>
              <a:buSzPct val="100000"/>
              <a:buNone/>
            </a:pPr>
            <a:endParaRPr lang="en-US" altLang="en-US" sz="1600" i="1" kern="0" dirty="0" smtClean="0">
              <a:solidFill>
                <a:srgbClr val="000000"/>
              </a:solidFill>
              <a:latin typeface="Verdana"/>
            </a:endParaRPr>
          </a:p>
          <a:p>
            <a:pPr marL="914400" lvl="2" indent="0" eaLnBrk="0" fontAlgn="base" hangingPunct="0">
              <a:spcAft>
                <a:spcPct val="0"/>
              </a:spcAft>
              <a:buSzPct val="100000"/>
              <a:buNone/>
            </a:pPr>
            <a:endParaRPr lang="en-US" sz="1600" i="1" kern="0" dirty="0">
              <a:solidFill>
                <a:srgbClr val="000000"/>
              </a:solidFill>
              <a:latin typeface="Verdana"/>
            </a:endParaRPr>
          </a:p>
          <a:p>
            <a:pPr lvl="0" eaLnBrk="0" fontAlgn="base" hangingPunct="0">
              <a:spcAft>
                <a:spcPct val="0"/>
              </a:spcAft>
              <a:buSzPct val="100000"/>
              <a:buFontTx/>
              <a:buChar char="•"/>
            </a:pPr>
            <a:r>
              <a:rPr lang="en-US" altLang="en-US" sz="1800" kern="0" dirty="0">
                <a:solidFill>
                  <a:srgbClr val="000000"/>
                </a:solidFill>
                <a:latin typeface="Verdana"/>
              </a:rPr>
              <a:t>Artificial Intelligence</a:t>
            </a:r>
          </a:p>
          <a:p>
            <a:pPr lvl="1" eaLnBrk="0" fontAlgn="base" hangingPunct="0">
              <a:spcAft>
                <a:spcPct val="0"/>
              </a:spcAft>
              <a:buSzPct val="100000"/>
              <a:buFontTx/>
              <a:buChar char="–"/>
            </a:pPr>
            <a:r>
              <a:rPr lang="en-US" altLang="en-US" sz="1600" kern="0" dirty="0">
                <a:solidFill>
                  <a:srgbClr val="000000"/>
                </a:solidFill>
                <a:latin typeface="Verdana"/>
              </a:rPr>
              <a:t>build and understand intelligent entities or agents</a:t>
            </a:r>
          </a:p>
          <a:p>
            <a:pPr lvl="1" eaLnBrk="0" fontAlgn="base" hangingPunct="0">
              <a:spcAft>
                <a:spcPct val="0"/>
              </a:spcAft>
              <a:buSzPct val="100000"/>
              <a:buFontTx/>
              <a:buChar char="–"/>
            </a:pPr>
            <a:r>
              <a:rPr lang="en-US" altLang="en-US" sz="1600" kern="0" dirty="0">
                <a:solidFill>
                  <a:srgbClr val="000000"/>
                </a:solidFill>
                <a:latin typeface="Verdana"/>
              </a:rPr>
              <a:t>2 main approaches: “engineering” versus “cognitive modeling</a:t>
            </a:r>
            <a:r>
              <a:rPr lang="en-US" altLang="en-US" sz="1600" kern="0" dirty="0" smtClean="0">
                <a:solidFill>
                  <a:srgbClr val="000000"/>
                </a:solidFill>
                <a:latin typeface="Verdana"/>
              </a:rPr>
              <a:t>”</a:t>
            </a:r>
          </a:p>
          <a:p>
            <a:pPr lvl="1" eaLnBrk="0" fontAlgn="base" hangingPunct="0">
              <a:spcAft>
                <a:spcPct val="0"/>
              </a:spcAft>
              <a:buSzPct val="100000"/>
              <a:buFontTx/>
              <a:buChar char="–"/>
            </a:pPr>
            <a:r>
              <a:rPr lang="en-US" sz="1600" kern="0" dirty="0" smtClean="0">
                <a:solidFill>
                  <a:srgbClr val="000000"/>
                </a:solidFill>
                <a:latin typeface="Verdana"/>
              </a:rPr>
              <a:t>Cognitive modeling: process of comprehension and prediction</a:t>
            </a:r>
            <a:endParaRPr lang="en-US" dirty="0"/>
          </a:p>
        </p:txBody>
      </p:sp>
    </p:spTree>
    <p:extLst>
      <p:ext uri="{BB962C8B-B14F-4D97-AF65-F5344CB8AC3E}">
        <p14:creationId xmlns:p14="http://schemas.microsoft.com/office/powerpoint/2010/main" val="20482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b="1" kern="0" dirty="0">
                <a:solidFill>
                  <a:srgbClr val="000000"/>
                </a:solidFill>
                <a:latin typeface="Verdana"/>
              </a:rPr>
              <a:t>What’s involved in Intelligence?</a:t>
            </a:r>
            <a:endParaRPr lang="en-US" dirty="0"/>
          </a:p>
        </p:txBody>
      </p:sp>
      <p:sp>
        <p:nvSpPr>
          <p:cNvPr id="3" name="Content Placeholder 2"/>
          <p:cNvSpPr>
            <a:spLocks noGrp="1"/>
          </p:cNvSpPr>
          <p:nvPr>
            <p:ph idx="1"/>
          </p:nvPr>
        </p:nvSpPr>
        <p:spPr/>
        <p:txBody>
          <a:bodyPr>
            <a:normAutofit/>
          </a:bodyPr>
          <a:lstStyle/>
          <a:p>
            <a:pPr lvl="0" eaLnBrk="0" fontAlgn="base" hangingPunct="0">
              <a:spcAft>
                <a:spcPct val="0"/>
              </a:spcAft>
              <a:buSzPct val="100000"/>
              <a:buFontTx/>
              <a:buChar char="•"/>
            </a:pPr>
            <a:r>
              <a:rPr lang="en-US" altLang="en-US" sz="1800" kern="0" dirty="0">
                <a:solidFill>
                  <a:srgbClr val="000000"/>
                </a:solidFill>
                <a:latin typeface="Verdana"/>
              </a:rPr>
              <a:t>Ability to interact with the real world</a:t>
            </a:r>
          </a:p>
          <a:p>
            <a:pPr lvl="1" eaLnBrk="0" fontAlgn="base" hangingPunct="0">
              <a:spcAft>
                <a:spcPct val="0"/>
              </a:spcAft>
              <a:buSzPct val="100000"/>
              <a:buFontTx/>
              <a:buChar char="–"/>
            </a:pPr>
            <a:r>
              <a:rPr lang="en-US" altLang="en-US" sz="1600" kern="0" dirty="0">
                <a:solidFill>
                  <a:srgbClr val="000000"/>
                </a:solidFill>
                <a:latin typeface="Verdana"/>
              </a:rPr>
              <a:t>to perceive, understand, and act</a:t>
            </a:r>
          </a:p>
          <a:p>
            <a:pPr lvl="1" eaLnBrk="0" fontAlgn="base" hangingPunct="0">
              <a:spcAft>
                <a:spcPct val="0"/>
              </a:spcAft>
              <a:buSzPct val="100000"/>
              <a:buFontTx/>
              <a:buChar char="–"/>
            </a:pPr>
            <a:r>
              <a:rPr lang="en-US" altLang="en-US" sz="1600" kern="0" dirty="0">
                <a:solidFill>
                  <a:srgbClr val="000000"/>
                </a:solidFill>
                <a:latin typeface="Verdana"/>
              </a:rPr>
              <a:t>e.g., speech recognition and understanding and synthesis</a:t>
            </a:r>
          </a:p>
          <a:p>
            <a:pPr lvl="1" eaLnBrk="0" fontAlgn="base" hangingPunct="0">
              <a:spcAft>
                <a:spcPct val="0"/>
              </a:spcAft>
              <a:buSzPct val="100000"/>
              <a:buFontTx/>
              <a:buChar char="–"/>
            </a:pPr>
            <a:r>
              <a:rPr lang="en-US" altLang="en-US" sz="1600" kern="0" dirty="0">
                <a:solidFill>
                  <a:srgbClr val="000000"/>
                </a:solidFill>
                <a:latin typeface="Verdana"/>
              </a:rPr>
              <a:t>e.g., </a:t>
            </a:r>
            <a:r>
              <a:rPr lang="en-US" altLang="en-US" sz="1600" kern="0" dirty="0" smtClean="0">
                <a:solidFill>
                  <a:srgbClr val="000000"/>
                </a:solidFill>
                <a:latin typeface="Verdana"/>
              </a:rPr>
              <a:t>image </a:t>
            </a:r>
            <a:r>
              <a:rPr lang="en-US" altLang="en-US" sz="1600" kern="0" dirty="0">
                <a:solidFill>
                  <a:srgbClr val="000000"/>
                </a:solidFill>
                <a:latin typeface="Verdana"/>
              </a:rPr>
              <a:t>understanding</a:t>
            </a:r>
          </a:p>
          <a:p>
            <a:pPr lvl="1" eaLnBrk="0" fontAlgn="base" hangingPunct="0">
              <a:spcAft>
                <a:spcPct val="0"/>
              </a:spcAft>
              <a:buSzPct val="100000"/>
              <a:buFontTx/>
              <a:buChar char="–"/>
            </a:pPr>
            <a:r>
              <a:rPr lang="en-US" altLang="en-US" sz="1600" kern="0" dirty="0">
                <a:solidFill>
                  <a:srgbClr val="000000"/>
                </a:solidFill>
                <a:latin typeface="Verdana"/>
              </a:rPr>
              <a:t>e.g., ability to take actions, have an effect</a:t>
            </a:r>
            <a:br>
              <a:rPr lang="en-US" altLang="en-US" sz="1600" kern="0" dirty="0">
                <a:solidFill>
                  <a:srgbClr val="000000"/>
                </a:solidFill>
                <a:latin typeface="Verdana"/>
              </a:rPr>
            </a:br>
            <a:endParaRPr lang="en-US" altLang="en-US" sz="1600" kern="0" dirty="0">
              <a:solidFill>
                <a:srgbClr val="000000"/>
              </a:solidFill>
              <a:latin typeface="Verdana"/>
            </a:endParaRPr>
          </a:p>
          <a:p>
            <a:pPr lvl="0" eaLnBrk="0" fontAlgn="base" hangingPunct="0">
              <a:spcAft>
                <a:spcPct val="0"/>
              </a:spcAft>
              <a:buSzPct val="100000"/>
              <a:buFontTx/>
              <a:buChar char="•"/>
            </a:pPr>
            <a:r>
              <a:rPr lang="en-US" altLang="en-US" sz="1800" kern="0" dirty="0">
                <a:solidFill>
                  <a:srgbClr val="000000"/>
                </a:solidFill>
                <a:latin typeface="Verdana"/>
              </a:rPr>
              <a:t>Reasoning and Planning</a:t>
            </a:r>
          </a:p>
          <a:p>
            <a:pPr lvl="1" eaLnBrk="0" fontAlgn="base" hangingPunct="0">
              <a:spcAft>
                <a:spcPct val="0"/>
              </a:spcAft>
              <a:buSzPct val="100000"/>
              <a:buFontTx/>
              <a:buChar char="–"/>
            </a:pPr>
            <a:r>
              <a:rPr lang="en-US" altLang="en-US" sz="1600" kern="0" dirty="0">
                <a:solidFill>
                  <a:srgbClr val="000000"/>
                </a:solidFill>
                <a:latin typeface="Verdana"/>
              </a:rPr>
              <a:t>modeling the external world, given input</a:t>
            </a:r>
          </a:p>
          <a:p>
            <a:pPr lvl="1" eaLnBrk="0" fontAlgn="base" hangingPunct="0">
              <a:spcAft>
                <a:spcPct val="0"/>
              </a:spcAft>
              <a:buSzPct val="100000"/>
              <a:buFontTx/>
              <a:buChar char="–"/>
            </a:pPr>
            <a:r>
              <a:rPr lang="en-US" altLang="en-US" sz="1600" kern="0" dirty="0">
                <a:solidFill>
                  <a:srgbClr val="000000"/>
                </a:solidFill>
                <a:latin typeface="Verdana"/>
              </a:rPr>
              <a:t>solving new problems, planning, and making decisions</a:t>
            </a:r>
          </a:p>
          <a:p>
            <a:pPr lvl="1" eaLnBrk="0" fontAlgn="base" hangingPunct="0">
              <a:spcAft>
                <a:spcPct val="0"/>
              </a:spcAft>
              <a:buSzPct val="100000"/>
              <a:buFontTx/>
              <a:buChar char="–"/>
            </a:pPr>
            <a:r>
              <a:rPr lang="en-US" altLang="en-US" sz="1600" kern="0" dirty="0">
                <a:solidFill>
                  <a:srgbClr val="000000"/>
                </a:solidFill>
                <a:latin typeface="Verdana"/>
              </a:rPr>
              <a:t>ability to deal with unexpected problems, </a:t>
            </a:r>
            <a:r>
              <a:rPr lang="en-US" altLang="en-US" sz="1600" kern="0" dirty="0" smtClean="0">
                <a:solidFill>
                  <a:srgbClr val="000000"/>
                </a:solidFill>
                <a:latin typeface="Verdana"/>
              </a:rPr>
              <a:t>uncertainties</a:t>
            </a:r>
          </a:p>
          <a:p>
            <a:pPr marL="457200" lvl="1" indent="0" eaLnBrk="0" fontAlgn="base" hangingPunct="0">
              <a:spcAft>
                <a:spcPct val="0"/>
              </a:spcAft>
              <a:buSzPct val="100000"/>
              <a:buNone/>
            </a:pPr>
            <a:endParaRPr lang="en-US" altLang="en-US" sz="1600" kern="0" dirty="0" smtClean="0">
              <a:solidFill>
                <a:srgbClr val="000000"/>
              </a:solidFill>
              <a:latin typeface="Verdana"/>
            </a:endParaRPr>
          </a:p>
          <a:p>
            <a:pPr lvl="0" eaLnBrk="0" fontAlgn="base" hangingPunct="0">
              <a:spcAft>
                <a:spcPct val="0"/>
              </a:spcAft>
              <a:buSzPct val="100000"/>
              <a:buFontTx/>
              <a:buChar char="•"/>
            </a:pPr>
            <a:r>
              <a:rPr lang="en-US" altLang="en-US" sz="1800" kern="0" dirty="0">
                <a:solidFill>
                  <a:srgbClr val="000000"/>
                </a:solidFill>
                <a:latin typeface="Verdana"/>
              </a:rPr>
              <a:t>Learning and Adaptation</a:t>
            </a:r>
          </a:p>
          <a:p>
            <a:pPr lvl="1" eaLnBrk="0" fontAlgn="base" hangingPunct="0">
              <a:spcAft>
                <a:spcPct val="0"/>
              </a:spcAft>
              <a:buSzPct val="100000"/>
              <a:buFontTx/>
              <a:buChar char="–"/>
            </a:pPr>
            <a:r>
              <a:rPr lang="en-US" altLang="en-US" sz="1600" kern="0" dirty="0">
                <a:solidFill>
                  <a:srgbClr val="000000"/>
                </a:solidFill>
                <a:latin typeface="Verdana"/>
              </a:rPr>
              <a:t>we are continuously learning and adapting</a:t>
            </a:r>
          </a:p>
          <a:p>
            <a:pPr lvl="1" eaLnBrk="0" fontAlgn="base" hangingPunct="0">
              <a:spcAft>
                <a:spcPct val="0"/>
              </a:spcAft>
              <a:buSzPct val="100000"/>
              <a:buFontTx/>
              <a:buChar char="–"/>
            </a:pPr>
            <a:r>
              <a:rPr lang="en-US" altLang="en-US" sz="1600" kern="0" dirty="0">
                <a:solidFill>
                  <a:srgbClr val="000000"/>
                </a:solidFill>
                <a:latin typeface="Verdana"/>
              </a:rPr>
              <a:t>our internal models are always being “updated”</a:t>
            </a:r>
          </a:p>
          <a:p>
            <a:pPr lvl="2" eaLnBrk="0" fontAlgn="base" hangingPunct="0">
              <a:spcAft>
                <a:spcPct val="0"/>
              </a:spcAft>
              <a:buSzPct val="100000"/>
              <a:buFontTx/>
              <a:buChar char="•"/>
            </a:pPr>
            <a:r>
              <a:rPr lang="en-US" altLang="en-US" sz="1600" kern="0" dirty="0">
                <a:solidFill>
                  <a:srgbClr val="000000"/>
                </a:solidFill>
                <a:latin typeface="Verdana"/>
              </a:rPr>
              <a:t>e.g., a baby learning to categorize and recognize animals</a:t>
            </a:r>
          </a:p>
          <a:p>
            <a:pPr marL="457200" lvl="1" indent="0" eaLnBrk="0" fontAlgn="base" hangingPunct="0">
              <a:spcAft>
                <a:spcPct val="0"/>
              </a:spcAft>
              <a:buSzPct val="100000"/>
              <a:buNone/>
            </a:pPr>
            <a:endParaRPr lang="en-US" dirty="0"/>
          </a:p>
        </p:txBody>
      </p:sp>
    </p:spTree>
    <p:extLst>
      <p:ext uri="{BB962C8B-B14F-4D97-AF65-F5344CB8AC3E}">
        <p14:creationId xmlns:p14="http://schemas.microsoft.com/office/powerpoint/2010/main" val="338520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3100" b="1" kern="0" dirty="0">
                <a:solidFill>
                  <a:srgbClr val="000000"/>
                </a:solidFill>
                <a:latin typeface="Verdana"/>
              </a:rPr>
              <a:t>What is Artificial Intelligence?</a:t>
            </a:r>
            <a:r>
              <a:rPr lang="en-US" altLang="en-US" sz="2400" b="1" kern="0" dirty="0">
                <a:solidFill>
                  <a:srgbClr val="000000"/>
                </a:solidFill>
                <a:latin typeface="Verdana"/>
              </a:rPr>
              <a:t/>
            </a:r>
            <a:br>
              <a:rPr lang="en-US" altLang="en-US" sz="2400" b="1" kern="0" dirty="0">
                <a:solidFill>
                  <a:srgbClr val="000000"/>
                </a:solidFill>
                <a:latin typeface="Verdana"/>
              </a:rPr>
            </a:br>
            <a:endParaRPr lang="en-US" dirty="0"/>
          </a:p>
        </p:txBody>
      </p:sp>
      <p:sp>
        <p:nvSpPr>
          <p:cNvPr id="3" name="Content Placeholder 2"/>
          <p:cNvSpPr>
            <a:spLocks noGrp="1"/>
          </p:cNvSpPr>
          <p:nvPr>
            <p:ph idx="1"/>
          </p:nvPr>
        </p:nvSpPr>
        <p:spPr/>
        <p:txBody>
          <a:bodyPr>
            <a:normAutofit/>
          </a:bodyPr>
          <a:lstStyle/>
          <a:p>
            <a:pPr lvl="0" eaLnBrk="0" fontAlgn="base" hangingPunct="0">
              <a:lnSpc>
                <a:spcPct val="80000"/>
              </a:lnSpc>
              <a:spcAft>
                <a:spcPct val="0"/>
              </a:spcAft>
              <a:buSzPct val="100000"/>
              <a:buFontTx/>
              <a:buChar char="•"/>
            </a:pPr>
            <a:r>
              <a:rPr lang="en-US" altLang="en-US" kern="0" dirty="0">
                <a:solidFill>
                  <a:srgbClr val="FC0128"/>
                </a:solidFill>
              </a:rPr>
              <a:t>What is artificial intelligence? </a:t>
            </a:r>
          </a:p>
          <a:p>
            <a:pPr lvl="0" algn="just" eaLnBrk="0" fontAlgn="base" hangingPunct="0">
              <a:lnSpc>
                <a:spcPct val="80000"/>
              </a:lnSpc>
              <a:spcAft>
                <a:spcPct val="0"/>
              </a:spcAft>
              <a:buSzPct val="100000"/>
              <a:buNone/>
            </a:pPr>
            <a:r>
              <a:rPr lang="en-US" altLang="en-US" sz="2000" kern="0" dirty="0">
                <a:solidFill>
                  <a:srgbClr val="000000"/>
                </a:solidFill>
              </a:rPr>
              <a:t>	It is the science and engineering of making intelligent machines, especially intelligent computer programs. It is related to the similar task of using computers to understand human intelligence, but AI does not have to confine itself to methods that are biologically observable. </a:t>
            </a:r>
            <a:endParaRPr lang="en-US" altLang="en-US" sz="2000" kern="0" dirty="0" smtClean="0">
              <a:solidFill>
                <a:srgbClr val="000000"/>
              </a:solidFill>
            </a:endParaRPr>
          </a:p>
          <a:p>
            <a:pPr lvl="0" eaLnBrk="0" fontAlgn="base" hangingPunct="0">
              <a:lnSpc>
                <a:spcPct val="80000"/>
              </a:lnSpc>
              <a:spcAft>
                <a:spcPct val="0"/>
              </a:spcAft>
              <a:buSzPct val="100000"/>
              <a:buNone/>
            </a:pPr>
            <a:endParaRPr lang="en-US" altLang="en-US" sz="1000" kern="0" dirty="0" smtClean="0">
              <a:solidFill>
                <a:srgbClr val="000000"/>
              </a:solidFill>
              <a:latin typeface="Verdana"/>
            </a:endParaRPr>
          </a:p>
          <a:p>
            <a:pPr lvl="0" eaLnBrk="0" fontAlgn="base" hangingPunct="0">
              <a:lnSpc>
                <a:spcPct val="80000"/>
              </a:lnSpc>
              <a:spcAft>
                <a:spcPct val="0"/>
              </a:spcAft>
              <a:buSzPct val="100000"/>
              <a:buNone/>
            </a:pPr>
            <a:endParaRPr lang="en-US" altLang="en-US" sz="1000" kern="0" dirty="0">
              <a:solidFill>
                <a:srgbClr val="000000"/>
              </a:solidFill>
              <a:latin typeface="Verdana"/>
            </a:endParaRPr>
          </a:p>
          <a:p>
            <a:r>
              <a:rPr lang="en-US" altLang="zh-CN" dirty="0" smtClean="0">
                <a:solidFill>
                  <a:srgbClr val="FF0000"/>
                </a:solidFill>
                <a:ea typeface="宋体" panose="02010600030101010101" pitchFamily="2" charset="-122"/>
              </a:rPr>
              <a:t> Views </a:t>
            </a:r>
            <a:r>
              <a:rPr lang="en-US" altLang="zh-CN" dirty="0">
                <a:solidFill>
                  <a:srgbClr val="FF0000"/>
                </a:solidFill>
                <a:ea typeface="宋体" panose="02010600030101010101" pitchFamily="2" charset="-122"/>
              </a:rPr>
              <a:t>of AI fall into four categories</a:t>
            </a:r>
            <a:r>
              <a:rPr lang="en-US" altLang="zh-CN" dirty="0" smtClean="0">
                <a:solidFill>
                  <a:srgbClr val="FF0000"/>
                </a:solidFill>
                <a:ea typeface="宋体" panose="02010600030101010101" pitchFamily="2" charset="-122"/>
              </a:rPr>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05152555"/>
              </p:ext>
            </p:extLst>
          </p:nvPr>
        </p:nvGraphicFramePr>
        <p:xfrm>
          <a:off x="1371600" y="4419600"/>
          <a:ext cx="6400800" cy="1036320"/>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409196782"/>
                    </a:ext>
                  </a:extLst>
                </a:gridCol>
                <a:gridCol w="3200400">
                  <a:extLst>
                    <a:ext uri="{9D8B030D-6E8A-4147-A177-3AD203B41FA5}">
                      <a16:colId xmlns:a16="http://schemas.microsoft.com/office/drawing/2014/main" val="3339154686"/>
                    </a:ext>
                  </a:extLst>
                </a:gridCol>
              </a:tblGrid>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rPr>
                        <a:t>Thinking Humanly</a:t>
                      </a:r>
                      <a:endParaRPr kumimoji="0" lang="zh-CN" altLang="zh-CN" sz="28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rPr>
                        <a:t>Thinking Rationally</a:t>
                      </a:r>
                      <a:endParaRPr kumimoji="0" lang="zh-CN" altLang="zh-CN" sz="2800" b="0" i="0" u="none" strike="noStrike" cap="none" normalizeH="0" baseline="0" dirty="0" smtClean="0">
                        <a:ln>
                          <a:noFill/>
                        </a:ln>
                        <a:solidFill>
                          <a:schemeClr val="tx1"/>
                        </a:solidFill>
                        <a:effectLst/>
                        <a:latin typeface="Arial" charset="0"/>
                      </a:endParaRPr>
                    </a:p>
                  </a:txBody>
                  <a:tcPr horzOverflow="overflow"/>
                </a:tc>
                <a:extLst>
                  <a:ext uri="{0D108BD9-81ED-4DB2-BD59-A6C34878D82A}">
                    <a16:rowId xmlns:a16="http://schemas.microsoft.com/office/drawing/2014/main" val="2004071542"/>
                  </a:ext>
                </a:extLst>
              </a:tr>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rPr>
                        <a:t>Acting Humanly</a:t>
                      </a:r>
                      <a:endParaRPr kumimoji="0" lang="zh-CN" altLang="zh-CN" sz="28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rPr>
                        <a:t>Acting Rationally</a:t>
                      </a:r>
                      <a:endParaRPr kumimoji="0" lang="zh-CN" altLang="zh-CN" sz="2800" b="0" i="0" u="none" strike="noStrike" cap="none" normalizeH="0" baseline="0" dirty="0" smtClean="0">
                        <a:ln>
                          <a:noFill/>
                        </a:ln>
                        <a:solidFill>
                          <a:schemeClr val="tx1"/>
                        </a:solidFill>
                        <a:effectLst/>
                        <a:latin typeface="Arial" charset="0"/>
                      </a:endParaRPr>
                    </a:p>
                  </a:txBody>
                  <a:tcPr horzOverflow="overflow"/>
                </a:tc>
                <a:extLst>
                  <a:ext uri="{0D108BD9-81ED-4DB2-BD59-A6C34878D82A}">
                    <a16:rowId xmlns:a16="http://schemas.microsoft.com/office/drawing/2014/main" val="693369459"/>
                  </a:ext>
                </a:extLst>
              </a:tr>
            </a:tbl>
          </a:graphicData>
        </a:graphic>
      </p:graphicFrame>
    </p:spTree>
    <p:extLst>
      <p:ext uri="{BB962C8B-B14F-4D97-AF65-F5344CB8AC3E}">
        <p14:creationId xmlns:p14="http://schemas.microsoft.com/office/powerpoint/2010/main" val="3066977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Categories</a:t>
            </a:r>
            <a:endParaRPr lang="en-US"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04800" y="1524000"/>
            <a:ext cx="8382000" cy="5334000"/>
          </a:xfrm>
          <a:prstGeom prst="rect">
            <a:avLst/>
          </a:prstGeom>
        </p:spPr>
      </p:pic>
    </p:spTree>
    <p:extLst>
      <p:ext uri="{BB962C8B-B14F-4D97-AF65-F5344CB8AC3E}">
        <p14:creationId xmlns:p14="http://schemas.microsoft.com/office/powerpoint/2010/main" val="1886523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b="1" kern="0" dirty="0">
                <a:solidFill>
                  <a:srgbClr val="C00000"/>
                </a:solidFill>
                <a:latin typeface="Verdana"/>
              </a:rPr>
              <a:t>Acting humanly: Turing test</a:t>
            </a:r>
            <a:endParaRPr lang="en-US" dirty="0">
              <a:solidFill>
                <a:srgbClr val="C00000"/>
              </a:solidFill>
            </a:endParaRPr>
          </a:p>
        </p:txBody>
      </p:sp>
      <p:sp>
        <p:nvSpPr>
          <p:cNvPr id="3" name="Content Placeholder 2"/>
          <p:cNvSpPr>
            <a:spLocks noGrp="1"/>
          </p:cNvSpPr>
          <p:nvPr>
            <p:ph idx="1"/>
          </p:nvPr>
        </p:nvSpPr>
        <p:spPr/>
        <p:txBody>
          <a:bodyPr>
            <a:normAutofit/>
          </a:bodyPr>
          <a:lstStyle/>
          <a:p>
            <a:pPr lvl="0" eaLnBrk="0" fontAlgn="base" hangingPunct="0">
              <a:lnSpc>
                <a:spcPct val="150000"/>
              </a:lnSpc>
              <a:spcAft>
                <a:spcPct val="0"/>
              </a:spcAft>
              <a:buSzPct val="100000"/>
              <a:buFontTx/>
              <a:buChar char="•"/>
            </a:pPr>
            <a:r>
              <a:rPr lang="en-US" altLang="en-US" sz="1600" kern="0" dirty="0" smtClean="0">
                <a:latin typeface="Verdana"/>
              </a:rPr>
              <a:t> Alan Turing </a:t>
            </a:r>
            <a:r>
              <a:rPr lang="en-US" altLang="en-US" sz="1600" kern="0" dirty="0">
                <a:latin typeface="Verdana"/>
              </a:rPr>
              <a:t>(1950) "Computing machinery and intelligence“</a:t>
            </a:r>
          </a:p>
          <a:p>
            <a:pPr lvl="0" eaLnBrk="0" fontAlgn="base" hangingPunct="0">
              <a:lnSpc>
                <a:spcPct val="150000"/>
              </a:lnSpc>
              <a:spcAft>
                <a:spcPct val="0"/>
              </a:spcAft>
              <a:buSzPct val="100000"/>
              <a:buFontTx/>
              <a:buChar char="•"/>
            </a:pPr>
            <a:r>
              <a:rPr lang="en-US" altLang="en-US" sz="1600" kern="0" dirty="0">
                <a:latin typeface="Verdana"/>
              </a:rPr>
              <a:t>"Can machines think?" </a:t>
            </a:r>
            <a:r>
              <a:rPr lang="en-US" altLang="en-US" sz="1600" kern="0" dirty="0">
                <a:latin typeface="Verdana"/>
                <a:sym typeface="Wingdings" pitchFamily="2" charset="2"/>
              </a:rPr>
              <a:t></a:t>
            </a:r>
            <a:r>
              <a:rPr lang="en-US" altLang="en-US" sz="1600" kern="0" dirty="0">
                <a:latin typeface="Verdana"/>
              </a:rPr>
              <a:t> "Can machines behave intelligently?“</a:t>
            </a:r>
          </a:p>
          <a:p>
            <a:pPr lvl="0" eaLnBrk="0" fontAlgn="base" hangingPunct="0">
              <a:lnSpc>
                <a:spcPct val="150000"/>
              </a:lnSpc>
              <a:spcAft>
                <a:spcPct val="0"/>
              </a:spcAft>
              <a:buSzPct val="100000"/>
              <a:buFontTx/>
              <a:buChar char="•"/>
            </a:pPr>
            <a:r>
              <a:rPr lang="en-US" altLang="en-US" sz="1600" kern="0" dirty="0">
                <a:latin typeface="Verdana"/>
              </a:rPr>
              <a:t>Operational test for intelligent behavior: the Imitation Game</a:t>
            </a:r>
          </a:p>
          <a:p>
            <a:pPr marL="0" indent="0">
              <a:buNone/>
            </a:pPr>
            <a:endParaRPr lang="en-US" dirty="0" smtClean="0"/>
          </a:p>
          <a:p>
            <a:pPr marL="0" indent="0">
              <a:buNone/>
            </a:pPr>
            <a:endParaRPr lang="en-US" dirty="0" smtClean="0"/>
          </a:p>
          <a:p>
            <a:pPr marL="0" indent="0">
              <a:buNone/>
            </a:pPr>
            <a:endParaRPr lang="en-US" sz="1900" dirty="0"/>
          </a:p>
          <a:p>
            <a:pPr marL="0" lvl="0" indent="0" eaLnBrk="0" fontAlgn="base" hangingPunct="0">
              <a:lnSpc>
                <a:spcPct val="90000"/>
              </a:lnSpc>
              <a:spcAft>
                <a:spcPct val="0"/>
              </a:spcAft>
              <a:buSzPct val="100000"/>
              <a:buNone/>
            </a:pPr>
            <a:endParaRPr lang="en-US" altLang="en-US" sz="1900" dirty="0"/>
          </a:p>
          <a:p>
            <a:endParaRPr lang="en-US" sz="1900" dirty="0" smtClean="0"/>
          </a:p>
          <a:p>
            <a:pPr algn="just"/>
            <a:r>
              <a:rPr lang="en-US" sz="1900" dirty="0" smtClean="0"/>
              <a:t>It was </a:t>
            </a:r>
            <a:r>
              <a:rPr lang="en-US" sz="1900" dirty="0"/>
              <a:t>designed to provide a </a:t>
            </a:r>
            <a:r>
              <a:rPr lang="en-US" sz="1900" dirty="0" smtClean="0"/>
              <a:t>satisfactory operational </a:t>
            </a:r>
            <a:r>
              <a:rPr lang="en-US" sz="1900" dirty="0"/>
              <a:t>definition of intelligence. A computer passes the test if a human interrogator, </a:t>
            </a:r>
            <a:r>
              <a:rPr lang="en-US" sz="1900" dirty="0" smtClean="0"/>
              <a:t>after posing </a:t>
            </a:r>
            <a:r>
              <a:rPr lang="en-US" sz="1900" dirty="0"/>
              <a:t>some written questions, cannot tell whether the written responses come from a </a:t>
            </a:r>
            <a:r>
              <a:rPr lang="en-US" sz="1900" dirty="0" smtClean="0"/>
              <a:t>person or </a:t>
            </a:r>
            <a:r>
              <a:rPr lang="en-US" sz="1900" dirty="0"/>
              <a:t>from a computer. </a:t>
            </a:r>
            <a:endParaRPr lang="en-US" altLang="en-US" sz="1300" kern="0" dirty="0" smtClean="0">
              <a:latin typeface="Verdana"/>
            </a:endParaRPr>
          </a:p>
        </p:txBody>
      </p:sp>
      <p:pic>
        <p:nvPicPr>
          <p:cNvPr id="4" name="Picture 4" descr="tu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24200"/>
            <a:ext cx="533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1504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What would a computer need to pass the Turing test?</a:t>
            </a:r>
            <a:endParaRPr lang="en-US" dirty="0"/>
          </a:p>
        </p:txBody>
      </p:sp>
      <p:sp>
        <p:nvSpPr>
          <p:cNvPr id="3" name="Content Placeholder 2"/>
          <p:cNvSpPr>
            <a:spLocks noGrp="1"/>
          </p:cNvSpPr>
          <p:nvPr>
            <p:ph idx="1"/>
          </p:nvPr>
        </p:nvSpPr>
        <p:spPr/>
        <p:txBody>
          <a:bodyPr>
            <a:normAutofit/>
          </a:bodyPr>
          <a:lstStyle/>
          <a:p>
            <a:pPr>
              <a:lnSpc>
                <a:spcPct val="120000"/>
              </a:lnSpc>
              <a:spcBef>
                <a:spcPts val="600"/>
              </a:spcBef>
            </a:pPr>
            <a:r>
              <a:rPr lang="en-US" sz="1900" dirty="0"/>
              <a:t>The computer would need to possess </a:t>
            </a:r>
            <a:r>
              <a:rPr lang="en-US" sz="1900" dirty="0" smtClean="0"/>
              <a:t>the following </a:t>
            </a:r>
            <a:r>
              <a:rPr lang="en-US" sz="1900" dirty="0"/>
              <a:t>capabilities</a:t>
            </a:r>
            <a:r>
              <a:rPr lang="en-US" sz="1900" dirty="0" smtClean="0"/>
              <a:t>:</a:t>
            </a:r>
            <a:endParaRPr lang="en-US" sz="1900" dirty="0"/>
          </a:p>
          <a:p>
            <a:pPr>
              <a:lnSpc>
                <a:spcPct val="120000"/>
              </a:lnSpc>
              <a:spcBef>
                <a:spcPts val="600"/>
              </a:spcBef>
            </a:pPr>
            <a:r>
              <a:rPr lang="en-US" sz="1900" b="1" dirty="0" smtClean="0">
                <a:solidFill>
                  <a:schemeClr val="tx2">
                    <a:lumMod val="75000"/>
                  </a:schemeClr>
                </a:solidFill>
              </a:rPr>
              <a:t>Natural Language Processing</a:t>
            </a:r>
            <a:r>
              <a:rPr lang="en-US" sz="1900" b="1" dirty="0" smtClean="0"/>
              <a:t>: </a:t>
            </a:r>
            <a:r>
              <a:rPr lang="en-US" sz="1900" dirty="0" smtClean="0"/>
              <a:t>to </a:t>
            </a:r>
            <a:r>
              <a:rPr lang="en-US" sz="1900" dirty="0"/>
              <a:t>enable it to communicate successfully in </a:t>
            </a:r>
            <a:r>
              <a:rPr lang="en-US" sz="1900" dirty="0" smtClean="0"/>
              <a:t>English.</a:t>
            </a:r>
            <a:endParaRPr lang="en-US" sz="1900" dirty="0"/>
          </a:p>
          <a:p>
            <a:pPr marL="0" indent="0">
              <a:lnSpc>
                <a:spcPct val="120000"/>
              </a:lnSpc>
              <a:spcBef>
                <a:spcPts val="600"/>
              </a:spcBef>
              <a:buNone/>
            </a:pPr>
            <a:r>
              <a:rPr lang="en-US" sz="1900" dirty="0" smtClean="0"/>
              <a:t>• </a:t>
            </a:r>
            <a:r>
              <a:rPr lang="en-US" sz="1900" b="1" dirty="0" smtClean="0">
                <a:solidFill>
                  <a:schemeClr val="tx2">
                    <a:lumMod val="75000"/>
                  </a:schemeClr>
                </a:solidFill>
              </a:rPr>
              <a:t>Knowledge Representation: </a:t>
            </a:r>
            <a:r>
              <a:rPr lang="en-US" sz="1900" dirty="0" smtClean="0"/>
              <a:t>to </a:t>
            </a:r>
            <a:r>
              <a:rPr lang="en-US" sz="1900" dirty="0"/>
              <a:t>store what it knows or </a:t>
            </a:r>
            <a:r>
              <a:rPr lang="en-US" sz="1900" dirty="0" smtClean="0"/>
              <a:t>hears.</a:t>
            </a:r>
            <a:endParaRPr lang="en-US" sz="1900" dirty="0"/>
          </a:p>
          <a:p>
            <a:pPr marL="0" indent="0">
              <a:lnSpc>
                <a:spcPct val="120000"/>
              </a:lnSpc>
              <a:spcBef>
                <a:spcPts val="600"/>
              </a:spcBef>
              <a:buNone/>
            </a:pPr>
            <a:r>
              <a:rPr lang="en-US" sz="1900" dirty="0" smtClean="0"/>
              <a:t>• </a:t>
            </a:r>
            <a:r>
              <a:rPr lang="en-US" sz="1900" b="1" dirty="0" smtClean="0">
                <a:solidFill>
                  <a:schemeClr val="tx2">
                    <a:lumMod val="75000"/>
                  </a:schemeClr>
                </a:solidFill>
              </a:rPr>
              <a:t>Automated Reasoning: </a:t>
            </a:r>
            <a:r>
              <a:rPr lang="en-US" sz="1900" dirty="0" smtClean="0"/>
              <a:t>to </a:t>
            </a:r>
            <a:r>
              <a:rPr lang="en-US" sz="1900" dirty="0"/>
              <a:t>use the stored information to answer questions and to </a:t>
            </a:r>
            <a:r>
              <a:rPr lang="en-US" sz="1900" dirty="0" smtClean="0"/>
              <a:t>draw new conclusions.</a:t>
            </a:r>
            <a:endParaRPr lang="en-US" sz="1900" dirty="0"/>
          </a:p>
          <a:p>
            <a:pPr marL="0" indent="0">
              <a:lnSpc>
                <a:spcPct val="120000"/>
              </a:lnSpc>
              <a:spcBef>
                <a:spcPts val="600"/>
              </a:spcBef>
              <a:buNone/>
            </a:pPr>
            <a:r>
              <a:rPr lang="en-US" sz="1900" dirty="0" smtClean="0">
                <a:solidFill>
                  <a:schemeClr val="tx2">
                    <a:lumMod val="75000"/>
                  </a:schemeClr>
                </a:solidFill>
              </a:rPr>
              <a:t>• </a:t>
            </a:r>
            <a:r>
              <a:rPr lang="en-US" sz="1900" b="1" dirty="0" smtClean="0">
                <a:solidFill>
                  <a:schemeClr val="tx2">
                    <a:lumMod val="75000"/>
                  </a:schemeClr>
                </a:solidFill>
              </a:rPr>
              <a:t>Machine learning: </a:t>
            </a:r>
            <a:r>
              <a:rPr lang="en-US" sz="1900" dirty="0"/>
              <a:t>to adapt to new circumstances and to detect and extrapolate patterns</a:t>
            </a:r>
            <a:r>
              <a:rPr lang="en-US" sz="1900" dirty="0" smtClean="0"/>
              <a:t>.</a:t>
            </a:r>
          </a:p>
          <a:p>
            <a:pPr>
              <a:lnSpc>
                <a:spcPct val="120000"/>
              </a:lnSpc>
            </a:pPr>
            <a:r>
              <a:rPr lang="en-US" altLang="en-US" sz="1900" b="1" dirty="0">
                <a:solidFill>
                  <a:schemeClr val="tx2">
                    <a:lumMod val="75000"/>
                  </a:schemeClr>
                </a:solidFill>
              </a:rPr>
              <a:t>Vision</a:t>
            </a:r>
            <a:r>
              <a:rPr lang="en-US" altLang="en-US" sz="1900" dirty="0"/>
              <a:t> (for Total Turing test): to recognize the examiner’s actions and various objects presented by the examiner</a:t>
            </a:r>
            <a:r>
              <a:rPr lang="en-US" altLang="en-US" sz="1900" dirty="0" smtClean="0"/>
              <a:t>.</a:t>
            </a:r>
            <a:endParaRPr lang="en-US" altLang="en-US" sz="1900" dirty="0"/>
          </a:p>
          <a:p>
            <a:pPr>
              <a:lnSpc>
                <a:spcPct val="120000"/>
              </a:lnSpc>
            </a:pPr>
            <a:r>
              <a:rPr lang="en-US" altLang="en-US" sz="1900" b="1" dirty="0">
                <a:solidFill>
                  <a:schemeClr val="tx2">
                    <a:lumMod val="75000"/>
                  </a:schemeClr>
                </a:solidFill>
              </a:rPr>
              <a:t>Motor control </a:t>
            </a:r>
            <a:r>
              <a:rPr lang="en-US" altLang="en-US" sz="1900" dirty="0" smtClean="0"/>
              <a:t>(</a:t>
            </a:r>
            <a:r>
              <a:rPr lang="en-US" altLang="en-US" sz="1900" dirty="0"/>
              <a:t>total test): to act upon objects as requested</a:t>
            </a:r>
            <a:r>
              <a:rPr lang="en-US" altLang="en-US" sz="1900" dirty="0" smtClean="0"/>
              <a:t>.</a:t>
            </a:r>
            <a:endParaRPr lang="en-US" altLang="en-US" sz="1900" dirty="0"/>
          </a:p>
          <a:p>
            <a:pPr>
              <a:lnSpc>
                <a:spcPct val="120000"/>
              </a:lnSpc>
            </a:pPr>
            <a:r>
              <a:rPr lang="en-US" altLang="en-US" sz="1900" b="1" dirty="0" smtClean="0">
                <a:solidFill>
                  <a:schemeClr val="tx2">
                    <a:lumMod val="75000"/>
                  </a:schemeClr>
                </a:solidFill>
              </a:rPr>
              <a:t>Other senses </a:t>
            </a:r>
            <a:r>
              <a:rPr lang="en-US" altLang="en-US" sz="1900" dirty="0" smtClean="0"/>
              <a:t>(</a:t>
            </a:r>
            <a:r>
              <a:rPr lang="en-US" altLang="en-US" sz="1900" dirty="0"/>
              <a:t>total test): such as audition, smell, touch, etc.</a:t>
            </a:r>
          </a:p>
          <a:p>
            <a:pPr marL="0" indent="0">
              <a:lnSpc>
                <a:spcPct val="150000"/>
              </a:lnSpc>
              <a:spcBef>
                <a:spcPts val="600"/>
              </a:spcBef>
              <a:buNone/>
            </a:pPr>
            <a:endParaRPr lang="en-US" sz="2000" dirty="0"/>
          </a:p>
        </p:txBody>
      </p:sp>
    </p:spTree>
    <p:extLst>
      <p:ext uri="{BB962C8B-B14F-4D97-AF65-F5344CB8AC3E}">
        <p14:creationId xmlns:p14="http://schemas.microsoft.com/office/powerpoint/2010/main" val="408988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Thinking </a:t>
            </a:r>
            <a:r>
              <a:rPr lang="en-US" sz="3200" b="1" dirty="0"/>
              <a:t>humanly: The cognitive modeling </a:t>
            </a:r>
            <a:r>
              <a:rPr lang="en-US" sz="3200" b="1" dirty="0" smtClean="0"/>
              <a:t>					approach</a:t>
            </a:r>
            <a:endParaRPr lang="en-US" sz="3200" dirty="0"/>
          </a:p>
        </p:txBody>
      </p:sp>
      <p:sp>
        <p:nvSpPr>
          <p:cNvPr id="3" name="Content Placeholder 2"/>
          <p:cNvSpPr>
            <a:spLocks noGrp="1"/>
          </p:cNvSpPr>
          <p:nvPr>
            <p:ph idx="1"/>
          </p:nvPr>
        </p:nvSpPr>
        <p:spPr/>
        <p:txBody>
          <a:bodyPr>
            <a:normAutofit fontScale="92500" lnSpcReduction="10000"/>
          </a:bodyPr>
          <a:lstStyle/>
          <a:p>
            <a:pPr marL="457200" lvl="1" indent="0" eaLnBrk="0" fontAlgn="base" hangingPunct="0">
              <a:spcAft>
                <a:spcPct val="0"/>
              </a:spcAft>
              <a:buSzPct val="100000"/>
              <a:buNone/>
            </a:pPr>
            <a:endParaRPr lang="en-US" altLang="en-US" sz="1900" kern="0" dirty="0" smtClean="0">
              <a:latin typeface="Verdana"/>
            </a:endParaRPr>
          </a:p>
          <a:p>
            <a:r>
              <a:rPr lang="en-US" sz="1900" dirty="0" smtClean="0">
                <a:latin typeface="Verdana" panose="020B0604030504040204" pitchFamily="34" charset="0"/>
                <a:ea typeface="Verdana" panose="020B0604030504040204" pitchFamily="34" charset="0"/>
                <a:cs typeface="Verdana" panose="020B0604030504040204" pitchFamily="34" charset="0"/>
              </a:rPr>
              <a:t>Requires </a:t>
            </a:r>
            <a:r>
              <a:rPr lang="en-US" sz="1900" dirty="0">
                <a:latin typeface="Verdana" panose="020B0604030504040204" pitchFamily="34" charset="0"/>
                <a:ea typeface="Verdana" panose="020B0604030504040204" pitchFamily="34" charset="0"/>
                <a:cs typeface="Verdana" panose="020B0604030504040204" pitchFamily="34" charset="0"/>
              </a:rPr>
              <a:t>detailed matching of computer behavior </a:t>
            </a:r>
            <a:r>
              <a:rPr lang="en-US" sz="1900" dirty="0" smtClean="0">
                <a:latin typeface="Verdana" panose="020B0604030504040204" pitchFamily="34" charset="0"/>
                <a:ea typeface="Verdana" panose="020B0604030504040204" pitchFamily="34" charset="0"/>
                <a:cs typeface="Verdana" panose="020B0604030504040204" pitchFamily="34" charset="0"/>
              </a:rPr>
              <a:t>and timing </a:t>
            </a:r>
            <a:r>
              <a:rPr lang="en-US" sz="1900" dirty="0">
                <a:latin typeface="Verdana" panose="020B0604030504040204" pitchFamily="34" charset="0"/>
                <a:ea typeface="Verdana" panose="020B0604030504040204" pitchFamily="34" charset="0"/>
                <a:cs typeface="Verdana" panose="020B0604030504040204" pitchFamily="34" charset="0"/>
              </a:rPr>
              <a:t>to detailed measurements of human </a:t>
            </a:r>
            <a:r>
              <a:rPr lang="en-US" sz="1900" dirty="0" smtClean="0">
                <a:latin typeface="Verdana" panose="020B0604030504040204" pitchFamily="34" charset="0"/>
                <a:ea typeface="Verdana" panose="020B0604030504040204" pitchFamily="34" charset="0"/>
                <a:cs typeface="Verdana" panose="020B0604030504040204" pitchFamily="34" charset="0"/>
              </a:rPr>
              <a:t>subjects gathered </a:t>
            </a:r>
            <a:r>
              <a:rPr lang="en-US" sz="1900" dirty="0">
                <a:latin typeface="Verdana" panose="020B0604030504040204" pitchFamily="34" charset="0"/>
                <a:ea typeface="Verdana" panose="020B0604030504040204" pitchFamily="34" charset="0"/>
                <a:cs typeface="Verdana" panose="020B0604030504040204" pitchFamily="34" charset="0"/>
              </a:rPr>
              <a:t>in psychological experiments</a:t>
            </a:r>
            <a:r>
              <a:rPr lang="en-US" sz="1900" dirty="0" smtClean="0">
                <a:latin typeface="Verdana" panose="020B0604030504040204" pitchFamily="34" charset="0"/>
                <a:ea typeface="Verdana" panose="020B0604030504040204" pitchFamily="34" charset="0"/>
                <a:cs typeface="Verdana" panose="020B0604030504040204" pitchFamily="34" charset="0"/>
              </a:rPr>
              <a:t>.</a:t>
            </a:r>
          </a:p>
          <a:p>
            <a:endParaRPr lang="en-US" sz="1900" dirty="0" smtClean="0">
              <a:latin typeface="Verdana" panose="020B0604030504040204" pitchFamily="34" charset="0"/>
              <a:ea typeface="Verdana" panose="020B0604030504040204" pitchFamily="34" charset="0"/>
              <a:cs typeface="Verdana" panose="020B0604030504040204" pitchFamily="34" charset="0"/>
            </a:endParaRPr>
          </a:p>
          <a:p>
            <a:pPr lvl="0" eaLnBrk="0" fontAlgn="base" hangingPunct="0">
              <a:spcAft>
                <a:spcPct val="0"/>
              </a:spcAft>
              <a:buSzPct val="100000"/>
              <a:buFontTx/>
              <a:buChar char="•"/>
            </a:pPr>
            <a:r>
              <a:rPr lang="en-US" altLang="en-US" sz="1900" kern="0" dirty="0">
                <a:latin typeface="Verdana"/>
              </a:rPr>
              <a:t>Cognitive Science approach</a:t>
            </a:r>
          </a:p>
          <a:p>
            <a:pPr lvl="1" eaLnBrk="0" fontAlgn="base" hangingPunct="0">
              <a:spcAft>
                <a:spcPct val="0"/>
              </a:spcAft>
              <a:buSzPct val="100000"/>
              <a:buFontTx/>
              <a:buChar char="–"/>
            </a:pPr>
            <a:r>
              <a:rPr lang="en-US" altLang="en-US" sz="1900" kern="0" dirty="0">
                <a:latin typeface="Verdana"/>
              </a:rPr>
              <a:t>Try to get “inside” our minds</a:t>
            </a:r>
          </a:p>
          <a:p>
            <a:pPr lvl="1" eaLnBrk="0" fontAlgn="base" hangingPunct="0">
              <a:spcAft>
                <a:spcPct val="0"/>
              </a:spcAft>
              <a:buSzPct val="100000"/>
              <a:buFontTx/>
              <a:buChar char="–"/>
            </a:pPr>
            <a:r>
              <a:rPr lang="en-US" altLang="en-US" sz="1900" kern="0" dirty="0">
                <a:latin typeface="Verdana"/>
              </a:rPr>
              <a:t>E.g., conduct experiments with people to try to “reverse-engineer” how we reason, learning, remember, </a:t>
            </a:r>
            <a:r>
              <a:rPr lang="en-US" altLang="en-US" sz="1900" kern="0" dirty="0" smtClean="0">
                <a:latin typeface="Verdana"/>
              </a:rPr>
              <a:t>predict</a:t>
            </a:r>
          </a:p>
          <a:p>
            <a:pPr lvl="1" eaLnBrk="0" fontAlgn="base" hangingPunct="0">
              <a:spcAft>
                <a:spcPct val="0"/>
              </a:spcAft>
              <a:buSzPct val="100000"/>
              <a:buFontTx/>
              <a:buChar char="–"/>
            </a:pPr>
            <a:endParaRPr lang="en-US" altLang="en-US" sz="1900" kern="0" dirty="0">
              <a:latin typeface="Verdana"/>
            </a:endParaRPr>
          </a:p>
          <a:p>
            <a:r>
              <a:rPr lang="en-US" sz="1900" dirty="0" smtClean="0">
                <a:latin typeface="Verdana" panose="020B0604030504040204" pitchFamily="34" charset="0"/>
                <a:ea typeface="Verdana" panose="020B0604030504040204" pitchFamily="34" charset="0"/>
                <a:cs typeface="Verdana" panose="020B0604030504040204" pitchFamily="34" charset="0"/>
              </a:rPr>
              <a:t>So, we </a:t>
            </a:r>
            <a:r>
              <a:rPr lang="en-US" sz="1900" dirty="0">
                <a:latin typeface="Verdana" panose="020B0604030504040204" pitchFamily="34" charset="0"/>
                <a:ea typeface="Verdana" panose="020B0604030504040204" pitchFamily="34" charset="0"/>
                <a:cs typeface="Verdana" panose="020B0604030504040204" pitchFamily="34" charset="0"/>
              </a:rPr>
              <a:t>need to get </a:t>
            </a:r>
            <a:r>
              <a:rPr lang="en-US" sz="1900" i="1" dirty="0">
                <a:latin typeface="Verdana" panose="020B0604030504040204" pitchFamily="34" charset="0"/>
                <a:ea typeface="Verdana" panose="020B0604030504040204" pitchFamily="34" charset="0"/>
                <a:cs typeface="Verdana" panose="020B0604030504040204" pitchFamily="34" charset="0"/>
              </a:rPr>
              <a:t>inside </a:t>
            </a:r>
            <a:r>
              <a:rPr lang="en-US" sz="1900" dirty="0">
                <a:latin typeface="Verdana" panose="020B0604030504040204" pitchFamily="34" charset="0"/>
                <a:ea typeface="Verdana" panose="020B0604030504040204" pitchFamily="34" charset="0"/>
                <a:cs typeface="Verdana" panose="020B0604030504040204" pitchFamily="34" charset="0"/>
              </a:rPr>
              <a:t>the actual workings of human minds.</a:t>
            </a:r>
          </a:p>
          <a:p>
            <a:r>
              <a:rPr lang="en-US" sz="1900" dirty="0">
                <a:latin typeface="Verdana" panose="020B0604030504040204" pitchFamily="34" charset="0"/>
                <a:ea typeface="Verdana" panose="020B0604030504040204" pitchFamily="34" charset="0"/>
                <a:cs typeface="Verdana" panose="020B0604030504040204" pitchFamily="34" charset="0"/>
              </a:rPr>
              <a:t>There are three ways to do this: </a:t>
            </a:r>
            <a:endParaRPr lang="en-US" sz="1900" dirty="0" smtClean="0">
              <a:latin typeface="Verdana" panose="020B0604030504040204" pitchFamily="34" charset="0"/>
              <a:ea typeface="Verdana" panose="020B0604030504040204" pitchFamily="34" charset="0"/>
              <a:cs typeface="Verdana" panose="020B0604030504040204" pitchFamily="34" charset="0"/>
            </a:endParaRPr>
          </a:p>
          <a:p>
            <a:r>
              <a:rPr lang="en-US" sz="1900" dirty="0" smtClean="0">
                <a:latin typeface="Verdana" panose="020B0604030504040204" pitchFamily="34" charset="0"/>
                <a:ea typeface="Verdana" panose="020B0604030504040204" pitchFamily="34" charset="0"/>
                <a:cs typeface="Verdana" panose="020B0604030504040204" pitchFamily="34" charset="0"/>
              </a:rPr>
              <a:t>through </a:t>
            </a:r>
            <a:r>
              <a:rPr lang="en-US" sz="1900" dirty="0">
                <a:latin typeface="Verdana" panose="020B0604030504040204" pitchFamily="34" charset="0"/>
                <a:ea typeface="Verdana" panose="020B0604030504040204" pitchFamily="34" charset="0"/>
                <a:cs typeface="Verdana" panose="020B0604030504040204" pitchFamily="34" charset="0"/>
              </a:rPr>
              <a:t>introspection—trying to catch our own thoughts </a:t>
            </a:r>
            <a:r>
              <a:rPr lang="en-US" sz="1900" dirty="0" smtClean="0">
                <a:latin typeface="Verdana" panose="020B0604030504040204" pitchFamily="34" charset="0"/>
                <a:ea typeface="Verdana" panose="020B0604030504040204" pitchFamily="34" charset="0"/>
                <a:cs typeface="Verdana" panose="020B0604030504040204" pitchFamily="34" charset="0"/>
              </a:rPr>
              <a:t>as they </a:t>
            </a:r>
            <a:r>
              <a:rPr lang="en-US" sz="1900" dirty="0">
                <a:latin typeface="Verdana" panose="020B0604030504040204" pitchFamily="34" charset="0"/>
                <a:ea typeface="Verdana" panose="020B0604030504040204" pitchFamily="34" charset="0"/>
                <a:cs typeface="Verdana" panose="020B0604030504040204" pitchFamily="34" charset="0"/>
              </a:rPr>
              <a:t>go by; </a:t>
            </a:r>
            <a:endParaRPr lang="en-US" sz="1900" dirty="0" smtClean="0">
              <a:latin typeface="Verdana" panose="020B0604030504040204" pitchFamily="34" charset="0"/>
              <a:ea typeface="Verdana" panose="020B0604030504040204" pitchFamily="34" charset="0"/>
              <a:cs typeface="Verdana" panose="020B0604030504040204" pitchFamily="34" charset="0"/>
            </a:endParaRPr>
          </a:p>
          <a:p>
            <a:r>
              <a:rPr lang="en-US" sz="1900" dirty="0" smtClean="0">
                <a:latin typeface="Verdana" panose="020B0604030504040204" pitchFamily="34" charset="0"/>
                <a:ea typeface="Verdana" panose="020B0604030504040204" pitchFamily="34" charset="0"/>
                <a:cs typeface="Verdana" panose="020B0604030504040204" pitchFamily="34" charset="0"/>
              </a:rPr>
              <a:t>through </a:t>
            </a:r>
            <a:r>
              <a:rPr lang="en-US" sz="1900" dirty="0">
                <a:latin typeface="Verdana" panose="020B0604030504040204" pitchFamily="34" charset="0"/>
                <a:ea typeface="Verdana" panose="020B0604030504040204" pitchFamily="34" charset="0"/>
                <a:cs typeface="Verdana" panose="020B0604030504040204" pitchFamily="34" charset="0"/>
              </a:rPr>
              <a:t>psychological experiments—observing a person in action; </a:t>
            </a:r>
            <a:endParaRPr lang="en-US" sz="1900" dirty="0" smtClean="0">
              <a:latin typeface="Verdana" panose="020B0604030504040204" pitchFamily="34" charset="0"/>
              <a:ea typeface="Verdana" panose="020B0604030504040204" pitchFamily="34" charset="0"/>
              <a:cs typeface="Verdana" panose="020B0604030504040204" pitchFamily="34" charset="0"/>
            </a:endParaRPr>
          </a:p>
          <a:p>
            <a:r>
              <a:rPr lang="en-US" sz="1900" dirty="0" smtClean="0">
                <a:latin typeface="Verdana" panose="020B0604030504040204" pitchFamily="34" charset="0"/>
                <a:ea typeface="Verdana" panose="020B0604030504040204" pitchFamily="34" charset="0"/>
                <a:cs typeface="Verdana" panose="020B0604030504040204" pitchFamily="34" charset="0"/>
              </a:rPr>
              <a:t>and through brain </a:t>
            </a:r>
            <a:r>
              <a:rPr lang="en-US" sz="1900" dirty="0">
                <a:latin typeface="Verdana" panose="020B0604030504040204" pitchFamily="34" charset="0"/>
                <a:ea typeface="Verdana" panose="020B0604030504040204" pitchFamily="34" charset="0"/>
                <a:cs typeface="Verdana" panose="020B0604030504040204" pitchFamily="34" charset="0"/>
              </a:rPr>
              <a:t>imaging—observing the brain in action.</a:t>
            </a:r>
            <a:endParaRPr lang="en-US" altLang="en-US" sz="1900" kern="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p>
        </p:txBody>
      </p:sp>
    </p:spTree>
    <p:extLst>
      <p:ext uri="{BB962C8B-B14F-4D97-AF65-F5344CB8AC3E}">
        <p14:creationId xmlns:p14="http://schemas.microsoft.com/office/powerpoint/2010/main" val="1285184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327</TotalTime>
  <Words>1365</Words>
  <Application>Microsoft Office PowerPoint</Application>
  <PresentationFormat>On-screen Show (4:3)</PresentationFormat>
  <Paragraphs>300</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宋体</vt:lpstr>
      <vt:lpstr>Arial</vt:lpstr>
      <vt:lpstr>Arial Black</vt:lpstr>
      <vt:lpstr>Calibri</vt:lpstr>
      <vt:lpstr>方正舒体</vt:lpstr>
      <vt:lpstr>Times New Roman</vt:lpstr>
      <vt:lpstr>Verdana</vt:lpstr>
      <vt:lpstr>Wingdings</vt:lpstr>
      <vt:lpstr>Clarity</vt:lpstr>
      <vt:lpstr>Ch:1 Introduction to Artificial Intelligence</vt:lpstr>
      <vt:lpstr>Today’s Lecture</vt:lpstr>
      <vt:lpstr>What is Intelligence?</vt:lpstr>
      <vt:lpstr>What’s involved in Intelligence?</vt:lpstr>
      <vt:lpstr>What is Artificial Intelligence? </vt:lpstr>
      <vt:lpstr>Categories</vt:lpstr>
      <vt:lpstr>Acting humanly: Turing test</vt:lpstr>
      <vt:lpstr>What would a computer need to pass the Turing test?</vt:lpstr>
      <vt:lpstr>Thinking humanly: The cognitive modeling      approach</vt:lpstr>
      <vt:lpstr>HAL: from the movie 2001</vt:lpstr>
      <vt:lpstr>Consider what might be involved in building a computer like Hal….</vt:lpstr>
      <vt:lpstr>Thinking Rationally: Laws of Thought</vt:lpstr>
      <vt:lpstr>Acting Rationally: The Rational Agent</vt:lpstr>
      <vt:lpstr>Foundations of Artificial Intelligence</vt:lpstr>
      <vt:lpstr>History of AI</vt:lpstr>
      <vt:lpstr>History of AI (Contd..)</vt:lpstr>
      <vt:lpstr>State of the Art</vt:lpstr>
      <vt:lpstr>Can we build hardware as complex as the brain?</vt:lpstr>
      <vt:lpstr>Neuron</vt:lpstr>
      <vt:lpstr>Can Computers Talk?</vt:lpstr>
      <vt:lpstr>Can Computers Recognize Speech?</vt:lpstr>
      <vt:lpstr>Recognizing human speech   (Contd…)</vt:lpstr>
      <vt:lpstr>Can Computers Learn and Adapt ?</vt:lpstr>
      <vt:lpstr>Can Computers “see”?</vt:lpstr>
      <vt:lpstr>Intelligent Systems in Your Everyday Life</vt:lpstr>
      <vt:lpstr>Lecture Summary</vt:lpstr>
    </vt:vector>
  </TitlesOfParts>
  <Company>NEDUET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Intelligence</dc:title>
  <dc:creator>Imran Shaikh</dc:creator>
  <cp:lastModifiedBy>Saeeda Kanwal</cp:lastModifiedBy>
  <cp:revision>90</cp:revision>
  <dcterms:created xsi:type="dcterms:W3CDTF">2014-01-21T09:45:43Z</dcterms:created>
  <dcterms:modified xsi:type="dcterms:W3CDTF">2019-01-25T07:42:11Z</dcterms:modified>
</cp:coreProperties>
</file>