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Proxima Nova"/>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roximaNova-regular.fntdata"/><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ProximaNova-italic.fntdata"/><Relationship Id="rId6" Type="http://schemas.openxmlformats.org/officeDocument/2006/relationships/notesMaster" Target="notesMasters/notesMaster1.xml"/><Relationship Id="rId18" Type="http://schemas.openxmlformats.org/officeDocument/2006/relationships/font" Target="fonts/ProximaNova-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42e3e7cd_1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42e3e7c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5f4b554c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5f4b554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bab3a369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bab3a369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742e3e7cd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42e3e7cd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4400e73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4400e73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9c40d9f9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9c40d9f9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9c40d9f9_0_2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9c40d9f9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62fe3a567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62fe3a567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b9a3abeb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b9a3abe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742e3e7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42e3e7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56" name="Google Shape;56;p14"/>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7" name="Google Shape;57;p14"/>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1" name="Google Shape;61;p1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0" name="Shape 80"/>
        <p:cNvGrpSpPr/>
        <p:nvPr/>
      </p:nvGrpSpPr>
      <p:grpSpPr>
        <a:xfrm>
          <a:off x="0" y="0"/>
          <a:ext cx="0" cy="0"/>
          <a:chOff x="0" y="0"/>
          <a:chExt cx="0" cy="0"/>
        </a:xfrm>
      </p:grpSpPr>
      <p:sp>
        <p:nvSpPr>
          <p:cNvPr id="81" name="Google Shape;81;p20"/>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2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86" name="Google Shape;86;p21"/>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89" name="Google Shape;8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22"/>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92" name="Google Shape;9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3"/>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96" name="Google Shape;96;p23"/>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4.jp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5"/>
          <p:cNvPicPr preferRelativeResize="0"/>
          <p:nvPr/>
        </p:nvPicPr>
        <p:blipFill rotWithShape="1">
          <a:blip r:embed="rId3">
            <a:alphaModFix/>
          </a:blip>
          <a:srcRect b="7813" l="0" r="0" t="7813"/>
          <a:stretch/>
        </p:blipFill>
        <p:spPr>
          <a:xfrm>
            <a:off x="0" y="0"/>
            <a:ext cx="9144001" cy="5143500"/>
          </a:xfrm>
          <a:prstGeom prst="rect">
            <a:avLst/>
          </a:prstGeom>
          <a:noFill/>
          <a:ln>
            <a:noFill/>
          </a:ln>
        </p:spPr>
      </p:pic>
      <p:sp>
        <p:nvSpPr>
          <p:cNvPr id="105" name="Google Shape;105;p25"/>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The Metaverse And Web 3.0</a:t>
            </a:r>
            <a:endParaRPr sz="6000"/>
          </a:p>
        </p:txBody>
      </p:sp>
      <p:sp>
        <p:nvSpPr>
          <p:cNvPr id="106" name="Google Shape;106;p25"/>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
            </a:r>
            <a:r>
              <a:rPr lang="en" sz="2400"/>
              <a:t>y</a:t>
            </a:r>
            <a:r>
              <a:rPr lang="en"/>
              <a:t> Shehzad Iqbal </a:t>
            </a:r>
            <a:endParaRPr/>
          </a:p>
        </p:txBody>
      </p:sp>
      <p:sp>
        <p:nvSpPr>
          <p:cNvPr id="107" name="Google Shape;107;p25"/>
          <p:cNvSpPr txBox="1"/>
          <p:nvPr>
            <p:ph idx="1" type="subTitle"/>
          </p:nvPr>
        </p:nvSpPr>
        <p:spPr>
          <a:xfrm>
            <a:off x="510450" y="4370773"/>
            <a:ext cx="8123100" cy="50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@gmail.com</a:t>
            </a:r>
            <a:endParaRPr sz="1800"/>
          </a:p>
        </p:txBody>
      </p:sp>
      <p:cxnSp>
        <p:nvCxnSpPr>
          <p:cNvPr id="108" name="Google Shape;108;p25"/>
          <p:cNvCxnSpPr/>
          <p:nvPr/>
        </p:nvCxnSpPr>
        <p:spPr>
          <a:xfrm>
            <a:off x="615150" y="2998025"/>
            <a:ext cx="5004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00FF"/>
        </a:solidFill>
      </p:bgPr>
    </p:bg>
    <p:spTree>
      <p:nvGrpSpPr>
        <p:cNvPr id="160" name="Shape 160"/>
        <p:cNvGrpSpPr/>
        <p:nvPr/>
      </p:nvGrpSpPr>
      <p:grpSpPr>
        <a:xfrm>
          <a:off x="0" y="0"/>
          <a:ext cx="0" cy="0"/>
          <a:chOff x="0" y="0"/>
          <a:chExt cx="0" cy="0"/>
        </a:xfrm>
      </p:grpSpPr>
      <p:sp>
        <p:nvSpPr>
          <p:cNvPr id="161" name="Google Shape;161;p34"/>
          <p:cNvSpPr txBox="1"/>
          <p:nvPr>
            <p:ph idx="4294967295" type="title"/>
          </p:nvPr>
        </p:nvSpPr>
        <p:spPr>
          <a:xfrm>
            <a:off x="311700" y="709050"/>
            <a:ext cx="3890100" cy="414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lt1"/>
                </a:solidFill>
              </a:rPr>
              <a:t>What will I do next?</a:t>
            </a:r>
            <a:endParaRPr sz="3600">
              <a:solidFill>
                <a:schemeClr val="lt1"/>
              </a:solidFill>
            </a:endParaRPr>
          </a:p>
          <a:p>
            <a:pPr indent="0" lvl="0" marL="0" rtl="0" algn="l">
              <a:lnSpc>
                <a:spcPct val="115000"/>
              </a:lnSpc>
              <a:spcBef>
                <a:spcPts val="1600"/>
              </a:spcBef>
              <a:spcAft>
                <a:spcPts val="1600"/>
              </a:spcAft>
              <a:buNone/>
            </a:pPr>
            <a:r>
              <a:rPr lang="en" sz="2000">
                <a:solidFill>
                  <a:schemeClr val="lt1"/>
                </a:solidFill>
              </a:rPr>
              <a:t>As a Metaverse developer, one needs to have the skills of creating a digital and immersive world that the users can communicate with. Developers need to build such applications and games which could interact with the users with the help of VI, AR, and AI technology.</a:t>
            </a:r>
            <a:endParaRPr sz="3800">
              <a:solidFill>
                <a:schemeClr val="lt1"/>
              </a:solidFill>
            </a:endParaRPr>
          </a:p>
        </p:txBody>
      </p:sp>
      <p:pic>
        <p:nvPicPr>
          <p:cNvPr id="162" name="Google Shape;162;p34"/>
          <p:cNvPicPr preferRelativeResize="0"/>
          <p:nvPr/>
        </p:nvPicPr>
        <p:blipFill rotWithShape="1">
          <a:blip r:embed="rId3">
            <a:alphaModFix/>
          </a:blip>
          <a:srcRect b="0" l="24871" r="24871" t="0"/>
          <a:stretch/>
        </p:blipFill>
        <p:spPr>
          <a:xfrm>
            <a:off x="4548455" y="0"/>
            <a:ext cx="4595548"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2" name="Shape 112"/>
        <p:cNvGrpSpPr/>
        <p:nvPr/>
      </p:nvGrpSpPr>
      <p:grpSpPr>
        <a:xfrm>
          <a:off x="0" y="0"/>
          <a:ext cx="0" cy="0"/>
          <a:chOff x="0" y="0"/>
          <a:chExt cx="0" cy="0"/>
        </a:xfrm>
      </p:grpSpPr>
      <p:sp>
        <p:nvSpPr>
          <p:cNvPr id="113" name="Google Shape;11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lt1"/>
                </a:solidFill>
              </a:rPr>
              <a:t>What is the metaverse?</a:t>
            </a:r>
            <a:endParaRPr sz="3600">
              <a:solidFill>
                <a:schemeClr val="lt1"/>
              </a:solidFill>
            </a:endParaRPr>
          </a:p>
          <a:p>
            <a:pPr indent="0" lvl="0" marL="0" rtl="0" algn="l">
              <a:spcBef>
                <a:spcPts val="0"/>
              </a:spcBef>
              <a:spcAft>
                <a:spcPts val="0"/>
              </a:spcAft>
              <a:buNone/>
            </a:pPr>
            <a:r>
              <a:t/>
            </a:r>
            <a:endParaRPr sz="3600">
              <a:solidFill>
                <a:schemeClr val="lt1"/>
              </a:solidFill>
            </a:endParaRPr>
          </a:p>
          <a:p>
            <a:pPr indent="0" lvl="0" marL="0" rtl="0" algn="l">
              <a:spcBef>
                <a:spcPts val="0"/>
              </a:spcBef>
              <a:spcAft>
                <a:spcPts val="0"/>
              </a:spcAft>
              <a:buNone/>
            </a:pPr>
            <a:r>
              <a:t/>
            </a:r>
            <a:endParaRPr sz="3600">
              <a:solidFill>
                <a:schemeClr val="lt1"/>
              </a:solidFill>
            </a:endParaRPr>
          </a:p>
        </p:txBody>
      </p:sp>
      <p:sp>
        <p:nvSpPr>
          <p:cNvPr id="114" name="Google Shape;114;p26"/>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rPr>
              <a:t>No matter what you believe the term actually means, "the metaverse" is not a single destination. Instead, it will be a massive system that presents an undeniable opportunity for industries across the globe. Meta believes there will be 1 billion metaverse users by 2030.</a:t>
            </a:r>
            <a:endParaRPr sz="2400">
              <a:solidFill>
                <a:schemeClr val="lt1"/>
              </a:solidFill>
            </a:endParaRPr>
          </a:p>
          <a:p>
            <a:pPr indent="0" lvl="0" marL="0" rtl="0" algn="l">
              <a:spcBef>
                <a:spcPts val="1600"/>
              </a:spcBef>
              <a:spcAft>
                <a:spcPts val="1600"/>
              </a:spcAft>
              <a:buNone/>
            </a:pPr>
            <a:r>
              <a:rPr lang="en" sz="2400">
                <a:solidFill>
                  <a:schemeClr val="lt1"/>
                </a:solidFill>
              </a:rPr>
              <a:t>Jason Yim is the founder and CEO for Trigger XR, an experienced XR developer studio and creative agency.</a:t>
            </a:r>
            <a:endParaRPr sz="24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00FF"/>
        </a:solidFill>
      </p:bgPr>
    </p:bg>
    <p:spTree>
      <p:nvGrpSpPr>
        <p:cNvPr id="118" name="Shape 118"/>
        <p:cNvGrpSpPr/>
        <p:nvPr/>
      </p:nvGrpSpPr>
      <p:grpSpPr>
        <a:xfrm>
          <a:off x="0" y="0"/>
          <a:ext cx="0" cy="0"/>
          <a:chOff x="0" y="0"/>
          <a:chExt cx="0" cy="0"/>
        </a:xfrm>
      </p:grpSpPr>
      <p:sp>
        <p:nvSpPr>
          <p:cNvPr id="119" name="Google Shape;119;p27"/>
          <p:cNvSpPr txBox="1"/>
          <p:nvPr>
            <p:ph type="title"/>
          </p:nvPr>
        </p:nvSpPr>
        <p:spPr>
          <a:xfrm>
            <a:off x="265500" y="1816950"/>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1"/>
                </a:solidFill>
              </a:rPr>
              <a:t>Big players will lead innovation.</a:t>
            </a:r>
            <a:endParaRPr>
              <a:solidFill>
                <a:schemeClr val="lt1"/>
              </a:solidFill>
            </a:endParaRPr>
          </a:p>
        </p:txBody>
      </p:sp>
      <p:sp>
        <p:nvSpPr>
          <p:cNvPr id="120" name="Google Shape;120;p2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As established telcos and companies launch new devices, services and hardware options, these will lift the entire industry as a whole. Conglomeration is expected as the stakes get higher, from Microsoft's acquisition of Activision to Niantic acquiring 8th Wall.</a:t>
            </a:r>
            <a:endParaRPr sz="2000"/>
          </a:p>
          <a:p>
            <a:pPr indent="0" lvl="0" marL="0" rtl="0" algn="l">
              <a:spcBef>
                <a:spcPts val="1600"/>
              </a:spcBef>
              <a:spcAft>
                <a:spcPts val="1600"/>
              </a:spcAft>
              <a:buNone/>
            </a:pPr>
            <a:r>
              <a:rPr lang="en" sz="2000"/>
              <a:t>Apple , Meta , Microsoft and Nvidia.</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4" name="Shape 124"/>
        <p:cNvGrpSpPr/>
        <p:nvPr/>
      </p:nvGrpSpPr>
      <p:grpSpPr>
        <a:xfrm>
          <a:off x="0" y="0"/>
          <a:ext cx="0" cy="0"/>
          <a:chOff x="0" y="0"/>
          <a:chExt cx="0" cy="0"/>
        </a:xfrm>
      </p:grpSpPr>
      <p:sp>
        <p:nvSpPr>
          <p:cNvPr id="125" name="Google Shape;125;p28"/>
          <p:cNvSpPr txBox="1"/>
          <p:nvPr>
            <p:ph type="title"/>
          </p:nvPr>
        </p:nvSpPr>
        <p:spPr>
          <a:xfrm>
            <a:off x="490250" y="122475"/>
            <a:ext cx="5797500" cy="449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400">
                <a:solidFill>
                  <a:schemeClr val="lt1"/>
                </a:solidFill>
              </a:rPr>
              <a:t>The Metaverse From A Developer's Perspective.</a:t>
            </a:r>
            <a:endParaRPr sz="44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9" name="Shape 129"/>
        <p:cNvGrpSpPr/>
        <p:nvPr/>
      </p:nvGrpSpPr>
      <p:grpSpPr>
        <a:xfrm>
          <a:off x="0" y="0"/>
          <a:ext cx="0" cy="0"/>
          <a:chOff x="0" y="0"/>
          <a:chExt cx="0" cy="0"/>
        </a:xfrm>
      </p:grpSpPr>
      <p:sp>
        <p:nvSpPr>
          <p:cNvPr id="130" name="Google Shape;13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800">
                <a:solidFill>
                  <a:schemeClr val="lt1"/>
                </a:solidFill>
              </a:rPr>
              <a:t>Perspective</a:t>
            </a:r>
            <a:endParaRPr b="1" sz="3000">
              <a:solidFill>
                <a:schemeClr val="lt1"/>
              </a:solidFill>
            </a:endParaRPr>
          </a:p>
        </p:txBody>
      </p:sp>
      <p:sp>
        <p:nvSpPr>
          <p:cNvPr id="131" name="Google Shape;131;p29"/>
          <p:cNvSpPr txBox="1"/>
          <p:nvPr>
            <p:ph idx="1" type="body"/>
          </p:nvPr>
        </p:nvSpPr>
        <p:spPr>
          <a:xfrm>
            <a:off x="311700" y="1160350"/>
            <a:ext cx="8520600" cy="340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rPr>
              <a:t>By now, we're all familiar with the term "metaverse." Some believe the term is an immersive virtual reality where we escape the "real world," moving through virtual environments with ease and access. Others believe in the "real-world metaverse" where utility is paramount and where digital information will be layered on top of our physical context. Still, others approach the metaverse with a foreboding, believing it will become a dystopian future without regulations.</a:t>
            </a:r>
            <a:endParaRPr b="1">
              <a:solidFill>
                <a:schemeClr val="lt1"/>
              </a:solidFill>
            </a:endParaRPr>
          </a:p>
          <a:p>
            <a:pPr indent="0" lvl="0" marL="0" rtl="0" algn="l">
              <a:spcBef>
                <a:spcPts val="1600"/>
              </a:spcBef>
              <a:spcAft>
                <a:spcPts val="0"/>
              </a:spcAft>
              <a:buNone/>
            </a:pPr>
            <a:r>
              <a:rPr b="1" lang="en">
                <a:solidFill>
                  <a:schemeClr val="lt1"/>
                </a:solidFill>
              </a:rPr>
              <a:t>The definition of the metaverse is still being debated. However, as the founder of a developer studio and creative agency that's been building metaverse experiences since 2009, I can shed some light on what its near-term prospects hold. At a high level, the metaverse represents the giant shift from looking at 2D content on flat screens to engaging with 3D content in a spatial environment.</a:t>
            </a:r>
            <a:endParaRPr b="1">
              <a:solidFill>
                <a:schemeClr val="lt1"/>
              </a:solidFill>
            </a:endParaRPr>
          </a:p>
          <a:p>
            <a:pPr indent="0" lvl="0" marL="0" rtl="0" algn="l">
              <a:spcBef>
                <a:spcPts val="1600"/>
              </a:spcBef>
              <a:spcAft>
                <a:spcPts val="1600"/>
              </a:spcAft>
              <a:buNone/>
            </a:pPr>
            <a:r>
              <a:t/>
            </a:r>
            <a:endParaRPr b="1">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00FF"/>
        </a:solidFill>
      </p:bgPr>
    </p:bg>
    <p:spTree>
      <p:nvGrpSpPr>
        <p:cNvPr id="135" name="Shape 135"/>
        <p:cNvGrpSpPr/>
        <p:nvPr/>
      </p:nvGrpSpPr>
      <p:grpSpPr>
        <a:xfrm>
          <a:off x="0" y="0"/>
          <a:ext cx="0" cy="0"/>
          <a:chOff x="0" y="0"/>
          <a:chExt cx="0" cy="0"/>
        </a:xfrm>
      </p:grpSpPr>
      <p:sp>
        <p:nvSpPr>
          <p:cNvPr id="136" name="Google Shape;136;p30"/>
          <p:cNvSpPr txBox="1"/>
          <p:nvPr>
            <p:ph idx="4294967295" type="title"/>
          </p:nvPr>
        </p:nvSpPr>
        <p:spPr>
          <a:xfrm>
            <a:off x="311700" y="445025"/>
            <a:ext cx="4084500" cy="63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lt1"/>
                </a:solidFill>
              </a:rPr>
              <a:t>My discoveries</a:t>
            </a:r>
            <a:endParaRPr sz="3600">
              <a:solidFill>
                <a:schemeClr val="lt1"/>
              </a:solidFill>
            </a:endParaRPr>
          </a:p>
        </p:txBody>
      </p:sp>
      <p:sp>
        <p:nvSpPr>
          <p:cNvPr id="137" name="Google Shape;137;p30"/>
          <p:cNvSpPr txBox="1"/>
          <p:nvPr>
            <p:ph idx="4294967295" type="body"/>
          </p:nvPr>
        </p:nvSpPr>
        <p:spPr>
          <a:xfrm>
            <a:off x="311700" y="1184850"/>
            <a:ext cx="4084500" cy="3602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1600"/>
              </a:spcAft>
              <a:buClr>
                <a:schemeClr val="lt1"/>
              </a:buClr>
              <a:buSzPts val="2000"/>
              <a:buAutoNum type="arabicPeriod"/>
            </a:pPr>
            <a:r>
              <a:rPr lang="en" sz="2000">
                <a:solidFill>
                  <a:schemeClr val="lt1"/>
                </a:solidFill>
              </a:rPr>
              <a:t>Even though many companies are laying a stake in the ground for an AR- or VR-dominated metaverse today, as a developer, I can tell you they're essentially two sides of the same coin—although AR is far more significant right now.</a:t>
            </a:r>
            <a:endParaRPr sz="2000">
              <a:solidFill>
                <a:schemeClr val="lt1"/>
              </a:solidFill>
            </a:endParaRPr>
          </a:p>
        </p:txBody>
      </p:sp>
      <p:pic>
        <p:nvPicPr>
          <p:cNvPr id="138" name="Google Shape;138;p30"/>
          <p:cNvPicPr preferRelativeResize="0"/>
          <p:nvPr/>
        </p:nvPicPr>
        <p:blipFill rotWithShape="1">
          <a:blip r:embed="rId3">
            <a:alphaModFix/>
          </a:blip>
          <a:srcRect b="0" l="15297" r="15297" t="0"/>
          <a:stretch/>
        </p:blipFill>
        <p:spPr>
          <a:xfrm>
            <a:off x="4705150" y="361926"/>
            <a:ext cx="2035800" cy="1955425"/>
          </a:xfrm>
          <a:prstGeom prst="rect">
            <a:avLst/>
          </a:prstGeom>
          <a:noFill/>
          <a:ln>
            <a:noFill/>
          </a:ln>
        </p:spPr>
      </p:pic>
      <p:pic>
        <p:nvPicPr>
          <p:cNvPr id="139" name="Google Shape;139;p30"/>
          <p:cNvPicPr preferRelativeResize="0"/>
          <p:nvPr/>
        </p:nvPicPr>
        <p:blipFill rotWithShape="1">
          <a:blip r:embed="rId4">
            <a:alphaModFix/>
          </a:blip>
          <a:srcRect b="0" l="11011" r="11003" t="0"/>
          <a:stretch/>
        </p:blipFill>
        <p:spPr>
          <a:xfrm>
            <a:off x="6796425" y="361926"/>
            <a:ext cx="2035800" cy="1955424"/>
          </a:xfrm>
          <a:prstGeom prst="rect">
            <a:avLst/>
          </a:prstGeom>
          <a:noFill/>
          <a:ln>
            <a:noFill/>
          </a:ln>
        </p:spPr>
      </p:pic>
      <p:pic>
        <p:nvPicPr>
          <p:cNvPr id="140" name="Google Shape;140;p30"/>
          <p:cNvPicPr preferRelativeResize="0"/>
          <p:nvPr/>
        </p:nvPicPr>
        <p:blipFill rotWithShape="1">
          <a:blip r:embed="rId5">
            <a:alphaModFix/>
          </a:blip>
          <a:srcRect b="0" l="2015" r="2005" t="0"/>
          <a:stretch/>
        </p:blipFill>
        <p:spPr>
          <a:xfrm>
            <a:off x="4705200" y="2366436"/>
            <a:ext cx="4127099" cy="24203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00FF"/>
        </a:solidFill>
      </p:bgPr>
    </p:bg>
    <p:spTree>
      <p:nvGrpSpPr>
        <p:cNvPr id="144" name="Shape 144"/>
        <p:cNvGrpSpPr/>
        <p:nvPr/>
      </p:nvGrpSpPr>
      <p:grpSpPr>
        <a:xfrm>
          <a:off x="0" y="0"/>
          <a:ext cx="0" cy="0"/>
          <a:chOff x="0" y="0"/>
          <a:chExt cx="0" cy="0"/>
        </a:xfrm>
      </p:grpSpPr>
      <p:sp>
        <p:nvSpPr>
          <p:cNvPr id="145" name="Google Shape;145;p31"/>
          <p:cNvSpPr txBox="1"/>
          <p:nvPr/>
        </p:nvSpPr>
        <p:spPr>
          <a:xfrm>
            <a:off x="398000" y="489850"/>
            <a:ext cx="8358300" cy="3853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2100">
                <a:solidFill>
                  <a:schemeClr val="lt1"/>
                </a:solidFill>
                <a:latin typeface="Proxima Nova"/>
                <a:ea typeface="Proxima Nova"/>
                <a:cs typeface="Proxima Nova"/>
                <a:sym typeface="Proxima Nova"/>
              </a:rPr>
              <a:t>AR has the advantage when it comes to scale, as over 83% of the world's population is on a smartphone—meaning more than 6 billion people already have access to experience AR. Companies like Niantic and Qualcomm are doubling down on their AR platform capabilities, so developers can easily leverage their tech into building applications. Creators are also building their own Snapchat AR-based filters to allow brands, influencers and individuals to experiment with AR. With all of these advancements, by 2025, about 75% of the global population and almost all smartphone users are expected to be frequent AR users.</a:t>
            </a:r>
            <a:endParaRPr sz="1900">
              <a:solidFill>
                <a:schemeClr val="lt1"/>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9" name="Shape 149"/>
        <p:cNvGrpSpPr/>
        <p:nvPr/>
      </p:nvGrpSpPr>
      <p:grpSpPr>
        <a:xfrm>
          <a:off x="0" y="0"/>
          <a:ext cx="0" cy="0"/>
          <a:chOff x="0" y="0"/>
          <a:chExt cx="0" cy="0"/>
        </a:xfrm>
      </p:grpSpPr>
      <p:sp>
        <p:nvSpPr>
          <p:cNvPr id="150" name="Google Shape;150;p32"/>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Eventually, AR and VR will be two sides of the same coin.</a:t>
            </a:r>
            <a:endParaRPr b="1">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00FF"/>
        </a:solidFill>
      </p:bgPr>
    </p:bg>
    <p:spTree>
      <p:nvGrpSpPr>
        <p:cNvPr id="154" name="Shape 154"/>
        <p:cNvGrpSpPr/>
        <p:nvPr/>
      </p:nvGrpSpPr>
      <p:grpSpPr>
        <a:xfrm>
          <a:off x="0" y="0"/>
          <a:ext cx="0" cy="0"/>
          <a:chOff x="0" y="0"/>
          <a:chExt cx="0" cy="0"/>
        </a:xfrm>
      </p:grpSpPr>
      <p:sp>
        <p:nvSpPr>
          <p:cNvPr id="155" name="Google Shape;155;p33"/>
          <p:cNvSpPr txBox="1"/>
          <p:nvPr>
            <p:ph type="title"/>
          </p:nvPr>
        </p:nvSpPr>
        <p:spPr>
          <a:xfrm>
            <a:off x="311700" y="336775"/>
            <a:ext cx="8520600" cy="6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CFCFC"/>
                </a:solidFill>
              </a:rPr>
              <a:t>Conclusion</a:t>
            </a:r>
            <a:endParaRPr sz="3600">
              <a:solidFill>
                <a:srgbClr val="FCFCFC"/>
              </a:solidFill>
            </a:endParaRPr>
          </a:p>
        </p:txBody>
      </p:sp>
      <p:sp>
        <p:nvSpPr>
          <p:cNvPr id="156" name="Google Shape;156;p33"/>
          <p:cNvSpPr txBox="1"/>
          <p:nvPr>
            <p:ph idx="1" type="body"/>
          </p:nvPr>
        </p:nvSpPr>
        <p:spPr>
          <a:xfrm>
            <a:off x="311700" y="1163400"/>
            <a:ext cx="8520600" cy="340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rPr>
              <a:t>We're really not too far off from when the real-world metaverse and immersive metaverse can intertwine into a truly persistent and mixed reality experience. Imagine walking through a movie theater and interacting with the hero character from the next big blockbuster in AR. That same character can now join you (unlocked) in your next VR game, where you can now defeat a boss enemy (with their help) and collect a virtual key. This key then unlocks a loot box found exclusively back at your favorite movie theater. This is just one example of what's to come when AR and VR will seamlessly integrate and unlock meaningful rewards in both worlds.</a:t>
            </a:r>
            <a:endParaRPr sz="2000">
              <a:solidFill>
                <a:schemeClr val="lt1"/>
              </a:solidFill>
            </a:endParaRPr>
          </a:p>
          <a:p>
            <a:pPr indent="0" lvl="0" marL="0" rtl="0" algn="l">
              <a:spcBef>
                <a:spcPts val="1600"/>
              </a:spcBef>
              <a:spcAft>
                <a:spcPts val="0"/>
              </a:spcAft>
              <a:buNone/>
            </a:pPr>
            <a:r>
              <a:t/>
            </a:r>
            <a:endParaRPr sz="2000">
              <a:solidFill>
                <a:schemeClr val="lt1"/>
              </a:solidFill>
            </a:endParaRPr>
          </a:p>
          <a:p>
            <a:pPr indent="0" lvl="0" marL="0" rtl="0" algn="l">
              <a:spcBef>
                <a:spcPts val="1600"/>
              </a:spcBef>
              <a:spcAft>
                <a:spcPts val="1600"/>
              </a:spcAft>
              <a:buNone/>
            </a:pPr>
            <a:r>
              <a:t/>
            </a:r>
            <a:endParaRPr sz="20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