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6" r:id="rId1"/>
  </p:sldMasterIdLst>
  <p:notesMasterIdLst>
    <p:notesMasterId r:id="rId20"/>
  </p:notesMasterIdLst>
  <p:handoutMasterIdLst>
    <p:handoutMasterId r:id="rId21"/>
  </p:handoutMasterIdLst>
  <p:sldIdLst>
    <p:sldId id="320" r:id="rId2"/>
    <p:sldId id="350" r:id="rId3"/>
    <p:sldId id="351" r:id="rId4"/>
    <p:sldId id="353" r:id="rId5"/>
    <p:sldId id="352" r:id="rId6"/>
    <p:sldId id="355" r:id="rId7"/>
    <p:sldId id="356" r:id="rId8"/>
    <p:sldId id="367" r:id="rId9"/>
    <p:sldId id="358" r:id="rId10"/>
    <p:sldId id="363" r:id="rId11"/>
    <p:sldId id="357" r:id="rId12"/>
    <p:sldId id="375" r:id="rId13"/>
    <p:sldId id="371" r:id="rId14"/>
    <p:sldId id="372" r:id="rId15"/>
    <p:sldId id="365" r:id="rId16"/>
    <p:sldId id="373" r:id="rId17"/>
    <p:sldId id="374" r:id="rId18"/>
    <p:sldId id="359" r:id="rId19"/>
  </p:sldIdLst>
  <p:sldSz cx="9144000" cy="5143500" type="screen16x9"/>
  <p:notesSz cx="68580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5pPr>
    <a:lvl6pPr marL="857250" algn="l" defTabSz="342900" rtl="0" eaLnBrk="1" latinLnBrk="0" hangingPunct="1"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6pPr>
    <a:lvl7pPr marL="1028700" algn="l" defTabSz="342900" rtl="0" eaLnBrk="1" latinLnBrk="0" hangingPunct="1"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7pPr>
    <a:lvl8pPr marL="1200150" algn="l" defTabSz="342900" rtl="0" eaLnBrk="1" latinLnBrk="0" hangingPunct="1"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8pPr>
    <a:lvl9pPr marL="1371600" algn="l" defTabSz="342900" rtl="0" eaLnBrk="1" latinLnBrk="0" hangingPunct="1"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85F"/>
    <a:srgbClr val="97ADBF"/>
    <a:srgbClr val="7492AA"/>
    <a:srgbClr val="283B4F"/>
    <a:srgbClr val="364D78"/>
    <a:srgbClr val="1E2C3E"/>
    <a:srgbClr val="BDC3C7"/>
    <a:srgbClr val="25A14D"/>
    <a:srgbClr val="28AE60"/>
    <a:srgbClr val="466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34559" autoAdjust="0"/>
    <p:restoredTop sz="90107" autoAdjust="0"/>
  </p:normalViewPr>
  <p:slideViewPr>
    <p:cSldViewPr>
      <p:cViewPr varScale="1">
        <p:scale>
          <a:sx n="94" d="100"/>
          <a:sy n="94" d="100"/>
        </p:scale>
        <p:origin x="-112" y="-488"/>
      </p:cViewPr>
      <p:guideLst>
        <p:guide orient="horz" pos="4320"/>
        <p:guide orient="horz" pos="1620"/>
        <p:guide pos="768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r">
              <a:defRPr sz="1200"/>
            </a:lvl1pPr>
          </a:lstStyle>
          <a:p>
            <a:fld id="{0D5309F7-DAF0-A04E-AA2B-51B3EF0B14B0}" type="datetimeFigureOut">
              <a:rPr lang="en-US" smtClean="0"/>
              <a:t>8/12/15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r">
              <a:defRPr sz="1200"/>
            </a:lvl1pPr>
          </a:lstStyle>
          <a:p>
            <a:fld id="{A003570D-FF8D-B248-8299-CC579297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35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r">
              <a:defRPr sz="1200"/>
            </a:lvl1pPr>
          </a:lstStyle>
          <a:p>
            <a:fld id="{31E0237C-2D84-874B-9BBA-9B805A5841F9}" type="datetimeFigureOut">
              <a:rPr lang="en-US" smtClean="0"/>
              <a:t>8/12/15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2" tIns="46151" rIns="92302" bIns="461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2302" tIns="46151" rIns="92302" bIns="4615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r">
              <a:defRPr sz="1200"/>
            </a:lvl1pPr>
          </a:lstStyle>
          <a:p>
            <a:fld id="{7D33776A-0D12-8F46-8200-FD1AB0C2A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1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7145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34290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51435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68580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85725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02870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20015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37160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02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87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47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9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53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47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47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27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27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75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62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91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91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33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316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91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90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71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42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4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US" smtClean="0"/>
              <a:t>Capital One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6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3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82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34290" tIns="17145" rIns="34290" bIns="17145"/>
          <a:lstStyle>
            <a:lvl1pPr marL="119063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817576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5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1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0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4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4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4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F5484-9D37-41DD-80A3-6D65E6FEF39B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Capital One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png"/><Relationship Id="rId5" Type="http://schemas.openxmlformats.org/officeDocument/2006/relationships/image" Target="../media/image2.gif"/><Relationship Id="rId6" Type="http://schemas.openxmlformats.org/officeDocument/2006/relationships/image" Target="../media/image3.png"/><Relationship Id="rId7" Type="http://schemas.microsoft.com/office/2007/relationships/hdphoto" Target="../media/hdphoto1.wdp"/><Relationship Id="rId8" Type="http://schemas.openxmlformats.org/officeDocument/2006/relationships/image" Target="../media/image4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package" Target="../embeddings/Microsoft_Excel_Sheet1.xlsx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/>
          </p:cNvSpPr>
          <p:nvPr/>
        </p:nvSpPr>
        <p:spPr bwMode="auto">
          <a:xfrm>
            <a:off x="-2375" y="123478"/>
            <a:ext cx="9036496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7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4600" dirty="0" smtClean="0">
                <a:solidFill>
                  <a:schemeClr val="accent1">
                    <a:lumMod val="50000"/>
                  </a:schemeClr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Predicting Restaurant Inspections</a:t>
            </a:r>
          </a:p>
          <a:p>
            <a:pPr algn="ctr">
              <a:lnSpc>
                <a:spcPct val="120000"/>
              </a:lnSpc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Proxima Nova Regular"/>
              <a:ea typeface="Helvetica Neue" charset="0"/>
              <a:cs typeface="Proxima Nova Regular"/>
              <a:sym typeface="Helvetica Neue" charset="0"/>
            </a:endParaRPr>
          </a:p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DAT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7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/>
            </a:r>
            <a:b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Shehzad Bashir 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Proxima Nova Regular"/>
              <a:ea typeface="Helvetica Neue" charset="0"/>
              <a:cs typeface="Proxima Nova Regular"/>
              <a:sym typeface="Helvetica Neue" charset="0"/>
            </a:endParaRPr>
          </a:p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Aug 12</a:t>
            </a:r>
            <a:r>
              <a:rPr lang="en-US" sz="2400" baseline="30000" dirty="0" smtClean="0">
                <a:solidFill>
                  <a:schemeClr val="accent1">
                    <a:lumMod val="75000"/>
                  </a:schemeClr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th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, 2015 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 </a:t>
            </a:r>
            <a:endParaRPr lang="en-US" sz="2600" dirty="0" smtClean="0">
              <a:solidFill>
                <a:schemeClr val="accent1">
                  <a:lumMod val="75000"/>
                </a:schemeClr>
              </a:solidFill>
              <a:latin typeface="Proxima Nova Regular"/>
              <a:ea typeface="Helvetica Neue" charset="0"/>
              <a:cs typeface="Proxima Nova Regular"/>
              <a:sym typeface="Helvetica Neue" charset="0"/>
            </a:endParaRPr>
          </a:p>
        </p:txBody>
      </p:sp>
      <p:pic>
        <p:nvPicPr>
          <p:cNvPr id="1026" name="Picture 2" descr="http://vector-magz.com/wp-content/uploads/2013/07/yelp-logo-vect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62" y="3219822"/>
            <a:ext cx="1786527" cy="178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mmunity.drivendata.org/uploads/default/104/7e00d30ee1c848a7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595" y="3390503"/>
            <a:ext cx="1340810" cy="141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amo.githubusercontent.com/634d0493a085348b5a223df852e5cce5a0719c08/68747470733a2f2f64726976656e646174612e73332e616d617a6f6e6177732e636f6d2f696d616765732f64726976656e646174612e706e6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261" y="3911735"/>
            <a:ext cx="2052257" cy="33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88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26598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Baseline Model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1198" y="1132462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Model: </a:t>
            </a:r>
            <a:r>
              <a:rPr lang="en-US" sz="1600" dirty="0" smtClean="0"/>
              <a:t>Linear Regression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711198" y="1608351"/>
            <a:ext cx="2935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 Features:</a:t>
            </a:r>
          </a:p>
          <a:p>
            <a:pPr algn="l"/>
            <a:endParaRPr lang="en-US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reviews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Text length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Ratings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634457" y="3067095"/>
            <a:ext cx="7471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Evaluation Metric: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Root Mean Squared Error (RMSE)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28650" y="3817372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RMSE Cross Validation Score: </a:t>
            </a:r>
            <a:r>
              <a:rPr lang="en-US" sz="1600" dirty="0" smtClean="0"/>
              <a:t>2.85</a:t>
            </a:r>
          </a:p>
        </p:txBody>
      </p:sp>
    </p:spTree>
    <p:extLst>
      <p:ext uri="{BB962C8B-B14F-4D97-AF65-F5344CB8AC3E}">
        <p14:creationId xmlns:p14="http://schemas.microsoft.com/office/powerpoint/2010/main" val="105465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19397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Sentiment Analysis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875394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74036"/>
            <a:ext cx="6121393" cy="371799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915816" y="932116"/>
            <a:ext cx="30243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42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20538"/>
            <a:ext cx="7886700" cy="788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Reviews by Sentiment Polarity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12096"/>
              </p:ext>
            </p:extLst>
          </p:nvPr>
        </p:nvGraphicFramePr>
        <p:xfrm>
          <a:off x="323528" y="1347614"/>
          <a:ext cx="8545432" cy="2088232"/>
        </p:xfrm>
        <a:graphic>
          <a:graphicData uri="http://schemas.openxmlformats.org/drawingml/2006/table">
            <a:tbl>
              <a:tblPr/>
              <a:tblGrid>
                <a:gridCol w="4176464"/>
                <a:gridCol w="4368968"/>
              </a:tblGrid>
              <a:tr h="367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Most Positive Reviews (Polarity: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 0.32)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7" marR="7677" marT="76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Most Negative Reviews (Polarity: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~- 0.12)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7" marR="7677" marT="76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"This was an excellent dinner, from start to finish..."</a:t>
                      </a:r>
                    </a:p>
                  </a:txBody>
                  <a:tcPr marL="7677" marR="7677" marT="7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"The place is dirty.."</a:t>
                      </a:r>
                    </a:p>
                  </a:txBody>
                  <a:tcPr marL="7677" marR="7677" marT="7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"Outstanding wine list, phenomenal food"</a:t>
                      </a:r>
                    </a:p>
                  </a:txBody>
                  <a:tcPr marL="7677" marR="7677" marT="7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"The service here is incredibly slow"</a:t>
                      </a:r>
                    </a:p>
                  </a:txBody>
                  <a:tcPr marL="7677" marR="7677" marT="7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"The Faculty Club is a very clean and open space…"</a:t>
                      </a:r>
                    </a:p>
                  </a:txBody>
                  <a:tcPr marL="7677" marR="7677" marT="7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"We will never go back there to get scammed on cheap soda"</a:t>
                      </a:r>
                    </a:p>
                  </a:txBody>
                  <a:tcPr marL="7677" marR="7677" marT="7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"My favorite cheap eatery in the area for sure"</a:t>
                      </a:r>
                    </a:p>
                  </a:txBody>
                  <a:tcPr marL="7677" marR="7677" marT="7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"Please, just close or put proper management/staffing in place"</a:t>
                      </a:r>
                    </a:p>
                  </a:txBody>
                  <a:tcPr marL="7677" marR="7677" marT="7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"Would highly recommend stopping by after </a:t>
                      </a:r>
                      <a:r>
                        <a:rPr lang="en-US" sz="13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work.."</a:t>
                      </a:r>
                      <a:endParaRPr lang="en-US" sz="1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7" marR="7677" marT="76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"Some employees seemed to be friendly and helpful, but most of them were rude, and seemed like they hated their jobs"</a:t>
                      </a:r>
                    </a:p>
                  </a:txBody>
                  <a:tcPr marL="7677" marR="7677" marT="76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511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26598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Linear Regression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1198" y="1132462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Model: </a:t>
            </a:r>
            <a:r>
              <a:rPr lang="en-US" sz="1600" dirty="0" smtClean="0"/>
              <a:t>Linear Regression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711198" y="1608351"/>
            <a:ext cx="2935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 Features:</a:t>
            </a:r>
          </a:p>
          <a:p>
            <a:pPr algn="l"/>
            <a:endParaRPr lang="en-US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reviews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Text length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Ratings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4457" y="3283119"/>
            <a:ext cx="7471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Evaluation Metric: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Root Mean Squared Error (RMSE)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28650" y="4105404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RMSE Cross Validation Score: </a:t>
            </a:r>
            <a:r>
              <a:rPr lang="en-US" sz="1600" dirty="0" smtClean="0"/>
              <a:t>2.82  </a:t>
            </a:r>
            <a:r>
              <a:rPr lang="en-US" sz="1600" dirty="0" smtClean="0">
                <a:solidFill>
                  <a:srgbClr val="92D050"/>
                </a:solidFill>
              </a:rPr>
              <a:t>(.05)</a:t>
            </a:r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635896" y="1851670"/>
            <a:ext cx="2935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endParaRPr lang="en-US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Sentiment </a:t>
            </a:r>
            <a:r>
              <a:rPr lang="en-US" sz="1600" dirty="0" smtClean="0"/>
              <a:t>Polarity Score</a:t>
            </a:r>
            <a:endParaRPr lang="en-US" sz="1600" dirty="0"/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73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26598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Random Forests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1198" y="1132462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Model: </a:t>
            </a:r>
            <a:r>
              <a:rPr lang="en-US" sz="1600" dirty="0" smtClean="0"/>
              <a:t>Random Forests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711198" y="1608351"/>
            <a:ext cx="2935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 Features:</a:t>
            </a:r>
          </a:p>
          <a:p>
            <a:pPr algn="l"/>
            <a:endParaRPr lang="en-US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reviews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Text length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Ratings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4457" y="3283119"/>
            <a:ext cx="7471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Evaluation Metric: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Root Mean Squared Error (RMSE)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28650" y="4105404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RMSE Cross Validation Score: </a:t>
            </a:r>
            <a:r>
              <a:rPr lang="en-US" sz="1600" dirty="0" smtClean="0"/>
              <a:t>2.61  </a:t>
            </a:r>
            <a:r>
              <a:rPr lang="en-US" sz="1600" dirty="0" smtClean="0">
                <a:solidFill>
                  <a:srgbClr val="92D050"/>
                </a:solidFill>
              </a:rPr>
              <a:t>(.24)</a:t>
            </a:r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635896" y="1851670"/>
            <a:ext cx="4392488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endParaRPr lang="en-US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Sentiment Polarity Score</a:t>
            </a:r>
            <a:endParaRPr lang="en-US" sz="1400" dirty="0" smtClean="0"/>
          </a:p>
          <a:p>
            <a:pPr marL="628650" lvl="2" indent="-285750" algn="l">
              <a:buFont typeface="Arial" panose="020B0604020202020204" pitchFamily="34" charset="0"/>
              <a:buChar char="•"/>
            </a:pPr>
            <a:endParaRPr lang="en-US" sz="1900" dirty="0"/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134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20538"/>
            <a:ext cx="7886700" cy="788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Model (with Reviews)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1198" y="1132462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Model: </a:t>
            </a:r>
            <a:r>
              <a:rPr lang="en-US" sz="1600" dirty="0" smtClean="0"/>
              <a:t>Random Forests </a:t>
            </a:r>
            <a:r>
              <a:rPr lang="en-US" sz="1600" dirty="0"/>
              <a:t>(</a:t>
            </a:r>
            <a:r>
              <a:rPr lang="en-US" sz="1600" dirty="0" err="1"/>
              <a:t>n_estimators</a:t>
            </a:r>
            <a:r>
              <a:rPr lang="en-US" sz="1600" dirty="0"/>
              <a:t> = 40, </a:t>
            </a:r>
            <a:r>
              <a:rPr lang="en-US" sz="1600" dirty="0" err="1"/>
              <a:t>max_features</a:t>
            </a:r>
            <a:r>
              <a:rPr lang="en-US" sz="1600" dirty="0"/>
              <a:t> = 1500)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1198" y="1598755"/>
            <a:ext cx="2935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 Features:</a:t>
            </a:r>
          </a:p>
          <a:p>
            <a:pPr algn="l"/>
            <a:endParaRPr lang="en-US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reviews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Text length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Ratings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634457" y="3499143"/>
            <a:ext cx="7471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Evaluation Metric: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Root Mean Squared Error (RMSE)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3661720" y="1825536"/>
            <a:ext cx="451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endParaRPr lang="en-US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Polarity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TF-IDF </a:t>
            </a:r>
            <a:r>
              <a:rPr lang="en-US" sz="1600" dirty="0" err="1"/>
              <a:t>Vectorizer</a:t>
            </a:r>
            <a:r>
              <a:rPr lang="en-US" sz="1600" dirty="0"/>
              <a:t> </a:t>
            </a:r>
          </a:p>
          <a:p>
            <a:pPr lvl="2" algn="l"/>
            <a:r>
              <a:rPr lang="en-US" sz="1400" dirty="0"/>
              <a:t>- Stop words = English</a:t>
            </a:r>
          </a:p>
          <a:p>
            <a:pPr lvl="2" algn="l"/>
            <a:r>
              <a:rPr lang="en-US" sz="1400" dirty="0"/>
              <a:t>- </a:t>
            </a:r>
            <a:r>
              <a:rPr lang="en-US" sz="1400" dirty="0" err="1"/>
              <a:t>Min_df</a:t>
            </a:r>
            <a:r>
              <a:rPr lang="en-US" sz="1400" dirty="0"/>
              <a:t> = 6 (reduced from 85k to 23k features)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algn="l"/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28650" y="4393436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RMSE Score: </a:t>
            </a:r>
            <a:r>
              <a:rPr lang="en-US" sz="1600" dirty="0" smtClean="0"/>
              <a:t>2.51 </a:t>
            </a:r>
            <a:r>
              <a:rPr lang="en-US" sz="1600" dirty="0" smtClean="0">
                <a:solidFill>
                  <a:srgbClr val="92D050"/>
                </a:solidFill>
              </a:rPr>
              <a:t>(.10)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524580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0"/>
            <a:ext cx="7886700" cy="788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Model Summary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702055"/>
              </p:ext>
            </p:extLst>
          </p:nvPr>
        </p:nvGraphicFramePr>
        <p:xfrm>
          <a:off x="1475657" y="1275607"/>
          <a:ext cx="5904654" cy="1656185"/>
        </p:xfrm>
        <a:graphic>
          <a:graphicData uri="http://schemas.openxmlformats.org/drawingml/2006/table">
            <a:tbl>
              <a:tblPr/>
              <a:tblGrid>
                <a:gridCol w="342535"/>
                <a:gridCol w="2231288"/>
                <a:gridCol w="1764956"/>
                <a:gridCol w="1565875"/>
              </a:tblGrid>
              <a:tr h="331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Features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 (Baseline)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Regression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74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0"/>
            <a:ext cx="7886700" cy="788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Next Steps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3472" y="1059582"/>
            <a:ext cx="79609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Predict number of health violations by severity, as required for competition</a:t>
            </a:r>
          </a:p>
          <a:p>
            <a:pPr marL="285750" indent="-285750" algn="l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Account for features such as date and user profile data</a:t>
            </a:r>
          </a:p>
          <a:p>
            <a:pPr marL="285750" indent="-285750" algn="l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Try different </a:t>
            </a:r>
            <a:r>
              <a:rPr lang="en-US" sz="2400" dirty="0" err="1" smtClean="0"/>
              <a:t>n_grams</a:t>
            </a:r>
            <a:r>
              <a:rPr lang="en-US" sz="2400" dirty="0" smtClean="0"/>
              <a:t> &amp; other tuning parameters</a:t>
            </a:r>
          </a:p>
          <a:p>
            <a:pPr marL="285750" indent="-285750" algn="l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Build new features from Naïve Bayes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889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26598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Questions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9882067_s.jpg"/>
          <p:cNvPicPr/>
          <p:nvPr/>
        </p:nvPicPr>
        <p:blipFill>
          <a:blip r:embed="rId3">
            <a:extLst/>
          </a:blip>
          <a:srcRect l="12749" r="12749"/>
          <a:stretch>
            <a:fillRect/>
          </a:stretch>
        </p:blipFill>
        <p:spPr>
          <a:xfrm>
            <a:off x="3169965" y="1275606"/>
            <a:ext cx="2871799" cy="32809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240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 smtClean="0"/>
              <a:t>48M+ Americans per year become sick from food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~75% of the outbreaks come from food prepared by restaurants and caterers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Current solution is random inspections</a:t>
            </a:r>
          </a:p>
          <a:p>
            <a:pPr lvl="1">
              <a:buSzPct val="60000"/>
              <a:buFont typeface="Wingdings" panose="05000000000000000000" pitchFamily="2" charset="2"/>
              <a:buChar char="Ø"/>
            </a:pPr>
            <a:r>
              <a:rPr lang="en-US" sz="1800" dirty="0" smtClean="0"/>
              <a:t>Time wasted at clean restaurants</a:t>
            </a:r>
          </a:p>
          <a:p>
            <a:pPr lvl="1">
              <a:buSzPct val="60000"/>
              <a:buFont typeface="Wingdings" panose="05000000000000000000" pitchFamily="2" charset="2"/>
              <a:buChar char="Ø"/>
            </a:pPr>
            <a:r>
              <a:rPr lang="en-US" sz="1800" dirty="0" smtClean="0"/>
              <a:t>Missed opportunities at restaurants with safety issues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73732" y="-12196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11198" y="1026952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 64"/>
          <p:cNvSpPr>
            <a:spLocks noChangeArrowheads="1"/>
          </p:cNvSpPr>
          <p:nvPr/>
        </p:nvSpPr>
        <p:spPr bwMode="auto">
          <a:xfrm>
            <a:off x="6739753" y="2931790"/>
            <a:ext cx="1716088" cy="1680413"/>
          </a:xfrm>
          <a:custGeom>
            <a:avLst/>
            <a:gdLst>
              <a:gd name="G0" fmla="+- 1 0 0"/>
              <a:gd name="G1" fmla="+- 1 0 0"/>
              <a:gd name="G2" fmla="+- 764 0 0"/>
              <a:gd name="G3" fmla="+- 1705 0 0"/>
              <a:gd name="G4" fmla="+- 2645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G18" fmla="+- 1 0 0"/>
              <a:gd name="G19" fmla="+- 1 0 0"/>
              <a:gd name="G20" fmla="+- 1 0 0"/>
              <a:gd name="G21" fmla="+- 1 0 0"/>
              <a:gd name="G22" fmla="+- 1 0 0"/>
              <a:gd name="G23" fmla="+- 1 0 0"/>
              <a:gd name="G24" fmla="+- 1 0 0"/>
              <a:gd name="G25" fmla="+- 1 0 0"/>
              <a:gd name="G26" fmla="+- 1 0 0"/>
              <a:gd name="G27" fmla="+- 1 0 0"/>
              <a:gd name="G28" fmla="+- 1 0 0"/>
              <a:gd name="G29" fmla="+- 1 0 0"/>
              <a:gd name="G30" fmla="+- 1 0 0"/>
              <a:gd name="G31" fmla="+- 1 0 0"/>
              <a:gd name="G32" fmla="+- 1 0 0"/>
              <a:gd name="G33" fmla="+- 1 0 0"/>
              <a:gd name="G34" fmla="+- 1 0 0"/>
              <a:gd name="G35" fmla="+- 1 0 0"/>
              <a:gd name="G36" fmla="+- 1 0 0"/>
              <a:gd name="G37" fmla="+- 1 0 0"/>
              <a:gd name="G38" fmla="+- 1 0 0"/>
              <a:gd name="G39" fmla="+- 1 0 0"/>
              <a:gd name="G40" fmla="+- 1 0 0"/>
              <a:gd name="G41" fmla="+- 1 0 0"/>
              <a:gd name="G42" fmla="+- 1 0 0"/>
              <a:gd name="G43" fmla="+- 1 0 0"/>
              <a:gd name="G44" fmla="+- 1 0 0"/>
              <a:gd name="G45" fmla="+- 1 0 0"/>
              <a:gd name="G46" fmla="+- 1 0 0"/>
              <a:gd name="G47" fmla="+- 1 0 0"/>
              <a:gd name="G48" fmla="+- 1 0 0"/>
              <a:gd name="G49" fmla="+- 1 0 0"/>
              <a:gd name="G50" fmla="+- 1 0 0"/>
              <a:gd name="G51" fmla="+- 1 0 0"/>
              <a:gd name="G52" fmla="+- 1 0 0"/>
              <a:gd name="G53" fmla="+- 1 0 0"/>
              <a:gd name="G54" fmla="+- 1 0 0"/>
              <a:gd name="G55" fmla="+- 1 0 0"/>
              <a:gd name="G56" fmla="+- 1 0 0"/>
              <a:gd name="G57" fmla="+- 1 0 0"/>
              <a:gd name="G58" fmla="+- 1 0 0"/>
              <a:gd name="G59" fmla="*/ 1 0 51712"/>
              <a:gd name="G60" fmla="+- 1 0 0"/>
              <a:gd name="G61" fmla="+- 1 0 0"/>
              <a:gd name="G62" fmla="+- 1 0 0"/>
              <a:gd name="G63" fmla="+- 1 0 0"/>
              <a:gd name="G64" fmla="+- 1 0 0"/>
              <a:gd name="G65" fmla="+- 1 0 0"/>
              <a:gd name="G66" fmla="+- 1 0 0"/>
              <a:gd name="G67" fmla="+- 1 0 0"/>
              <a:gd name="G68" fmla="+- 1 0 0"/>
              <a:gd name="G69" fmla="+- 1 0 0"/>
              <a:gd name="G70" fmla="+- 1 0 0"/>
              <a:gd name="G71" fmla="+- 1 0 0"/>
              <a:gd name="G72" fmla="+- 1 0 0"/>
              <a:gd name="G73" fmla="+- 1 0 0"/>
              <a:gd name="G74" fmla="+- 1 0 0"/>
              <a:gd name="G75" fmla="+- 1 0 0"/>
              <a:gd name="G76" fmla="+- 1 0 0"/>
              <a:gd name="T0" fmla="*/ 220930916 w 3409"/>
              <a:gd name="T1" fmla="*/ 0 h 3409"/>
              <a:gd name="T2" fmla="*/ 0 w 3409"/>
              <a:gd name="T3" fmla="*/ 220931276 h 3409"/>
              <a:gd name="T4" fmla="*/ 220930916 w 3409"/>
              <a:gd name="T5" fmla="*/ 441603374 h 3409"/>
              <a:gd name="T6" fmla="*/ 441603014 w 3409"/>
              <a:gd name="T7" fmla="*/ 220931276 h 3409"/>
              <a:gd name="T8" fmla="*/ 220930916 w 3409"/>
              <a:gd name="T9" fmla="*/ 0 h 3409"/>
              <a:gd name="T10" fmla="*/ 359839050 w 3409"/>
              <a:gd name="T11" fmla="*/ 295309374 h 3409"/>
              <a:gd name="T12" fmla="*/ 291032929 w 3409"/>
              <a:gd name="T13" fmla="*/ 270689220 h 3409"/>
              <a:gd name="T14" fmla="*/ 269263739 w 3409"/>
              <a:gd name="T15" fmla="*/ 250475100 h 3409"/>
              <a:gd name="T16" fmla="*/ 293235946 w 3409"/>
              <a:gd name="T17" fmla="*/ 210435269 h 3409"/>
              <a:gd name="T18" fmla="*/ 310340284 w 3409"/>
              <a:gd name="T19" fmla="*/ 170266207 h 3409"/>
              <a:gd name="T20" fmla="*/ 304120361 w 3409"/>
              <a:gd name="T21" fmla="*/ 132299443 h 3409"/>
              <a:gd name="T22" fmla="*/ 297252852 w 3409"/>
              <a:gd name="T23" fmla="*/ 89149830 h 3409"/>
              <a:gd name="T24" fmla="*/ 258379323 w 3409"/>
              <a:gd name="T25" fmla="*/ 60513130 h 3409"/>
              <a:gd name="T26" fmla="*/ 252677757 w 3409"/>
              <a:gd name="T27" fmla="*/ 58310473 h 3409"/>
              <a:gd name="T28" fmla="*/ 155234937 w 3409"/>
              <a:gd name="T29" fmla="*/ 69713245 h 3409"/>
              <a:gd name="T30" fmla="*/ 136964295 w 3409"/>
              <a:gd name="T31" fmla="*/ 132299443 h 3409"/>
              <a:gd name="T32" fmla="*/ 130615143 w 3409"/>
              <a:gd name="T33" fmla="*/ 170266207 h 3409"/>
              <a:gd name="T34" fmla="*/ 147978300 w 3409"/>
              <a:gd name="T35" fmla="*/ 210435269 h 3409"/>
              <a:gd name="T36" fmla="*/ 174023575 w 3409"/>
              <a:gd name="T37" fmla="*/ 253066885 h 3409"/>
              <a:gd name="T38" fmla="*/ 154068634 w 3409"/>
              <a:gd name="T39" fmla="*/ 269264099 h 3409"/>
              <a:gd name="T40" fmla="*/ 82282321 w 3409"/>
              <a:gd name="T41" fmla="*/ 295309374 h 3409"/>
              <a:gd name="T42" fmla="*/ 46000216 w 3409"/>
              <a:gd name="T43" fmla="*/ 327574212 h 3409"/>
              <a:gd name="T44" fmla="*/ 16197214 w 3409"/>
              <a:gd name="T45" fmla="*/ 221320044 h 3409"/>
              <a:gd name="T46" fmla="*/ 220930916 w 3409"/>
              <a:gd name="T47" fmla="*/ 15678857 h 3409"/>
              <a:gd name="T48" fmla="*/ 425924157 w 3409"/>
              <a:gd name="T49" fmla="*/ 220931276 h 3409"/>
              <a:gd name="T50" fmla="*/ 396250744 w 3409"/>
              <a:gd name="T51" fmla="*/ 327055855 h 3409"/>
              <a:gd name="T52" fmla="*/ 359839050 w 3409"/>
              <a:gd name="T53" fmla="*/ 295309374 h 3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409" h="3409">
                <a:moveTo>
                  <a:pt x="1705" y="0"/>
                </a:moveTo>
                <a:cubicBezTo>
                  <a:pt x="764" y="0"/>
                  <a:pt x="0" y="764"/>
                  <a:pt x="0" y="1705"/>
                </a:cubicBezTo>
                <a:cubicBezTo>
                  <a:pt x="0" y="2645"/>
                  <a:pt x="764" y="3408"/>
                  <a:pt x="1705" y="3408"/>
                </a:cubicBezTo>
                <a:cubicBezTo>
                  <a:pt x="2645" y="3408"/>
                  <a:pt x="3408" y="2645"/>
                  <a:pt x="3408" y="1705"/>
                </a:cubicBezTo>
                <a:cubicBezTo>
                  <a:pt x="3408" y="764"/>
                  <a:pt x="2645" y="0"/>
                  <a:pt x="1705" y="0"/>
                </a:cubicBezTo>
                <a:close/>
                <a:moveTo>
                  <a:pt x="2777" y="2279"/>
                </a:moveTo>
                <a:cubicBezTo>
                  <a:pt x="2592" y="2182"/>
                  <a:pt x="2407" y="2178"/>
                  <a:pt x="2246" y="2089"/>
                </a:cubicBezTo>
                <a:cubicBezTo>
                  <a:pt x="2186" y="2058"/>
                  <a:pt x="2113" y="1990"/>
                  <a:pt x="2078" y="1933"/>
                </a:cubicBezTo>
                <a:cubicBezTo>
                  <a:pt x="2166" y="1844"/>
                  <a:pt x="2235" y="1736"/>
                  <a:pt x="2263" y="1624"/>
                </a:cubicBezTo>
                <a:cubicBezTo>
                  <a:pt x="2351" y="1571"/>
                  <a:pt x="2387" y="1407"/>
                  <a:pt x="2395" y="1314"/>
                </a:cubicBezTo>
                <a:cubicBezTo>
                  <a:pt x="2403" y="1233"/>
                  <a:pt x="2403" y="1094"/>
                  <a:pt x="2347" y="1021"/>
                </a:cubicBezTo>
                <a:cubicBezTo>
                  <a:pt x="2354" y="913"/>
                  <a:pt x="2338" y="783"/>
                  <a:pt x="2294" y="688"/>
                </a:cubicBezTo>
                <a:cubicBezTo>
                  <a:pt x="2246" y="571"/>
                  <a:pt x="2153" y="470"/>
                  <a:pt x="1994" y="467"/>
                </a:cubicBezTo>
                <a:cubicBezTo>
                  <a:pt x="1965" y="467"/>
                  <a:pt x="1965" y="463"/>
                  <a:pt x="1950" y="450"/>
                </a:cubicBezTo>
                <a:cubicBezTo>
                  <a:pt x="1784" y="313"/>
                  <a:pt x="1399" y="355"/>
                  <a:pt x="1198" y="538"/>
                </a:cubicBezTo>
                <a:cubicBezTo>
                  <a:pt x="1074" y="655"/>
                  <a:pt x="1045" y="860"/>
                  <a:pt x="1057" y="1021"/>
                </a:cubicBezTo>
                <a:cubicBezTo>
                  <a:pt x="1001" y="1097"/>
                  <a:pt x="1001" y="1238"/>
                  <a:pt x="1008" y="1314"/>
                </a:cubicBezTo>
                <a:cubicBezTo>
                  <a:pt x="1017" y="1407"/>
                  <a:pt x="1054" y="1568"/>
                  <a:pt x="1142" y="1624"/>
                </a:cubicBezTo>
                <a:cubicBezTo>
                  <a:pt x="1169" y="1745"/>
                  <a:pt x="1246" y="1861"/>
                  <a:pt x="1343" y="1953"/>
                </a:cubicBezTo>
                <a:cubicBezTo>
                  <a:pt x="1299" y="1997"/>
                  <a:pt x="1242" y="2045"/>
                  <a:pt x="1189" y="2078"/>
                </a:cubicBezTo>
                <a:cubicBezTo>
                  <a:pt x="1021" y="2178"/>
                  <a:pt x="829" y="2178"/>
                  <a:pt x="635" y="2279"/>
                </a:cubicBezTo>
                <a:cubicBezTo>
                  <a:pt x="523" y="2338"/>
                  <a:pt x="430" y="2427"/>
                  <a:pt x="355" y="2528"/>
                </a:cubicBezTo>
                <a:cubicBezTo>
                  <a:pt x="209" y="2287"/>
                  <a:pt x="125" y="2005"/>
                  <a:pt x="125" y="1708"/>
                </a:cubicBezTo>
                <a:cubicBezTo>
                  <a:pt x="121" y="832"/>
                  <a:pt x="832" y="121"/>
                  <a:pt x="1705" y="121"/>
                </a:cubicBezTo>
                <a:cubicBezTo>
                  <a:pt x="2577" y="121"/>
                  <a:pt x="3287" y="832"/>
                  <a:pt x="3287" y="1705"/>
                </a:cubicBezTo>
                <a:cubicBezTo>
                  <a:pt x="3287" y="2005"/>
                  <a:pt x="3203" y="2287"/>
                  <a:pt x="3058" y="2524"/>
                </a:cubicBezTo>
                <a:cubicBezTo>
                  <a:pt x="2982" y="2424"/>
                  <a:pt x="2890" y="2338"/>
                  <a:pt x="2777" y="227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263" y="321899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5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49" y="-164554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Question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11198" y="1026952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399126" y="1380556"/>
            <a:ext cx="8413477" cy="136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600" i="1" dirty="0" smtClean="0"/>
              <a:t>Can Yelp reviews be used to make the process of sending health inspectors to restaurants more efficient?</a:t>
            </a:r>
            <a:endParaRPr lang="en-US" sz="2600" i="1" dirty="0"/>
          </a:p>
        </p:txBody>
      </p:sp>
      <p:sp>
        <p:nvSpPr>
          <p:cNvPr id="5" name="AutoShape 2" descr="data:image/png;base64,iVBORw0KGgoAAAANSUhEUgAAAMkAAADwCAMAAACdbbBSAAAAflBMVEX///8AAAD+/v5AQED9/f0BAQH6+vpra2uMjIypqam9vb3Dw8PJycn29vbp6enf39+2trZbW1tOTk6BgYF2dnZiYmInJyevr6+VlZWdnZ2jo6M0NDQ6Ojrk5OTt7e3Q0NAZGRlEREQgICBvb28SEhI1NTVTU1MiIiJ9fX2Hh4eZIsUkAAAafklEQVR4nO1diZqqOgxusdSNxV1RKS64vf8L3iQtKMpSlzkzft/NmTPjAqU/TdI0TQIT8wNfzaVgjDnsq6nLuct5VwgA8t1QTgDE5WvFBBO/3Zf3iLuIxFXs67kLkAAWDkjEl0NxCYmL3PXlSDjPuevL6X8kf4/+R/L36H8kf49yJE5OzPlKE0wjgTmeei8MIPaFRtgNdzkOWMQCYTjfON/fcJf5xBHsK02XHIlgMun3el7sMPGVFv6Vu5LxOuV8c+wE37lW4Zxrie/NuKFWwr5xAamRuKpHIDYp/k4Hwvk6IAZJGuOIbKPB/LKCF+vwC9lLI1kt4FcrhvfSG8EnZ/nb/XqeNJLZAf6ENDGycMf1TPllxHNq+8xPYtDAHXjT/2YkC8e/IAQ2gEGafysSnFO6LATNNWFsDG+Sb0WCWCJnAH+7LAE15vq/3a/n6YpkIpcoLWMXOU1+pxaGuRD4au0nGaghGCxfyl2rFmphedGmyyhkzvdN8gbJBRB0mB/hm/EXTiYss4U3IULAiT0OfrtHr5JZ/fpTQBIxxPJ9fKUpW5+gtK8TEPTvU1qGMo+EvwcoE/+Ltx7yNWOyIotFim8dlAyJw3BehCn+W4EYJCloLL+NbDbQUL5QXG48d/4J179z7SL6PihmTJQDXVdbZLCOj4r4+xaNRk4C8qaER1pyhV/pGc4lHjovWDxEVtvOxRcaXjdygnMJzfU8nYbs6yb7nLuIneB/V3vw2gkutv7QyDR25OpNdUzHkzaZ9rw9CKV24P/+ngqxfgPdIhH6l1quNZbtuJvIvKnfJJLihi5c5QTvu9DbQPEiWxOvRvtFL/R1Uzf7Xv+aLNDe6C46A5gJ2ImJaLS7OpD42TFQCJKT/TX/797qr9nN18X3TzfBaB+kib0qd0xlf9HGbQgd1/InZvz6kTFzfOI9UjJYnEcb+n5b8vU/p4bVrJGH9ayEVofVjqSIb8q+/te07tZKPbch1+qonyevLgpNH+Lq0Dvzxs3+mBfmx60B5LrXn3eJWiHpdfPW9EeTun3D2yPd7LWWc5df++W6N82WXjy7He9DMbeEZ11wTW9cfmY1Ouzdyxb78MGmbpgkp5DVKGN9SDpqPdJou56l+vtZyddF2s7oyrNt45E2tN1oLLvb5o5e7aZ0ttIK7kmppGuUsMvHj9/fHd070qVHvaYjbUjNV1o0WzfNKQOimrsKMyMpBlz5qsHlmPJMUsaVi2FHNz5YGwZYe5U3zZ68fEd9G1obrrfRHmSQCFwH+4tWemXPzTFETV7apENAYgIxQTinmIkXvWbGsGEB+tvHYYIuuJFjLJhG46swJtSOcOKLgbBrTRc93BGuZk9yWsoRiNqc4cYe563cWnqVxhgSgC+6uEHFpJ3nqogEb6aan/QEMjQo4GNtU1cMisMGMIBLJoUkp1nv5cWMNiUTGNqOxGURg1GZScu7UkTC8oVWOu4HBEL7jPDeZ4NcNLfRD3PmfEotOLh63hs/06u2+5zzQ0KOKidJ8cbY7Urdc1d0Ir6axD4Z+LQkdjIju5QEC7c4JHocgL+28Ru85TAfmKtNlxWOghtzsRzf2zWjg35InF328RPxXQ7rU3yIHh9gjV3v9QAeOFGN0Kmr1yjIrVP5DHdhhgAISUyelVYPHXeWXcHDgB2O0iw5g6Hux4uEC1ZQwYnWlQ4O8VE9KScgENgL9KqgRrLlD9TceOO0fgH9vccdpZcJkWzQLCGvgmC9DR/Fdqde5xPGtjQJUtqDvcveceQCpdxIkpxwvnhdTnIkoAdRSgGJ7eR4lRN5RDZb6iWAdYAXqpgIxwTOkzCvmjF5Bwlxl1Rknwxcfgye0V0gJz5tYS8z34DtfnzGzEJ5y0XUV+pdOdESHyyHp9lxGXThJvm2ukvH3OE44t0UV1+I5aUF67v8MJ+QebNftkh3veHB8IE/j0NtZAzh79l6ZtRxkD7ZOlJk1o+17gIKW9zdZDZaihr5LVdft7gosd1mM0j8M94BX+uiZ0K4cYrHuwiz0HAy1OOirZ4XCaYkvKmncZKc8fbMfOuZkeeRBQkZwhqL/cQIRw7gkimImJxjMwNmL2ZlSGgbuoOvp9C1qe3waiSrCfzamy1GRzj2samEmZBktjAaSm84+R0yfvh2GYdLXG+tbXfXDHdv9CrZ73UTbfvayiz68ok1eToda+6a6EyDl5HQ7eDu+qD71ntCTvRKcyL9Dr1bPrPH6Ggz3M0WZmnKW+Eb4u6Q7joYFGsw8MeW2odnUIC9I+0G4GNbIUOC8eunfLUkk43voxY/fcCCTCbrzW47DsmCtDuVZ1BmiUgzv0xkaX4yPZ+AnI9E0OuMo56ZGd+a41eoe/zE80LxnAVpkAzjAJfNHtr1q9B+bnOMtSJAG0v4/761siO7S5Ba1Bbkc9y19yWqDEbhwpF19IpztSAlql5tQb6FRFuQ2h7XFqQV5UgmPjvCC8nCmf3qhpGiozExe0VmTF61Vh7WJ89YkAZKWzHv4EawFAc+PfrW+svJV1pk6QRGTt5fMzK8Hyjx/hNaGJHg+lUFwFUJ8Gm7JMrW7LM9AkELch0KnacGGnnTezGCR++joxY+m7WFfu3k312Pq0JCMcK4tBEMnQB8bm9BQpdhUna7JtJlTn7D101huB/QRCvUdw2zFea39895eHGHhOa1ORiQAp1ExWWaMTwqfFg4UCjlbUW7reglapdeyJ6SA6ocB32hsGbaqXvLp6JtM5lQbNdkEY0x8i7tyoeR1OsW45Uq+LvQKwwz0dwRUpJFPsg2iZ92d+k/6D5b0fYVJipdSIndfF23p5XlBGXUuT+4yaKEhTNJB116XXekFaGkzubCX8LfjXpUhBS38XCWkRLlT7N9l9X8LkKVnNi+UkEcJkkSAsUx/GQUxmHQp9DvCxqxvB+E+Fn8MoVqcd0EmgdZS3hhvHocKFUWDZx7JPxue7VJZ8NOyLLaK1oTwpQX9qP29nbU7sl1zYZWyUbUC5Rq+y9r9I42h2Fnnih2dZs4VyQcXUMKTJ0kyMDSMgVVk+idt1bXr92JfI4atjWBZu2uMrrZiM5NVJTxvd3yFbzzhpu6Fn+P3BbYErQjIYvcRcpJ3LAfSZV2S8LyYzdbHdZr3O5b/yLhxQ+r2SlNacBWnmD5vlMxvqsoR47sk3Cks1VrC5RtZz5S6+H3T9D12q31bEM6N/LztdDd7lxhRpSgBuFohAFt0M+vUn4vCdBqp034rMu3+fGFMXG0fc9Poz9LtESeqns5KcwftKGEQNLtEOg4/It0HB5RGQ0DScqqLL6LXF5oyPH0OP3TNEQ5xgwNUY6EWAztuHS4b7f1z18lhBLRXF6GBBextE83PE/+PKE6pq3BMjlBoUej9tg5j8eX8Z+lM/TtskeLT5YjwQlSgSzNOl9BQ/LkOswEU5m9X8NcgkUYTRUtvoE6Kx0NwLUhq27XhLBmasEKdBl9BaH3M/VId6HxrG6NR1oE8kt3+RXUjVbkAN7RUuCgWMFSGeOQdC0JGpvbHmtLzzQ4h0FZKZ1nxpdC3OwtOujcbQ/mlrTdDi8924OtadDrDYDgd+ORGDufMNlNebqUxT1SmBXTDjVUT/py6OLf95uPfoL6Xm85ng5Ho+P03O03ts1p950WKoWdH4f1XD7r9nvN1J+4Ub+/PIH2sDjakqDn2iNgaDfp1fZlgGFU+/KoMvSd9by+Bc0AsudhANLU5nAL8vrLPa1SXTdfA8+i2lMSEJQRKyNnidsPzZR4yXzFZ4MkQWkbemXB+c9R30uWQxOXmq9y4XU6rmm7H545P5QCESBCx6SGPPoVtrtJMj/xVj9JIgNFf/U0eeZ32J9ubjw1PEu1oLDIypNDWH/MSscEN0SGjVfHEKpuGPZW/NBLwiX0YNt/CcYNXcxEfRNPngXKR9VQQujvpnRMCEn1ifrsMOyDWPbCcLABCGEYwWS67TWcVd9kb3gNaXevQ6KD9U9JZdthVImkg0i0x6+MEIfXJSgrgDIHKPAJMtihH1edVEvYy5jSwzIxz+Ukx3Up7Q98lsRVSFiGpIa8VTpXIaiutQdQUjw8wNXyuh+/ggRIXdJ8RO5cj1psRpX3KKgfk+oeodc3GaHLNkhOfOfFAYj9MUF3Lgb6Bi8Bife8JsMAB2Uzr+qSWtYiCWp80EkchEO+GQTKW/NZEiiYgKZhQCl3MFbxM/7tUDvJ9zcpIiVIEOSioksNSKZBJZQgniz8IByBkKigf4BhVwojypQCBnMJShBXn15sC4+Do+uB6OE6w3F48AP53Vok1TkLKpnxuVQxRiP4qp/yYxj4S/RxBBTBspn78RMZDyqI2ZTXIyFJ2Ve10ISkmjyQza6vYliOJcpPsBqb8sEShUtRDCKP/Jqz7wigYKxzvW+evp1iKsnj+eoNJOhA2g18lYAWTpQczPgo8LE+0xm+HOOVO09AUWrp8kIqVTmU6i7JeiR1fUEemvWkD5C2MCqDE2/HPs6nZ+GrCUnnE0C8uj2mDAhyV1UD4mUkfoghZGki/BDm9cD3QXXBZTCoqiOUT4UPLnC+5cBsm/fBCMm4qj1nXo/EV77+/0hSEZS+LzE0RPkY8jNVNCod+BqnBnyvys8ukGJti8xBOgCk77E/CpuoRyLrri+TFsYcAhQPtHDsM7C69vBxB4uY+QElfkyD2iYMiX6T/s3EJB1UtfcOEgPlkAjZ34E9IP1lysdKohaOmAwoHLwdy0YsUo1skjnxkEPyKhLpy2qCwcBElV0ghIfhuRLXNBefAm7nDLmPY4yZqGsDm3GWOfM00VDpCz820oBE1KCg00PcUzqFEoMHD5ISm8Zwg8boqZGKxH4XCrjt5Wh8/PHDFrfjLoyrqbgtJKYvIcnO91DsR6GUqIWVxC2wC2CYYLSIwNItYASETvl9zChqSijOkYCqrOxJLZJ2ExKgPvLQMXZ8MOsngcTTIinUFD3OIlzj9UdhbTtqbTUk1BKrvqdvIgHZ6KUUmuzg1DSBjzRnwbI47TFBOY78XCcpGOdim/Q8qGIuaKYeidOERMDNSBBKK9CxcdDkheJaVZtKFKNdhvJfjYVtudtgcZkx4euaO/suEsSiK0VPA+FHqIUFm6A3UMRDMGaEA8YMdKEKiABGNC6HZiAwJD+GRN8jMSAooG5xfldGC4t4xGd9xvaaLSp7MG/kqQwmqODqQWlCIq79LYci8EtBvRkyQfM7zCRTWEuCvLdgVAYrCkSuRnK2mElItQGz4gUrbmgDEoaFV7C7dSS11OLc6KCQjB1HtGlUwlF2S1PllDYjHX9kg4Ti45l0CEtJM8IKSTNhxCC6cScgDhcXrDzhDzE/gc3TzE/SL29KMlTUFiMCVlFQ2wULJE4zEjykiwGhE8lgleUupUAt3EfrxXB5t+KmMIuFiZ5sKu7FZ5FIwaSgcqt7OBEsdLC6QN53o53xW2E91nImZb1dAwyDZEEPnJCl3XGE04gEY9mE00Q6vIqSxM7SgcUGRnBrAzLj8n3VqYNNHXdlAYQwuTpUfkBU9EY0ITGRODYk2AIv2fEdXGWB6tre1DcBDVoOpBmJcUTU9IJZIXmCHDQFeboQAub3U+ecXrvoVicr9BvkhNizFTQF6TufRMKYoGCwiDF/lLG3AUJzZGkHklXNmBgbhspSvIvEKqJcH4SblFS9LJJUJL5o387LsbP6+YT0xTFo7saHkJhT8L5diMGoesNNQSHX7Ms+Xt9hk3o5wQU0CUJtT5yPcpcuJ4EM5p4e106dsrwcShiuxkF8OVZZwbX6i39UTrBBeb65nRmju4SkJE0dP9DKq7A9ehP2HNnl8H0cCV71ku1BuVkNLOR2SlW/j/MXZlDcK2Ubc3pMh4llZtHnkeCFO5vrdm2+n74QZgIpIKE43vGteshQ4PvVwrfNVP0BJBiL3ztmPcrAgBpO2OOzazWSSXawYa2sltk50c/3+i0k2EG/e1PRyIjuMM8sKhwqmDYzC1KCdMRSp7Ix7eUnkZB9xJLOdETh4nn/OvqKhato7YnLqAL0zXYc6qB+23IDPzQmJmfCj5PBsnO5LKIRKYFCETHHaABt1R/n3clag0lb7c5A6Rwkkwb4m0jYNS4JM1VjcnffFk0xhh8LaYofwzd+4mGAWM8L9VPjnrzczyHRzRMewKJow+58zZDUtZoouQvW/BIEQuaM9Eoe5A8joYZMIB/5Xxa36XgSMKKl2c6ezquLaomXHs/9c0husyd1J5Mtp7Je5mO88bg/sblQKmmOpTSJ1eZ6Pz4mjGVl3cIhzSqGg+AHd/Jmc5nVur1Wr33lGj+OJDP4cXmM21yjLHMVy4RhcJAuwHEbcv3idf7FmFwb7VyfdUMz4uial/Ru0/8SCU7WGDSmy+Lj/vlePVFaq57+ORK2TLH/jsDA3rNeeXykAPM/RYLqitKbJzD1LV18Qp/zaOi/2vg/HxPGeimfxh0qwqcLM37hmAjtFpvv+Ja7F5nVEP+IyP/bMTHlP2nHZOKzbL3yEZH/11qYoEgM5NLVGQjL93GX1EXn4xPMI6neh9DrqK8bE/RPO6J/ACAYtIglKxxtYX6i8X+KBI2WaIbBJzRF8ouqrin7fOP/dkz09ukc639gMbkjVhv6wjFhwqMtlQUJuq7OOvjUo4h+GgmWbjCVfBlTC9qHaJvc9YA2GM+hcQO9qYt/fExMzVLspjclZ9BWV7YBjB4BG3XNEe8p459GIrQ3BZeHF12zOB0wbaNAz3XNR3cSvFUTz/T3H4wJ9lAtM8/7wpR8oC3DjnFvLdXbE+SPr+PJvRDPt5l3desLsxWCokMBhuhz3PbVm5Lys2NC9btZuBjxPMgm0aWUdX0UhyWZ19jd90qdrfbX+hEkZE1pGP58usrcvu59IVd06/Ps4Q27YahPfY3LfgIJyQE9YCyMWgWfNR/d1XiDpePxZtNn1FfGXfQ8mh8aE2Qc1d9ft0M0pfMH9hHeLt9oQCyD8LmCrdeGLHZMnZo9/YpoAZwsrpmVOW9NVaEl4jQMNsxGBY/bdkwF8GKFsMZLWiB5loSDzt/O7mY7yzzihWJo7g5m+ARuN9uSJMizc1wZ01Fz2c8jwaUUFQfOQgLzpMQ91Xcs9DHfCMrjU+joc/z0hX9iTBjGeuUbh2bLEN+EenYvHgwCdc1ezP7x3UBdj7Qan0YkzhPV6gTFLTEMhrwLNKVuTspvC1bkuz+cU8F8inYSgn0Kie1N0d4GQf73RyTwPykBQp6juHiCYbMZFfmkGLRPIbEJVdPxYrifg4nAD8G/uspvxUlS72IX0pXp9TSgMDmry9sgsWxKN0clGx4DsuHtqTz4j0yBvnuNpM1GBd+PPEHxpFYd+CwSpvb8OjUUkEzLhwTPwkDDGyRZQAJm6VAFRDv6JBJH+OOrtrpjrqqITjrv8ignelxSeyifibKl/oARNebl5PI1q+kQVXapiKtfWNxJR1hEdNrCQMnFDIHS/tCQyOoOsXhdHVgfVQS13nXAJhrdIgdFUhC1xx9EPUNyqE9wYpPKMwkKtl/fjcZ4YYtch7wlfLADL7uzLnq4am8IrrjK2RLxgaz4svGOvpnddEOqXZFGgo4hVX+uT488KEXCKfMPDmnKW2tEQll6jeRTslVhMXKD5OQJWZVzZhK4krQUipun/tUlevmyOXfOJq2SSCQbXibvOk6ruRm54I8FFwwW3CLG7Lt6+hQS1qq4p5SxYdFMPMoCDctYbMKae/AZJM6iis9dfPBo0+kKbrk3q8s764o3kVgCwbzsqjHhC2mTw+w73Qo5o0FZhwZxZQNNSJqSwXXaOBYpKJ8PMLbft8gshyNYZRkJkrWmFpqyyhu7QN2AtXgVY6wS28oFAdnRVcqY9+rbCSprFoiGihhZIQv6qS7KsUl8c1BzUQwVD/N+3w8K2MUNbTRUX7DoQRyr5DH2PDPu535sAcK0pJJjvqS/a4tj9lddUw1VSmorx+Qk249AzIo3Uk+VRw/CdanYU/OzsiorV2qogYOlc+L6IkPQyI1DtMAQVLCGKv9YFvOJ49y/VGxLZ2qpir5g+Zymaj4211edPOi6OCQ4Is9T+1F5GNfRtrYCVfA+EoyTde+w4PvdS0DCcPwg9EZ00mUtkob6XRalwwazByMYX666rxUkC8POfSR7JjrtuvPq63fV1rnLrrzIGdnYWfRq1XsJB9F8liss9zZNe1ZXeK6mOhwisSkVOC3wlEE0TN6oQZh403wgCoO9qGk0qUUysigH2RsVmYDyRi5WdSRrijteVte9iKv7aFrTbNKp466RRYnO+aGoY+C6R6vSnvUlOrvT663Jvf3rmna9S+2YWJRNXZ6u2l9z1sXirBoyZ/eiHS/aDi7f1LTcr0diUcp2Oct3SMgx3R5Y179tqE7bG69v/cW0oq8+vHeu5C6QoK1Fhd9lK/N/Io5pNHi5nPADDbqTltntMtxV05/BhPNdORLQz2ubasv7fCZb7xcfLhHdjcb0AHuzxt/XNE+lkkuR4Bps1YkWi9qS4vi9VsOn42URRVH94c8QNYQttrP09BE2X9V+d0SPmSuRE4zr3U1sKqwvFufJGS7xUxXcAdO4fTwOx4uagy6oICblSPDRkdOmkvv6+8vl50rzU9MX6uz4UvMIAEw66pYjweecbf/YkxCquzNGHk9KxYTSqk/T3374hO2DMfYwQR9UKRCHeVgt+Lefb2JLqOIW5eEujsB0sM3xt585Y0dH0G8nrxQIBsF00aXxY48u+hy1tlvM6tyXPwWckkV2+GSd33y8kTXNKMKyakz0Y/h2219/XFMjbbGqxqQq/NAxT6t0V38fCFqaaVwZFIqDglUB078OhYQEn6pZwV0aDPKXe/ijUKhbIPC4CXWRTXF6VGNstv17WLbZb1qzjv0GHCAsWE2f79Z/EAvStkXp9WfVGDopHDmn587N1n8PCtzdGQXFjf3maFYM2aLNUJ7uDj/3gL9nSfdkPdPPNexKpznB06EI/7OO7uf4gMY/QrO8RMVU50TbhBhjxkWG5a+RO1w+FV0MhkuyGDW3+68pPfcsykgVhwXYUIXd/fb04H3+56Q9rJvZseMF0nQuo/8AR1ZM1Kftdf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png;base64,iVBORw0KGgoAAAANSUhEUgAAAMkAAADwCAMAAACdbbBSAAAAflBMVEX///8AAAD+/v5AQED9/f0BAQH6+vpra2uMjIypqam9vb3Dw8PJycn29vbp6enf39+2trZbW1tOTk6BgYF2dnZiYmInJyevr6+VlZWdnZ2jo6M0NDQ6Ojrk5OTt7e3Q0NAZGRlEREQgICBvb28SEhI1NTVTU1MiIiJ9fX2Hh4eZIsUkAAAafklEQVR4nO1diZqqOgxusdSNxV1RKS64vf8L3iQtKMpSlzkzft/NmTPjAqU/TdI0TQIT8wNfzaVgjDnsq6nLuct5VwgA8t1QTgDE5WvFBBO/3Zf3iLuIxFXs67kLkAAWDkjEl0NxCYmL3PXlSDjPuevL6X8kf4/+R/L36H8kf49yJE5OzPlKE0wjgTmeei8MIPaFRtgNdzkOWMQCYTjfON/fcJf5xBHsK02XHIlgMun3el7sMPGVFv6Vu5LxOuV8c+wE37lW4Zxrie/NuKFWwr5xAamRuKpHIDYp/k4Hwvk6IAZJGuOIbKPB/LKCF+vwC9lLI1kt4FcrhvfSG8EnZ/nb/XqeNJLZAf6ENDGycMf1TPllxHNq+8xPYtDAHXjT/2YkC8e/IAQ2gEGafysSnFO6LATNNWFsDG+Sb0WCWCJnAH+7LAE15vq/3a/n6YpkIpcoLWMXOU1+pxaGuRD4au0nGaghGCxfyl2rFmphedGmyyhkzvdN8gbJBRB0mB/hm/EXTiYss4U3IULAiT0OfrtHr5JZ/fpTQBIxxPJ9fKUpW5+gtK8TEPTvU1qGMo+EvwcoE/+Ltx7yNWOyIotFim8dlAyJw3BehCn+W4EYJCloLL+NbDbQUL5QXG48d/4J179z7SL6PihmTJQDXVdbZLCOj4r4+xaNRk4C8qaER1pyhV/pGc4lHjovWDxEVtvOxRcaXjdygnMJzfU8nYbs6yb7nLuIneB/V3vw2gkutv7QyDR25OpNdUzHkzaZ9rw9CKV24P/+ngqxfgPdIhH6l1quNZbtuJvIvKnfJJLihi5c5QTvu9DbQPEiWxOvRvtFL/R1Uzf7Xv+aLNDe6C46A5gJ2ImJaLS7OpD42TFQCJKT/TX/797qr9nN18X3TzfBaB+kib0qd0xlf9HGbQgd1/InZvz6kTFzfOI9UjJYnEcb+n5b8vU/p4bVrJGH9ayEVofVjqSIb8q+/te07tZKPbch1+qonyevLgpNH+Lq0Dvzxs3+mBfmx60B5LrXn3eJWiHpdfPW9EeTun3D2yPd7LWWc5df++W6N82WXjy7He9DMbeEZ11wTW9cfmY1Ouzdyxb78MGmbpgkp5DVKGN9SDpqPdJou56l+vtZyddF2s7oyrNt45E2tN1oLLvb5o5e7aZ0ttIK7kmppGuUsMvHj9/fHd070qVHvaYjbUjNV1o0WzfNKQOimrsKMyMpBlz5qsHlmPJMUsaVi2FHNz5YGwZYe5U3zZ68fEd9G1obrrfRHmSQCFwH+4tWemXPzTFETV7apENAYgIxQTinmIkXvWbGsGEB+tvHYYIuuJFjLJhG46swJtSOcOKLgbBrTRc93BGuZk9yWsoRiNqc4cYe563cWnqVxhgSgC+6uEHFpJ3nqogEb6aan/QEMjQo4GNtU1cMisMGMIBLJoUkp1nv5cWMNiUTGNqOxGURg1GZScu7UkTC8oVWOu4HBEL7jPDeZ4NcNLfRD3PmfEotOLh63hs/06u2+5zzQ0KOKidJ8cbY7Urdc1d0Ir6axD4Z+LQkdjIju5QEC7c4JHocgL+28Ru85TAfmKtNlxWOghtzsRzf2zWjg35InF328RPxXQ7rU3yIHh9gjV3v9QAeOFGN0Kmr1yjIrVP5DHdhhgAISUyelVYPHXeWXcHDgB2O0iw5g6Hux4uEC1ZQwYnWlQ4O8VE9KScgENgL9KqgRrLlD9TceOO0fgH9vccdpZcJkWzQLCGvgmC9DR/Fdqde5xPGtjQJUtqDvcveceQCpdxIkpxwvnhdTnIkoAdRSgGJ7eR4lRN5RDZb6iWAdYAXqpgIxwTOkzCvmjF5Bwlxl1Rknwxcfgye0V0gJz5tYS8z34DtfnzGzEJ5y0XUV+pdOdESHyyHp9lxGXThJvm2ukvH3OE44t0UV1+I5aUF67v8MJ+QebNftkh3veHB8IE/j0NtZAzh79l6ZtRxkD7ZOlJk1o+17gIKW9zdZDZaihr5LVdft7gosd1mM0j8M94BX+uiZ0K4cYrHuwiz0HAy1OOirZ4XCaYkvKmncZKc8fbMfOuZkeeRBQkZwhqL/cQIRw7gkimImJxjMwNmL2ZlSGgbuoOvp9C1qe3waiSrCfzamy1GRzj2samEmZBktjAaSm84+R0yfvh2GYdLXG+tbXfXDHdv9CrZ73UTbfvayiz68ok1eToda+6a6EyDl5HQ7eDu+qD71ntCTvRKcyL9Dr1bPrPH6Ggz3M0WZmnKW+Eb4u6Q7joYFGsw8MeW2odnUIC9I+0G4GNbIUOC8eunfLUkk43voxY/fcCCTCbrzW47DsmCtDuVZ1BmiUgzv0xkaX4yPZ+AnI9E0OuMo56ZGd+a41eoe/zE80LxnAVpkAzjAJfNHtr1q9B+bnOMtSJAG0v4/761siO7S5Ba1Bbkc9y19yWqDEbhwpF19IpztSAlql5tQb6FRFuQ2h7XFqQV5UgmPjvCC8nCmf3qhpGiozExe0VmTF61Vh7WJ89YkAZKWzHv4EawFAc+PfrW+svJV1pk6QRGTt5fMzK8Hyjx/hNaGJHg+lUFwFUJ8Gm7JMrW7LM9AkELch0KnacGGnnTezGCR++joxY+m7WFfu3k312Pq0JCMcK4tBEMnQB8bm9BQpdhUna7JtJlTn7D101huB/QRCvUdw2zFea39895eHGHhOa1ORiQAp1ExWWaMTwqfFg4UCjlbUW7reglapdeyJ6SA6ocB32hsGbaqXvLp6JtM5lQbNdkEY0x8i7tyoeR1OsW45Uq+LvQKwwz0dwRUpJFPsg2iZ92d+k/6D5b0fYVJipdSIndfF23p5XlBGXUuT+4yaKEhTNJB116XXekFaGkzubCX8LfjXpUhBS38XCWkRLlT7N9l9X8LkKVnNi+UkEcJkkSAsUx/GQUxmHQp9DvCxqxvB+E+Fn8MoVqcd0EmgdZS3hhvHocKFUWDZx7JPxue7VJZ8NOyLLaK1oTwpQX9qP29nbU7sl1zYZWyUbUC5Rq+y9r9I42h2Fnnih2dZs4VyQcXUMKTJ0kyMDSMgVVk+idt1bXr92JfI4atjWBZu2uMrrZiM5NVJTxvd3yFbzzhpu6Fn+P3BbYErQjIYvcRcpJ3LAfSZV2S8LyYzdbHdZr3O5b/yLhxQ+r2SlNacBWnmD5vlMxvqsoR47sk3Cks1VrC5RtZz5S6+H3T9D12q31bEM6N/LztdDd7lxhRpSgBuFohAFt0M+vUn4vCdBqp034rMu3+fGFMXG0fc9Poz9LtESeqns5KcwftKGEQNLtEOg4/It0HB5RGQ0DScqqLL6LXF5oyPH0OP3TNEQ5xgwNUY6EWAztuHS4b7f1z18lhBLRXF6GBBextE83PE/+PKE6pq3BMjlBoUej9tg5j8eX8Z+lM/TtskeLT5YjwQlSgSzNOl9BQ/LkOswEU5m9X8NcgkUYTRUtvoE6Kx0NwLUhq27XhLBmasEKdBl9BaH3M/VId6HxrG6NR1oE8kt3+RXUjVbkAN7RUuCgWMFSGeOQdC0JGpvbHmtLzzQ4h0FZKZ1nxpdC3OwtOujcbQ/mlrTdDi8924OtadDrDYDgd+ORGDufMNlNebqUxT1SmBXTDjVUT/py6OLf95uPfoL6Xm85ng5Ho+P03O03ts1p950WKoWdH4f1XD7r9nvN1J+4Ub+/PIH2sDjakqDn2iNgaDfp1fZlgGFU+/KoMvSd9by+Bc0AsudhANLU5nAL8vrLPa1SXTdfA8+i2lMSEJQRKyNnidsPzZR4yXzFZ4MkQWkbemXB+c9R30uWQxOXmq9y4XU6rmm7H545P5QCESBCx6SGPPoVtrtJMj/xVj9JIgNFf/U0eeZ32J9ubjw1PEu1oLDIypNDWH/MSscEN0SGjVfHEKpuGPZW/NBLwiX0YNt/CcYNXcxEfRNPngXKR9VQQujvpnRMCEn1ifrsMOyDWPbCcLABCGEYwWS67TWcVd9kb3gNaXevQ6KD9U9JZdthVImkg0i0x6+MEIfXJSgrgDIHKPAJMtihH1edVEvYy5jSwzIxz+Ukx3Up7Q98lsRVSFiGpIa8VTpXIaiutQdQUjw8wNXyuh+/ggRIXdJ8RO5cj1psRpX3KKgfk+oeodc3GaHLNkhOfOfFAYj9MUF3Lgb6Bi8Bife8JsMAB2Uzr+qSWtYiCWp80EkchEO+GQTKW/NZEiiYgKZhQCl3MFbxM/7tUDvJ9zcpIiVIEOSioksNSKZBJZQgniz8IByBkKigf4BhVwojypQCBnMJShBXn15sC4+Do+uB6OE6w3F48AP53Vok1TkLKpnxuVQxRiP4qp/yYxj4S/RxBBTBspn78RMZDyqI2ZTXIyFJ2Ve10ISkmjyQza6vYliOJcpPsBqb8sEShUtRDCKP/Jqz7wigYKxzvW+evp1iKsnj+eoNJOhA2g18lYAWTpQczPgo8LE+0xm+HOOVO09AUWrp8kIqVTmU6i7JeiR1fUEemvWkD5C2MCqDE2/HPs6nZ+GrCUnnE0C8uj2mDAhyV1UD4mUkfoghZGki/BDm9cD3QXXBZTCoqiOUT4UPLnC+5cBsm/fBCMm4qj1nXo/EV77+/0hSEZS+LzE0RPkY8jNVNCod+BqnBnyvys8ukGJti8xBOgCk77E/CpuoRyLrri+TFsYcAhQPtHDsM7C69vBxB4uY+QElfkyD2iYMiX6T/s3EJB1UtfcOEgPlkAjZ34E9IP1lysdKohaOmAwoHLwdy0YsUo1skjnxkEPyKhLpy2qCwcBElV0ghIfhuRLXNBefAm7nDLmPY4yZqGsDm3GWOfM00VDpCz820oBE1KCg00PcUzqFEoMHD5ISm8Zwg8boqZGKxH4XCrjt5Wh8/PHDFrfjLoyrqbgtJKYvIcnO91DsR6GUqIWVxC2wC2CYYLSIwNItYASETvl9zChqSijOkYCqrOxJLZJ2ExKgPvLQMXZ8MOsngcTTIinUFD3OIlzj9UdhbTtqbTUk1BKrvqdvIgHZ6KUUmuzg1DSBjzRnwbI47TFBOY78XCcpGOdim/Q8qGIuaKYeidOERMDNSBBKK9CxcdDkheJaVZtKFKNdhvJfjYVtudtgcZkx4euaO/suEsSiK0VPA+FHqIUFm6A3UMRDMGaEA8YMdKEKiABGNC6HZiAwJD+GRN8jMSAooG5xfldGC4t4xGd9xvaaLSp7MG/kqQwmqODqQWlCIq79LYci8EtBvRkyQfM7zCRTWEuCvLdgVAYrCkSuRnK2mElItQGz4gUrbmgDEoaFV7C7dSS11OLc6KCQjB1HtGlUwlF2S1PllDYjHX9kg4Ti45l0CEtJM8IKSTNhxCC6cScgDhcXrDzhDzE/gc3TzE/SL29KMlTUFiMCVlFQ2wULJE4zEjykiwGhE8lgleUupUAt3EfrxXB5t+KmMIuFiZ5sKu7FZ5FIwaSgcqt7OBEsdLC6QN53o53xW2E91nImZb1dAwyDZEEPnJCl3XGE04gEY9mE00Q6vIqSxM7SgcUGRnBrAzLj8n3VqYNNHXdlAYQwuTpUfkBU9EY0ITGRODYk2AIv2fEdXGWB6tre1DcBDVoOpBmJcUTU9IJZIXmCHDQFeboQAub3U+ecXrvoVicr9BvkhNizFTQF6TufRMKYoGCwiDF/lLG3AUJzZGkHklXNmBgbhspSvIvEKqJcH4SblFS9LJJUJL5o387LsbP6+YT0xTFo7saHkJhT8L5diMGoesNNQSHX7Ms+Xt9hk3o5wQU0CUJtT5yPcpcuJ4EM5p4e106dsrwcShiuxkF8OVZZwbX6i39UTrBBeb65nRmju4SkJE0dP9DKq7A9ehP2HNnl8H0cCV71ku1BuVkNLOR2SlW/j/MXZlDcK2Ubc3pMh4llZtHnkeCFO5vrdm2+n74QZgIpIKE43vGteshQ4PvVwrfNVP0BJBiL3ztmPcrAgBpO2OOzazWSSXawYa2sltk50c/3+i0k2EG/e1PRyIjuMM8sKhwqmDYzC1KCdMRSp7Ix7eUnkZB9xJLOdETh4nn/OvqKhato7YnLqAL0zXYc6qB+23IDPzQmJmfCj5PBsnO5LKIRKYFCETHHaABt1R/n3clag0lb7c5A6Rwkkwb4m0jYNS4JM1VjcnffFk0xhh8LaYofwzd+4mGAWM8L9VPjnrzczyHRzRMewKJow+58zZDUtZoouQvW/BIEQuaM9Eoe5A8joYZMIB/5Xxa36XgSMKKl2c6ezquLaomXHs/9c0husyd1J5Mtp7Je5mO88bg/sblQKmmOpTSJ1eZ6Pz4mjGVl3cIhzSqGg+AHd/Jmc5nVur1Wr33lGj+OJDP4cXmM21yjLHMVy4RhcJAuwHEbcv3idf7FmFwb7VyfdUMz4uial/Ru0/8SCU7WGDSmy+Lj/vlePVFaq57+ORK2TLH/jsDA3rNeeXykAPM/RYLqitKbJzD1LV18Qp/zaOi/2vg/HxPGeimfxh0qwqcLM37hmAjtFpvv+Ja7F5nVEP+IyP/bMTHlP2nHZOKzbL3yEZH/11qYoEgM5NLVGQjL93GX1EXn4xPMI6neh9DrqK8bE/RPO6J/ACAYtIglKxxtYX6i8X+KBI2WaIbBJzRF8ouqrin7fOP/dkz09ukc639gMbkjVhv6wjFhwqMtlQUJuq7OOvjUo4h+GgmWbjCVfBlTC9qHaJvc9YA2GM+hcQO9qYt/fExMzVLspjclZ9BWV7YBjB4BG3XNEe8p459GIrQ3BZeHF12zOB0wbaNAz3XNR3cSvFUTz/T3H4wJ9lAtM8/7wpR8oC3DjnFvLdXbE+SPr+PJvRDPt5l3desLsxWCokMBhuhz3PbVm5Lys2NC9btZuBjxPMgm0aWUdX0UhyWZ19jd90qdrfbX+hEkZE1pGP58usrcvu59IVd06/Ps4Q27YahPfY3LfgIJyQE9YCyMWgWfNR/d1XiDpePxZtNn1FfGXfQ8mh8aE2Qc1d9ft0M0pfMH9hHeLt9oQCyD8LmCrdeGLHZMnZo9/YpoAZwsrpmVOW9NVaEl4jQMNsxGBY/bdkwF8GKFsMZLWiB5loSDzt/O7mY7yzzihWJo7g5m+ARuN9uSJMizc1wZ01Fz2c8jwaUUFQfOQgLzpMQ91Xcs9DHfCMrjU+joc/z0hX9iTBjGeuUbh2bLEN+EenYvHgwCdc1ezP7x3UBdj7Qan0YkzhPV6gTFLTEMhrwLNKVuTspvC1bkuz+cU8F8inYSgn0Kie1N0d4GQf73RyTwPykBQp6juHiCYbMZFfmkGLRPIbEJVdPxYrifg4nAD8G/uspvxUlS72IX0pXp9TSgMDmry9sgsWxKN0clGx4DsuHtqTz4j0yBvnuNpM1GBd+PPEHxpFYd+CwSpvb8OjUUkEzLhwTPwkDDGyRZQAJm6VAFRDv6JBJH+OOrtrpjrqqITjrv8ignelxSeyifibKl/oARNebl5PI1q+kQVXapiKtfWNxJR1hEdNrCQMnFDIHS/tCQyOoOsXhdHVgfVQS13nXAJhrdIgdFUhC1xx9EPUNyqE9wYpPKMwkKtl/fjcZ4YYtch7wlfLADL7uzLnq4am8IrrjK2RLxgaz4svGOvpnddEOqXZFGgo4hVX+uT488KEXCKfMPDmnKW2tEQll6jeRTslVhMXKD5OQJWZVzZhK4krQUipun/tUlevmyOXfOJq2SSCQbXibvOk6ruRm54I8FFwwW3CLG7Lt6+hQS1qq4p5SxYdFMPMoCDctYbMKae/AZJM6iis9dfPBo0+kKbrk3q8s764o3kVgCwbzsqjHhC2mTw+w73Qo5o0FZhwZxZQNNSJqSwXXaOBYpKJ8PMLbft8gshyNYZRkJkrWmFpqyyhu7QN2AtXgVY6wS28oFAdnRVcqY9+rbCSprFoiGihhZIQv6qS7KsUl8c1BzUQwVD/N+3w8K2MUNbTRUX7DoQRyr5DH2PDPu535sAcK0pJJjvqS/a4tj9lddUw1VSmorx+Qk249AzIo3Uk+VRw/CdanYU/OzsiorV2qogYOlc+L6IkPQyI1DtMAQVLCGKv9YFvOJ49y/VGxLZ2qpir5g+Zymaj4211edPOi6OCQ4Is9T+1F5GNfRtrYCVfA+EoyTde+w4PvdS0DCcPwg9EZ00mUtkob6XRalwwazByMYX666rxUkC8POfSR7JjrtuvPq63fV1rnLrrzIGdnYWfRq1XsJB9F8liss9zZNe1ZXeK6mOhwisSkVOC3wlEE0TN6oQZh403wgCoO9qGk0qUUysigH2RsVmYDyRi5WdSRrijteVte9iKv7aFrTbNKp466RRYnO+aGoY+C6R6vSnvUlOrvT663Jvf3rmna9S+2YWJRNXZ6u2l9z1sXirBoyZ/eiHS/aDi7f1LTcr0diUcp2Oct3SMgx3R5Y179tqE7bG69v/cW0oq8+vHeu5C6QoK1Fhd9lK/N/Io5pNHi5nPADDbqTltntMtxV05/BhPNdORLQz2ubasv7fCZb7xcfLhHdjcb0AHuzxt/XNE+lkkuR4Bps1YkWi9qS4vi9VsOn42URRVH94c8QNYQttrP09BE2X9V+d0SPmSuRE4zr3U1sKqwvFufJGS7xUxXcAdO4fTwOx4uagy6oICblSPDRkdOmkvv6+8vl50rzU9MX6uz4UvMIAEw66pYjweecbf/YkxCquzNGHk9KxYTSqk/T3374hO2DMfYwQR9UKRCHeVgt+Lefb2JLqOIW5eEujsB0sM3xt585Y0dH0G8nrxQIBsF00aXxY48u+hy1tlvM6tyXPwWckkV2+GSd33y8kTXNKMKyakz0Y/h2219/XFMjbbGqxqQq/NAxT6t0V38fCFqaaVwZFIqDglUB078OhYQEn6pZwV0aDPKXe/ijUKhbIPC4CXWRTXF6VGNstv17WLbZb1qzjv0GHCAsWE2f79Z/EAvStkXp9WfVGDopHDmn587N1n8PCtzdGQXFjf3maFYM2aLNUJ7uDj/3gL9nSfdkPdPPNexKpznB06EI/7OO7uf4gMY/QrO8RMVU50TbhBhjxkWG5a+RO1w+FV0MhkuyGDW3+68pPfcsykgVhwXYUIXd/fb04H3+56Q9rJvZseMF0nQuo/8AR1ZM1KftdfQ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png;base64,iVBORw0KGgoAAAANSUhEUgAAAMkAAADwCAMAAACdbbBSAAAAflBMVEX///8AAAD+/v5AQED9/f0BAQH6+vpra2uMjIypqam9vb3Dw8PJycn29vbp6enf39+2trZbW1tOTk6BgYF2dnZiYmInJyevr6+VlZWdnZ2jo6M0NDQ6Ojrk5OTt7e3Q0NAZGRlEREQgICBvb28SEhI1NTVTU1MiIiJ9fX2Hh4eZIsUkAAAafklEQVR4nO1diZqqOgxusdSNxV1RKS64vf8L3iQtKMpSlzkzft/NmTPjAqU/TdI0TQIT8wNfzaVgjDnsq6nLuct5VwgA8t1QTgDE5WvFBBO/3Zf3iLuIxFXs67kLkAAWDkjEl0NxCYmL3PXlSDjPuevL6X8kf4/+R/L36H8kf49yJE5OzPlKE0wjgTmeei8MIPaFRtgNdzkOWMQCYTjfON/fcJf5xBHsK02XHIlgMun3el7sMPGVFv6Vu5LxOuV8c+wE37lW4Zxrie/NuKFWwr5xAamRuKpHIDYp/k4Hwvk6IAZJGuOIbKPB/LKCF+vwC9lLI1kt4FcrhvfSG8EnZ/nb/XqeNJLZAf6ENDGycMf1TPllxHNq+8xPYtDAHXjT/2YkC8e/IAQ2gEGafysSnFO6LATNNWFsDG+Sb0WCWCJnAH+7LAE15vq/3a/n6YpkIpcoLWMXOU1+pxaGuRD4au0nGaghGCxfyl2rFmphedGmyyhkzvdN8gbJBRB0mB/hm/EXTiYss4U3IULAiT0OfrtHr5JZ/fpTQBIxxPJ9fKUpW5+gtK8TEPTvU1qGMo+EvwcoE/+Ltx7yNWOyIotFim8dlAyJw3BehCn+W4EYJCloLL+NbDbQUL5QXG48d/4J179z7SL6PihmTJQDXVdbZLCOj4r4+xaNRk4C8qaER1pyhV/pGc4lHjovWDxEVtvOxRcaXjdygnMJzfU8nYbs6yb7nLuIneB/V3vw2gkutv7QyDR25OpNdUzHkzaZ9rw9CKV24P/+ngqxfgPdIhH6l1quNZbtuJvIvKnfJJLihi5c5QTvu9DbQPEiWxOvRvtFL/R1Uzf7Xv+aLNDe6C46A5gJ2ImJaLS7OpD42TFQCJKT/TX/797qr9nN18X3TzfBaB+kib0qd0xlf9HGbQgd1/InZvz6kTFzfOI9UjJYnEcb+n5b8vU/p4bVrJGH9ayEVofVjqSIb8q+/te07tZKPbch1+qonyevLgpNH+Lq0Dvzxs3+mBfmx60B5LrXn3eJWiHpdfPW9EeTun3D2yPd7LWWc5df++W6N82WXjy7He9DMbeEZ11wTW9cfmY1Ouzdyxb78MGmbpgkp5DVKGN9SDpqPdJou56l+vtZyddF2s7oyrNt45E2tN1oLLvb5o5e7aZ0ttIK7kmppGuUsMvHj9/fHd070qVHvaYjbUjNV1o0WzfNKQOimrsKMyMpBlz5qsHlmPJMUsaVi2FHNz5YGwZYe5U3zZ68fEd9G1obrrfRHmSQCFwH+4tWemXPzTFETV7apENAYgIxQTinmIkXvWbGsGEB+tvHYYIuuJFjLJhG46swJtSOcOKLgbBrTRc93BGuZk9yWsoRiNqc4cYe563cWnqVxhgSgC+6uEHFpJ3nqogEb6aan/QEMjQo4GNtU1cMisMGMIBLJoUkp1nv5cWMNiUTGNqOxGURg1GZScu7UkTC8oVWOu4HBEL7jPDeZ4NcNLfRD3PmfEotOLh63hs/06u2+5zzQ0KOKidJ8cbY7Urdc1d0Ir6axD4Z+LQkdjIju5QEC7c4JHocgL+28Ru85TAfmKtNlxWOghtzsRzf2zWjg35InF328RPxXQ7rU3yIHh9gjV3v9QAeOFGN0Kmr1yjIrVP5DHdhhgAISUyelVYPHXeWXcHDgB2O0iw5g6Hux4uEC1ZQwYnWlQ4O8VE9KScgENgL9KqgRrLlD9TceOO0fgH9vccdpZcJkWzQLCGvgmC9DR/Fdqde5xPGtjQJUtqDvcveceQCpdxIkpxwvnhdTnIkoAdRSgGJ7eR4lRN5RDZb6iWAdYAXqpgIxwTOkzCvmjF5Bwlxl1Rknwxcfgye0V0gJz5tYS8z34DtfnzGzEJ5y0XUV+pdOdESHyyHp9lxGXThJvm2ukvH3OE44t0UV1+I5aUF67v8MJ+QebNftkh3veHB8IE/j0NtZAzh79l6ZtRxkD7ZOlJk1o+17gIKW9zdZDZaihr5LVdft7gosd1mM0j8M94BX+uiZ0K4cYrHuwiz0HAy1OOirZ4XCaYkvKmncZKc8fbMfOuZkeeRBQkZwhqL/cQIRw7gkimImJxjMwNmL2ZlSGgbuoOvp9C1qe3waiSrCfzamy1GRzj2samEmZBktjAaSm84+R0yfvh2GYdLXG+tbXfXDHdv9CrZ73UTbfvayiz68ok1eToda+6a6EyDl5HQ7eDu+qD71ntCTvRKcyL9Dr1bPrPH6Ggz3M0WZmnKW+Eb4u6Q7joYFGsw8MeW2odnUIC9I+0G4GNbIUOC8eunfLUkk43voxY/fcCCTCbrzW47DsmCtDuVZ1BmiUgzv0xkaX4yPZ+AnI9E0OuMo56ZGd+a41eoe/zE80LxnAVpkAzjAJfNHtr1q9B+bnOMtSJAG0v4/761siO7S5Ba1Bbkc9y19yWqDEbhwpF19IpztSAlql5tQb6FRFuQ2h7XFqQV5UgmPjvCC8nCmf3qhpGiozExe0VmTF61Vh7WJ89YkAZKWzHv4EawFAc+PfrW+svJV1pk6QRGTt5fMzK8Hyjx/hNaGJHg+lUFwFUJ8Gm7JMrW7LM9AkELch0KnacGGnnTezGCR++joxY+m7WFfu3k312Pq0JCMcK4tBEMnQB8bm9BQpdhUna7JtJlTn7D101huB/QRCvUdw2zFea39895eHGHhOa1ORiQAp1ExWWaMTwqfFg4UCjlbUW7reglapdeyJ6SA6ocB32hsGbaqXvLp6JtM5lQbNdkEY0x8i7tyoeR1OsW45Uq+LvQKwwz0dwRUpJFPsg2iZ92d+k/6D5b0fYVJipdSIndfF23p5XlBGXUuT+4yaKEhTNJB116XXekFaGkzubCX8LfjXpUhBS38XCWkRLlT7N9l9X8LkKVnNi+UkEcJkkSAsUx/GQUxmHQp9DvCxqxvB+E+Fn8MoVqcd0EmgdZS3hhvHocKFUWDZx7JPxue7VJZ8NOyLLaK1oTwpQX9qP29nbU7sl1zYZWyUbUC5Rq+y9r9I42h2Fnnih2dZs4VyQcXUMKTJ0kyMDSMgVVk+idt1bXr92JfI4atjWBZu2uMrrZiM5NVJTxvd3yFbzzhpu6Fn+P3BbYErQjIYvcRcpJ3LAfSZV2S8LyYzdbHdZr3O5b/yLhxQ+r2SlNacBWnmD5vlMxvqsoR47sk3Cks1VrC5RtZz5S6+H3T9D12q31bEM6N/LztdDd7lxhRpSgBuFohAFt0M+vUn4vCdBqp034rMu3+fGFMXG0fc9Poz9LtESeqns5KcwftKGEQNLtEOg4/It0HB5RGQ0DScqqLL6LXF5oyPH0OP3TNEQ5xgwNUY6EWAztuHS4b7f1z18lhBLRXF6GBBextE83PE/+PKE6pq3BMjlBoUej9tg5j8eX8Z+lM/TtskeLT5YjwQlSgSzNOl9BQ/LkOswEU5m9X8NcgkUYTRUtvoE6Kx0NwLUhq27XhLBmasEKdBl9BaH3M/VId6HxrG6NR1oE8kt3+RXUjVbkAN7RUuCgWMFSGeOQdC0JGpvbHmtLzzQ4h0FZKZ1nxpdC3OwtOujcbQ/mlrTdDi8924OtadDrDYDgd+ORGDufMNlNebqUxT1SmBXTDjVUT/py6OLf95uPfoL6Xm85ng5Ho+P03O03ts1p950WKoWdH4f1XD7r9nvN1J+4Ub+/PIH2sDjakqDn2iNgaDfp1fZlgGFU+/KoMvSd9by+Bc0AsudhANLU5nAL8vrLPa1SXTdfA8+i2lMSEJQRKyNnidsPzZR4yXzFZ4MkQWkbemXB+c9R30uWQxOXmq9y4XU6rmm7H545P5QCESBCx6SGPPoVtrtJMj/xVj9JIgNFf/U0eeZ32J9ubjw1PEu1oLDIypNDWH/MSscEN0SGjVfHEKpuGPZW/NBLwiX0YNt/CcYNXcxEfRNPngXKR9VQQujvpnRMCEn1ifrsMOyDWPbCcLABCGEYwWS67TWcVd9kb3gNaXevQ6KD9U9JZdthVImkg0i0x6+MEIfXJSgrgDIHKPAJMtihH1edVEvYy5jSwzIxz+Ukx3Up7Q98lsRVSFiGpIa8VTpXIaiutQdQUjw8wNXyuh+/ggRIXdJ8RO5cj1psRpX3KKgfk+oeodc3GaHLNkhOfOfFAYj9MUF3Lgb6Bi8Bife8JsMAB2Uzr+qSWtYiCWp80EkchEO+GQTKW/NZEiiYgKZhQCl3MFbxM/7tUDvJ9zcpIiVIEOSioksNSKZBJZQgniz8IByBkKigf4BhVwojypQCBnMJShBXn15sC4+Do+uB6OE6w3F48AP53Vok1TkLKpnxuVQxRiP4qp/yYxj4S/RxBBTBspn78RMZDyqI2ZTXIyFJ2Ve10ISkmjyQza6vYliOJcpPsBqb8sEShUtRDCKP/Jqz7wigYKxzvW+evp1iKsnj+eoNJOhA2g18lYAWTpQczPgo8LE+0xm+HOOVO09AUWrp8kIqVTmU6i7JeiR1fUEemvWkD5C2MCqDE2/HPs6nZ+GrCUnnE0C8uj2mDAhyV1UD4mUkfoghZGki/BDm9cD3QXXBZTCoqiOUT4UPLnC+5cBsm/fBCMm4qj1nXo/EV77+/0hSEZS+LzE0RPkY8jNVNCod+BqnBnyvys8ukGJti8xBOgCk77E/CpuoRyLrri+TFsYcAhQPtHDsM7C69vBxB4uY+QElfkyD2iYMiX6T/s3EJB1UtfcOEgPlkAjZ34E9IP1lysdKohaOmAwoHLwdy0YsUo1skjnxkEPyKhLpy2qCwcBElV0ghIfhuRLXNBefAm7nDLmPY4yZqGsDm3GWOfM00VDpCz820oBE1KCg00PcUzqFEoMHD5ISm8Zwg8boqZGKxH4XCrjt5Wh8/PHDFrfjLoyrqbgtJKYvIcnO91DsR6GUqIWVxC2wC2CYYLSIwNItYASETvl9zChqSijOkYCqrOxJLZJ2ExKgPvLQMXZ8MOsngcTTIinUFD3OIlzj9UdhbTtqbTUk1BKrvqdvIgHZ6KUUmuzg1DSBjzRnwbI47TFBOY78XCcpGOdim/Q8qGIuaKYeidOERMDNSBBKK9CxcdDkheJaVZtKFKNdhvJfjYVtudtgcZkx4euaO/suEsSiK0VPA+FHqIUFm6A3UMRDMGaEA8YMdKEKiABGNC6HZiAwJD+GRN8jMSAooG5xfldGC4t4xGd9xvaaLSp7MG/kqQwmqODqQWlCIq79LYci8EtBvRkyQfM7zCRTWEuCvLdgVAYrCkSuRnK2mElItQGz4gUrbmgDEoaFV7C7dSS11OLc6KCQjB1HtGlUwlF2S1PllDYjHX9kg4Ti45l0CEtJM8IKSTNhxCC6cScgDhcXrDzhDzE/gc3TzE/SL29KMlTUFiMCVlFQ2wULJE4zEjykiwGhE8lgleUupUAt3EfrxXB5t+KmMIuFiZ5sKu7FZ5FIwaSgcqt7OBEsdLC6QN53o53xW2E91nImZb1dAwyDZEEPnJCl3XGE04gEY9mE00Q6vIqSxM7SgcUGRnBrAzLj8n3VqYNNHXdlAYQwuTpUfkBU9EY0ITGRODYk2AIv2fEdXGWB6tre1DcBDVoOpBmJcUTU9IJZIXmCHDQFeboQAub3U+ecXrvoVicr9BvkhNizFTQF6TufRMKYoGCwiDF/lLG3AUJzZGkHklXNmBgbhspSvIvEKqJcH4SblFS9LJJUJL5o387LsbP6+YT0xTFo7saHkJhT8L5diMGoesNNQSHX7Ms+Xt9hk3o5wQU0CUJtT5yPcpcuJ4EM5p4e106dsrwcShiuxkF8OVZZwbX6i39UTrBBeb65nRmju4SkJE0dP9DKq7A9ehP2HNnl8H0cCV71ku1BuVkNLOR2SlW/j/MXZlDcK2Ubc3pMh4llZtHnkeCFO5vrdm2+n74QZgIpIKE43vGteshQ4PvVwrfNVP0BJBiL3ztmPcrAgBpO2OOzazWSSXawYa2sltk50c/3+i0k2EG/e1PRyIjuMM8sKhwqmDYzC1KCdMRSp7Ix7eUnkZB9xJLOdETh4nn/OvqKhato7YnLqAL0zXYc6qB+23IDPzQmJmfCj5PBsnO5LKIRKYFCETHHaABt1R/n3clag0lb7c5A6Rwkkwb4m0jYNS4JM1VjcnffFk0xhh8LaYofwzd+4mGAWM8L9VPjnrzczyHRzRMewKJow+58zZDUtZoouQvW/BIEQuaM9Eoe5A8joYZMIB/5Xxa36XgSMKKl2c6ezquLaomXHs/9c0husyd1J5Mtp7Je5mO88bg/sblQKmmOpTSJ1eZ6Pz4mjGVl3cIhzSqGg+AHd/Jmc5nVur1Wr33lGj+OJDP4cXmM21yjLHMVy4RhcJAuwHEbcv3idf7FmFwb7VyfdUMz4uial/Ru0/8SCU7WGDSmy+Lj/vlePVFaq57+ORK2TLH/jsDA3rNeeXykAPM/RYLqitKbJzD1LV18Qp/zaOi/2vg/HxPGeimfxh0qwqcLM37hmAjtFpvv+Ja7F5nVEP+IyP/bMTHlP2nHZOKzbL3yEZH/11qYoEgM5NLVGQjL93GX1EXn4xPMI6neh9DrqK8bE/RPO6J/ACAYtIglKxxtYX6i8X+KBI2WaIbBJzRF8ouqrin7fOP/dkz09ukc639gMbkjVhv6wjFhwqMtlQUJuq7OOvjUo4h+GgmWbjCVfBlTC9qHaJvc9YA2GM+hcQO9qYt/fExMzVLspjclZ9BWV7YBjB4BG3XNEe8p459GIrQ3BZeHF12zOB0wbaNAz3XNR3cSvFUTz/T3H4wJ9lAtM8/7wpR8oC3DjnFvLdXbE+SPr+PJvRDPt5l3desLsxWCokMBhuhz3PbVm5Lys2NC9btZuBjxPMgm0aWUdX0UhyWZ19jd90qdrfbX+hEkZE1pGP58usrcvu59IVd06/Ps4Q27YahPfY3LfgIJyQE9YCyMWgWfNR/d1XiDpePxZtNn1FfGXfQ8mh8aE2Qc1d9ft0M0pfMH9hHeLt9oQCyD8LmCrdeGLHZMnZo9/YpoAZwsrpmVOW9NVaEl4jQMNsxGBY/bdkwF8GKFsMZLWiB5loSDzt/O7mY7yzzihWJo7g5m+ARuN9uSJMizc1wZ01Fz2c8jwaUUFQfOQgLzpMQ91Xcs9DHfCMrjU+joc/z0hX9iTBjGeuUbh2bLEN+EenYvHgwCdc1ezP7x3UBdj7Qan0YkzhPV6gTFLTEMhrwLNKVuTspvC1bkuz+cU8F8inYSgn0Kie1N0d4GQf73RyTwPykBQp6juHiCYbMZFfmkGLRPIbEJVdPxYrifg4nAD8G/uspvxUlS72IX0pXp9TSgMDmry9sgsWxKN0clGx4DsuHtqTz4j0yBvnuNpM1GBd+PPEHxpFYd+CwSpvb8OjUUkEzLhwTPwkDDGyRZQAJm6VAFRDv6JBJH+OOrtrpjrqqITjrv8ignelxSeyifibKl/oARNebl5PI1q+kQVXapiKtfWNxJR1hEdNrCQMnFDIHS/tCQyOoOsXhdHVgfVQS13nXAJhrdIgdFUhC1xx9EPUNyqE9wYpPKMwkKtl/fjcZ4YYtch7wlfLADL7uzLnq4am8IrrjK2RLxgaz4svGOvpnddEOqXZFGgo4hVX+uT488KEXCKfMPDmnKW2tEQll6jeRTslVhMXKD5OQJWZVzZhK4krQUipun/tUlevmyOXfOJq2SSCQbXibvOk6ruRm54I8FFwwW3CLG7Lt6+hQS1qq4p5SxYdFMPMoCDctYbMKae/AZJM6iis9dfPBo0+kKbrk3q8s764o3kVgCwbzsqjHhC2mTw+w73Qo5o0FZhwZxZQNNSJqSwXXaOBYpKJ8PMLbft8gshyNYZRkJkrWmFpqyyhu7QN2AtXgVY6wS28oFAdnRVcqY9+rbCSprFoiGihhZIQv6qS7KsUl8c1BzUQwVD/N+3w8K2MUNbTRUX7DoQRyr5DH2PDPu535sAcK0pJJjvqS/a4tj9lddUw1VSmorx+Qk249AzIo3Uk+VRw/CdanYU/OzsiorV2qogYOlc+L6IkPQyI1DtMAQVLCGKv9YFvOJ49y/VGxLZ2qpir5g+Zymaj4211edPOi6OCQ4Is9T+1F5GNfRtrYCVfA+EoyTde+w4PvdS0DCcPwg9EZ00mUtkob6XRalwwazByMYX666rxUkC8POfSR7JjrtuvPq63fV1rnLrrzIGdnYWfRq1XsJB9F8liss9zZNe1ZXeK6mOhwisSkVOC3wlEE0TN6oQZh403wgCoO9qGk0qUUysigH2RsVmYDyRi5WdSRrijteVte9iKv7aFrTbNKp466RRYnO+aGoY+C6R6vSnvUlOrvT663Jvf3rmna9S+2YWJRNXZ6u2l9z1sXirBoyZ/eiHS/aDi7f1LTcr0diUcp2Oct3SMgx3R5Y179tqE7bG69v/cW0oq8+vHeu5C6QoK1Fhd9lK/N/Io5pNHi5nPADDbqTltntMtxV05/BhPNdORLQz2ubasv7fCZb7xcfLhHdjcb0AHuzxt/XNE+lkkuR4Bps1YkWi9qS4vi9VsOn42URRVH94c8QNYQttrP09BE2X9V+d0SPmSuRE4zr3U1sKqwvFufJGS7xUxXcAdO4fTwOx4uagy6oICblSPDRkdOmkvv6+8vl50rzU9MX6uz4UvMIAEw66pYjweecbf/YkxCquzNGHk9KxYTSqk/T3374hO2DMfYwQR9UKRCHeVgt+Lefb2JLqOIW5eEujsB0sM3xt585Y0dH0G8nrxQIBsF00aXxY48u+hy1tlvM6tyXPwWckkV2+GSd33y8kTXNKMKyakz0Y/h2219/XFMjbbGqxqQq/NAxT6t0V38fCFqaaVwZFIqDglUB078OhYQEn6pZwV0aDPKXe/ijUKhbIPC4CXWRTXF6VGNstv17WLbZb1qzjv0GHCAsWE2f79Z/EAvStkXp9WfVGDopHDmn587N1n8PCtzdGQXFjf3maFYM2aLNUJ7uDj/3gL9nSfdkPdPPNexKpznB06EI/7OO7uf4gMY/QrO8RMVU50TbhBhjxkWG5a+RO1w+FV0MhkuyGDW3+68pPfcsykgVhwXYUIXd/fb04H3+56Q9rJvZseMF0nQuo/8AR1ZM1KftdfQ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 descr="data:image/png;base64,iVBORw0KGgoAAAANSUhEUgAAAMkAAADwCAMAAACdbbBSAAAAflBMVEX///8AAAD+/v5AQED9/f0BAQH6+vpra2uMjIypqam9vb3Dw8PJycn29vbp6enf39+2trZbW1tOTk6BgYF2dnZiYmInJyevr6+VlZWdnZ2jo6M0NDQ6Ojrk5OTt7e3Q0NAZGRlEREQgICBvb28SEhI1NTVTU1MiIiJ9fX2Hh4eZIsUkAAAafklEQVR4nO1diZqqOgxusdSNxV1RKS64vf8L3iQtKMpSlzkzft/NmTPjAqU/TdI0TQIT8wNfzaVgjDnsq6nLuct5VwgA8t1QTgDE5WvFBBO/3Zf3iLuIxFXs67kLkAAWDkjEl0NxCYmL3PXlSDjPuevL6X8kf4/+R/L36H8kf49yJE5OzPlKE0wjgTmeei8MIPaFRtgNdzkOWMQCYTjfON/fcJf5xBHsK02XHIlgMun3el7sMPGVFv6Vu5LxOuV8c+wE37lW4Zxrie/NuKFWwr5xAamRuKpHIDYp/k4Hwvk6IAZJGuOIbKPB/LKCF+vwC9lLI1kt4FcrhvfSG8EnZ/nb/XqeNJLZAf6ENDGycMf1TPllxHNq+8xPYtDAHXjT/2YkC8e/IAQ2gEGafysSnFO6LATNNWFsDG+Sb0WCWCJnAH+7LAE15vq/3a/n6YpkIpcoLWMXOU1+pxaGuRD4au0nGaghGCxfyl2rFmphedGmyyhkzvdN8gbJBRB0mB/hm/EXTiYss4U3IULAiT0OfrtHr5JZ/fpTQBIxxPJ9fKUpW5+gtK8TEPTvU1qGMo+EvwcoE/+Ltx7yNWOyIotFim8dlAyJw3BehCn+W4EYJCloLL+NbDbQUL5QXG48d/4J179z7SL6PihmTJQDXVdbZLCOj4r4+xaNRk4C8qaER1pyhV/pGc4lHjovWDxEVtvOxRcaXjdygnMJzfU8nYbs6yb7nLuIneB/V3vw2gkutv7QyDR25OpNdUzHkzaZ9rw9CKV24P/+ngqxfgPdIhH6l1quNZbtuJvIvKnfJJLihi5c5QTvu9DbQPEiWxOvRvtFL/R1Uzf7Xv+aLNDe6C46A5gJ2ImJaLS7OpD42TFQCJKT/TX/797qr9nN18X3TzfBaB+kib0qd0xlf9HGbQgd1/InZvz6kTFzfOI9UjJYnEcb+n5b8vU/p4bVrJGH9ayEVofVjqSIb8q+/te07tZKPbch1+qonyevLgpNH+Lq0Dvzxs3+mBfmx60B5LrXn3eJWiHpdfPW9EeTun3D2yPd7LWWc5df++W6N82WXjy7He9DMbeEZ11wTW9cfmY1Ouzdyxb78MGmbpgkp5DVKGN9SDpqPdJou56l+vtZyddF2s7oyrNt45E2tN1oLLvb5o5e7aZ0ttIK7kmppGuUsMvHj9/fHd070qVHvaYjbUjNV1o0WzfNKQOimrsKMyMpBlz5qsHlmPJMUsaVi2FHNz5YGwZYe5U3zZ68fEd9G1obrrfRHmSQCFwH+4tWemXPzTFETV7apENAYgIxQTinmIkXvWbGsGEB+tvHYYIuuJFjLJhG46swJtSOcOKLgbBrTRc93BGuZk9yWsoRiNqc4cYe563cWnqVxhgSgC+6uEHFpJ3nqogEb6aan/QEMjQo4GNtU1cMisMGMIBLJoUkp1nv5cWMNiUTGNqOxGURg1GZScu7UkTC8oVWOu4HBEL7jPDeZ4NcNLfRD3PmfEotOLh63hs/06u2+5zzQ0KOKidJ8cbY7Urdc1d0Ir6axD4Z+LQkdjIju5QEC7c4JHocgL+28Ru85TAfmKtNlxWOghtzsRzf2zWjg35InF328RPxXQ7rU3yIHh9gjV3v9QAeOFGN0Kmr1yjIrVP5DHdhhgAISUyelVYPHXeWXcHDgB2O0iw5g6Hux4uEC1ZQwYnWlQ4O8VE9KScgENgL9KqgRrLlD9TceOO0fgH9vccdpZcJkWzQLCGvgmC9DR/Fdqde5xPGtjQJUtqDvcveceQCpdxIkpxwvnhdTnIkoAdRSgGJ7eR4lRN5RDZb6iWAdYAXqpgIxwTOkzCvmjF5Bwlxl1Rknwxcfgye0V0gJz5tYS8z34DtfnzGzEJ5y0XUV+pdOdESHyyHp9lxGXThJvm2ukvH3OE44t0UV1+I5aUF67v8MJ+QebNftkh3veHB8IE/j0NtZAzh79l6ZtRxkD7ZOlJk1o+17gIKW9zdZDZaihr5LVdft7gosd1mM0j8M94BX+uiZ0K4cYrHuwiz0HAy1OOirZ4XCaYkvKmncZKc8fbMfOuZkeeRBQkZwhqL/cQIRw7gkimImJxjMwNmL2ZlSGgbuoOvp9C1qe3waiSrCfzamy1GRzj2samEmZBktjAaSm84+R0yfvh2GYdLXG+tbXfXDHdv9CrZ73UTbfvayiz68ok1eToda+6a6EyDl5HQ7eDu+qD71ntCTvRKcyL9Dr1bPrPH6Ggz3M0WZmnKW+Eb4u6Q7joYFGsw8MeW2odnUIC9I+0G4GNbIUOC8eunfLUkk43voxY/fcCCTCbrzW47DsmCtDuVZ1BmiUgzv0xkaX4yPZ+AnI9E0OuMo56ZGd+a41eoe/zE80LxnAVpkAzjAJfNHtr1q9B+bnOMtSJAG0v4/761siO7S5Ba1Bbkc9y19yWqDEbhwpF19IpztSAlql5tQb6FRFuQ2h7XFqQV5UgmPjvCC8nCmf3qhpGiozExe0VmTF61Vh7WJ89YkAZKWzHv4EawFAc+PfrW+svJV1pk6QRGTt5fMzK8Hyjx/hNaGJHg+lUFwFUJ8Gm7JMrW7LM9AkELch0KnacGGnnTezGCR++joxY+m7WFfu3k312Pq0JCMcK4tBEMnQB8bm9BQpdhUna7JtJlTn7D101huB/QRCvUdw2zFea39895eHGHhOa1ORiQAp1ExWWaMTwqfFg4UCjlbUW7reglapdeyJ6SA6ocB32hsGbaqXvLp6JtM5lQbNdkEY0x8i7tyoeR1OsW45Uq+LvQKwwz0dwRUpJFPsg2iZ92d+k/6D5b0fYVJipdSIndfF23p5XlBGXUuT+4yaKEhTNJB116XXekFaGkzubCX8LfjXpUhBS38XCWkRLlT7N9l9X8LkKVnNi+UkEcJkkSAsUx/GQUxmHQp9DvCxqxvB+E+Fn8MoVqcd0EmgdZS3hhvHocKFUWDZx7JPxue7VJZ8NOyLLaK1oTwpQX9qP29nbU7sl1zYZWyUbUC5Rq+y9r9I42h2Fnnih2dZs4VyQcXUMKTJ0kyMDSMgVVk+idt1bXr92JfI4atjWBZu2uMrrZiM5NVJTxvd3yFbzzhpu6Fn+P3BbYErQjIYvcRcpJ3LAfSZV2S8LyYzdbHdZr3O5b/yLhxQ+r2SlNacBWnmD5vlMxvqsoR47sk3Cks1VrC5RtZz5S6+H3T9D12q31bEM6N/LztdDd7lxhRpSgBuFohAFt0M+vUn4vCdBqp034rMu3+fGFMXG0fc9Poz9LtESeqns5KcwftKGEQNLtEOg4/It0HB5RGQ0DScqqLL6LXF5oyPH0OP3TNEQ5xgwNUY6EWAztuHS4b7f1z18lhBLRXF6GBBextE83PE/+PKE6pq3BMjlBoUej9tg5j8eX8Z+lM/TtskeLT5YjwQlSgSzNOl9BQ/LkOswEU5m9X8NcgkUYTRUtvoE6Kx0NwLUhq27XhLBmasEKdBl9BaH3M/VId6HxrG6NR1oE8kt3+RXUjVbkAN7RUuCgWMFSGeOQdC0JGpvbHmtLzzQ4h0FZKZ1nxpdC3OwtOujcbQ/mlrTdDi8924OtadDrDYDgd+ORGDufMNlNebqUxT1SmBXTDjVUT/py6OLf95uPfoL6Xm85ng5Ho+P03O03ts1p950WKoWdH4f1XD7r9nvN1J+4Ub+/PIH2sDjakqDn2iNgaDfp1fZlgGFU+/KoMvSd9by+Bc0AsudhANLU5nAL8vrLPa1SXTdfA8+i2lMSEJQRKyNnidsPzZR4yXzFZ4MkQWkbemXB+c9R30uWQxOXmq9y4XU6rmm7H545P5QCESBCx6SGPPoVtrtJMj/xVj9JIgNFf/U0eeZ32J9ubjw1PEu1oLDIypNDWH/MSscEN0SGjVfHEKpuGPZW/NBLwiX0YNt/CcYNXcxEfRNPngXKR9VQQujvpnRMCEn1ifrsMOyDWPbCcLABCGEYwWS67TWcVd9kb3gNaXevQ6KD9U9JZdthVImkg0i0x6+MEIfXJSgrgDIHKPAJMtihH1edVEvYy5jSwzIxz+Ukx3Up7Q98lsRVSFiGpIa8VTpXIaiutQdQUjw8wNXyuh+/ggRIXdJ8RO5cj1psRpX3KKgfk+oeodc3GaHLNkhOfOfFAYj9MUF3Lgb6Bi8Bife8JsMAB2Uzr+qSWtYiCWp80EkchEO+GQTKW/NZEiiYgKZhQCl3MFbxM/7tUDvJ9zcpIiVIEOSioksNSKZBJZQgniz8IByBkKigf4BhVwojypQCBnMJShBXn15sC4+Do+uB6OE6w3F48AP53Vok1TkLKpnxuVQxRiP4qp/yYxj4S/RxBBTBspn78RMZDyqI2ZTXIyFJ2Ve10ISkmjyQza6vYliOJcpPsBqb8sEShUtRDCKP/Jqz7wigYKxzvW+evp1iKsnj+eoNJOhA2g18lYAWTpQczPgo8LE+0xm+HOOVO09AUWrp8kIqVTmU6i7JeiR1fUEemvWkD5C2MCqDE2/HPs6nZ+GrCUnnE0C8uj2mDAhyV1UD4mUkfoghZGki/BDm9cD3QXXBZTCoqiOUT4UPLnC+5cBsm/fBCMm4qj1nXo/EV77+/0hSEZS+LzE0RPkY8jNVNCod+BqnBnyvys8ukGJti8xBOgCk77E/CpuoRyLrri+TFsYcAhQPtHDsM7C69vBxB4uY+QElfkyD2iYMiX6T/s3EJB1UtfcOEgPlkAjZ34E9IP1lysdKohaOmAwoHLwdy0YsUo1skjnxkEPyKhLpy2qCwcBElV0ghIfhuRLXNBefAm7nDLmPY4yZqGsDm3GWOfM00VDpCz820oBE1KCg00PcUzqFEoMHD5ISm8Zwg8boqZGKxH4XCrjt5Wh8/PHDFrfjLoyrqbgtJKYvIcnO91DsR6GUqIWVxC2wC2CYYLSIwNItYASETvl9zChqSijOkYCqrOxJLZJ2ExKgPvLQMXZ8MOsngcTTIinUFD3OIlzj9UdhbTtqbTUk1BKrvqdvIgHZ6KUUmuzg1DSBjzRnwbI47TFBOY78XCcpGOdim/Q8qGIuaKYeidOERMDNSBBKK9CxcdDkheJaVZtKFKNdhvJfjYVtudtgcZkx4euaO/suEsSiK0VPA+FHqIUFm6A3UMRDMGaEA8YMdKEKiABGNC6HZiAwJD+GRN8jMSAooG5xfldGC4t4xGd9xvaaLSp7MG/kqQwmqODqQWlCIq79LYci8EtBvRkyQfM7zCRTWEuCvLdgVAYrCkSuRnK2mElItQGz4gUrbmgDEoaFV7C7dSS11OLc6KCQjB1HtGlUwlF2S1PllDYjHX9kg4Ti45l0CEtJM8IKSTNhxCC6cScgDhcXrDzhDzE/gc3TzE/SL29KMlTUFiMCVlFQ2wULJE4zEjykiwGhE8lgleUupUAt3EfrxXB5t+KmMIuFiZ5sKu7FZ5FIwaSgcqt7OBEsdLC6QN53o53xW2E91nImZb1dAwyDZEEPnJCl3XGE04gEY9mE00Q6vIqSxM7SgcUGRnBrAzLj8n3VqYNNHXdlAYQwuTpUfkBU9EY0ITGRODYk2AIv2fEdXGWB6tre1DcBDVoOpBmJcUTU9IJZIXmCHDQFeboQAub3U+ecXrvoVicr9BvkhNizFTQF6TufRMKYoGCwiDF/lLG3AUJzZGkHklXNmBgbhspSvIvEKqJcH4SblFS9LJJUJL5o387LsbP6+YT0xTFo7saHkJhT8L5diMGoesNNQSHX7Ms+Xt9hk3o5wQU0CUJtT5yPcpcuJ4EM5p4e106dsrwcShiuxkF8OVZZwbX6i39UTrBBeb65nRmju4SkJE0dP9DKq7A9ehP2HNnl8H0cCV71ku1BuVkNLOR2SlW/j/MXZlDcK2Ubc3pMh4llZtHnkeCFO5vrdm2+n74QZgIpIKE43vGteshQ4PvVwrfNVP0BJBiL3ztmPcrAgBpO2OOzazWSSXawYa2sltk50c/3+i0k2EG/e1PRyIjuMM8sKhwqmDYzC1KCdMRSp7Ix7eUnkZB9xJLOdETh4nn/OvqKhato7YnLqAL0zXYc6qB+23IDPzQmJmfCj5PBsnO5LKIRKYFCETHHaABt1R/n3clag0lb7c5A6Rwkkwb4m0jYNS4JM1VjcnffFk0xhh8LaYofwzd+4mGAWM8L9VPjnrzczyHRzRMewKJow+58zZDUtZoouQvW/BIEQuaM9Eoe5A8joYZMIB/5Xxa36XgSMKKl2c6ezquLaomXHs/9c0husyd1J5Mtp7Je5mO88bg/sblQKmmOpTSJ1eZ6Pz4mjGVl3cIhzSqGg+AHd/Jmc5nVur1Wr33lGj+OJDP4cXmM21yjLHMVy4RhcJAuwHEbcv3idf7FmFwb7VyfdUMz4uial/Ru0/8SCU7WGDSmy+Lj/vlePVFaq57+ORK2TLH/jsDA3rNeeXykAPM/RYLqitKbJzD1LV18Qp/zaOi/2vg/HxPGeimfxh0qwqcLM37hmAjtFpvv+Ja7F5nVEP+IyP/bMTHlP2nHZOKzbL3yEZH/11qYoEgM5NLVGQjL93GX1EXn4xPMI6neh9DrqK8bE/RPO6J/ACAYtIglKxxtYX6i8X+KBI2WaIbBJzRF8ouqrin7fOP/dkz09ukc639gMbkjVhv6wjFhwqMtlQUJuq7OOvjUo4h+GgmWbjCVfBlTC9qHaJvc9YA2GM+hcQO9qYt/fExMzVLspjclZ9BWV7YBjB4BG3XNEe8p459GIrQ3BZeHF12zOB0wbaNAz3XNR3cSvFUTz/T3H4wJ9lAtM8/7wpR8oC3DjnFvLdXbE+SPr+PJvRDPt5l3desLsxWCokMBhuhz3PbVm5Lys2NC9btZuBjxPMgm0aWUdX0UhyWZ19jd90qdrfbX+hEkZE1pGP58usrcvu59IVd06/Ps4Q27YahPfY3LfgIJyQE9YCyMWgWfNR/d1XiDpePxZtNn1FfGXfQ8mh8aE2Qc1d9ft0M0pfMH9hHeLt9oQCyD8LmCrdeGLHZMnZo9/YpoAZwsrpmVOW9NVaEl4jQMNsxGBY/bdkwF8GKFsMZLWiB5loSDzt/O7mY7yzzihWJo7g5m+ARuN9uSJMizc1wZ01Fz2c8jwaUUFQfOQgLzpMQ91Xcs9DHfCMrjU+joc/z0hX9iTBjGeuUbh2bLEN+EenYvHgwCdc1ezP7x3UBdj7Qan0YkzhPV6gTFLTEMhrwLNKVuTspvC1bkuz+cU8F8inYSgn0Kie1N0d4GQf73RyTwPykBQp6juHiCYbMZFfmkGLRPIbEJVdPxYrifg4nAD8G/uspvxUlS72IX0pXp9TSgMDmry9sgsWxKN0clGx4DsuHtqTz4j0yBvnuNpM1GBd+PPEHxpFYd+CwSpvb8OjUUkEzLhwTPwkDDGyRZQAJm6VAFRDv6JBJH+OOrtrpjrqqITjrv8ignelxSeyifibKl/oARNebl5PI1q+kQVXapiKtfWNxJR1hEdNrCQMnFDIHS/tCQyOoOsXhdHVgfVQS13nXAJhrdIgdFUhC1xx9EPUNyqE9wYpPKMwkKtl/fjcZ4YYtch7wlfLADL7uzLnq4am8IrrjK2RLxgaz4svGOvpnddEOqXZFGgo4hVX+uT488KEXCKfMPDmnKW2tEQll6jeRTslVhMXKD5OQJWZVzZhK4krQUipun/tUlevmyOXfOJq2SSCQbXibvOk6ruRm54I8FFwwW3CLG7Lt6+hQS1qq4p5SxYdFMPMoCDctYbMKae/AZJM6iis9dfPBo0+kKbrk3q8s764o3kVgCwbzsqjHhC2mTw+w73Qo5o0FZhwZxZQNNSJqSwXXaOBYpKJ8PMLbft8gshyNYZRkJkrWmFpqyyhu7QN2AtXgVY6wS28oFAdnRVcqY9+rbCSprFoiGihhZIQv6qS7KsUl8c1BzUQwVD/N+3w8K2MUNbTRUX7DoQRyr5DH2PDPu535sAcK0pJJjvqS/a4tj9lddUw1VSmorx+Qk249AzIo3Uk+VRw/CdanYU/OzsiorV2qogYOlc+L6IkPQyI1DtMAQVLCGKv9YFvOJ49y/VGxLZ2qpir5g+Zymaj4211edPOi6OCQ4Is9T+1F5GNfRtrYCVfA+EoyTde+w4PvdS0DCcPwg9EZ00mUtkob6XRalwwazByMYX666rxUkC8POfSR7JjrtuvPq63fV1rnLrrzIGdnYWfRq1XsJB9F8liss9zZNe1ZXeK6mOhwisSkVOC3wlEE0TN6oQZh403wgCoO9qGk0qUUysigH2RsVmYDyRi5WdSRrijteVte9iKv7aFrTbNKp466RRYnO+aGoY+C6R6vSnvUlOrvT663Jvf3rmna9S+2YWJRNXZ6u2l9z1sXirBoyZ/eiHS/aDi7f1LTcr0diUcp2Oct3SMgx3R5Y179tqE7bG69v/cW0oq8+vHeu5C6QoK1Fhd9lK/N/Io5pNHi5nPADDbqTltntMtxV05/BhPNdORLQz2ubasv7fCZb7xcfLhHdjcb0AHuzxt/XNE+lkkuR4Bps1YkWi9qS4vi9VsOn42URRVH94c8QNYQttrP09BE2X9V+d0SPmSuRE4zr3U1sKqwvFufJGS7xUxXcAdO4fTwOx4uagy6oICblSPDRkdOmkvv6+8vl50rzU9MX6uz4UvMIAEw66pYjweecbf/YkxCquzNGHk9KxYTSqk/T3374hO2DMfYwQR9UKRCHeVgt+Lefb2JLqOIW5eEujsB0sM3xt585Y0dH0G8nrxQIBsF00aXxY48u+hy1tlvM6tyXPwWckkV2+GSd33y8kTXNKMKyakz0Y/h2219/XFMjbbGqxqQq/NAxT6t0V38fCFqaaVwZFIqDglUB078OhYQEn6pZwV0aDPKXe/ijUKhbIPC4CXWRTXF6VGNstv17WLbZb1qzjv0GHCAsWE2f79Z/EAvStkXp9WfVGDopHDmn587N1n8PCtzdGQXFjf3maFYM2aLNUJ7uDj/3gL9nSfdkPdPPNexKpznB06EI/7OO7uf4gMY/QrO8RMVU50TbhBhjxkWG5a+RO1w+FV0MhkuyGDW3+68pPfcsykgVhwXYUIXd/fb04H3+56Q9rJvZseMF0nQuo/8AR1ZM1KftdfQAAAAASUVORK5CYII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0" descr="data:image/png;base64,iVBORw0KGgoAAAANSUhEUgAAAMkAAADwCAMAAACdbbBSAAAAflBMVEX///8AAAD+/v5AQED9/f0BAQH6+vpra2uMjIypqam9vb3Dw8PJycn29vbp6enf39+2trZbW1tOTk6BgYF2dnZiYmInJyevr6+VlZWdnZ2jo6M0NDQ6Ojrk5OTt7e3Q0NAZGRlEREQgICBvb28SEhI1NTVTU1MiIiJ9fX2Hh4eZIsUkAAAafklEQVR4nO1diZqqOgxusdSNxV1RKS64vf8L3iQtKMpSlzkzft/NmTPjAqU/TdI0TQIT8wNfzaVgjDnsq6nLuct5VwgA8t1QTgDE5WvFBBO/3Zf3iLuIxFXs67kLkAAWDkjEl0NxCYmL3PXlSDjPuevL6X8kf4/+R/L36H8kf49yJE5OzPlKE0wjgTmeei8MIPaFRtgNdzkOWMQCYTjfON/fcJf5xBHsK02XHIlgMun3el7sMPGVFv6Vu5LxOuV8c+wE37lW4Zxrie/NuKFWwr5xAamRuKpHIDYp/k4Hwvk6IAZJGuOIbKPB/LKCF+vwC9lLI1kt4FcrhvfSG8EnZ/nb/XqeNJLZAf6ENDGycMf1TPllxHNq+8xPYtDAHXjT/2YkC8e/IAQ2gEGafysSnFO6LATNNWFsDG+Sb0WCWCJnAH+7LAE15vq/3a/n6YpkIpcoLWMXOU1+pxaGuRD4au0nGaghGCxfyl2rFmphedGmyyhkzvdN8gbJBRB0mB/hm/EXTiYss4U3IULAiT0OfrtHr5JZ/fpTQBIxxPJ9fKUpW5+gtK8TEPTvU1qGMo+EvwcoE/+Ltx7yNWOyIotFim8dlAyJw3BehCn+W4EYJCloLL+NbDbQUL5QXG48d/4J179z7SL6PihmTJQDXVdbZLCOj4r4+xaNRk4C8qaER1pyhV/pGc4lHjovWDxEVtvOxRcaXjdygnMJzfU8nYbs6yb7nLuIneB/V3vw2gkutv7QyDR25OpNdUzHkzaZ9rw9CKV24P/+ngqxfgPdIhH6l1quNZbtuJvIvKnfJJLihi5c5QTvu9DbQPEiWxOvRvtFL/R1Uzf7Xv+aLNDe6C46A5gJ2ImJaLS7OpD42TFQCJKT/TX/797qr9nN18X3TzfBaB+kib0qd0xlf9HGbQgd1/InZvz6kTFzfOI9UjJYnEcb+n5b8vU/p4bVrJGH9ayEVofVjqSIb8q+/te07tZKPbch1+qonyevLgpNH+Lq0Dvzxs3+mBfmx60B5LrXn3eJWiHpdfPW9EeTun3D2yPd7LWWc5df++W6N82WXjy7He9DMbeEZ11wTW9cfmY1Ouzdyxb78MGmbpgkp5DVKGN9SDpqPdJou56l+vtZyddF2s7oyrNt45E2tN1oLLvb5o5e7aZ0ttIK7kmppGuUsMvHj9/fHd070qVHvaYjbUjNV1o0WzfNKQOimrsKMyMpBlz5qsHlmPJMUsaVi2FHNz5YGwZYe5U3zZ68fEd9G1obrrfRHmSQCFwH+4tWemXPzTFETV7apENAYgIxQTinmIkXvWbGsGEB+tvHYYIuuJFjLJhG46swJtSOcOKLgbBrTRc93BGuZk9yWsoRiNqc4cYe563cWnqVxhgSgC+6uEHFpJ3nqogEb6aan/QEMjQo4GNtU1cMisMGMIBLJoUkp1nv5cWMNiUTGNqOxGURg1GZScu7UkTC8oVWOu4HBEL7jPDeZ4NcNLfRD3PmfEotOLh63hs/06u2+5zzQ0KOKidJ8cbY7Urdc1d0Ir6axD4Z+LQkdjIju5QEC7c4JHocgL+28Ru85TAfmKtNlxWOghtzsRzf2zWjg35InF328RPxXQ7rU3yIHh9gjV3v9QAeOFGN0Kmr1yjIrVP5DHdhhgAISUyelVYPHXeWXcHDgB2O0iw5g6Hux4uEC1ZQwYnWlQ4O8VE9KScgENgL9KqgRrLlD9TceOO0fgH9vccdpZcJkWzQLCGvgmC9DR/Fdqde5xPGtjQJUtqDvcveceQCpdxIkpxwvnhdTnIkoAdRSgGJ7eR4lRN5RDZb6iWAdYAXqpgIxwTOkzCvmjF5Bwlxl1Rknwxcfgye0V0gJz5tYS8z34DtfnzGzEJ5y0XUV+pdOdESHyyHp9lxGXThJvm2ukvH3OE44t0UV1+I5aUF67v8MJ+QebNftkh3veHB8IE/j0NtZAzh79l6ZtRxkD7ZOlJk1o+17gIKW9zdZDZaihr5LVdft7gosd1mM0j8M94BX+uiZ0K4cYrHuwiz0HAy1OOirZ4XCaYkvKmncZKc8fbMfOuZkeeRBQkZwhqL/cQIRw7gkimImJxjMwNmL2ZlSGgbuoOvp9C1qe3waiSrCfzamy1GRzj2samEmZBktjAaSm84+R0yfvh2GYdLXG+tbXfXDHdv9CrZ73UTbfvayiz68ok1eToda+6a6EyDl5HQ7eDu+qD71ntCTvRKcyL9Dr1bPrPH6Ggz3M0WZmnKW+Eb4u6Q7joYFGsw8MeW2odnUIC9I+0G4GNbIUOC8eunfLUkk43voxY/fcCCTCbrzW47DsmCtDuVZ1BmiUgzv0xkaX4yPZ+AnI9E0OuMo56ZGd+a41eoe/zE80LxnAVpkAzjAJfNHtr1q9B+bnOMtSJAG0v4/761siO7S5Ba1Bbkc9y19yWqDEbhwpF19IpztSAlql5tQb6FRFuQ2h7XFqQV5UgmPjvCC8nCmf3qhpGiozExe0VmTF61Vh7WJ89YkAZKWzHv4EawFAc+PfrW+svJV1pk6QRGTt5fMzK8Hyjx/hNaGJHg+lUFwFUJ8Gm7JMrW7LM9AkELch0KnacGGnnTezGCR++joxY+m7WFfu3k312Pq0JCMcK4tBEMnQB8bm9BQpdhUna7JtJlTn7D101huB/QRCvUdw2zFea39895eHGHhOa1ORiQAp1ExWWaMTwqfFg4UCjlbUW7reglapdeyJ6SA6ocB32hsGbaqXvLp6JtM5lQbNdkEY0x8i7tyoeR1OsW45Uq+LvQKwwz0dwRUpJFPsg2iZ92d+k/6D5b0fYVJipdSIndfF23p5XlBGXUuT+4yaKEhTNJB116XXekFaGkzubCX8LfjXpUhBS38XCWkRLlT7N9l9X8LkKVnNi+UkEcJkkSAsUx/GQUxmHQp9DvCxqxvB+E+Fn8MoVqcd0EmgdZS3hhvHocKFUWDZx7JPxue7VJZ8NOyLLaK1oTwpQX9qP29nbU7sl1zYZWyUbUC5Rq+y9r9I42h2Fnnih2dZs4VyQcXUMKTJ0kyMDSMgVVk+idt1bXr92JfI4atjWBZu2uMrrZiM5NVJTxvd3yFbzzhpu6Fn+P3BbYErQjIYvcRcpJ3LAfSZV2S8LyYzdbHdZr3O5b/yLhxQ+r2SlNacBWnmD5vlMxvqsoR47sk3Cks1VrC5RtZz5S6+H3T9D12q31bEM6N/LztdDd7lxhRpSgBuFohAFt0M+vUn4vCdBqp034rMu3+fGFMXG0fc9Poz9LtESeqns5KcwftKGEQNLtEOg4/It0HB5RGQ0DScqqLL6LXF5oyPH0OP3TNEQ5xgwNUY6EWAztuHS4b7f1z18lhBLRXF6GBBextE83PE/+PKE6pq3BMjlBoUej9tg5j8eX8Z+lM/TtskeLT5YjwQlSgSzNOl9BQ/LkOswEU5m9X8NcgkUYTRUtvoE6Kx0NwLUhq27XhLBmasEKdBl9BaH3M/VId6HxrG6NR1oE8kt3+RXUjVbkAN7RUuCgWMFSGeOQdC0JGpvbHmtLzzQ4h0FZKZ1nxpdC3OwtOujcbQ/mlrTdDi8924OtadDrDYDgd+ORGDufMNlNebqUxT1SmBXTDjVUT/py6OLf95uPfoL6Xm85ng5Ho+P03O03ts1p950WKoWdH4f1XD7r9nvN1J+4Ub+/PIH2sDjakqDn2iNgaDfp1fZlgGFU+/KoMvSd9by+Bc0AsudhANLU5nAL8vrLPa1SXTdfA8+i2lMSEJQRKyNnidsPzZR4yXzFZ4MkQWkbemXB+c9R30uWQxOXmq9y4XU6rmm7H545P5QCESBCx6SGPPoVtrtJMj/xVj9JIgNFf/U0eeZ32J9ubjw1PEu1oLDIypNDWH/MSscEN0SGjVfHEKpuGPZW/NBLwiX0YNt/CcYNXcxEfRNPngXKR9VQQujvpnRMCEn1ifrsMOyDWPbCcLABCGEYwWS67TWcVd9kb3gNaXevQ6KD9U9JZdthVImkg0i0x6+MEIfXJSgrgDIHKPAJMtihH1edVEvYy5jSwzIxz+Ukx3Up7Q98lsRVSFiGpIa8VTpXIaiutQdQUjw8wNXyuh+/ggRIXdJ8RO5cj1psRpX3KKgfk+oeodc3GaHLNkhOfOfFAYj9MUF3Lgb6Bi8Bife8JsMAB2Uzr+qSWtYiCWp80EkchEO+GQTKW/NZEiiYgKZhQCl3MFbxM/7tUDvJ9zcpIiVIEOSioksNSKZBJZQgniz8IByBkKigf4BhVwojypQCBnMJShBXn15sC4+Do+uB6OE6w3F48AP53Vok1TkLKpnxuVQxRiP4qp/yYxj4S/RxBBTBspn78RMZDyqI2ZTXIyFJ2Ve10ISkmjyQza6vYliOJcpPsBqb8sEShUtRDCKP/Jqz7wigYKxzvW+evp1iKsnj+eoNJOhA2g18lYAWTpQczPgo8LE+0xm+HOOVO09AUWrp8kIqVTmU6i7JeiR1fUEemvWkD5C2MCqDE2/HPs6nZ+GrCUnnE0C8uj2mDAhyV1UD4mUkfoghZGki/BDm9cD3QXXBZTCoqiOUT4UPLnC+5cBsm/fBCMm4qj1nXo/EV77+/0hSEZS+LzE0RPkY8jNVNCod+BqnBnyvys8ukGJti8xBOgCk77E/CpuoRyLrri+TFsYcAhQPtHDsM7C69vBxB4uY+QElfkyD2iYMiX6T/s3EJB1UtfcOEgPlkAjZ34E9IP1lysdKohaOmAwoHLwdy0YsUo1skjnxkEPyKhLpy2qCwcBElV0ghIfhuRLXNBefAm7nDLmPY4yZqGsDm3GWOfM00VDpCz820oBE1KCg00PcUzqFEoMHD5ISm8Zwg8boqZGKxH4XCrjt5Wh8/PHDFrfjLoyrqbgtJKYvIcnO91DsR6GUqIWVxC2wC2CYYLSIwNItYASETvl9zChqSijOkYCqrOxJLZJ2ExKgPvLQMXZ8MOsngcTTIinUFD3OIlzj9UdhbTtqbTUk1BKrvqdvIgHZ6KUUmuzg1DSBjzRnwbI47TFBOY78XCcpGOdim/Q8qGIuaKYeidOERMDNSBBKK9CxcdDkheJaVZtKFKNdhvJfjYVtudtgcZkx4euaO/suEsSiK0VPA+FHqIUFm6A3UMRDMGaEA8YMdKEKiABGNC6HZiAwJD+GRN8jMSAooG5xfldGC4t4xGd9xvaaLSp7MG/kqQwmqODqQWlCIq79LYci8EtBvRkyQfM7zCRTWEuCvLdgVAYrCkSuRnK2mElItQGz4gUrbmgDEoaFV7C7dSS11OLc6KCQjB1HtGlUwlF2S1PllDYjHX9kg4Ti45l0CEtJM8IKSTNhxCC6cScgDhcXrDzhDzE/gc3TzE/SL29KMlTUFiMCVlFQ2wULJE4zEjykiwGhE8lgleUupUAt3EfrxXB5t+KmMIuFiZ5sKu7FZ5FIwaSgcqt7OBEsdLC6QN53o53xW2E91nImZb1dAwyDZEEPnJCl3XGE04gEY9mE00Q6vIqSxM7SgcUGRnBrAzLj8n3VqYNNHXdlAYQwuTpUfkBU9EY0ITGRODYk2AIv2fEdXGWB6tre1DcBDVoOpBmJcUTU9IJZIXmCHDQFeboQAub3U+ecXrvoVicr9BvkhNizFTQF6TufRMKYoGCwiDF/lLG3AUJzZGkHklXNmBgbhspSvIvEKqJcH4SblFS9LJJUJL5o387LsbP6+YT0xTFo7saHkJhT8L5diMGoesNNQSHX7Ms+Xt9hk3o5wQU0CUJtT5yPcpcuJ4EM5p4e106dsrwcShiuxkF8OVZZwbX6i39UTrBBeb65nRmju4SkJE0dP9DKq7A9ehP2HNnl8H0cCV71ku1BuVkNLOR2SlW/j/MXZlDcK2Ubc3pMh4llZtHnkeCFO5vrdm2+n74QZgIpIKE43vGteshQ4PvVwrfNVP0BJBiL3ztmPcrAgBpO2OOzazWSSXawYa2sltk50c/3+i0k2EG/e1PRyIjuMM8sKhwqmDYzC1KCdMRSp7Ix7eUnkZB9xJLOdETh4nn/OvqKhato7YnLqAL0zXYc6qB+23IDPzQmJmfCj5PBsnO5LKIRKYFCETHHaABt1R/n3clag0lb7c5A6Rwkkwb4m0jYNS4JM1VjcnffFk0xhh8LaYofwzd+4mGAWM8L9VPjnrzczyHRzRMewKJow+58zZDUtZoouQvW/BIEQuaM9Eoe5A8joYZMIB/5Xxa36XgSMKKl2c6ezquLaomXHs/9c0husyd1J5Mtp7Je5mO88bg/sblQKmmOpTSJ1eZ6Pz4mjGVl3cIhzSqGg+AHd/Jmc5nVur1Wr33lGj+OJDP4cXmM21yjLHMVy4RhcJAuwHEbcv3idf7FmFwb7VyfdUMz4uial/Ru0/8SCU7WGDSmy+Lj/vlePVFaq57+ORK2TLH/jsDA3rNeeXykAPM/RYLqitKbJzD1LV18Qp/zaOi/2vg/HxPGeimfxh0qwqcLM37hmAjtFpvv+Ja7F5nVEP+IyP/bMTHlP2nHZOKzbL3yEZH/11qYoEgM5NLVGQjL93GX1EXn4xPMI6neh9DrqK8bE/RPO6J/ACAYtIglKxxtYX6i8X+KBI2WaIbBJzRF8ouqrin7fOP/dkz09ukc639gMbkjVhv6wjFhwqMtlQUJuq7OOvjUo4h+GgmWbjCVfBlTC9qHaJvc9YA2GM+hcQO9qYt/fExMzVLspjclZ9BWV7YBjB4BG3XNEe8p459GIrQ3BZeHF12zOB0wbaNAz3XNR3cSvFUTz/T3H4wJ9lAtM8/7wpR8oC3DjnFvLdXbE+SPr+PJvRDPt5l3desLsxWCokMBhuhz3PbVm5Lys2NC9btZuBjxPMgm0aWUdX0UhyWZ19jd90qdrfbX+hEkZE1pGP58usrcvu59IVd06/Ps4Q27YahPfY3LfgIJyQE9YCyMWgWfNR/d1XiDpePxZtNn1FfGXfQ8mh8aE2Qc1d9ft0M0pfMH9hHeLt9oQCyD8LmCrdeGLHZMnZo9/YpoAZwsrpmVOW9NVaEl4jQMNsxGBY/bdkwF8GKFsMZLWiB5loSDzt/O7mY7yzzihWJo7g5m+ARuN9uSJMizc1wZ01Fz2c8jwaUUFQfOQgLzpMQ91Xcs9DHfCMrjU+joc/z0hX9iTBjGeuUbh2bLEN+EenYvHgwCdc1ezP7x3UBdj7Qan0YkzhPV6gTFLTEMhrwLNKVuTspvC1bkuz+cU8F8inYSgn0Kie1N0d4GQf73RyTwPykBQp6juHiCYbMZFfmkGLRPIbEJVdPxYrifg4nAD8G/uspvxUlS72IX0pXp9TSgMDmry9sgsWxKN0clGx4DsuHtqTz4j0yBvnuNpM1GBd+PPEHxpFYd+CwSpvb8OjUUkEzLhwTPwkDDGyRZQAJm6VAFRDv6JBJH+OOrtrpjrqqITjrv8ignelxSeyifibKl/oARNebl5PI1q+kQVXapiKtfWNxJR1hEdNrCQMnFDIHS/tCQyOoOsXhdHVgfVQS13nXAJhrdIgdFUhC1xx9EPUNyqE9wYpPKMwkKtl/fjcZ4YYtch7wlfLADL7uzLnq4am8IrrjK2RLxgaz4svGOvpnddEOqXZFGgo4hVX+uT488KEXCKfMPDmnKW2tEQll6jeRTslVhMXKD5OQJWZVzZhK4krQUipun/tUlevmyOXfOJq2SSCQbXibvOk6ruRm54I8FFwwW3CLG7Lt6+hQS1qq4p5SxYdFMPMoCDctYbMKae/AZJM6iis9dfPBo0+kKbrk3q8s764o3kVgCwbzsqjHhC2mTw+w73Qo5o0FZhwZxZQNNSJqSwXXaOBYpKJ8PMLbft8gshyNYZRkJkrWmFpqyyhu7QN2AtXgVY6wS28oFAdnRVcqY9+rbCSprFoiGihhZIQv6qS7KsUl8c1BzUQwVD/N+3w8K2MUNbTRUX7DoQRyr5DH2PDPu535sAcK0pJJjvqS/a4tj9lddUw1VSmorx+Qk249AzIo3Uk+VRw/CdanYU/OzsiorV2qogYOlc+L6IkPQyI1DtMAQVLCGKv9YFvOJ49y/VGxLZ2qpir5g+Zymaj4211edPOi6OCQ4Is9T+1F5GNfRtrYCVfA+EoyTde+w4PvdS0DCcPwg9EZ00mUtkob6XRalwwazByMYX666rxUkC8POfSR7JjrtuvPq63fV1rnLrrzIGdnYWfRq1XsJB9F8liss9zZNe1ZXeK6mOhwisSkVOC3wlEE0TN6oQZh403wgCoO9qGk0qUUysigH2RsVmYDyRi5WdSRrijteVte9iKv7aFrTbNKp466RRYnO+aGoY+C6R6vSnvUlOrvT663Jvf3rmna9S+2YWJRNXZ6u2l9z1sXirBoyZ/eiHS/aDi7f1LTcr0diUcp2Oct3SMgx3R5Y179tqE7bG69v/cW0oq8+vHeu5C6QoK1Fhd9lK/N/Io5pNHi5nPADDbqTltntMtxV05/BhPNdORLQz2ubasv7fCZb7xcfLhHdjcb0AHuzxt/XNE+lkkuR4Bps1YkWi9qS4vi9VsOn42URRVH94c8QNYQttrP09BE2X9V+d0SPmSuRE4zr3U1sKqwvFufJGS7xUxXcAdO4fTwOx4uagy6oICblSPDRkdOmkvv6+8vl50rzU9MX6uz4UvMIAEw66pYjweecbf/YkxCquzNGHk9KxYTSqk/T3374hO2DMfYwQR9UKRCHeVgt+Lefb2JLqOIW5eEujsB0sM3xt585Y0dH0G8nrxQIBsF00aXxY48u+hy1tlvM6tyXPwWckkV2+GSd33y8kTXNKMKyakz0Y/h2219/XFMjbbGqxqQq/NAxT6t0V38fCFqaaVwZFIqDglUB078OhYQEn6pZwV0aDPKXe/ijUKhbIPC4CXWRTXF6VGNstv17WLbZb1qzjv0GHCAsWE2f79Z/EAvStkXp9WfVGDopHDmn587N1n8PCtzdGQXFjf3maFYM2aLNUJ7uDj/3gL9nSfdkPdPPNexKpznB06EI/7OO7uf4gMY/QrO8RMVU50TbhBhjxkWG5a+RO1w+FV0MhkuyGDW3+68pPfcsykgVhwXYUIXd/fb04H3+56Q9rJvZseMF0nQuo/8AR1ZM1KftdfQAAAAASUVORK5CYII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4413" y="2964359"/>
            <a:ext cx="8072043" cy="136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i="1" dirty="0" smtClean="0"/>
              <a:t>More specifically: How accurately can we predict the total number of violations a restaurant is likely to get based on Yelp reviews and historic inspection data?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79683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26598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Scope Limitation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28131" y="85903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2310" y="917139"/>
            <a:ext cx="7960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/>
              <a:t>Competition Prediction: Predict the number of health violations, by severity, a restaurant is likely to receive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My Prediction: Total number of health violations, regardless of severity, a restaurant is likely to receive (Regression)</a:t>
            </a:r>
            <a:endParaRPr lang="en-US" sz="1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911931"/>
              </p:ext>
            </p:extLst>
          </p:nvPr>
        </p:nvGraphicFramePr>
        <p:xfrm>
          <a:off x="1187624" y="2639759"/>
          <a:ext cx="5832648" cy="1607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Worksheet" r:id="rId4" imgW="5562577" imgH="1533457" progId="Excel.Sheet.12">
                  <p:embed/>
                </p:oleObj>
              </mc:Choice>
              <mc:Fallback>
                <p:oleObj name="Worksheet" r:id="rId4" imgW="5562577" imgH="15334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7624" y="2639759"/>
                        <a:ext cx="5832648" cy="1607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Brace 8"/>
          <p:cNvSpPr/>
          <p:nvPr/>
        </p:nvSpPr>
        <p:spPr>
          <a:xfrm rot="5400000">
            <a:off x="6286298" y="3837866"/>
            <a:ext cx="240116" cy="1140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50272" y="456822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Prediction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433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6777" y="-236562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Data Gathered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420295"/>
              </p:ext>
            </p:extLst>
          </p:nvPr>
        </p:nvGraphicFramePr>
        <p:xfrm>
          <a:off x="342776" y="1806650"/>
          <a:ext cx="2753112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556"/>
                <a:gridCol w="1376556"/>
              </a:tblGrid>
              <a:tr h="24574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Format</a:t>
                      </a:r>
                      <a:endParaRPr lang="en-US" sz="1400" dirty="0"/>
                    </a:p>
                  </a:txBody>
                  <a:tcPr/>
                </a:tc>
              </a:tr>
              <a:tr h="273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JSON</a:t>
                      </a:r>
                      <a:endParaRPr lang="en-US" sz="1400" dirty="0"/>
                    </a:p>
                  </a:txBody>
                  <a:tcPr/>
                </a:tc>
              </a:tr>
              <a:tr h="2491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Review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JSON</a:t>
                      </a:r>
                      <a:endParaRPr lang="en-US" sz="1400" dirty="0"/>
                    </a:p>
                  </a:txBody>
                  <a:tcPr/>
                </a:tc>
              </a:tr>
              <a:tr h="2491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Check-in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JSON</a:t>
                      </a:r>
                      <a:endParaRPr lang="en-US" sz="1400" dirty="0"/>
                    </a:p>
                  </a:txBody>
                  <a:tcPr/>
                </a:tc>
              </a:tr>
              <a:tr h="2491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Tips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JSON</a:t>
                      </a:r>
                      <a:endParaRPr lang="en-US" sz="1400" dirty="0"/>
                    </a:p>
                  </a:txBody>
                  <a:tcPr/>
                </a:tc>
              </a:tr>
              <a:tr h="2491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JSON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608782"/>
              </p:ext>
            </p:extLst>
          </p:nvPr>
        </p:nvGraphicFramePr>
        <p:xfrm>
          <a:off x="6084168" y="1806650"/>
          <a:ext cx="2742686" cy="1557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086502"/>
              </a:tblGrid>
              <a:tr h="34798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Format</a:t>
                      </a:r>
                      <a:endParaRPr lang="en-US" sz="1400" dirty="0"/>
                    </a:p>
                  </a:txBody>
                  <a:tcPr/>
                </a:tc>
              </a:tr>
              <a:tr h="3759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Training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CSV</a:t>
                      </a:r>
                      <a:endParaRPr lang="en-US" sz="1400" dirty="0"/>
                    </a:p>
                  </a:txBody>
                  <a:tcPr/>
                </a:tc>
              </a:tr>
              <a:tr h="4011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Submission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CSV</a:t>
                      </a:r>
                      <a:endParaRPr lang="en-US" sz="14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Unique Business IDs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CSV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94810"/>
              </p:ext>
            </p:extLst>
          </p:nvPr>
        </p:nvGraphicFramePr>
        <p:xfrm>
          <a:off x="3899443" y="2497557"/>
          <a:ext cx="1590443" cy="578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443"/>
              </a:tblGrid>
              <a:tr h="5782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Yelp</a:t>
                      </a:r>
                      <a:r>
                        <a:rPr lang="en-US" sz="1400" baseline="0" dirty="0" smtClean="0"/>
                        <a:t> ID to Business ID (CSV)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Left Brace 14"/>
          <p:cNvSpPr/>
          <p:nvPr/>
        </p:nvSpPr>
        <p:spPr>
          <a:xfrm rot="5400000">
            <a:off x="4555274" y="1283008"/>
            <a:ext cx="278781" cy="19626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79912" y="1707654"/>
            <a:ext cx="182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ID Mapping File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58801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http://vector-magz.com/wp-content/uploads/2013/07/yelp-logo-vect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34" y="483518"/>
            <a:ext cx="1472196" cy="147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ommunity.drivendata.org/uploads/default/104/7e00d30ee1c848a7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073" y="847886"/>
            <a:ext cx="888876" cy="93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05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16455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Pre-processing &amp; Cleaning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49" y="1051640"/>
            <a:ext cx="8335839" cy="396838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600" dirty="0"/>
              <a:t>Joined Yelp business data with Boston city data based on mapping file</a:t>
            </a:r>
          </a:p>
          <a:p>
            <a:pPr fontAlgn="auto">
              <a:spcAft>
                <a:spcPts val="0"/>
              </a:spcAft>
            </a:pPr>
            <a:r>
              <a:rPr lang="en-US" sz="2600" dirty="0" smtClean="0"/>
              <a:t>Filtered to one record for each restaurant</a:t>
            </a:r>
          </a:p>
          <a:p>
            <a:pPr lvl="1" fontAlgn="auto">
              <a:spcAft>
                <a:spcPts val="0"/>
              </a:spcAft>
            </a:pPr>
            <a:r>
              <a:rPr lang="en-US" sz="2200" dirty="0" smtClean="0"/>
              <a:t>Combined reviews for each restaurant into one field</a:t>
            </a:r>
          </a:p>
          <a:p>
            <a:pPr lvl="1" fontAlgn="auto">
              <a:spcAft>
                <a:spcPts val="0"/>
              </a:spcAft>
            </a:pPr>
            <a:r>
              <a:rPr lang="en-US" sz="2200" dirty="0" smtClean="0"/>
              <a:t>Averaged the number of violations for restaurant with multiple inspections, and summed for total violations</a:t>
            </a:r>
          </a:p>
          <a:p>
            <a:pPr lvl="1" fontAlgn="auto">
              <a:spcAft>
                <a:spcPts val="0"/>
              </a:spcAft>
            </a:pPr>
            <a:r>
              <a:rPr lang="en-US" sz="2200" dirty="0" smtClean="0"/>
              <a:t>Lost some features such as date of inspections &amp; reviews</a:t>
            </a:r>
          </a:p>
          <a:p>
            <a:pPr fontAlgn="auto">
              <a:spcAft>
                <a:spcPts val="0"/>
              </a:spcAft>
            </a:pPr>
            <a:r>
              <a:rPr lang="en-US" sz="2600" dirty="0" smtClean="0"/>
              <a:t>Dropped unnecessary columns</a:t>
            </a:r>
          </a:p>
          <a:p>
            <a:pPr lvl="1" fontAlgn="auto">
              <a:spcAft>
                <a:spcPts val="0"/>
              </a:spcAft>
            </a:pPr>
            <a:r>
              <a:rPr lang="en-US" sz="1800" dirty="0" smtClean="0"/>
              <a:t>i.e. Hours, State, Review ID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97739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340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28650" y="-23656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Total Number of Health Violations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11198" y="939248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131590"/>
            <a:ext cx="5534269" cy="37444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3848" y="4803998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Health Violations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451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28650" y="-23656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Correlation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11198" y="939248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49" y="1275606"/>
            <a:ext cx="6120680" cy="340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88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28650" y="-23656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 eaLnBrk="1" fontAlgn="auto" latinLnBrk="0" hangingPunct="1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4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2800" dirty="0"/>
              <a:t>Average Rating (Stars) and Number of Violations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11198" y="939248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568" y="1147921"/>
            <a:ext cx="3657600" cy="3728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83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8477</TotalTime>
  <Pages>0</Pages>
  <Words>676</Words>
  <Characters>0</Characters>
  <Application>Microsoft Macintosh PowerPoint</Application>
  <PresentationFormat>On-screen Show (16:9)</PresentationFormat>
  <Lines>0</Lines>
  <Paragraphs>160</Paragraphs>
  <Slides>18</Slides>
  <Notes>18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Custom Design</vt:lpstr>
      <vt:lpstr>Worksheet</vt:lpstr>
      <vt:lpstr>PowerPoint Presentation</vt:lpstr>
      <vt:lpstr>Problem</vt:lpstr>
      <vt:lpstr>Question </vt:lpstr>
      <vt:lpstr>PowerPoint Presentation</vt:lpstr>
      <vt:lpstr>Data Gathered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ELHANZ</dc:creator>
  <cp:lastModifiedBy>Shehzad Bashir</cp:lastModifiedBy>
  <cp:revision>420</cp:revision>
  <cp:lastPrinted>2015-07-13T16:56:13Z</cp:lastPrinted>
  <dcterms:modified xsi:type="dcterms:W3CDTF">2015-08-12T20:56:29Z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Public</vt:lpwstr>
  </property>
</Properties>
</file>