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76" r:id="rId2"/>
  </p:sldMasterIdLst>
  <p:notesMasterIdLst>
    <p:notesMasterId r:id="rId22"/>
  </p:notesMasterIdLst>
  <p:handoutMasterIdLst>
    <p:handoutMasterId r:id="rId23"/>
  </p:handoutMasterIdLst>
  <p:sldIdLst>
    <p:sldId id="320" r:id="rId3"/>
    <p:sldId id="350" r:id="rId4"/>
    <p:sldId id="351" r:id="rId5"/>
    <p:sldId id="353" r:id="rId6"/>
    <p:sldId id="352" r:id="rId7"/>
    <p:sldId id="355" r:id="rId8"/>
    <p:sldId id="356" r:id="rId9"/>
    <p:sldId id="367" r:id="rId10"/>
    <p:sldId id="358" r:id="rId11"/>
    <p:sldId id="370" r:id="rId12"/>
    <p:sldId id="363" r:id="rId13"/>
    <p:sldId id="357" r:id="rId14"/>
    <p:sldId id="371" r:id="rId15"/>
    <p:sldId id="372" r:id="rId16"/>
    <p:sldId id="368" r:id="rId17"/>
    <p:sldId id="369" r:id="rId18"/>
    <p:sldId id="365" r:id="rId19"/>
    <p:sldId id="373" r:id="rId20"/>
    <p:sldId id="359" r:id="rId21"/>
  </p:sldIdLst>
  <p:sldSz cx="9144000" cy="5143500" type="screen16x9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97ADBF"/>
    <a:srgbClr val="7492AA"/>
    <a:srgbClr val="283B4F"/>
    <a:srgbClr val="364D78"/>
    <a:srgbClr val="1E2C3E"/>
    <a:srgbClr val="BDC3C7"/>
    <a:srgbClr val="25A14D"/>
    <a:srgbClr val="28AE60"/>
    <a:srgbClr val="466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4559" autoAdjust="0"/>
    <p:restoredTop sz="90107" autoAdjust="0"/>
  </p:normalViewPr>
  <p:slideViewPr>
    <p:cSldViewPr>
      <p:cViewPr varScale="1">
        <p:scale>
          <a:sx n="105" d="100"/>
          <a:sy n="105" d="100"/>
        </p:scale>
        <p:origin x="-1048" y="-104"/>
      </p:cViewPr>
      <p:guideLst>
        <p:guide orient="horz" pos="4320"/>
        <p:guide orient="horz" pos="1620"/>
        <p:guide pos="768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316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ctr"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25"/>
            <a:ext cx="7886700" cy="326350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6932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578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4353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3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/>
          <a:lstStyle>
            <a:lvl1pPr marL="119063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8635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9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900"/>
            </a:lvl1pPr>
            <a:lvl2pPr marL="171450" indent="0">
              <a:buNone/>
              <a:defRPr sz="800"/>
            </a:lvl2pPr>
            <a:lvl3pPr marL="342900" indent="0">
              <a:buNone/>
              <a:defRPr sz="7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344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2560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183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85264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618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8457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20760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dk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2223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24" r="1174"/>
          <a:stretch/>
        </p:blipFill>
        <p:spPr>
          <a:xfrm>
            <a:off x="0" y="0"/>
            <a:ext cx="9144000" cy="5143499"/>
          </a:xfrm>
        </p:spPr>
      </p:pic>
      <p:sp>
        <p:nvSpPr>
          <p:cNvPr id="3" name="Rectangle 3"/>
          <p:cNvSpPr>
            <a:spLocks/>
          </p:cNvSpPr>
          <p:nvPr/>
        </p:nvSpPr>
        <p:spPr bwMode="auto">
          <a:xfrm>
            <a:off x="0" y="436741"/>
            <a:ext cx="9036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600" dirty="0" smtClean="0">
                <a:solidFill>
                  <a:schemeClr val="accent5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Predicting Restaurant Inspections</a:t>
            </a:r>
          </a:p>
          <a:p>
            <a:pPr algn="ctr">
              <a:lnSpc>
                <a:spcPct val="120000"/>
              </a:lnSpc>
            </a:pPr>
            <a:endParaRPr lang="en-US" sz="28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DAT </a:t>
            </a:r>
            <a:r>
              <a:rPr lang="en-US" sz="28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7 </a:t>
            </a:r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Shehzad Bashir </a:t>
            </a:r>
            <a:endParaRPr lang="en-US" sz="24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Aug 12</a:t>
            </a:r>
            <a:r>
              <a:rPr lang="en-US" sz="2400" baseline="300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, 2015 </a:t>
            </a:r>
            <a:r>
              <a:rPr lang="en-US" sz="26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 </a:t>
            </a:r>
            <a:endParaRPr lang="en-US" sz="26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>
              <a:lnSpc>
                <a:spcPct val="120000"/>
              </a:lnSpc>
            </a:pPr>
            <a:endParaRPr lang="en-US" sz="4200" dirty="0">
              <a:solidFill>
                <a:schemeClr val="accent5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</p:txBody>
      </p:sp>
      <p:pic>
        <p:nvPicPr>
          <p:cNvPr id="1026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2" y="3439178"/>
            <a:ext cx="1786527" cy="17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5" y="3627361"/>
            <a:ext cx="1340810" cy="1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634d0493a085348b5a223df852e5cce5a0719c08/68747470733a2f2f64726976656e646174612e73332e616d617a6f6e6177732e636f6d2f696d616765732f64726976656e64617461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61" y="4148593"/>
            <a:ext cx="2052257" cy="3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715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800" dirty="0"/>
              <a:t>Number of reviews and severity of violation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7272653" cy="3318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Baseline Model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067095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381737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2.85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46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834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Sentiment Analysis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875394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4036"/>
            <a:ext cx="6121393" cy="37179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15816" y="932116"/>
            <a:ext cx="3024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2.82  </a:t>
            </a:r>
            <a:r>
              <a:rPr lang="en-US" sz="1600" dirty="0" smtClean="0">
                <a:solidFill>
                  <a:srgbClr val="92D050"/>
                </a:solidFill>
              </a:rPr>
              <a:t>(-.05)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293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Sentiment </a:t>
            </a:r>
            <a:r>
              <a:rPr lang="en-US" sz="1600" dirty="0" smtClean="0"/>
              <a:t>Polarity Score</a:t>
            </a:r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7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(</a:t>
            </a:r>
            <a:r>
              <a:rPr lang="en-US" sz="1600" dirty="0" err="1" smtClean="0"/>
              <a:t>n_estimators</a:t>
            </a:r>
            <a:r>
              <a:rPr lang="en-US" sz="1600" dirty="0"/>
              <a:t> </a:t>
            </a:r>
            <a:r>
              <a:rPr lang="en-US" sz="1600" dirty="0" smtClean="0"/>
              <a:t>= 40, </a:t>
            </a:r>
            <a:r>
              <a:rPr lang="en-US" sz="1600" dirty="0" err="1" smtClean="0"/>
              <a:t>max_features</a:t>
            </a:r>
            <a:r>
              <a:rPr lang="en-US" sz="1600" dirty="0" smtClean="0"/>
              <a:t> = 1500) 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2.61  </a:t>
            </a:r>
            <a:r>
              <a:rPr lang="en-US" sz="1600" dirty="0" smtClean="0">
                <a:solidFill>
                  <a:srgbClr val="92D050"/>
                </a:solidFill>
              </a:rPr>
              <a:t>(-.24)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43924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Sentiment Polarity Score</a:t>
            </a:r>
            <a:endParaRPr lang="en-US" sz="1400" dirty="0" smtClean="0"/>
          </a:p>
          <a:p>
            <a:pPr marL="628650" lvl="2" indent="-28575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34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Keywords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3368" y="1189654"/>
            <a:ext cx="74715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List of keywords 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 smtClean="0"/>
              <a:t>Or </a:t>
            </a:r>
          </a:p>
          <a:p>
            <a:pPr algn="l"/>
            <a:endParaRPr lang="en-US" sz="1600" b="1" dirty="0"/>
          </a:p>
          <a:p>
            <a:pPr lvl="0" algn="l">
              <a:spcAft>
                <a:spcPts val="0"/>
              </a:spcAft>
            </a:pPr>
            <a:r>
              <a:rPr lang="en-US" sz="1600" b="1" dirty="0" smtClean="0"/>
              <a:t>Feature Importance (may not work): </a:t>
            </a:r>
            <a:r>
              <a:rPr lang="en-US" altLang="en-US" sz="1400" dirty="0">
                <a:solidFill>
                  <a:schemeClr val="tx1"/>
                </a:solidFill>
              </a:rPr>
              <a:t>pd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DataFrame</a:t>
            </a:r>
            <a:r>
              <a:rPr lang="en-US" altLang="en-US" sz="1050" dirty="0">
                <a:solidFill>
                  <a:schemeClr val="tx1"/>
                </a:solidFill>
              </a:rPr>
              <a:t>({'feature':</a:t>
            </a:r>
            <a:r>
              <a:rPr lang="en-US" altLang="en-US" sz="1400" dirty="0">
                <a:solidFill>
                  <a:schemeClr val="tx1"/>
                </a:solidFill>
              </a:rPr>
              <a:t>feature_cols</a:t>
            </a:r>
            <a:r>
              <a:rPr lang="en-US" altLang="en-US" sz="1050" dirty="0" smtClean="0">
                <a:solidFill>
                  <a:schemeClr val="tx1"/>
                </a:solidFill>
              </a:rPr>
              <a:t>,'importance</a:t>
            </a:r>
            <a:r>
              <a:rPr lang="en-US" altLang="en-US" sz="1050" dirty="0">
                <a:solidFill>
                  <a:schemeClr val="tx1"/>
                </a:solidFill>
              </a:rPr>
              <a:t>':</a:t>
            </a:r>
            <a:r>
              <a:rPr lang="en-US" altLang="en-US" sz="1400" dirty="0">
                <a:solidFill>
                  <a:schemeClr val="tx1"/>
                </a:solidFill>
              </a:rPr>
              <a:t>treereg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feature_importances_</a:t>
            </a:r>
            <a:r>
              <a:rPr lang="en-US" altLang="en-US" sz="1050" dirty="0">
                <a:solidFill>
                  <a:schemeClr val="tx1"/>
                </a:solidFill>
              </a:rPr>
              <a:t>})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sort</a:t>
            </a:r>
            <a:r>
              <a:rPr lang="en-US" altLang="en-US" sz="1050" dirty="0">
                <a:solidFill>
                  <a:schemeClr val="tx1"/>
                </a:solidFill>
              </a:rPr>
              <a:t>('importance')</a:t>
            </a:r>
            <a:r>
              <a:rPr lang="en-US" altLang="en-US" sz="7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89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(Notes slide)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00912" y="2177228"/>
            <a:ext cx="7471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Try different n_grams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2625889"/>
            <a:ext cx="7022628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# includes 1 gram and 2 gram words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ngram_range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(1, 2))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fit_transform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 = 40, </a:t>
            </a:r>
            <a:r>
              <a:rPr lang="en-US" sz="1600" dirty="0" err="1"/>
              <a:t>max_features</a:t>
            </a:r>
            <a:r>
              <a:rPr lang="en-US" sz="1600" dirty="0"/>
              <a:t> = 1500)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598755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499143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1720" y="1825536"/>
            <a:ext cx="451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Polarity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TF-IDF </a:t>
            </a:r>
            <a:r>
              <a:rPr lang="en-US" sz="1600" dirty="0" err="1"/>
              <a:t>Vectorizer</a:t>
            </a:r>
            <a:r>
              <a:rPr lang="en-US" sz="1600" dirty="0"/>
              <a:t> </a:t>
            </a:r>
          </a:p>
          <a:p>
            <a:pPr lvl="2" algn="l"/>
            <a:r>
              <a:rPr lang="en-US" sz="1400" dirty="0"/>
              <a:t>- Stop words = English</a:t>
            </a:r>
          </a:p>
          <a:p>
            <a:pPr lvl="2" algn="l"/>
            <a:r>
              <a:rPr lang="en-US" sz="1400" dirty="0"/>
              <a:t>- </a:t>
            </a:r>
            <a:r>
              <a:rPr lang="en-US" sz="1400" dirty="0" err="1"/>
              <a:t>Min_df</a:t>
            </a:r>
            <a:r>
              <a:rPr lang="en-US" sz="1400" dirty="0"/>
              <a:t> = 6 (reduced from 85k to 23k features)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393436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Score: </a:t>
            </a:r>
            <a:r>
              <a:rPr lang="en-US" sz="1600" dirty="0" smtClean="0"/>
              <a:t>2.51 </a:t>
            </a:r>
            <a:r>
              <a:rPr lang="en-US" sz="1600" dirty="0">
                <a:solidFill>
                  <a:srgbClr val="92D050"/>
                </a:solidFill>
              </a:rPr>
              <a:t>(-</a:t>
            </a:r>
            <a:r>
              <a:rPr lang="en-US" sz="1600" dirty="0" smtClean="0">
                <a:solidFill>
                  <a:srgbClr val="92D050"/>
                </a:solidFill>
              </a:rPr>
              <a:t>.10)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458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Next Steps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472" y="1059582"/>
            <a:ext cx="796097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Predict number of health violations by severity, as required for competition</a:t>
            </a:r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Account for features such as date and user profile data</a:t>
            </a:r>
          </a:p>
          <a:p>
            <a:pPr marL="285750" indent="-285750" algn="l">
              <a:spcBef>
                <a:spcPts val="600"/>
              </a:spcBef>
              <a:buFont typeface="Arial"/>
              <a:buChar char="•"/>
            </a:pPr>
            <a:r>
              <a:rPr lang="en-US" sz="2400" dirty="0" smtClean="0"/>
              <a:t>Try different n_grams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9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9882067_s.jpg"/>
          <p:cNvPicPr/>
          <p:nvPr/>
        </p:nvPicPr>
        <p:blipFill>
          <a:blip r:embed="rId3">
            <a:extLst/>
          </a:blip>
          <a:srcRect l="12749" r="12749"/>
          <a:stretch>
            <a:fillRect/>
          </a:stretch>
        </p:blipFill>
        <p:spPr>
          <a:xfrm>
            <a:off x="3169965" y="1275606"/>
            <a:ext cx="2871799" cy="328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48M+ Americans per year become sick from food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~75% of the outbreaks come from food prepared by restaurants and caterers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Current solution is random inspections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Time wasted at clean restaurants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Missed opportunities at restaurants with safety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64"/>
          <p:cNvSpPr>
            <a:spLocks noChangeArrowheads="1"/>
          </p:cNvSpPr>
          <p:nvPr/>
        </p:nvSpPr>
        <p:spPr bwMode="auto">
          <a:xfrm>
            <a:off x="6739753" y="2931790"/>
            <a:ext cx="1716088" cy="1680413"/>
          </a:xfrm>
          <a:custGeom>
            <a:avLst/>
            <a:gdLst>
              <a:gd name="G0" fmla="+- 1 0 0"/>
              <a:gd name="G1" fmla="+- 1 0 0"/>
              <a:gd name="G2" fmla="+- 764 0 0"/>
              <a:gd name="G3" fmla="+- 1705 0 0"/>
              <a:gd name="G4" fmla="+- 2645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*/ 1 0 51712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T0" fmla="*/ 220930916 w 3409"/>
              <a:gd name="T1" fmla="*/ 0 h 3409"/>
              <a:gd name="T2" fmla="*/ 0 w 3409"/>
              <a:gd name="T3" fmla="*/ 220931276 h 3409"/>
              <a:gd name="T4" fmla="*/ 220930916 w 3409"/>
              <a:gd name="T5" fmla="*/ 441603374 h 3409"/>
              <a:gd name="T6" fmla="*/ 441603014 w 3409"/>
              <a:gd name="T7" fmla="*/ 220931276 h 3409"/>
              <a:gd name="T8" fmla="*/ 220930916 w 3409"/>
              <a:gd name="T9" fmla="*/ 0 h 3409"/>
              <a:gd name="T10" fmla="*/ 359839050 w 3409"/>
              <a:gd name="T11" fmla="*/ 295309374 h 3409"/>
              <a:gd name="T12" fmla="*/ 291032929 w 3409"/>
              <a:gd name="T13" fmla="*/ 270689220 h 3409"/>
              <a:gd name="T14" fmla="*/ 269263739 w 3409"/>
              <a:gd name="T15" fmla="*/ 250475100 h 3409"/>
              <a:gd name="T16" fmla="*/ 293235946 w 3409"/>
              <a:gd name="T17" fmla="*/ 210435269 h 3409"/>
              <a:gd name="T18" fmla="*/ 310340284 w 3409"/>
              <a:gd name="T19" fmla="*/ 170266207 h 3409"/>
              <a:gd name="T20" fmla="*/ 304120361 w 3409"/>
              <a:gd name="T21" fmla="*/ 132299443 h 3409"/>
              <a:gd name="T22" fmla="*/ 297252852 w 3409"/>
              <a:gd name="T23" fmla="*/ 89149830 h 3409"/>
              <a:gd name="T24" fmla="*/ 258379323 w 3409"/>
              <a:gd name="T25" fmla="*/ 60513130 h 3409"/>
              <a:gd name="T26" fmla="*/ 252677757 w 3409"/>
              <a:gd name="T27" fmla="*/ 58310473 h 3409"/>
              <a:gd name="T28" fmla="*/ 155234937 w 3409"/>
              <a:gd name="T29" fmla="*/ 69713245 h 3409"/>
              <a:gd name="T30" fmla="*/ 136964295 w 3409"/>
              <a:gd name="T31" fmla="*/ 132299443 h 3409"/>
              <a:gd name="T32" fmla="*/ 130615143 w 3409"/>
              <a:gd name="T33" fmla="*/ 170266207 h 3409"/>
              <a:gd name="T34" fmla="*/ 147978300 w 3409"/>
              <a:gd name="T35" fmla="*/ 210435269 h 3409"/>
              <a:gd name="T36" fmla="*/ 174023575 w 3409"/>
              <a:gd name="T37" fmla="*/ 253066885 h 3409"/>
              <a:gd name="T38" fmla="*/ 154068634 w 3409"/>
              <a:gd name="T39" fmla="*/ 269264099 h 3409"/>
              <a:gd name="T40" fmla="*/ 82282321 w 3409"/>
              <a:gd name="T41" fmla="*/ 295309374 h 3409"/>
              <a:gd name="T42" fmla="*/ 46000216 w 3409"/>
              <a:gd name="T43" fmla="*/ 327574212 h 3409"/>
              <a:gd name="T44" fmla="*/ 16197214 w 3409"/>
              <a:gd name="T45" fmla="*/ 221320044 h 3409"/>
              <a:gd name="T46" fmla="*/ 220930916 w 3409"/>
              <a:gd name="T47" fmla="*/ 15678857 h 3409"/>
              <a:gd name="T48" fmla="*/ 425924157 w 3409"/>
              <a:gd name="T49" fmla="*/ 220931276 h 3409"/>
              <a:gd name="T50" fmla="*/ 396250744 w 3409"/>
              <a:gd name="T51" fmla="*/ 327055855 h 3409"/>
              <a:gd name="T52" fmla="*/ 359839050 w 3409"/>
              <a:gd name="T53" fmla="*/ 295309374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9" h="3409">
                <a:moveTo>
                  <a:pt x="1705" y="0"/>
                </a:moveTo>
                <a:cubicBezTo>
                  <a:pt x="764" y="0"/>
                  <a:pt x="0" y="764"/>
                  <a:pt x="0" y="1705"/>
                </a:cubicBezTo>
                <a:cubicBezTo>
                  <a:pt x="0" y="2645"/>
                  <a:pt x="764" y="3408"/>
                  <a:pt x="1705" y="3408"/>
                </a:cubicBezTo>
                <a:cubicBezTo>
                  <a:pt x="2645" y="3408"/>
                  <a:pt x="3408" y="2645"/>
                  <a:pt x="3408" y="1705"/>
                </a:cubicBezTo>
                <a:cubicBezTo>
                  <a:pt x="3408" y="764"/>
                  <a:pt x="2645" y="0"/>
                  <a:pt x="1705" y="0"/>
                </a:cubicBezTo>
                <a:close/>
                <a:moveTo>
                  <a:pt x="2777" y="2279"/>
                </a:moveTo>
                <a:cubicBezTo>
                  <a:pt x="2592" y="2182"/>
                  <a:pt x="2407" y="2178"/>
                  <a:pt x="2246" y="2089"/>
                </a:cubicBezTo>
                <a:cubicBezTo>
                  <a:pt x="2186" y="2058"/>
                  <a:pt x="2113" y="1990"/>
                  <a:pt x="2078" y="1933"/>
                </a:cubicBezTo>
                <a:cubicBezTo>
                  <a:pt x="2166" y="1844"/>
                  <a:pt x="2235" y="1736"/>
                  <a:pt x="2263" y="1624"/>
                </a:cubicBezTo>
                <a:cubicBezTo>
                  <a:pt x="2351" y="1571"/>
                  <a:pt x="2387" y="1407"/>
                  <a:pt x="2395" y="1314"/>
                </a:cubicBezTo>
                <a:cubicBezTo>
                  <a:pt x="2403" y="1233"/>
                  <a:pt x="2403" y="1094"/>
                  <a:pt x="2347" y="1021"/>
                </a:cubicBezTo>
                <a:cubicBezTo>
                  <a:pt x="2354" y="913"/>
                  <a:pt x="2338" y="783"/>
                  <a:pt x="2294" y="688"/>
                </a:cubicBezTo>
                <a:cubicBezTo>
                  <a:pt x="2246" y="571"/>
                  <a:pt x="2153" y="470"/>
                  <a:pt x="1994" y="467"/>
                </a:cubicBezTo>
                <a:cubicBezTo>
                  <a:pt x="1965" y="467"/>
                  <a:pt x="1965" y="463"/>
                  <a:pt x="1950" y="450"/>
                </a:cubicBezTo>
                <a:cubicBezTo>
                  <a:pt x="1784" y="313"/>
                  <a:pt x="1399" y="355"/>
                  <a:pt x="1198" y="538"/>
                </a:cubicBezTo>
                <a:cubicBezTo>
                  <a:pt x="1074" y="655"/>
                  <a:pt x="1045" y="860"/>
                  <a:pt x="1057" y="1021"/>
                </a:cubicBezTo>
                <a:cubicBezTo>
                  <a:pt x="1001" y="1097"/>
                  <a:pt x="1001" y="1238"/>
                  <a:pt x="1008" y="1314"/>
                </a:cubicBezTo>
                <a:cubicBezTo>
                  <a:pt x="1017" y="1407"/>
                  <a:pt x="1054" y="1568"/>
                  <a:pt x="1142" y="1624"/>
                </a:cubicBezTo>
                <a:cubicBezTo>
                  <a:pt x="1169" y="1745"/>
                  <a:pt x="1246" y="1861"/>
                  <a:pt x="1343" y="1953"/>
                </a:cubicBezTo>
                <a:cubicBezTo>
                  <a:pt x="1299" y="1997"/>
                  <a:pt x="1242" y="2045"/>
                  <a:pt x="1189" y="2078"/>
                </a:cubicBezTo>
                <a:cubicBezTo>
                  <a:pt x="1021" y="2178"/>
                  <a:pt x="829" y="2178"/>
                  <a:pt x="635" y="2279"/>
                </a:cubicBezTo>
                <a:cubicBezTo>
                  <a:pt x="523" y="2338"/>
                  <a:pt x="430" y="2427"/>
                  <a:pt x="355" y="2528"/>
                </a:cubicBezTo>
                <a:cubicBezTo>
                  <a:pt x="209" y="2287"/>
                  <a:pt x="125" y="2005"/>
                  <a:pt x="125" y="1708"/>
                </a:cubicBezTo>
                <a:cubicBezTo>
                  <a:pt x="121" y="832"/>
                  <a:pt x="832" y="121"/>
                  <a:pt x="1705" y="121"/>
                </a:cubicBezTo>
                <a:cubicBezTo>
                  <a:pt x="2577" y="121"/>
                  <a:pt x="3287" y="832"/>
                  <a:pt x="3287" y="1705"/>
                </a:cubicBezTo>
                <a:cubicBezTo>
                  <a:pt x="3287" y="2005"/>
                  <a:pt x="3203" y="2287"/>
                  <a:pt x="3058" y="2524"/>
                </a:cubicBezTo>
                <a:cubicBezTo>
                  <a:pt x="2982" y="2424"/>
                  <a:pt x="2890" y="2338"/>
                  <a:pt x="2777" y="22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63" y="321899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99126" y="1380556"/>
            <a:ext cx="8413477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600" i="1" dirty="0" smtClean="0"/>
              <a:t>Can Yelp reviews be used to make the process of sending health inspectors to restaurants more efficient?</a:t>
            </a:r>
            <a:endParaRPr lang="en-US" sz="2600" i="1" dirty="0"/>
          </a:p>
        </p:txBody>
      </p:sp>
      <p:sp>
        <p:nvSpPr>
          <p:cNvPr id="5" name="AutoShape 2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04413" y="2964359"/>
            <a:ext cx="8072043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i="1" dirty="0" smtClean="0"/>
              <a:t>More specifically: Can we predict the total number of violations a restaurant is likely to get based on Yelp reviews and historic inspection data?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968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Prediction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8131" y="85903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310" y="917139"/>
            <a:ext cx="7960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Competition: Predict the number of health violations, by severity, a restaurant is likely to receive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My Prediction: Total number of health violations, regardless of severity, a restaurant is likely to receive (Regression)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11931"/>
              </p:ext>
            </p:extLst>
          </p:nvPr>
        </p:nvGraphicFramePr>
        <p:xfrm>
          <a:off x="1187624" y="2639759"/>
          <a:ext cx="5832648" cy="16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5" imgW="5562577" imgH="1533457" progId="Excel.Sheet.12">
                  <p:embed/>
                </p:oleObj>
              </mc:Choice>
              <mc:Fallback>
                <p:oleObj name="Worksheet" r:id="rId5" imgW="5562577" imgH="1533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639759"/>
                        <a:ext cx="5832648" cy="1607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6286298" y="3837866"/>
            <a:ext cx="240116" cy="1140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0272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6777" y="-2365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Gathered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0295"/>
              </p:ext>
            </p:extLst>
          </p:nvPr>
        </p:nvGraphicFramePr>
        <p:xfrm>
          <a:off x="342776" y="1806650"/>
          <a:ext cx="275311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56"/>
                <a:gridCol w="1376556"/>
              </a:tblGrid>
              <a:tr h="2457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273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Check-in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8782"/>
              </p:ext>
            </p:extLst>
          </p:nvPr>
        </p:nvGraphicFramePr>
        <p:xfrm>
          <a:off x="6084168" y="1806650"/>
          <a:ext cx="2742686" cy="15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6502"/>
              </a:tblGrid>
              <a:tr h="347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375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01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Submission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Business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4810"/>
              </p:ext>
            </p:extLst>
          </p:nvPr>
        </p:nvGraphicFramePr>
        <p:xfrm>
          <a:off x="3899443" y="2497557"/>
          <a:ext cx="1590443" cy="57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3"/>
              </a:tblGrid>
              <a:tr h="578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Yelp</a:t>
                      </a:r>
                      <a:r>
                        <a:rPr lang="en-US" sz="1400" baseline="0" dirty="0" smtClean="0"/>
                        <a:t> ID to Business ID (CSV)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4555274" y="1283008"/>
            <a:ext cx="278781" cy="1962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12" y="1707654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 Mapping File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8801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" y="483518"/>
            <a:ext cx="1472196" cy="1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73" y="847886"/>
            <a:ext cx="888876" cy="9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64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Pre-processing &amp; Cleaning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49" y="1051640"/>
            <a:ext cx="8335839" cy="39683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/>
              <a:t>Joined Yelp business data with Boston city data based on mapping file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Split data into two sets by date: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Training: October 2007 – March 2014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Test/Validation: April 2014 – March 2015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Filtered to one record for each restaurant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Combined reviews for each restaurant into one field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Averaged the number of violations for restaurant with multiple inspections, and summed for total violations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Lost some features such as date of reviews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Dropped unnecessary columns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i.e. Hours, State, Review 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97739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Health Violations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131590"/>
            <a:ext cx="5534269" cy="374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80399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Health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600" dirty="0" smtClean="0"/>
              <a:t>Correlation Heatmap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1618311"/>
            <a:ext cx="6120680" cy="3401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5415"/>
            <a:ext cx="3657600" cy="372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03648" y="964096"/>
            <a:ext cx="6149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Rating (Stars) and Number of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copy 3">
  <a:themeElements>
    <a:clrScheme name="Design System Library">
      <a:dk1>
        <a:srgbClr val="000000"/>
      </a:dk1>
      <a:lt1>
        <a:srgbClr val="FFFFFF"/>
      </a:lt1>
      <a:dk2>
        <a:srgbClr val="000000"/>
      </a:dk2>
      <a:lt2>
        <a:srgbClr val="67747F"/>
      </a:lt2>
      <a:accent1>
        <a:srgbClr val="33B1DD"/>
      </a:accent1>
      <a:accent2>
        <a:srgbClr val="344655"/>
      </a:accent2>
      <a:accent3>
        <a:srgbClr val="F2F2F3"/>
      </a:accent3>
      <a:accent4>
        <a:srgbClr val="1B69AC"/>
      </a:accent4>
      <a:accent5>
        <a:srgbClr val="009FD6"/>
      </a:accent5>
      <a:accent6>
        <a:srgbClr val="6690AD"/>
      </a:accent6>
      <a:hlink>
        <a:srgbClr val="00A400"/>
      </a:hlink>
      <a:folHlink>
        <a:srgbClr val="40C949"/>
      </a:folHlink>
    </a:clrScheme>
    <a:fontScheme name="Blank copy 3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digital-powerpoint-template.potx</Template>
  <TotalTime>7422</TotalTime>
  <Pages>0</Pages>
  <Words>608</Words>
  <Characters>0</Characters>
  <Application>Microsoft Macintosh PowerPoint</Application>
  <PresentationFormat>On-screen Show (16:9)</PresentationFormat>
  <Lines>0</Lines>
  <Paragraphs>145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Blank copy 3</vt:lpstr>
      <vt:lpstr>Custom Design</vt:lpstr>
      <vt:lpstr>Worksheet</vt:lpstr>
      <vt:lpstr>PowerPoint Presentation</vt:lpstr>
      <vt:lpstr>Problem</vt:lpstr>
      <vt:lpstr>Question </vt:lpstr>
      <vt:lpstr>PowerPoint Presentation</vt:lpstr>
      <vt:lpstr>Data Gathered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Shehzad Bashir</cp:lastModifiedBy>
  <cp:revision>393</cp:revision>
  <cp:lastPrinted>2015-07-13T16:56:13Z</cp:lastPrinted>
  <dcterms:modified xsi:type="dcterms:W3CDTF">2015-08-11T02:25:34Z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