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94" r:id="rId3"/>
    <p:sldId id="295" r:id="rId4"/>
    <p:sldId id="296"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297" r:id="rId19"/>
    <p:sldId id="298" r:id="rId20"/>
    <p:sldId id="312"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140" y="34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dirty="0"/>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dirty="0"/>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dirty="0"/>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dirty="0"/>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dirty="0"/>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6" r:id="rId5"/>
    <p:sldLayoutId id="2147483657" r:id="rId6"/>
    <p:sldLayoutId id="2147483658" r:id="rId7"/>
    <p:sldLayoutId id="2147483659" r:id="rId8"/>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2819400"/>
            <a:ext cx="11988800" cy="3263900"/>
          </a:xfrm>
        </p:spPr>
        <p:txBody>
          <a:bodyPr>
            <a:normAutofit fontScale="90000"/>
          </a:bodyPr>
          <a:lstStyle/>
          <a:p>
            <a:r>
              <a:rPr lang="en-US" dirty="0" smtClean="0">
                <a:solidFill>
                  <a:schemeClr val="bg1"/>
                </a:solidFill>
              </a:rPr>
              <a:t>Exploratory Data Analysis On Movie Dataset</a:t>
            </a:r>
            <a:r>
              <a:rPr lang="en-US" dirty="0" smtClean="0"/>
              <a:t/>
            </a:r>
            <a:br>
              <a:rPr lang="en-US" dirty="0" smtClean="0"/>
            </a:br>
            <a:r>
              <a:rPr lang="en-US" dirty="0" smtClean="0"/>
              <a:t/>
            </a:r>
            <a:br>
              <a:rPr lang="en-US" dirty="0" smtClean="0"/>
            </a:br>
            <a:r>
              <a:rPr lang="en-US" sz="4000" dirty="0" smtClean="0">
                <a:solidFill>
                  <a:schemeClr val="bg1"/>
                </a:solidFill>
              </a:rPr>
              <a:t>by Sheifali Agarwal</a:t>
            </a:r>
            <a:endParaRPr lang="en-US" sz="4000" dirty="0">
              <a:solidFill>
                <a:schemeClr val="bg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28600"/>
            <a:ext cx="11988800" cy="1371600"/>
          </a:xfrm>
        </p:spPr>
        <p:txBody>
          <a:bodyPr>
            <a:normAutofit/>
          </a:bodyPr>
          <a:lstStyle/>
          <a:p>
            <a:r>
              <a:rPr lang="en-US" sz="3600" dirty="0">
                <a:solidFill>
                  <a:schemeClr val="bg2">
                    <a:lumMod val="50000"/>
                  </a:schemeClr>
                </a:solidFill>
                <a:latin typeface="Arial Black" pitchFamily="34" charset="0"/>
                <a:ea typeface="Arial"/>
                <a:cs typeface="Andalus" pitchFamily="18" charset="-78"/>
              </a:rPr>
              <a:t>Properties associated with movies that have high popularity</a:t>
            </a:r>
          </a:p>
        </p:txBody>
      </p:sp>
      <p:sp>
        <p:nvSpPr>
          <p:cNvPr id="3" name="Title 1"/>
          <p:cNvSpPr txBox="1">
            <a:spLocks/>
          </p:cNvSpPr>
          <p:nvPr/>
        </p:nvSpPr>
        <p:spPr>
          <a:xfrm>
            <a:off x="406400" y="1721224"/>
            <a:ext cx="9220200"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smtClean="0">
                <a:solidFill>
                  <a:schemeClr val="bg2">
                    <a:lumMod val="50000"/>
                  </a:schemeClr>
                </a:solidFill>
                <a:latin typeface="Andalus" pitchFamily="18" charset="-78"/>
                <a:ea typeface="Arial"/>
                <a:cs typeface="Andalus" pitchFamily="18" charset="-78"/>
              </a:rPr>
              <a:t>Is </a:t>
            </a:r>
            <a:r>
              <a:rPr lang="en-US" sz="3600" dirty="0">
                <a:solidFill>
                  <a:schemeClr val="bg2">
                    <a:lumMod val="50000"/>
                  </a:schemeClr>
                </a:solidFill>
                <a:latin typeface="Andalus" pitchFamily="18" charset="-78"/>
                <a:ea typeface="Arial"/>
                <a:cs typeface="Andalus" pitchFamily="18" charset="-78"/>
              </a:rPr>
              <a:t>revenue associated with movies </a:t>
            </a:r>
            <a:r>
              <a:rPr lang="en-US" sz="3600" dirty="0" smtClean="0">
                <a:solidFill>
                  <a:schemeClr val="bg2">
                    <a:lumMod val="50000"/>
                  </a:schemeClr>
                </a:solidFill>
                <a:latin typeface="Andalus" pitchFamily="18" charset="-78"/>
                <a:ea typeface="Arial"/>
                <a:cs typeface="Andalus" pitchFamily="18" charset="-78"/>
              </a:rPr>
              <a:t>popularity ?? </a:t>
            </a:r>
            <a:endParaRPr lang="en-US" sz="3600" dirty="0">
              <a:solidFill>
                <a:schemeClr val="bg2">
                  <a:lumMod val="50000"/>
                </a:schemeClr>
              </a:solidFill>
              <a:latin typeface="Andalus" pitchFamily="18" charset="-78"/>
              <a:ea typeface="Arial"/>
              <a:cs typeface="Andalus" pitchFamily="18" charset="-78"/>
            </a:endParaRPr>
          </a:p>
        </p:txBody>
      </p:sp>
      <p:pic>
        <p:nvPicPr>
          <p:cNvPr id="4098" name="Picture 2" descr="C:\Users\sheifali.agarwal\Desktop\data_images\revenue_p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0" y="3092824"/>
            <a:ext cx="9153525" cy="44509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8800" y="7924800"/>
            <a:ext cx="98298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a:solidFill>
                  <a:srgbClr val="C00000"/>
                </a:solidFill>
                <a:latin typeface="Times New Roman" pitchFamily="18" charset="0"/>
                <a:cs typeface="Times New Roman" pitchFamily="18" charset="0"/>
              </a:rPr>
              <a:t>H</a:t>
            </a:r>
            <a:r>
              <a:rPr lang="en-US" sz="2800" dirty="0" smtClean="0">
                <a:solidFill>
                  <a:srgbClr val="C00000"/>
                </a:solidFill>
                <a:latin typeface="Times New Roman" pitchFamily="18" charset="0"/>
                <a:cs typeface="Times New Roman" pitchFamily="18" charset="0"/>
              </a:rPr>
              <a:t>igh </a:t>
            </a:r>
            <a:r>
              <a:rPr lang="en-US" sz="2800" dirty="0">
                <a:solidFill>
                  <a:srgbClr val="C00000"/>
                </a:solidFill>
                <a:latin typeface="Times New Roman" pitchFamily="18" charset="0"/>
                <a:cs typeface="Times New Roman" pitchFamily="18" charset="0"/>
              </a:rPr>
              <a:t>revenue movie is always with a higher popularity than movies with lower revenue </a:t>
            </a:r>
            <a:r>
              <a:rPr lang="en-US" sz="2800" dirty="0" smtClean="0">
                <a:solidFill>
                  <a:srgbClr val="C00000"/>
                </a:solidFill>
                <a:latin typeface="Times New Roman" pitchFamily="18" charset="0"/>
                <a:cs typeface="Times New Roman" pitchFamily="18" charset="0"/>
              </a:rPr>
              <a:t>levels and this is reasonable</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545925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7800" y="1219200"/>
            <a:ext cx="12115800"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a:solidFill>
                  <a:schemeClr val="bg2">
                    <a:lumMod val="50000"/>
                  </a:schemeClr>
                </a:solidFill>
                <a:latin typeface="Andalus" pitchFamily="18" charset="-78"/>
                <a:ea typeface="Arial"/>
                <a:cs typeface="Andalus" pitchFamily="18" charset="-78"/>
              </a:rPr>
              <a:t> Is budget associated with movies that have high </a:t>
            </a:r>
            <a:r>
              <a:rPr lang="en-US" sz="3600" dirty="0" smtClean="0">
                <a:solidFill>
                  <a:schemeClr val="bg2">
                    <a:lumMod val="50000"/>
                  </a:schemeClr>
                </a:solidFill>
                <a:latin typeface="Andalus" pitchFamily="18" charset="-78"/>
                <a:ea typeface="Arial"/>
                <a:cs typeface="Andalus" pitchFamily="18" charset="-78"/>
              </a:rPr>
              <a:t>popularity ?? </a:t>
            </a:r>
            <a:endParaRPr lang="en-US" sz="3600" dirty="0">
              <a:solidFill>
                <a:schemeClr val="bg2">
                  <a:lumMod val="50000"/>
                </a:schemeClr>
              </a:solidFill>
              <a:latin typeface="Andalus" pitchFamily="18" charset="-78"/>
              <a:ea typeface="Arial"/>
              <a:cs typeface="Andalus" pitchFamily="18" charset="-78"/>
            </a:endParaRPr>
          </a:p>
        </p:txBody>
      </p:sp>
      <p:pic>
        <p:nvPicPr>
          <p:cNvPr id="5122" name="Picture 2" descr="C:\Users\sheifali.agarwal\Desktop\data_images\budget_p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590800"/>
            <a:ext cx="8458200" cy="50291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5929" y="7798955"/>
            <a:ext cx="982980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dirty="0" smtClean="0">
                <a:solidFill>
                  <a:srgbClr val="C00000"/>
                </a:solidFill>
                <a:latin typeface="Times New Roman" pitchFamily="18" charset="0"/>
                <a:cs typeface="Times New Roman" pitchFamily="18" charset="0"/>
              </a:rPr>
              <a:t>Movies </a:t>
            </a:r>
            <a:r>
              <a:rPr lang="en-US" sz="2800" dirty="0">
                <a:solidFill>
                  <a:srgbClr val="C00000"/>
                </a:solidFill>
                <a:latin typeface="Times New Roman" pitchFamily="18" charset="0"/>
                <a:cs typeface="Times New Roman" pitchFamily="18" charset="0"/>
              </a:rPr>
              <a:t>with higher popularity are with higher budget </a:t>
            </a:r>
            <a:r>
              <a:rPr lang="en-US" sz="2800" dirty="0" smtClean="0">
                <a:solidFill>
                  <a:srgbClr val="C00000"/>
                </a:solidFill>
                <a:latin typeface="Times New Roman" pitchFamily="18" charset="0"/>
                <a:cs typeface="Times New Roman" pitchFamily="18" charset="0"/>
              </a:rPr>
              <a:t>level and that is obvious since the movies with higher popularity may have a higher promoting advertising cost.</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672562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3200" y="1371600"/>
            <a:ext cx="12115800"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a:solidFill>
                  <a:schemeClr val="bg2">
                    <a:lumMod val="50000"/>
                  </a:schemeClr>
                </a:solidFill>
                <a:latin typeface="Andalus" pitchFamily="18" charset="-78"/>
                <a:ea typeface="Arial"/>
                <a:cs typeface="Andalus" pitchFamily="18" charset="-78"/>
              </a:rPr>
              <a:t>Is runtime associated with movies that have high popularity on average </a:t>
            </a:r>
          </a:p>
        </p:txBody>
      </p:sp>
      <p:pic>
        <p:nvPicPr>
          <p:cNvPr id="6146" name="Picture 2" descr="C:\Users\sheifali.agarwal\Desktop\data_images\runtime_p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1" y="3200400"/>
            <a:ext cx="8810812"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906" y="8343473"/>
            <a:ext cx="8260976" cy="548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900" dirty="0" smtClean="0">
                <a:solidFill>
                  <a:srgbClr val="C00000"/>
                </a:solidFill>
                <a:latin typeface="Times New Roman" pitchFamily="18" charset="0"/>
                <a:cs typeface="Times New Roman" pitchFamily="18" charset="0"/>
              </a:rPr>
              <a:t>Higher </a:t>
            </a:r>
            <a:r>
              <a:rPr lang="en-US" sz="2900" dirty="0">
                <a:solidFill>
                  <a:srgbClr val="C00000"/>
                </a:solidFill>
                <a:latin typeface="Times New Roman" pitchFamily="18" charset="0"/>
                <a:cs typeface="Times New Roman" pitchFamily="18" charset="0"/>
              </a:rPr>
              <a:t>popularity movies has longer run time</a:t>
            </a:r>
            <a:r>
              <a:rPr lang="en-US" sz="2900" dirty="0">
                <a:solidFill>
                  <a:srgbClr val="C00000"/>
                </a:solidFill>
                <a:latin typeface="Andalus" pitchFamily="18" charset="-78"/>
                <a:cs typeface="Andalus" pitchFamily="18" charset="-78"/>
              </a:rPr>
              <a:t>.</a:t>
            </a:r>
          </a:p>
        </p:txBody>
      </p:sp>
    </p:spTree>
    <p:extLst>
      <p:ext uri="{BB962C8B-B14F-4D97-AF65-F5344CB8AC3E}">
        <p14:creationId xmlns:p14="http://schemas.microsoft.com/office/powerpoint/2010/main" val="102635742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3200" y="1371600"/>
            <a:ext cx="12115800"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a:solidFill>
                  <a:schemeClr val="bg2">
                    <a:lumMod val="50000"/>
                  </a:schemeClr>
                </a:solidFill>
                <a:latin typeface="Andalus" pitchFamily="18" charset="-78"/>
                <a:ea typeface="Arial"/>
                <a:cs typeface="Andalus" pitchFamily="18" charset="-78"/>
              </a:rPr>
              <a:t>What casts, directors, genres associated with high </a:t>
            </a:r>
            <a:r>
              <a:rPr lang="en-US" sz="3600" dirty="0" smtClean="0">
                <a:solidFill>
                  <a:schemeClr val="bg2">
                    <a:lumMod val="50000"/>
                  </a:schemeClr>
                </a:solidFill>
                <a:latin typeface="Andalus" pitchFamily="18" charset="-78"/>
                <a:ea typeface="Arial"/>
                <a:cs typeface="Andalus" pitchFamily="18" charset="-78"/>
              </a:rPr>
              <a:t>popularity ??</a:t>
            </a:r>
            <a:endParaRPr lang="en-US" sz="3600" dirty="0">
              <a:solidFill>
                <a:schemeClr val="bg2">
                  <a:lumMod val="50000"/>
                </a:schemeClr>
              </a:solidFill>
              <a:latin typeface="Andalus" pitchFamily="18" charset="-78"/>
              <a:ea typeface="Arial"/>
              <a:cs typeface="Andalus" pitchFamily="18" charset="-78"/>
            </a:endParaRPr>
          </a:p>
        </p:txBody>
      </p:sp>
      <p:pic>
        <p:nvPicPr>
          <p:cNvPr id="7170" name="Picture 2" descr="C:\Users\sheifali.agarwal\Desktop\data_images\CDG2_p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2" y="2770094"/>
            <a:ext cx="5665788" cy="31735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49400" y="6464388"/>
            <a:ext cx="107696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dirty="0" smtClean="0">
                <a:solidFill>
                  <a:srgbClr val="C00000"/>
                </a:solidFill>
                <a:latin typeface="Times New Roman" pitchFamily="18" charset="0"/>
                <a:cs typeface="Times New Roman" pitchFamily="18" charset="0"/>
              </a:rPr>
              <a:t>Actors Mark Wahlberg , Christian </a:t>
            </a:r>
            <a:r>
              <a:rPr lang="en-US" sz="2800" dirty="0">
                <a:solidFill>
                  <a:srgbClr val="C00000"/>
                </a:solidFill>
                <a:latin typeface="Times New Roman" pitchFamily="18" charset="0"/>
                <a:cs typeface="Times New Roman" pitchFamily="18" charset="0"/>
              </a:rPr>
              <a:t>Bale </a:t>
            </a:r>
            <a:r>
              <a:rPr lang="en-US" sz="2800" dirty="0" smtClean="0">
                <a:solidFill>
                  <a:srgbClr val="C00000"/>
                </a:solidFill>
                <a:latin typeface="Times New Roman" pitchFamily="18" charset="0"/>
                <a:cs typeface="Times New Roman" pitchFamily="18" charset="0"/>
              </a:rPr>
              <a:t>appeared in both popular </a:t>
            </a:r>
            <a:r>
              <a:rPr lang="en-US" sz="2800" dirty="0">
                <a:solidFill>
                  <a:srgbClr val="C00000"/>
                </a:solidFill>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and  </a:t>
            </a:r>
            <a:r>
              <a:rPr lang="en-US" sz="2800" dirty="0" smtClean="0">
                <a:solidFill>
                  <a:srgbClr val="C00000"/>
                </a:solidFill>
                <a:latin typeface="Times New Roman" pitchFamily="18" charset="0"/>
                <a:cs typeface="Times New Roman" pitchFamily="18" charset="0"/>
              </a:rPr>
              <a:t>unpopular </a:t>
            </a:r>
            <a:r>
              <a:rPr lang="en-US" sz="2800" dirty="0" smtClean="0">
                <a:solidFill>
                  <a:srgbClr val="C00000"/>
                </a:solidFill>
                <a:latin typeface="Times New Roman" pitchFamily="18" charset="0"/>
                <a:cs typeface="Times New Roman" pitchFamily="18" charset="0"/>
              </a:rPr>
              <a:t>movies, I think they have huge popularity .</a:t>
            </a:r>
            <a:endParaRPr lang="en-US" sz="2800" dirty="0" smtClean="0">
              <a:solidFill>
                <a:srgbClr val="C00000"/>
              </a:solidFill>
              <a:latin typeface="Times New Roman" pitchFamily="18" charset="0"/>
              <a:cs typeface="Times New Roman" pitchFamily="18" charset="0"/>
            </a:endParaRPr>
          </a:p>
          <a:p>
            <a:pPr algn="l"/>
            <a:r>
              <a:rPr lang="en-US" sz="2800" dirty="0" smtClean="0">
                <a:solidFill>
                  <a:srgbClr val="C00000"/>
                </a:solidFill>
                <a:latin typeface="Times New Roman" pitchFamily="18" charset="0"/>
                <a:cs typeface="Times New Roman" pitchFamily="18" charset="0"/>
              </a:rPr>
              <a:t>Director </a:t>
            </a:r>
            <a:r>
              <a:rPr lang="en-US" sz="2800" dirty="0">
                <a:solidFill>
                  <a:srgbClr val="C00000"/>
                </a:solidFill>
                <a:latin typeface="Times New Roman" pitchFamily="18" charset="0"/>
                <a:cs typeface="Times New Roman" pitchFamily="18" charset="0"/>
              </a:rPr>
              <a:t>Ridley Scott and David Yates </a:t>
            </a:r>
            <a:r>
              <a:rPr lang="en-US" sz="2800" dirty="0" smtClean="0">
                <a:solidFill>
                  <a:srgbClr val="C00000"/>
                </a:solidFill>
                <a:latin typeface="Times New Roman" pitchFamily="18" charset="0"/>
                <a:cs typeface="Times New Roman" pitchFamily="18" charset="0"/>
              </a:rPr>
              <a:t>have been awarded for their </a:t>
            </a:r>
            <a:r>
              <a:rPr lang="en-US" sz="2800" dirty="0" smtClean="0">
                <a:solidFill>
                  <a:srgbClr val="C00000"/>
                </a:solidFill>
                <a:latin typeface="Times New Roman" pitchFamily="18" charset="0"/>
                <a:cs typeface="Times New Roman" pitchFamily="18" charset="0"/>
              </a:rPr>
              <a:t>				</a:t>
            </a:r>
            <a:r>
              <a:rPr lang="en-US" sz="2800" dirty="0">
                <a:solidFill>
                  <a:srgbClr val="C00000"/>
                </a:solidFill>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popular work </a:t>
            </a:r>
            <a:endParaRPr lang="en-US" sz="2800" dirty="0" smtClean="0">
              <a:solidFill>
                <a:srgbClr val="C00000"/>
              </a:solidFill>
              <a:latin typeface="Times New Roman" pitchFamily="18" charset="0"/>
              <a:cs typeface="Times New Roman" pitchFamily="18" charset="0"/>
            </a:endParaRPr>
          </a:p>
          <a:p>
            <a:pPr algn="l"/>
            <a:r>
              <a:rPr lang="en-US" sz="2800" dirty="0" smtClean="0">
                <a:solidFill>
                  <a:srgbClr val="C00000"/>
                </a:solidFill>
                <a:latin typeface="Times New Roman" pitchFamily="18" charset="0"/>
                <a:cs typeface="Times New Roman" pitchFamily="18" charset="0"/>
              </a:rPr>
              <a:t>Genres </a:t>
            </a:r>
            <a:r>
              <a:rPr lang="en-US" sz="2800" dirty="0">
                <a:solidFill>
                  <a:srgbClr val="C00000"/>
                </a:solidFill>
                <a:latin typeface="Times New Roman" pitchFamily="18" charset="0"/>
                <a:cs typeface="Times New Roman" pitchFamily="18" charset="0"/>
              </a:rPr>
              <a:t>Drama, Comedy, Action </a:t>
            </a:r>
            <a:r>
              <a:rPr lang="en-US" sz="2800" dirty="0" smtClean="0">
                <a:solidFill>
                  <a:srgbClr val="C00000"/>
                </a:solidFill>
                <a:latin typeface="Times New Roman" pitchFamily="18" charset="0"/>
                <a:cs typeface="Times New Roman" pitchFamily="18" charset="0"/>
              </a:rPr>
              <a:t>are most common in movie 					</a:t>
            </a:r>
            <a:r>
              <a:rPr lang="en-US" sz="2800" dirty="0" smtClean="0">
                <a:solidFill>
                  <a:srgbClr val="C00000"/>
                </a:solidFill>
                <a:latin typeface="Times New Roman" pitchFamily="18" charset="0"/>
                <a:cs typeface="Times New Roman" pitchFamily="18" charset="0"/>
              </a:rPr>
              <a:t>                            industry</a:t>
            </a:r>
            <a:endParaRPr lang="en-US" sz="2800" dirty="0">
              <a:solidFill>
                <a:srgbClr val="C00000"/>
              </a:solidFill>
              <a:latin typeface="Times New Roman" pitchFamily="18" charset="0"/>
              <a:cs typeface="Times New Roman" pitchFamily="18" charset="0"/>
            </a:endParaRPr>
          </a:p>
        </p:txBody>
      </p:sp>
      <p:pic>
        <p:nvPicPr>
          <p:cNvPr id="7171" name="Picture 3" descr="C:\Users\sheifali.agarwal\Desktop\data_images\CDG1_p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770094"/>
            <a:ext cx="6172200" cy="317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1900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28600"/>
            <a:ext cx="11988800" cy="1371600"/>
          </a:xfrm>
        </p:spPr>
        <p:txBody>
          <a:bodyPr>
            <a:normAutofit/>
          </a:bodyPr>
          <a:lstStyle/>
          <a:p>
            <a:r>
              <a:rPr lang="en-US" sz="3600" dirty="0">
                <a:solidFill>
                  <a:schemeClr val="bg2">
                    <a:lumMod val="50000"/>
                  </a:schemeClr>
                </a:solidFill>
                <a:latin typeface="Arial Black" pitchFamily="34" charset="0"/>
                <a:ea typeface="Arial"/>
                <a:cs typeface="Andalus" pitchFamily="18" charset="-78"/>
              </a:rPr>
              <a:t>Properties associated with movies that have high voting score in recent years</a:t>
            </a:r>
          </a:p>
        </p:txBody>
      </p:sp>
      <p:sp>
        <p:nvSpPr>
          <p:cNvPr id="3" name="Title 1"/>
          <p:cNvSpPr txBox="1">
            <a:spLocks/>
          </p:cNvSpPr>
          <p:nvPr/>
        </p:nvSpPr>
        <p:spPr>
          <a:xfrm>
            <a:off x="406400" y="1721224"/>
            <a:ext cx="10439400"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a:solidFill>
                  <a:schemeClr val="bg2">
                    <a:lumMod val="50000"/>
                  </a:schemeClr>
                </a:solidFill>
                <a:latin typeface="Andalus" pitchFamily="18" charset="-78"/>
                <a:ea typeface="Arial"/>
                <a:cs typeface="Andalus" pitchFamily="18" charset="-78"/>
              </a:rPr>
              <a:t>Is revenue associated to the voting score of the movie</a:t>
            </a:r>
          </a:p>
        </p:txBody>
      </p:sp>
      <p:sp>
        <p:nvSpPr>
          <p:cNvPr id="4" name="TextBox 3"/>
          <p:cNvSpPr txBox="1"/>
          <p:nvPr/>
        </p:nvSpPr>
        <p:spPr>
          <a:xfrm>
            <a:off x="558800" y="7873504"/>
            <a:ext cx="9829800" cy="548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900" dirty="0" smtClean="0">
                <a:solidFill>
                  <a:srgbClr val="C00000"/>
                </a:solidFill>
                <a:latin typeface="Times New Roman" pitchFamily="18" charset="0"/>
                <a:cs typeface="Times New Roman" pitchFamily="18" charset="0"/>
              </a:rPr>
              <a:t>No </a:t>
            </a:r>
            <a:r>
              <a:rPr lang="en-US" sz="2900" dirty="0">
                <a:solidFill>
                  <a:srgbClr val="C00000"/>
                </a:solidFill>
                <a:latin typeface="Times New Roman" pitchFamily="18" charset="0"/>
                <a:cs typeface="Times New Roman" pitchFamily="18" charset="0"/>
              </a:rPr>
              <a:t>big difference of movie rating between each revenue level</a:t>
            </a:r>
            <a:r>
              <a:rPr lang="en-US" sz="2900" dirty="0">
                <a:solidFill>
                  <a:srgbClr val="C00000"/>
                </a:solidFill>
                <a:latin typeface="Andalus" pitchFamily="18" charset="-78"/>
                <a:cs typeface="Andalus" pitchFamily="18" charset="-78"/>
              </a:rPr>
              <a:t>.</a:t>
            </a:r>
          </a:p>
        </p:txBody>
      </p:sp>
      <p:pic>
        <p:nvPicPr>
          <p:cNvPr id="8194" name="Picture 2" descr="C:\Users\sheifali.agarwal\Desktop\data_images\revenue_r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0" y="3092824"/>
            <a:ext cx="9753600" cy="429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6959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918" y="838200"/>
            <a:ext cx="11525624"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smtClean="0">
                <a:solidFill>
                  <a:schemeClr val="bg2">
                    <a:lumMod val="50000"/>
                  </a:schemeClr>
                </a:solidFill>
                <a:latin typeface="Andalus" pitchFamily="18" charset="-78"/>
                <a:ea typeface="Arial"/>
                <a:cs typeface="Andalus" pitchFamily="18" charset="-78"/>
              </a:rPr>
              <a:t>Is </a:t>
            </a:r>
            <a:r>
              <a:rPr lang="en-US" sz="3600" dirty="0">
                <a:solidFill>
                  <a:schemeClr val="bg2">
                    <a:lumMod val="50000"/>
                  </a:schemeClr>
                </a:solidFill>
                <a:latin typeface="Andalus" pitchFamily="18" charset="-78"/>
                <a:ea typeface="Arial"/>
                <a:cs typeface="Andalus" pitchFamily="18" charset="-78"/>
              </a:rPr>
              <a:t>budget associated with movies that have high </a:t>
            </a:r>
            <a:r>
              <a:rPr lang="en-US" sz="3600" dirty="0" smtClean="0">
                <a:solidFill>
                  <a:schemeClr val="bg2">
                    <a:lumMod val="50000"/>
                  </a:schemeClr>
                </a:solidFill>
                <a:latin typeface="Andalus" pitchFamily="18" charset="-78"/>
                <a:ea typeface="Arial"/>
                <a:cs typeface="Andalus" pitchFamily="18" charset="-78"/>
              </a:rPr>
              <a:t>score ?? </a:t>
            </a:r>
            <a:endParaRPr lang="en-US" sz="3600" dirty="0">
              <a:solidFill>
                <a:schemeClr val="bg2">
                  <a:lumMod val="50000"/>
                </a:schemeClr>
              </a:solidFill>
              <a:latin typeface="Andalus" pitchFamily="18" charset="-78"/>
              <a:ea typeface="Arial"/>
              <a:cs typeface="Andalus" pitchFamily="18" charset="-78"/>
            </a:endParaRPr>
          </a:p>
        </p:txBody>
      </p:sp>
      <p:sp>
        <p:nvSpPr>
          <p:cNvPr id="5" name="TextBox 4"/>
          <p:cNvSpPr txBox="1"/>
          <p:nvPr/>
        </p:nvSpPr>
        <p:spPr>
          <a:xfrm>
            <a:off x="330200" y="7846698"/>
            <a:ext cx="9151471" cy="548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900" dirty="0" smtClean="0">
                <a:solidFill>
                  <a:srgbClr val="C00000"/>
                </a:solidFill>
                <a:latin typeface="Times New Roman" pitchFamily="18" charset="0"/>
                <a:cs typeface="Times New Roman" pitchFamily="18" charset="0"/>
              </a:rPr>
              <a:t>No </a:t>
            </a:r>
            <a:r>
              <a:rPr lang="en-US" sz="2900" dirty="0">
                <a:solidFill>
                  <a:srgbClr val="C00000"/>
                </a:solidFill>
                <a:latin typeface="Times New Roman" pitchFamily="18" charset="0"/>
                <a:cs typeface="Times New Roman" pitchFamily="18" charset="0"/>
              </a:rPr>
              <a:t>big difference in rating at different budget levels</a:t>
            </a:r>
          </a:p>
        </p:txBody>
      </p:sp>
      <p:pic>
        <p:nvPicPr>
          <p:cNvPr id="9218" name="Picture 2" descr="C:\Users\sheifali.agarwal\Desktop\data_images\budget_r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362200"/>
            <a:ext cx="8991601" cy="48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38314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435" y="838200"/>
            <a:ext cx="12979399"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a:solidFill>
                  <a:schemeClr val="bg2">
                    <a:lumMod val="50000"/>
                  </a:schemeClr>
                </a:solidFill>
                <a:latin typeface="Andalus" pitchFamily="18" charset="-78"/>
                <a:ea typeface="Arial"/>
                <a:cs typeface="Andalus" pitchFamily="18" charset="-78"/>
              </a:rPr>
              <a:t>Is runtime associated with movies that have high score on average</a:t>
            </a:r>
          </a:p>
        </p:txBody>
      </p:sp>
      <p:sp>
        <p:nvSpPr>
          <p:cNvPr id="5" name="TextBox 4"/>
          <p:cNvSpPr txBox="1"/>
          <p:nvPr/>
        </p:nvSpPr>
        <p:spPr>
          <a:xfrm>
            <a:off x="254000" y="7562826"/>
            <a:ext cx="9296399"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900" dirty="0">
                <a:solidFill>
                  <a:srgbClr val="C00000"/>
                </a:solidFill>
                <a:latin typeface="Times New Roman" pitchFamily="18" charset="0"/>
                <a:cs typeface="Times New Roman" pitchFamily="18" charset="0"/>
              </a:rPr>
              <a:t>N</a:t>
            </a:r>
            <a:r>
              <a:rPr lang="en-US" sz="2900" dirty="0" smtClean="0">
                <a:solidFill>
                  <a:srgbClr val="C00000"/>
                </a:solidFill>
                <a:latin typeface="Times New Roman" pitchFamily="18" charset="0"/>
                <a:cs typeface="Times New Roman" pitchFamily="18" charset="0"/>
              </a:rPr>
              <a:t>o </a:t>
            </a:r>
            <a:r>
              <a:rPr lang="en-US" sz="2900" dirty="0">
                <a:solidFill>
                  <a:srgbClr val="C00000"/>
                </a:solidFill>
                <a:latin typeface="Times New Roman" pitchFamily="18" charset="0"/>
                <a:cs typeface="Times New Roman" pitchFamily="18" charset="0"/>
              </a:rPr>
              <a:t>big difference in average voting score in different runtime levels</a:t>
            </a:r>
          </a:p>
        </p:txBody>
      </p:sp>
      <p:pic>
        <p:nvPicPr>
          <p:cNvPr id="10242" name="Picture 2" descr="C:\Users\sheifali.agarwal\Desktop\data_images\budget_r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2209800"/>
            <a:ext cx="94488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19682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762000"/>
            <a:ext cx="11582400" cy="1371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3600" dirty="0">
                <a:solidFill>
                  <a:schemeClr val="bg2">
                    <a:lumMod val="50000"/>
                  </a:schemeClr>
                </a:solidFill>
                <a:latin typeface="Andalus" pitchFamily="18" charset="-78"/>
                <a:ea typeface="Arial"/>
                <a:cs typeface="Andalus" pitchFamily="18" charset="-78"/>
              </a:rPr>
              <a:t>What casts, directors, genres associated with high score</a:t>
            </a:r>
            <a:r>
              <a:rPr lang="en-US" sz="3600" dirty="0" smtClean="0">
                <a:solidFill>
                  <a:schemeClr val="bg2">
                    <a:lumMod val="50000"/>
                  </a:schemeClr>
                </a:solidFill>
                <a:latin typeface="Andalus" pitchFamily="18" charset="-78"/>
                <a:ea typeface="Arial"/>
                <a:cs typeface="Andalus" pitchFamily="18" charset="-78"/>
              </a:rPr>
              <a:t>??</a:t>
            </a:r>
            <a:endParaRPr lang="en-US" sz="3600" dirty="0">
              <a:solidFill>
                <a:schemeClr val="bg2">
                  <a:lumMod val="50000"/>
                </a:schemeClr>
              </a:solidFill>
              <a:latin typeface="Andalus" pitchFamily="18" charset="-78"/>
              <a:ea typeface="Arial"/>
              <a:cs typeface="Andalus" pitchFamily="18" charset="-78"/>
            </a:endParaRPr>
          </a:p>
        </p:txBody>
      </p:sp>
      <p:sp>
        <p:nvSpPr>
          <p:cNvPr id="7" name="TextBox 6"/>
          <p:cNvSpPr txBox="1"/>
          <p:nvPr/>
        </p:nvSpPr>
        <p:spPr>
          <a:xfrm>
            <a:off x="1549400" y="6172200"/>
            <a:ext cx="9906000" cy="27802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900" dirty="0" smtClean="0">
                <a:solidFill>
                  <a:srgbClr val="C00000"/>
                </a:solidFill>
                <a:latin typeface="Times New Roman" pitchFamily="18" charset="0"/>
                <a:cs typeface="Times New Roman" pitchFamily="18" charset="0"/>
              </a:rPr>
              <a:t>Actors Mark Wahlberg , Christian </a:t>
            </a:r>
            <a:r>
              <a:rPr lang="en-US" sz="2900" dirty="0">
                <a:solidFill>
                  <a:srgbClr val="C00000"/>
                </a:solidFill>
                <a:latin typeface="Times New Roman" pitchFamily="18" charset="0"/>
                <a:cs typeface="Times New Roman" pitchFamily="18" charset="0"/>
              </a:rPr>
              <a:t>Bale </a:t>
            </a:r>
            <a:r>
              <a:rPr lang="en-US" sz="2900" dirty="0" smtClean="0">
                <a:solidFill>
                  <a:srgbClr val="C00000"/>
                </a:solidFill>
                <a:latin typeface="Times New Roman" pitchFamily="18" charset="0"/>
                <a:cs typeface="Times New Roman" pitchFamily="18" charset="0"/>
              </a:rPr>
              <a:t>appeared in both highly 				and low rated movies </a:t>
            </a:r>
          </a:p>
          <a:p>
            <a:pPr algn="l"/>
            <a:r>
              <a:rPr lang="en-US" sz="2900" dirty="0" smtClean="0">
                <a:solidFill>
                  <a:srgbClr val="C00000"/>
                </a:solidFill>
                <a:latin typeface="Times New Roman" pitchFamily="18" charset="0"/>
                <a:cs typeface="Times New Roman" pitchFamily="18" charset="0"/>
              </a:rPr>
              <a:t>Director </a:t>
            </a:r>
            <a:r>
              <a:rPr lang="en-US" sz="2900" dirty="0">
                <a:solidFill>
                  <a:srgbClr val="C00000"/>
                </a:solidFill>
                <a:latin typeface="Times New Roman" pitchFamily="18" charset="0"/>
                <a:cs typeface="Times New Roman" pitchFamily="18" charset="0"/>
              </a:rPr>
              <a:t>Ridley Scott and David </a:t>
            </a:r>
            <a:r>
              <a:rPr lang="en-US" sz="2900" dirty="0" smtClean="0">
                <a:solidFill>
                  <a:srgbClr val="C00000"/>
                </a:solidFill>
                <a:latin typeface="Times New Roman" pitchFamily="18" charset="0"/>
                <a:cs typeface="Times New Roman" pitchFamily="18" charset="0"/>
              </a:rPr>
              <a:t>Yates </a:t>
            </a:r>
            <a:r>
              <a:rPr lang="en-US" sz="2900" dirty="0">
                <a:solidFill>
                  <a:srgbClr val="C00000"/>
                </a:solidFill>
                <a:latin typeface="Times New Roman" pitchFamily="18" charset="0"/>
                <a:cs typeface="Times New Roman" pitchFamily="18" charset="0"/>
              </a:rPr>
              <a:t>have made top quality </a:t>
            </a:r>
            <a:r>
              <a:rPr lang="en-US" sz="2900" dirty="0" smtClean="0">
                <a:solidFill>
                  <a:srgbClr val="C00000"/>
                </a:solidFill>
                <a:latin typeface="Times New Roman" pitchFamily="18" charset="0"/>
                <a:cs typeface="Times New Roman" pitchFamily="18" charset="0"/>
              </a:rPr>
              <a:t>						movies </a:t>
            </a:r>
            <a:r>
              <a:rPr lang="en-US" sz="2900" dirty="0">
                <a:solidFill>
                  <a:srgbClr val="C00000"/>
                </a:solidFill>
                <a:latin typeface="Times New Roman" pitchFamily="18" charset="0"/>
                <a:cs typeface="Times New Roman" pitchFamily="18" charset="0"/>
              </a:rPr>
              <a:t>on </a:t>
            </a:r>
            <a:r>
              <a:rPr lang="en-US" sz="2900" dirty="0" smtClean="0">
                <a:solidFill>
                  <a:srgbClr val="C00000"/>
                </a:solidFill>
                <a:latin typeface="Times New Roman" pitchFamily="18" charset="0"/>
                <a:cs typeface="Times New Roman" pitchFamily="18" charset="0"/>
              </a:rPr>
              <a:t>an average </a:t>
            </a:r>
          </a:p>
          <a:p>
            <a:pPr algn="l"/>
            <a:r>
              <a:rPr lang="en-US" sz="2900" dirty="0" smtClean="0">
                <a:solidFill>
                  <a:srgbClr val="C00000"/>
                </a:solidFill>
                <a:latin typeface="Times New Roman" pitchFamily="18" charset="0"/>
                <a:cs typeface="Times New Roman" pitchFamily="18" charset="0"/>
              </a:rPr>
              <a:t>Genres </a:t>
            </a:r>
            <a:r>
              <a:rPr lang="en-US" sz="2900" dirty="0">
                <a:solidFill>
                  <a:srgbClr val="C00000"/>
                </a:solidFill>
                <a:latin typeface="Times New Roman" pitchFamily="18" charset="0"/>
                <a:cs typeface="Times New Roman" pitchFamily="18" charset="0"/>
              </a:rPr>
              <a:t>Drama, Comedy, Action </a:t>
            </a:r>
            <a:r>
              <a:rPr lang="en-US" sz="2900" dirty="0" smtClean="0">
                <a:solidFill>
                  <a:srgbClr val="C00000"/>
                </a:solidFill>
                <a:latin typeface="Times New Roman" pitchFamily="18" charset="0"/>
                <a:cs typeface="Times New Roman" pitchFamily="18" charset="0"/>
              </a:rPr>
              <a:t>are most common in movie 						industry</a:t>
            </a:r>
            <a:endParaRPr lang="en-US" sz="3200" dirty="0">
              <a:solidFill>
                <a:srgbClr val="C00000"/>
              </a:solidFill>
              <a:latin typeface="Times New Roman" pitchFamily="18" charset="0"/>
              <a:cs typeface="Times New Roman" pitchFamily="18" charset="0"/>
            </a:endParaRPr>
          </a:p>
        </p:txBody>
      </p:sp>
      <p:pic>
        <p:nvPicPr>
          <p:cNvPr id="11269" name="Picture 5" descr="C:\Users\sheifali.agarwal\Desktop\data_images\CDG2_r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412" y="2205318"/>
            <a:ext cx="4981388" cy="328108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C:\Users\sheifali.agarwal\Desktop\data_images\CDG1_r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205318"/>
            <a:ext cx="5029200" cy="328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04018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258" y="1146647"/>
            <a:ext cx="11978341" cy="77200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600" dirty="0" smtClean="0">
                <a:solidFill>
                  <a:schemeClr val="bg1"/>
                </a:solidFill>
                <a:latin typeface="Arial Black" pitchFamily="34" charset="0"/>
                <a:ea typeface="Arial"/>
                <a:cs typeface="Andalus" pitchFamily="18" charset="-78"/>
                <a:sym typeface="Bodoni SvtyTwo ITC TT-Book"/>
              </a:rPr>
              <a:t>						Conclusion</a:t>
            </a:r>
          </a:p>
          <a:p>
            <a:pPr algn="l"/>
            <a:endParaRPr lang="en-US" sz="3600" dirty="0">
              <a:solidFill>
                <a:schemeClr val="bg1"/>
              </a:solidFill>
              <a:latin typeface="Arial Black" pitchFamily="34" charset="0"/>
              <a:ea typeface="Arial"/>
              <a:cs typeface="Andalus" pitchFamily="18" charset="-78"/>
              <a:sym typeface="Bodoni SvtyTwo ITC TT-Book"/>
            </a:endParaRPr>
          </a:p>
          <a:p>
            <a:pPr algn="l"/>
            <a:endParaRPr lang="en-US" sz="1800" dirty="0">
              <a:solidFill>
                <a:schemeClr val="bg1"/>
              </a:solidFill>
              <a:latin typeface="Andalus" pitchFamily="18" charset="-78"/>
              <a:ea typeface="Arial"/>
              <a:cs typeface="Andalus" pitchFamily="18" charset="-78"/>
            </a:endParaRPr>
          </a:p>
          <a:p>
            <a:pPr algn="l"/>
            <a:r>
              <a:rPr lang="en-US" sz="2900" dirty="0" smtClean="0">
                <a:solidFill>
                  <a:schemeClr val="bg1"/>
                </a:solidFill>
                <a:latin typeface="Andalus" pitchFamily="18" charset="-78"/>
                <a:ea typeface="Arial"/>
                <a:cs typeface="Andalus" pitchFamily="18" charset="-78"/>
              </a:rPr>
              <a:t>This </a:t>
            </a:r>
            <a:r>
              <a:rPr lang="en-US" sz="2900" dirty="0">
                <a:solidFill>
                  <a:schemeClr val="bg1"/>
                </a:solidFill>
                <a:latin typeface="Andalus" pitchFamily="18" charset="-78"/>
                <a:ea typeface="Arial"/>
                <a:cs typeface="Andalus" pitchFamily="18" charset="-78"/>
              </a:rPr>
              <a:t>was a very interesting data analysis. I came out with the following interesting facts for a movie to be </a:t>
            </a:r>
            <a:r>
              <a:rPr lang="en-US" sz="2900" dirty="0" smtClean="0">
                <a:solidFill>
                  <a:schemeClr val="bg1"/>
                </a:solidFill>
                <a:latin typeface="Andalus" pitchFamily="18" charset="-78"/>
                <a:ea typeface="Arial"/>
                <a:cs typeface="Andalus" pitchFamily="18" charset="-78"/>
              </a:rPr>
              <a:t>blockbuster, profitable</a:t>
            </a:r>
            <a:endParaRPr lang="en-US" sz="2900" dirty="0">
              <a:solidFill>
                <a:schemeClr val="bg1"/>
              </a:solidFill>
              <a:latin typeface="Andalus" pitchFamily="18" charset="-78"/>
              <a:ea typeface="Arial"/>
              <a:cs typeface="Andalus" pitchFamily="18" charset="-78"/>
            </a:endParaRPr>
          </a:p>
          <a:p>
            <a:pPr algn="l"/>
            <a:endParaRPr lang="en-US" sz="2900" dirty="0">
              <a:solidFill>
                <a:schemeClr val="bg1"/>
              </a:solidFill>
              <a:latin typeface="Andalus" pitchFamily="18" charset="-78"/>
              <a:ea typeface="Arial"/>
              <a:cs typeface="Andalus" pitchFamily="18" charset="-78"/>
            </a:endParaRPr>
          </a:p>
          <a:p>
            <a:pPr algn="l"/>
            <a:r>
              <a:rPr lang="en-US" sz="2900" dirty="0" smtClean="0">
                <a:solidFill>
                  <a:schemeClr val="bg1"/>
                </a:solidFill>
                <a:latin typeface="Andalus" pitchFamily="18" charset="-78"/>
                <a:ea typeface="Arial"/>
                <a:cs typeface="Andalus" pitchFamily="18" charset="-78"/>
              </a:rPr>
              <a:t>-   Initially </a:t>
            </a:r>
            <a:r>
              <a:rPr lang="en-US" sz="2900" dirty="0">
                <a:solidFill>
                  <a:schemeClr val="bg1"/>
                </a:solidFill>
                <a:latin typeface="Andalus" pitchFamily="18" charset="-78"/>
                <a:ea typeface="Arial"/>
                <a:cs typeface="Andalus" pitchFamily="18" charset="-78"/>
              </a:rPr>
              <a:t>explored few of the general questions. The result turned out to be:-</a:t>
            </a:r>
          </a:p>
          <a:p>
            <a:pPr algn="l"/>
            <a:r>
              <a:rPr lang="en-US" sz="2900" dirty="0" smtClean="0">
                <a:solidFill>
                  <a:schemeClr val="bg1"/>
                </a:solidFill>
                <a:latin typeface="Andalus" pitchFamily="18" charset="-78"/>
                <a:ea typeface="Arial"/>
                <a:cs typeface="Andalus" pitchFamily="18" charset="-78"/>
              </a:rPr>
              <a:t>	The </a:t>
            </a:r>
            <a:r>
              <a:rPr lang="en-US" sz="2900" dirty="0">
                <a:solidFill>
                  <a:schemeClr val="bg1"/>
                </a:solidFill>
                <a:latin typeface="Andalus" pitchFamily="18" charset="-78"/>
                <a:ea typeface="Arial"/>
                <a:cs typeface="Andalus" pitchFamily="18" charset="-78"/>
              </a:rPr>
              <a:t>number of movie released are </a:t>
            </a:r>
            <a:r>
              <a:rPr lang="en-US" sz="2900" dirty="0" smtClean="0">
                <a:solidFill>
                  <a:schemeClr val="bg1"/>
                </a:solidFill>
                <a:latin typeface="Andalus" pitchFamily="18" charset="-78"/>
                <a:ea typeface="Arial"/>
                <a:cs typeface="Andalus" pitchFamily="18" charset="-78"/>
              </a:rPr>
              <a:t>increasing. It </a:t>
            </a:r>
            <a:r>
              <a:rPr lang="en-US" sz="2900" dirty="0">
                <a:solidFill>
                  <a:schemeClr val="bg1"/>
                </a:solidFill>
                <a:latin typeface="Andalus" pitchFamily="18" charset="-78"/>
                <a:ea typeface="Arial"/>
                <a:cs typeface="Andalus" pitchFamily="18" charset="-78"/>
              </a:rPr>
              <a:t>is accelerated </a:t>
            </a:r>
            <a:r>
              <a:rPr lang="en-US" sz="2900" dirty="0" smtClean="0">
                <a:solidFill>
                  <a:schemeClr val="bg1"/>
                </a:solidFill>
                <a:latin typeface="Andalus" pitchFamily="18" charset="-78"/>
                <a:ea typeface="Arial"/>
                <a:cs typeface="Andalus" pitchFamily="18" charset="-78"/>
              </a:rPr>
              <a:t>growth 	trend</a:t>
            </a:r>
            <a:r>
              <a:rPr lang="en-US" sz="2900" dirty="0">
                <a:solidFill>
                  <a:schemeClr val="bg1"/>
                </a:solidFill>
                <a:latin typeface="Andalus" pitchFamily="18" charset="-78"/>
                <a:ea typeface="Arial"/>
                <a:cs typeface="Andalus" pitchFamily="18" charset="-78"/>
              </a:rPr>
              <a:t>.</a:t>
            </a:r>
          </a:p>
          <a:p>
            <a:pPr algn="l"/>
            <a:r>
              <a:rPr lang="en-US" sz="2900" dirty="0">
                <a:solidFill>
                  <a:schemeClr val="bg1"/>
                </a:solidFill>
                <a:latin typeface="Andalus" pitchFamily="18" charset="-78"/>
                <a:ea typeface="Arial"/>
                <a:cs typeface="Andalus" pitchFamily="18" charset="-78"/>
              </a:rPr>
              <a:t>       </a:t>
            </a:r>
            <a:r>
              <a:rPr lang="en-US" sz="2900" dirty="0" smtClean="0">
                <a:solidFill>
                  <a:schemeClr val="bg1"/>
                </a:solidFill>
                <a:latin typeface="Andalus" pitchFamily="18" charset="-78"/>
                <a:ea typeface="Arial"/>
                <a:cs typeface="Andalus" pitchFamily="18" charset="-78"/>
              </a:rPr>
              <a:t>Movie </a:t>
            </a:r>
            <a:r>
              <a:rPr lang="en-US" sz="2900" dirty="0">
                <a:solidFill>
                  <a:schemeClr val="bg1"/>
                </a:solidFill>
                <a:latin typeface="Andalus" pitchFamily="18" charset="-78"/>
                <a:ea typeface="Arial"/>
                <a:cs typeface="Andalus" pitchFamily="18" charset="-78"/>
              </a:rPr>
              <a:t>popularity </a:t>
            </a:r>
            <a:r>
              <a:rPr lang="en-US" sz="2800" dirty="0">
                <a:solidFill>
                  <a:schemeClr val="bg1"/>
                </a:solidFill>
                <a:latin typeface="Andalus" pitchFamily="18" charset="-78"/>
                <a:ea typeface="Arial"/>
                <a:cs typeface="Andalus" pitchFamily="18" charset="-78"/>
              </a:rPr>
              <a:t>trend is growing on an average. </a:t>
            </a:r>
          </a:p>
          <a:p>
            <a:pPr algn="l"/>
            <a:r>
              <a:rPr lang="en-US" sz="2800" dirty="0">
                <a:solidFill>
                  <a:schemeClr val="bg1"/>
                </a:solidFill>
                <a:latin typeface="Andalus" pitchFamily="18" charset="-78"/>
                <a:ea typeface="Arial"/>
                <a:cs typeface="Andalus" pitchFamily="18" charset="-78"/>
              </a:rPr>
              <a:t>       </a:t>
            </a:r>
            <a:r>
              <a:rPr lang="en-US" sz="2800" dirty="0" smtClean="0">
                <a:solidFill>
                  <a:schemeClr val="bg1"/>
                </a:solidFill>
                <a:latin typeface="Andalus" pitchFamily="18" charset="-78"/>
                <a:ea typeface="Arial"/>
                <a:cs typeface="Andalus" pitchFamily="18" charset="-78"/>
              </a:rPr>
              <a:t>Genre </a:t>
            </a:r>
            <a:r>
              <a:rPr lang="en-US" sz="2800" dirty="0">
                <a:solidFill>
                  <a:schemeClr val="bg1"/>
                </a:solidFill>
                <a:latin typeface="Andalus" pitchFamily="18" charset="-78"/>
                <a:ea typeface="Arial"/>
                <a:cs typeface="Andalus" pitchFamily="18" charset="-78"/>
              </a:rPr>
              <a:t>Drama are the most filmed in almost all years.</a:t>
            </a:r>
          </a:p>
          <a:p>
            <a:pPr algn="l"/>
            <a:r>
              <a:rPr lang="en-US" sz="2900" dirty="0">
                <a:solidFill>
                  <a:schemeClr val="bg1"/>
                </a:solidFill>
                <a:latin typeface="Andalus" pitchFamily="18" charset="-78"/>
                <a:ea typeface="Arial"/>
                <a:cs typeface="Andalus" pitchFamily="18" charset="-78"/>
              </a:rPr>
              <a:t>         </a:t>
            </a:r>
          </a:p>
          <a:p>
            <a:pPr algn="l"/>
            <a:r>
              <a:rPr lang="en-US" sz="2900" dirty="0" smtClean="0">
                <a:solidFill>
                  <a:schemeClr val="bg1"/>
                </a:solidFill>
                <a:latin typeface="Andalus" pitchFamily="18" charset="-78"/>
                <a:ea typeface="Arial"/>
                <a:cs typeface="Andalus" pitchFamily="18" charset="-78"/>
              </a:rPr>
              <a:t>-   Moreover</a:t>
            </a:r>
            <a:r>
              <a:rPr lang="en-US" sz="2900" dirty="0">
                <a:solidFill>
                  <a:schemeClr val="bg1"/>
                </a:solidFill>
                <a:latin typeface="Andalus" pitchFamily="18" charset="-78"/>
                <a:ea typeface="Arial"/>
                <a:cs typeface="Andalus" pitchFamily="18" charset="-78"/>
              </a:rPr>
              <a:t>, I focused on properties that are associated with high popularity movies and found movies with higher  </a:t>
            </a:r>
            <a:r>
              <a:rPr lang="en-US" sz="2900" dirty="0" smtClean="0">
                <a:solidFill>
                  <a:schemeClr val="bg1"/>
                </a:solidFill>
                <a:latin typeface="Andalus" pitchFamily="18" charset="-78"/>
                <a:ea typeface="Arial"/>
                <a:cs typeface="Andalus" pitchFamily="18" charset="-78"/>
              </a:rPr>
              <a:t>revenue </a:t>
            </a:r>
            <a:r>
              <a:rPr lang="en-US" sz="2900" dirty="0">
                <a:solidFill>
                  <a:schemeClr val="bg1"/>
                </a:solidFill>
                <a:latin typeface="Andalus" pitchFamily="18" charset="-78"/>
                <a:ea typeface="Arial"/>
                <a:cs typeface="Andalus" pitchFamily="18" charset="-78"/>
              </a:rPr>
              <a:t>level are with higher popularity in recent years on average and also with high budget levels and </a:t>
            </a:r>
            <a:r>
              <a:rPr lang="en-US" sz="2900" dirty="0" smtClean="0">
                <a:solidFill>
                  <a:schemeClr val="bg1"/>
                </a:solidFill>
                <a:latin typeface="Andalus" pitchFamily="18" charset="-78"/>
                <a:ea typeface="Arial"/>
                <a:cs typeface="Andalus" pitchFamily="18" charset="-78"/>
              </a:rPr>
              <a:t>longer  </a:t>
            </a:r>
            <a:r>
              <a:rPr lang="en-US" sz="2900" dirty="0">
                <a:solidFill>
                  <a:schemeClr val="bg1"/>
                </a:solidFill>
                <a:latin typeface="Andalus" pitchFamily="18" charset="-78"/>
                <a:ea typeface="Arial"/>
                <a:cs typeface="Andalus" pitchFamily="18" charset="-78"/>
              </a:rPr>
              <a:t>run time.</a:t>
            </a:r>
          </a:p>
          <a:p>
            <a:pPr algn="l"/>
            <a:r>
              <a:rPr lang="en-US" sz="2900" dirty="0">
                <a:solidFill>
                  <a:schemeClr val="bg1"/>
                </a:solidFill>
                <a:latin typeface="Andalus" pitchFamily="18" charset="-78"/>
                <a:ea typeface="Arial"/>
                <a:cs typeface="Andalus" pitchFamily="18" charset="-78"/>
              </a:rPr>
              <a:t> </a:t>
            </a:r>
            <a:endParaRPr lang="en-US" sz="2900" dirty="0" smtClean="0">
              <a:solidFill>
                <a:schemeClr val="bg1"/>
              </a:solidFill>
              <a:latin typeface="Andalus" pitchFamily="18" charset="-78"/>
              <a:ea typeface="Arial"/>
              <a:cs typeface="Andalus" pitchFamily="18" charset="-78"/>
            </a:endParaRPr>
          </a:p>
        </p:txBody>
      </p:sp>
    </p:spTree>
    <p:extLst>
      <p:ext uri="{BB962C8B-B14F-4D97-AF65-F5344CB8AC3E}">
        <p14:creationId xmlns:p14="http://schemas.microsoft.com/office/powerpoint/2010/main" val="27326989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1143000"/>
            <a:ext cx="11988800" cy="7315200"/>
          </a:xfrm>
        </p:spPr>
        <p:txBody>
          <a:bodyPr>
            <a:normAutofit fontScale="90000"/>
          </a:bodyPr>
          <a:lstStyle/>
          <a:p>
            <a:pPr algn="l"/>
            <a:r>
              <a:rPr lang="en-US" sz="3200" dirty="0">
                <a:solidFill>
                  <a:schemeClr val="bg1"/>
                </a:solidFill>
                <a:latin typeface="Andalus" pitchFamily="18" charset="-78"/>
                <a:ea typeface="Arial"/>
                <a:cs typeface="Andalus" pitchFamily="18" charset="-78"/>
              </a:rPr>
              <a:t>Cast associated with high popularity movies are  `Mark Wahlberg`, `Christian Bale</a:t>
            </a:r>
            <a:r>
              <a:rPr lang="en-US" sz="3200" dirty="0" smtClean="0">
                <a:solidFill>
                  <a:schemeClr val="bg1"/>
                </a:solidFill>
                <a:latin typeface="Andalus" pitchFamily="18" charset="-78"/>
                <a:ea typeface="Arial"/>
                <a:cs typeface="Andalus" pitchFamily="18" charset="-78"/>
              </a:rPr>
              <a:t>`; Director </a:t>
            </a:r>
            <a:r>
              <a:rPr lang="en-US" sz="3200" dirty="0">
                <a:solidFill>
                  <a:schemeClr val="bg1"/>
                </a:solidFill>
                <a:latin typeface="Andalus" pitchFamily="18" charset="-78"/>
                <a:ea typeface="Arial"/>
                <a:cs typeface="Andalus" pitchFamily="18" charset="-78"/>
              </a:rPr>
              <a:t>associated are `Ridley Scott` and `David Yates</a:t>
            </a:r>
            <a:r>
              <a:rPr lang="en-US" sz="3200" dirty="0" smtClean="0">
                <a:solidFill>
                  <a:schemeClr val="bg1"/>
                </a:solidFill>
                <a:latin typeface="Andalus" pitchFamily="18" charset="-78"/>
                <a:ea typeface="Arial"/>
                <a:cs typeface="Andalus" pitchFamily="18" charset="-78"/>
              </a:rPr>
              <a:t>`</a:t>
            </a:r>
            <a:r>
              <a:rPr lang="en-US" sz="3200" dirty="0">
                <a:solidFill>
                  <a:schemeClr val="bg1"/>
                </a:solidFill>
                <a:latin typeface="Andalus" pitchFamily="18" charset="-78"/>
                <a:ea typeface="Arial"/>
                <a:cs typeface="Andalus" pitchFamily="18" charset="-78"/>
              </a:rPr>
              <a:t/>
            </a:r>
            <a:br>
              <a:rPr lang="en-US" sz="3200" dirty="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a:r>
            <a:br>
              <a:rPr lang="en-US" sz="3200" dirty="0">
                <a:solidFill>
                  <a:schemeClr val="bg1"/>
                </a:solidFill>
                <a:latin typeface="Andalus" pitchFamily="18" charset="-78"/>
                <a:ea typeface="Arial"/>
                <a:cs typeface="Andalus" pitchFamily="18" charset="-78"/>
              </a:rPr>
            </a:br>
            <a:r>
              <a:rPr lang="en-US" sz="3200" dirty="0" smtClean="0">
                <a:solidFill>
                  <a:schemeClr val="bg1"/>
                </a:solidFill>
                <a:latin typeface="Andalus" pitchFamily="18" charset="-78"/>
                <a:ea typeface="Arial"/>
                <a:cs typeface="Andalus" pitchFamily="18" charset="-78"/>
              </a:rPr>
              <a:t>-  Next I </a:t>
            </a:r>
            <a:r>
              <a:rPr lang="en-US" sz="3200" dirty="0">
                <a:solidFill>
                  <a:schemeClr val="bg1"/>
                </a:solidFill>
                <a:latin typeface="Andalus" pitchFamily="18" charset="-78"/>
                <a:ea typeface="Arial"/>
                <a:cs typeface="Andalus" pitchFamily="18" charset="-78"/>
              </a:rPr>
              <a:t>focused on what are the properties that are associated with high voting score and found movies with  higher revenue level don't have the significant high score rating in recent years, resulted me to know more about the properties that are affects the rating of the movie.</a:t>
            </a:r>
            <a:br>
              <a:rPr lang="en-US" sz="3200" dirty="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a:t>
            </a:r>
            <a:br>
              <a:rPr lang="en-US" sz="3200" dirty="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Runtime and budget don't have obvious significance on high rating. In other words, low budget may still have  a high rating. </a:t>
            </a:r>
            <a:br>
              <a:rPr lang="en-US" sz="3200" dirty="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a:t>
            </a:r>
            <a:br>
              <a:rPr lang="en-US" sz="3200" dirty="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Director `Martin Scorsese` and `Clint Eastwood` have made top quality movies on average over the past few  years </a:t>
            </a:r>
            <a:r>
              <a:rPr lang="en-US" sz="3200" dirty="0" smtClean="0">
                <a:solidFill>
                  <a:schemeClr val="bg1"/>
                </a:solidFill>
                <a:latin typeface="Andalus" pitchFamily="18" charset="-78"/>
                <a:ea typeface="Arial"/>
                <a:cs typeface="Andalus" pitchFamily="18" charset="-78"/>
              </a:rPr>
              <a:t>;</a:t>
            </a:r>
            <a:br>
              <a:rPr lang="en-US" sz="3200" dirty="0" smtClean="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a:r>
            <a:br>
              <a:rPr lang="en-US" sz="3200" dirty="0">
                <a:solidFill>
                  <a:schemeClr val="bg1"/>
                </a:solidFill>
                <a:latin typeface="Andalus" pitchFamily="18" charset="-78"/>
                <a:ea typeface="Arial"/>
                <a:cs typeface="Andalus" pitchFamily="18" charset="-78"/>
              </a:rPr>
            </a:br>
            <a:r>
              <a:rPr lang="en-US" sz="3200" dirty="0" smtClean="0">
                <a:solidFill>
                  <a:schemeClr val="bg1"/>
                </a:solidFill>
                <a:latin typeface="Andalus" pitchFamily="18" charset="-78"/>
                <a:ea typeface="Arial"/>
                <a:cs typeface="Andalus" pitchFamily="18" charset="-78"/>
              </a:rPr>
              <a:t>Actors </a:t>
            </a:r>
            <a:r>
              <a:rPr lang="en-US" sz="3200" dirty="0">
                <a:solidFill>
                  <a:schemeClr val="bg1"/>
                </a:solidFill>
                <a:latin typeface="Andalus" pitchFamily="18" charset="-78"/>
                <a:ea typeface="Arial"/>
                <a:cs typeface="Andalus" pitchFamily="18" charset="-78"/>
              </a:rPr>
              <a:t>`Mark Wahlberg` and `Christian Bale`, they have a huge popularity for their good work.</a:t>
            </a:r>
            <a:endParaRPr lang="en-US" sz="3200" dirty="0"/>
          </a:p>
        </p:txBody>
      </p:sp>
    </p:spTree>
    <p:extLst>
      <p:ext uri="{BB962C8B-B14F-4D97-AF65-F5344CB8AC3E}">
        <p14:creationId xmlns:p14="http://schemas.microsoft.com/office/powerpoint/2010/main" val="392549593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988800" cy="9296400"/>
          </a:xfrm>
        </p:spPr>
        <p:txBody>
          <a:bodyPr>
            <a:normAutofit/>
          </a:bodyPr>
          <a:lstStyle/>
          <a:p>
            <a:pPr algn="l">
              <a:defRPr>
                <a:latin typeface="Arial"/>
                <a:ea typeface="Arial"/>
                <a:cs typeface="Arial"/>
                <a:sym typeface="Arial"/>
              </a:defRPr>
            </a:pPr>
            <a:r>
              <a:rPr lang="en-US" sz="4000" dirty="0" smtClean="0">
                <a:latin typeface="Arial Black" pitchFamily="34" charset="0"/>
                <a:cs typeface="Andalus" pitchFamily="18" charset="-78"/>
              </a:rPr>
              <a:t>                    </a:t>
            </a:r>
            <a:r>
              <a:rPr lang="en-US" sz="4000" dirty="0" smtClean="0">
                <a:solidFill>
                  <a:schemeClr val="bg1"/>
                </a:solidFill>
                <a:latin typeface="Arial Black" pitchFamily="34" charset="0"/>
                <a:cs typeface="Andalus" pitchFamily="18" charset="-78"/>
              </a:rPr>
              <a:t>Data Description</a:t>
            </a:r>
            <a:r>
              <a:rPr lang="en-US" sz="3200" dirty="0" smtClean="0">
                <a:solidFill>
                  <a:schemeClr val="bg1"/>
                </a:solidFill>
                <a:latin typeface="Andalus" pitchFamily="18" charset="-78"/>
                <a:cs typeface="Andalus" pitchFamily="18" charset="-78"/>
              </a:rPr>
              <a:t/>
            </a:r>
            <a:br>
              <a:rPr lang="en-US" sz="3200" dirty="0" smtClean="0">
                <a:solidFill>
                  <a:schemeClr val="bg1"/>
                </a:solidFill>
                <a:latin typeface="Andalus" pitchFamily="18" charset="-78"/>
                <a:cs typeface="Andalus" pitchFamily="18" charset="-78"/>
              </a:rPr>
            </a:br>
            <a:r>
              <a:rPr lang="en-US" sz="3200" dirty="0" smtClean="0">
                <a:solidFill>
                  <a:schemeClr val="bg1"/>
                </a:solidFill>
                <a:latin typeface="Andalus" pitchFamily="18" charset="-78"/>
                <a:cs typeface="Andalus" pitchFamily="18" charset="-78"/>
              </a:rPr>
              <a:t/>
            </a:r>
            <a:br>
              <a:rPr lang="en-US" sz="3200" dirty="0" smtClean="0">
                <a:solidFill>
                  <a:schemeClr val="bg1"/>
                </a:solidFill>
                <a:latin typeface="Andalus" pitchFamily="18" charset="-78"/>
                <a:cs typeface="Andalus" pitchFamily="18" charset="-78"/>
              </a:rPr>
            </a:br>
            <a:r>
              <a:rPr lang="en-US" sz="3200" dirty="0" smtClean="0">
                <a:solidFill>
                  <a:schemeClr val="bg1"/>
                </a:solidFill>
                <a:latin typeface="Andalus" pitchFamily="18" charset="-78"/>
                <a:cs typeface="Andalus" pitchFamily="18" charset="-78"/>
              </a:rPr>
              <a:t>Dataset </a:t>
            </a:r>
            <a:r>
              <a:rPr lang="en-US" sz="3200" dirty="0">
                <a:solidFill>
                  <a:schemeClr val="bg1"/>
                </a:solidFill>
                <a:latin typeface="Andalus" pitchFamily="18" charset="-78"/>
                <a:cs typeface="Andalus" pitchFamily="18" charset="-78"/>
              </a:rPr>
              <a:t>contains plenty of information about the movies ranging from basic info to metrics that can help </a:t>
            </a:r>
            <a:r>
              <a:rPr lang="en-US" sz="3200" dirty="0" smtClean="0">
                <a:solidFill>
                  <a:schemeClr val="bg1"/>
                </a:solidFill>
                <a:latin typeface="Andalus" pitchFamily="18" charset="-78"/>
                <a:cs typeface="Andalus" pitchFamily="18" charset="-78"/>
              </a:rPr>
              <a:t>us </a:t>
            </a:r>
            <a:r>
              <a:rPr lang="en-US" sz="3200" dirty="0">
                <a:solidFill>
                  <a:schemeClr val="bg1"/>
                </a:solidFill>
                <a:latin typeface="Andalus" pitchFamily="18" charset="-78"/>
                <a:cs typeface="Andalus" pitchFamily="18" charset="-78"/>
              </a:rPr>
              <a:t>evaluating the success of movie.</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It can be categorized into following </a:t>
            </a:r>
            <a:r>
              <a:rPr lang="en-US" sz="3200" dirty="0" smtClean="0">
                <a:solidFill>
                  <a:schemeClr val="bg1"/>
                </a:solidFill>
                <a:latin typeface="Andalus" pitchFamily="18" charset="-78"/>
                <a:cs typeface="Andalus" pitchFamily="18" charset="-78"/>
              </a:rPr>
              <a:t>:-</a:t>
            </a:r>
            <a:br>
              <a:rPr lang="en-US" sz="3200" dirty="0" smtClean="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Features for Evaluating the Success of Movies</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Revenue</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Popularity, </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Vote Average </a:t>
            </a:r>
            <a:r>
              <a:rPr lang="en-US" sz="3200" dirty="0" smtClean="0">
                <a:solidFill>
                  <a:schemeClr val="bg1"/>
                </a:solidFill>
                <a:latin typeface="Andalus" pitchFamily="18" charset="-78"/>
                <a:cs typeface="Andalus" pitchFamily="18" charset="-78"/>
              </a:rPr>
              <a:t>Score</a:t>
            </a:r>
            <a:br>
              <a:rPr lang="en-US" sz="3200" dirty="0" smtClean="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Potential Key/Features to Affect the Success of a Movie</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Budget</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a:t>
            </a:r>
            <a:r>
              <a:rPr lang="en-US" sz="3200" dirty="0" smtClean="0">
                <a:solidFill>
                  <a:schemeClr val="bg1"/>
                </a:solidFill>
                <a:latin typeface="Andalus" pitchFamily="18" charset="-78"/>
                <a:cs typeface="Andalus" pitchFamily="18" charset="-78"/>
              </a:rPr>
              <a:t>Actors</a:t>
            </a:r>
            <a:r>
              <a:rPr lang="en-US" sz="3200" dirty="0">
                <a:solidFill>
                  <a:schemeClr val="bg1"/>
                </a:solidFill>
                <a:latin typeface="Andalus" pitchFamily="18" charset="-78"/>
                <a:cs typeface="Andalus" pitchFamily="18" charset="-78"/>
              </a:rPr>
              <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Director</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Runtime</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Genres</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 Release Y</a:t>
            </a:r>
            <a:r>
              <a:rPr lang="en-US" sz="3200" dirty="0" smtClean="0">
                <a:solidFill>
                  <a:schemeClr val="bg1"/>
                </a:solidFill>
                <a:latin typeface="Andalus" pitchFamily="18" charset="-78"/>
                <a:cs typeface="Andalus" pitchFamily="18" charset="-78"/>
              </a:rPr>
              <a:t>ear</a:t>
            </a:r>
            <a:r>
              <a:rPr lang="en-US" sz="3200" dirty="0">
                <a:solidFill>
                  <a:schemeClr val="bg1"/>
                </a:solidFill>
                <a:latin typeface="Andalus" pitchFamily="18" charset="-78"/>
                <a:cs typeface="Andalus" pitchFamily="18" charset="-78"/>
              </a:rPr>
              <a:t/>
            </a:r>
            <a:br>
              <a:rPr lang="en-US" sz="3200" dirty="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a:t>
            </a:r>
            <a:r>
              <a:rPr lang="en-US" sz="3200" dirty="0" smtClean="0">
                <a:solidFill>
                  <a:schemeClr val="bg1"/>
                </a:solidFill>
                <a:latin typeface="Andalus" pitchFamily="18" charset="-78"/>
                <a:cs typeface="Andalus" pitchFamily="18" charset="-78"/>
              </a:rPr>
              <a:t>- Vote </a:t>
            </a:r>
            <a:r>
              <a:rPr lang="en-US" sz="3200" dirty="0">
                <a:solidFill>
                  <a:schemeClr val="bg1"/>
                </a:solidFill>
                <a:latin typeface="Andalus" pitchFamily="18" charset="-78"/>
                <a:cs typeface="Andalus" pitchFamily="18" charset="-78"/>
              </a:rPr>
              <a:t>Average</a:t>
            </a:r>
            <a:br>
              <a:rPr lang="en-US" sz="3200" dirty="0">
                <a:solidFill>
                  <a:schemeClr val="bg1"/>
                </a:solidFill>
                <a:latin typeface="Andalus" pitchFamily="18" charset="-78"/>
                <a:cs typeface="Andalus" pitchFamily="18" charset="-78"/>
              </a:rPr>
            </a:br>
            <a:endParaRPr lang="en-US" sz="3200" dirty="0">
              <a:solidFill>
                <a:schemeClr val="bg1"/>
              </a:solidFill>
            </a:endParaRPr>
          </a:p>
        </p:txBody>
      </p:sp>
    </p:spTree>
    <p:extLst>
      <p:ext uri="{BB962C8B-B14F-4D97-AF65-F5344CB8AC3E}">
        <p14:creationId xmlns:p14="http://schemas.microsoft.com/office/powerpoint/2010/main" val="114207218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895600"/>
            <a:ext cx="11988800" cy="2413000"/>
          </a:xfrm>
        </p:spPr>
        <p:txBody>
          <a:bodyPr>
            <a:normAutofit/>
          </a:bodyPr>
          <a:lstStyle/>
          <a:p>
            <a:r>
              <a:rPr lang="en-US" sz="9600" dirty="0" smtClean="0">
                <a:solidFill>
                  <a:srgbClr val="C00000"/>
                </a:solidFill>
                <a:latin typeface="Andalus" pitchFamily="18" charset="-78"/>
                <a:cs typeface="Andalus" pitchFamily="18" charset="-78"/>
              </a:rPr>
              <a:t>Thank You</a:t>
            </a:r>
            <a:endParaRPr lang="en-US" sz="9600" dirty="0">
              <a:solidFill>
                <a:srgbClr val="C00000"/>
              </a:solidFill>
              <a:latin typeface="Andalus" pitchFamily="18" charset="-78"/>
              <a:cs typeface="Andalus" pitchFamily="18" charset="-78"/>
            </a:endParaRPr>
          </a:p>
        </p:txBody>
      </p:sp>
    </p:spTree>
    <p:extLst>
      <p:ext uri="{BB962C8B-B14F-4D97-AF65-F5344CB8AC3E}">
        <p14:creationId xmlns:p14="http://schemas.microsoft.com/office/powerpoint/2010/main" val="286350978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988800" cy="9296400"/>
          </a:xfrm>
        </p:spPr>
        <p:txBody>
          <a:bodyPr>
            <a:normAutofit/>
          </a:bodyPr>
          <a:lstStyle/>
          <a:p>
            <a:pPr algn="l">
              <a:defRPr>
                <a:latin typeface="Arial"/>
                <a:ea typeface="Arial"/>
                <a:cs typeface="Arial"/>
                <a:sym typeface="Arial"/>
              </a:defRPr>
            </a:pPr>
            <a:r>
              <a:rPr lang="en-US" sz="4000" dirty="0" smtClean="0">
                <a:latin typeface="Arial Black" pitchFamily="34" charset="0"/>
                <a:cs typeface="Andalus" pitchFamily="18" charset="-78"/>
              </a:rPr>
              <a:t>                 </a:t>
            </a:r>
            <a:r>
              <a:rPr lang="en-US" sz="4000" dirty="0">
                <a:solidFill>
                  <a:schemeClr val="bg1"/>
                </a:solidFill>
                <a:latin typeface="Arial Black" pitchFamily="34" charset="0"/>
                <a:ea typeface="Arial"/>
                <a:cs typeface="Andalus" pitchFamily="18" charset="-78"/>
              </a:rPr>
              <a:t>Problem Statement</a:t>
            </a:r>
            <a:r>
              <a:rPr lang="en-US" sz="3200" dirty="0" smtClean="0">
                <a:solidFill>
                  <a:schemeClr val="bg1"/>
                </a:solidFill>
                <a:latin typeface="Andalus" pitchFamily="18" charset="-78"/>
                <a:cs typeface="Andalus" pitchFamily="18" charset="-78"/>
              </a:rPr>
              <a:t/>
            </a:r>
            <a:br>
              <a:rPr lang="en-US" sz="3200" dirty="0" smtClean="0">
                <a:solidFill>
                  <a:schemeClr val="bg1"/>
                </a:solidFill>
                <a:latin typeface="Andalus" pitchFamily="18" charset="-78"/>
                <a:cs typeface="Andalus" pitchFamily="18" charset="-78"/>
              </a:rPr>
            </a:br>
            <a:r>
              <a:rPr lang="en-US" sz="3200" dirty="0" smtClean="0">
                <a:solidFill>
                  <a:schemeClr val="bg1"/>
                </a:solidFill>
                <a:latin typeface="Andalus" pitchFamily="18" charset="-78"/>
                <a:cs typeface="Andalus" pitchFamily="18" charset="-78"/>
              </a:rPr>
              <a:t/>
            </a:r>
            <a:br>
              <a:rPr lang="en-US" sz="3200" dirty="0" smtClean="0">
                <a:solidFill>
                  <a:schemeClr val="bg1"/>
                </a:solidFill>
                <a:latin typeface="Andalus" pitchFamily="18" charset="-78"/>
                <a:cs typeface="Andalus" pitchFamily="18" charset="-78"/>
              </a:rPr>
            </a:br>
            <a:r>
              <a:rPr lang="en-US" sz="3200" dirty="0" smtClean="0">
                <a:solidFill>
                  <a:schemeClr val="bg1"/>
                </a:solidFill>
                <a:latin typeface="Andalus" pitchFamily="18" charset="-78"/>
                <a:cs typeface="Andalus" pitchFamily="18" charset="-78"/>
              </a:rPr>
              <a:t>               </a:t>
            </a:r>
            <a:br>
              <a:rPr lang="en-US" sz="3200" dirty="0" smtClean="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a:t>
            </a:r>
            <a:r>
              <a:rPr lang="en-US" sz="3200" dirty="0" smtClean="0">
                <a:solidFill>
                  <a:schemeClr val="bg1"/>
                </a:solidFill>
                <a:latin typeface="Andalus" pitchFamily="18" charset="-78"/>
                <a:cs typeface="Andalus" pitchFamily="18" charset="-78"/>
              </a:rPr>
              <a:t>		What is the recipe to make a blockbuster  movie ??</a:t>
            </a:r>
            <a:br>
              <a:rPr lang="en-US" sz="3200" dirty="0" smtClean="0">
                <a:solidFill>
                  <a:schemeClr val="bg1"/>
                </a:solidFill>
                <a:latin typeface="Andalus" pitchFamily="18" charset="-78"/>
                <a:cs typeface="Andalus" pitchFamily="18" charset="-78"/>
              </a:rPr>
            </a:br>
            <a:r>
              <a:rPr lang="en-US" sz="3200" dirty="0">
                <a:solidFill>
                  <a:schemeClr val="bg1"/>
                </a:solidFill>
                <a:latin typeface="Andalus" pitchFamily="18" charset="-78"/>
                <a:cs typeface="Andalus" pitchFamily="18" charset="-78"/>
              </a:rPr>
              <a:t/>
            </a:r>
            <a:br>
              <a:rPr lang="en-US" sz="3200" dirty="0">
                <a:solidFill>
                  <a:schemeClr val="bg1"/>
                </a:solidFill>
                <a:latin typeface="Andalus" pitchFamily="18" charset="-78"/>
                <a:cs typeface="Andalus" pitchFamily="18" charset="-78"/>
              </a:rPr>
            </a:br>
            <a:r>
              <a:rPr lang="en-US" sz="3200" dirty="0" smtClean="0">
                <a:solidFill>
                  <a:schemeClr val="bg1"/>
                </a:solidFill>
                <a:latin typeface="Andalus" pitchFamily="18" charset="-78"/>
                <a:cs typeface="Andalus" pitchFamily="18" charset="-78"/>
              </a:rPr>
              <a:t>                   Factors which makes a movie profitable </a:t>
            </a:r>
            <a:r>
              <a:rPr lang="en-US" sz="3200" dirty="0" smtClean="0">
                <a:solidFill>
                  <a:schemeClr val="bg1"/>
                </a:solidFill>
                <a:latin typeface="Andalus" pitchFamily="18" charset="-78"/>
                <a:cs typeface="Andalus" pitchFamily="18" charset="-78"/>
                <a:sym typeface="Wingdings" pitchFamily="2" charset="2"/>
              </a:rPr>
              <a:t></a:t>
            </a:r>
            <a:r>
              <a:rPr lang="en-US" sz="3200" dirty="0" smtClean="0">
                <a:solidFill>
                  <a:schemeClr val="bg1"/>
                </a:solidFill>
                <a:latin typeface="Andalus" pitchFamily="18" charset="-78"/>
                <a:cs typeface="Andalus" pitchFamily="18" charset="-78"/>
              </a:rPr>
              <a:t/>
            </a:r>
            <a:br>
              <a:rPr lang="en-US" sz="3200" dirty="0" smtClean="0">
                <a:solidFill>
                  <a:schemeClr val="bg1"/>
                </a:solidFill>
                <a:latin typeface="Andalus" pitchFamily="18" charset="-78"/>
                <a:cs typeface="Andalus" pitchFamily="18" charset="-78"/>
              </a:rPr>
            </a:br>
            <a:r>
              <a:rPr lang="en-US" sz="3200" dirty="0" smtClean="0">
                <a:solidFill>
                  <a:schemeClr val="bg1"/>
                </a:solidFill>
                <a:latin typeface="Andalus" pitchFamily="18" charset="-78"/>
                <a:cs typeface="Andalus" pitchFamily="18" charset="-78"/>
              </a:rPr>
              <a:t/>
            </a:r>
            <a:br>
              <a:rPr lang="en-US" sz="3200" dirty="0" smtClean="0">
                <a:solidFill>
                  <a:schemeClr val="bg1"/>
                </a:solidFill>
                <a:latin typeface="Andalus" pitchFamily="18" charset="-78"/>
                <a:cs typeface="Andalus" pitchFamily="18" charset="-78"/>
              </a:rPr>
            </a:br>
            <a:endParaRPr lang="en-US" sz="3200" dirty="0">
              <a:solidFill>
                <a:schemeClr val="bg1"/>
              </a:solidFill>
            </a:endParaRPr>
          </a:p>
        </p:txBody>
      </p:sp>
    </p:spTree>
    <p:extLst>
      <p:ext uri="{BB962C8B-B14F-4D97-AF65-F5344CB8AC3E}">
        <p14:creationId xmlns:p14="http://schemas.microsoft.com/office/powerpoint/2010/main" val="260338039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152400"/>
            <a:ext cx="11988800" cy="9296400"/>
          </a:xfrm>
        </p:spPr>
        <p:txBody>
          <a:bodyPr>
            <a:normAutofit fontScale="90000"/>
          </a:bodyPr>
          <a:lstStyle/>
          <a:p>
            <a:pPr algn="l">
              <a:defRPr>
                <a:latin typeface="Arial"/>
                <a:ea typeface="Arial"/>
                <a:cs typeface="Arial"/>
                <a:sym typeface="Arial"/>
              </a:defRPr>
            </a:pPr>
            <a:r>
              <a:rPr lang="en-US" sz="4000" dirty="0" smtClean="0">
                <a:latin typeface="Arial Black" pitchFamily="34" charset="0"/>
                <a:cs typeface="Andalus" pitchFamily="18" charset="-78"/>
              </a:rPr>
              <a:t>             </a:t>
            </a:r>
            <a:r>
              <a:rPr lang="en-US" sz="4000" dirty="0">
                <a:latin typeface="Arial Black" pitchFamily="34" charset="0"/>
                <a:cs typeface="Andalus" pitchFamily="18" charset="-78"/>
              </a:rPr>
              <a:t/>
            </a:r>
            <a:br>
              <a:rPr lang="en-US" sz="4000" dirty="0">
                <a:latin typeface="Arial Black" pitchFamily="34" charset="0"/>
                <a:cs typeface="Andalus" pitchFamily="18" charset="-78"/>
              </a:rPr>
            </a:br>
            <a:r>
              <a:rPr lang="en-US" sz="4000" dirty="0" smtClean="0">
                <a:latin typeface="Arial Black" pitchFamily="34" charset="0"/>
                <a:cs typeface="Andalus" pitchFamily="18" charset="-78"/>
              </a:rPr>
              <a:t>					</a:t>
            </a:r>
            <a:r>
              <a:rPr lang="en-US" sz="4000" dirty="0" smtClean="0">
                <a:solidFill>
                  <a:schemeClr val="bg1"/>
                </a:solidFill>
                <a:latin typeface="Arial Black" pitchFamily="34" charset="0"/>
                <a:cs typeface="Andalus" pitchFamily="18" charset="-78"/>
              </a:rPr>
              <a:t>Investigation Of Data</a:t>
            </a:r>
            <a:br>
              <a:rPr lang="en-US" sz="4000" dirty="0" smtClean="0">
                <a:solidFill>
                  <a:schemeClr val="bg1"/>
                </a:solidFill>
                <a:latin typeface="Arial Black" pitchFamily="34" charset="0"/>
                <a:cs typeface="Andalus" pitchFamily="18" charset="-78"/>
              </a:rPr>
            </a:br>
            <a:r>
              <a:rPr lang="en-US" sz="4000" dirty="0" smtClean="0">
                <a:solidFill>
                  <a:schemeClr val="bg1"/>
                </a:solidFill>
                <a:latin typeface="Arial Black" pitchFamily="34" charset="0"/>
                <a:cs typeface="Andalus" pitchFamily="18" charset="-78"/>
              </a:rPr>
              <a:t/>
            </a:r>
            <a:br>
              <a:rPr lang="en-US" sz="4000" dirty="0" smtClean="0">
                <a:solidFill>
                  <a:schemeClr val="bg1"/>
                </a:solidFill>
                <a:latin typeface="Arial Black" pitchFamily="34" charset="0"/>
                <a:cs typeface="Andalus" pitchFamily="18" charset="-78"/>
              </a:rPr>
            </a:br>
            <a:r>
              <a:rPr lang="en-US" sz="4000" dirty="0">
                <a:solidFill>
                  <a:schemeClr val="bg1"/>
                </a:solidFill>
                <a:latin typeface="Arial Black" pitchFamily="34" charset="0"/>
                <a:cs typeface="Andalus" pitchFamily="18" charset="-78"/>
              </a:rPr>
              <a:t/>
            </a:r>
            <a:br>
              <a:rPr lang="en-US" sz="4000" dirty="0">
                <a:solidFill>
                  <a:schemeClr val="bg1"/>
                </a:solidFill>
                <a:latin typeface="Arial Black" pitchFamily="34" charset="0"/>
                <a:cs typeface="Andalus" pitchFamily="18" charset="-78"/>
              </a:rPr>
            </a:br>
            <a:r>
              <a:rPr lang="en-US" sz="3200" dirty="0">
                <a:solidFill>
                  <a:schemeClr val="bg1"/>
                </a:solidFill>
                <a:latin typeface="Andalus" pitchFamily="18" charset="-78"/>
                <a:ea typeface="Arial"/>
                <a:cs typeface="Andalus" pitchFamily="18" charset="-78"/>
              </a:rPr>
              <a:t>Had a glance on data </a:t>
            </a:r>
            <a:r>
              <a:rPr lang="en-US" sz="3200" dirty="0">
                <a:solidFill>
                  <a:schemeClr val="bg1"/>
                </a:solidFill>
                <a:latin typeface="Andalus" pitchFamily="18" charset="-78"/>
                <a:ea typeface="Arial"/>
                <a:cs typeface="Andalus" pitchFamily="18" charset="-78"/>
                <a:sym typeface="Arial"/>
              </a:rPr>
              <a:t>to develop the gist of what </a:t>
            </a:r>
            <a:r>
              <a:rPr lang="en-US" sz="3200" dirty="0" smtClean="0">
                <a:solidFill>
                  <a:schemeClr val="bg1"/>
                </a:solidFill>
                <a:latin typeface="Andalus" pitchFamily="18" charset="-78"/>
                <a:ea typeface="Arial"/>
                <a:cs typeface="Andalus" pitchFamily="18" charset="-78"/>
                <a:sym typeface="Arial"/>
              </a:rPr>
              <a:t>my data looked like</a:t>
            </a:r>
            <a:br>
              <a:rPr lang="en-US" sz="3200" dirty="0" smtClean="0">
                <a:solidFill>
                  <a:schemeClr val="bg1"/>
                </a:solidFill>
                <a:latin typeface="Andalus" pitchFamily="18" charset="-78"/>
                <a:ea typeface="Arial"/>
                <a:cs typeface="Andalus" pitchFamily="18" charset="-78"/>
                <a:sym typeface="Arial"/>
              </a:rPr>
            </a:br>
            <a:r>
              <a:rPr lang="en-US" sz="3200" dirty="0">
                <a:solidFill>
                  <a:schemeClr val="bg1"/>
                </a:solidFill>
                <a:latin typeface="Andalus" pitchFamily="18" charset="-78"/>
                <a:ea typeface="Arial"/>
                <a:cs typeface="Andalus" pitchFamily="18" charset="-78"/>
                <a:sym typeface="Arial"/>
              </a:rPr>
              <a:t/>
            </a:r>
            <a:br>
              <a:rPr lang="en-US" sz="3200" dirty="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Found out the </a:t>
            </a:r>
            <a:r>
              <a:rPr lang="en-US" sz="3200" dirty="0">
                <a:solidFill>
                  <a:schemeClr val="bg1"/>
                </a:solidFill>
                <a:latin typeface="Andalus" pitchFamily="18" charset="-78"/>
                <a:ea typeface="Arial"/>
                <a:cs typeface="Andalus" pitchFamily="18" charset="-78"/>
                <a:sym typeface="Arial"/>
              </a:rPr>
              <a:t>potential unreasonable data value, </a:t>
            </a:r>
            <a:r>
              <a:rPr lang="en-US" sz="3200" dirty="0" smtClean="0">
                <a:solidFill>
                  <a:schemeClr val="bg1"/>
                </a:solidFill>
                <a:latin typeface="Andalus" pitchFamily="18" charset="-78"/>
                <a:ea typeface="Arial"/>
                <a:cs typeface="Andalus" pitchFamily="18" charset="-78"/>
                <a:sym typeface="Arial"/>
              </a:rPr>
              <a:t>null </a:t>
            </a:r>
            <a:r>
              <a:rPr lang="en-US" sz="3200" dirty="0">
                <a:solidFill>
                  <a:schemeClr val="bg1"/>
                </a:solidFill>
                <a:latin typeface="Andalus" pitchFamily="18" charset="-78"/>
                <a:ea typeface="Arial"/>
                <a:cs typeface="Andalus" pitchFamily="18" charset="-78"/>
                <a:sym typeface="Arial"/>
              </a:rPr>
              <a:t>data or </a:t>
            </a:r>
            <a:r>
              <a:rPr lang="en-US" sz="3200" dirty="0" smtClean="0">
                <a:solidFill>
                  <a:schemeClr val="bg1"/>
                </a:solidFill>
                <a:latin typeface="Andalus" pitchFamily="18" charset="-78"/>
                <a:ea typeface="Arial"/>
                <a:cs typeface="Andalus" pitchFamily="18" charset="-78"/>
                <a:sym typeface="Arial"/>
              </a:rPr>
              <a:t>duplicates</a:t>
            </a:r>
            <a:br>
              <a:rPr lang="en-US" sz="3200" dirty="0" smtClean="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
            </a:r>
            <a:br>
              <a:rPr lang="en-US" sz="3200" dirty="0" smtClean="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Features </a:t>
            </a:r>
            <a:r>
              <a:rPr lang="en-US" sz="3200" dirty="0">
                <a:solidFill>
                  <a:schemeClr val="bg1"/>
                </a:solidFill>
                <a:latin typeface="Andalus" pitchFamily="18" charset="-78"/>
                <a:ea typeface="Arial"/>
                <a:cs typeface="Andalus" pitchFamily="18" charset="-78"/>
                <a:sym typeface="Arial"/>
              </a:rPr>
              <a:t>interesting to pursue and what probably isn’t worth following up on</a:t>
            </a:r>
            <a:br>
              <a:rPr lang="en-US" sz="3200" dirty="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
            </a:r>
            <a:br>
              <a:rPr lang="en-US" sz="3200" dirty="0" smtClean="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Made a </a:t>
            </a:r>
            <a:r>
              <a:rPr lang="en-US" sz="3200" dirty="0">
                <a:solidFill>
                  <a:schemeClr val="bg1"/>
                </a:solidFill>
                <a:latin typeface="Andalus" pitchFamily="18" charset="-78"/>
                <a:ea typeface="Arial"/>
                <a:cs typeface="Andalus" pitchFamily="18" charset="-78"/>
                <a:sym typeface="Arial"/>
              </a:rPr>
              <a:t>data clearing </a:t>
            </a:r>
            <a:r>
              <a:rPr lang="en-US" sz="3200" dirty="0" smtClean="0">
                <a:solidFill>
                  <a:schemeClr val="bg1"/>
                </a:solidFill>
                <a:latin typeface="Andalus" pitchFamily="18" charset="-78"/>
                <a:ea typeface="Arial"/>
                <a:cs typeface="Andalus" pitchFamily="18" charset="-78"/>
                <a:sym typeface="Arial"/>
              </a:rPr>
              <a:t>decision</a:t>
            </a:r>
            <a:br>
              <a:rPr lang="en-US" sz="3200" dirty="0" smtClean="0">
                <a:solidFill>
                  <a:schemeClr val="bg1"/>
                </a:solidFill>
                <a:latin typeface="Andalus" pitchFamily="18" charset="-78"/>
                <a:ea typeface="Arial"/>
                <a:cs typeface="Andalus" pitchFamily="18" charset="-78"/>
                <a:sym typeface="Arial"/>
              </a:rPr>
            </a:br>
            <a:r>
              <a:rPr lang="en-US" sz="3200" dirty="0">
                <a:solidFill>
                  <a:schemeClr val="bg1"/>
                </a:solidFill>
                <a:latin typeface="Andalus" pitchFamily="18" charset="-78"/>
                <a:ea typeface="Arial"/>
                <a:cs typeface="Andalus" pitchFamily="18" charset="-78"/>
                <a:sym typeface="Arial"/>
              </a:rPr>
              <a:t/>
            </a:r>
            <a:br>
              <a:rPr lang="en-US" sz="3200" dirty="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Summarized preprocessed data to see if gives more useful  insights</a:t>
            </a:r>
            <a:br>
              <a:rPr lang="en-US" sz="3200" dirty="0" smtClean="0">
                <a:solidFill>
                  <a:schemeClr val="bg1"/>
                </a:solidFill>
                <a:latin typeface="Andalus" pitchFamily="18" charset="-78"/>
                <a:ea typeface="Arial"/>
                <a:cs typeface="Andalus" pitchFamily="18" charset="-78"/>
                <a:sym typeface="Arial"/>
              </a:rPr>
            </a:br>
            <a:r>
              <a:rPr lang="en-US" sz="3200" dirty="0">
                <a:solidFill>
                  <a:schemeClr val="bg1"/>
                </a:solidFill>
                <a:latin typeface="Andalus" pitchFamily="18" charset="-78"/>
                <a:ea typeface="Arial"/>
                <a:cs typeface="Andalus" pitchFamily="18" charset="-78"/>
                <a:sym typeface="Arial"/>
              </a:rPr>
              <a:t/>
            </a:r>
            <a:br>
              <a:rPr lang="en-US" sz="3200" dirty="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Hypothesis building  </a:t>
            </a:r>
            <a:r>
              <a:rPr lang="en-US" sz="3200" dirty="0">
                <a:solidFill>
                  <a:schemeClr val="bg1"/>
                </a:solidFill>
                <a:latin typeface="Andalus" pitchFamily="18" charset="-78"/>
                <a:ea typeface="Arial"/>
                <a:cs typeface="Andalus" pitchFamily="18" charset="-78"/>
                <a:sym typeface="Arial"/>
              </a:rPr>
              <a:t>using the relationships between variables</a:t>
            </a:r>
            <a:r>
              <a:rPr lang="en-US" sz="3200" dirty="0" smtClean="0">
                <a:solidFill>
                  <a:schemeClr val="bg1"/>
                </a:solidFill>
                <a:latin typeface="Andalus" pitchFamily="18" charset="-78"/>
                <a:ea typeface="Arial"/>
                <a:cs typeface="Andalus" pitchFamily="18" charset="-78"/>
                <a:sym typeface="Arial"/>
              </a:rPr>
              <a:t>.</a:t>
            </a:r>
            <a:br>
              <a:rPr lang="en-US" sz="3200" dirty="0" smtClean="0">
                <a:solidFill>
                  <a:schemeClr val="bg1"/>
                </a:solidFill>
                <a:latin typeface="Andalus" pitchFamily="18" charset="-78"/>
                <a:ea typeface="Arial"/>
                <a:cs typeface="Andalus" pitchFamily="18" charset="-78"/>
                <a:sym typeface="Arial"/>
              </a:rPr>
            </a:br>
            <a:r>
              <a:rPr lang="en-US" sz="3200" dirty="0">
                <a:solidFill>
                  <a:schemeClr val="bg1"/>
                </a:solidFill>
                <a:latin typeface="Andalus" pitchFamily="18" charset="-78"/>
                <a:ea typeface="Arial"/>
                <a:cs typeface="Andalus" pitchFamily="18" charset="-78"/>
                <a:sym typeface="Arial"/>
              </a:rPr>
              <a:t/>
            </a:r>
            <a:br>
              <a:rPr lang="en-US" sz="3200" dirty="0">
                <a:solidFill>
                  <a:schemeClr val="bg1"/>
                </a:solidFill>
                <a:latin typeface="Andalus" pitchFamily="18" charset="-78"/>
                <a:ea typeface="Arial"/>
                <a:cs typeface="Andalus" pitchFamily="18" charset="-78"/>
                <a:sym typeface="Arial"/>
              </a:rPr>
            </a:br>
            <a:r>
              <a:rPr lang="en-US" sz="3200" dirty="0" smtClean="0">
                <a:solidFill>
                  <a:schemeClr val="bg1"/>
                </a:solidFill>
                <a:latin typeface="Andalus" pitchFamily="18" charset="-78"/>
                <a:ea typeface="Arial"/>
                <a:cs typeface="Andalus" pitchFamily="18" charset="-78"/>
                <a:sym typeface="Arial"/>
              </a:rPr>
              <a:t>Used effective visualizations to </a:t>
            </a:r>
            <a:r>
              <a:rPr lang="en-US" sz="3200" dirty="0">
                <a:solidFill>
                  <a:schemeClr val="bg1"/>
                </a:solidFill>
                <a:latin typeface="Andalus" pitchFamily="18" charset="-78"/>
                <a:ea typeface="Arial"/>
                <a:cs typeface="Andalus" pitchFamily="18" charset="-78"/>
                <a:sym typeface="Arial"/>
              </a:rPr>
              <a:t>communicate my </a:t>
            </a:r>
            <a:r>
              <a:rPr lang="en-US" sz="3200" dirty="0" smtClean="0">
                <a:solidFill>
                  <a:schemeClr val="bg1"/>
                </a:solidFill>
                <a:latin typeface="Andalus" pitchFamily="18" charset="-78"/>
                <a:ea typeface="Arial"/>
                <a:cs typeface="Andalus" pitchFamily="18" charset="-78"/>
                <a:sym typeface="Arial"/>
              </a:rPr>
              <a:t>results</a:t>
            </a:r>
            <a:r>
              <a:rPr lang="en-US" sz="3200" dirty="0">
                <a:solidFill>
                  <a:schemeClr val="bg1"/>
                </a:solidFill>
                <a:latin typeface="Andalus" pitchFamily="18" charset="-78"/>
                <a:ea typeface="Arial"/>
                <a:cs typeface="Andalus" pitchFamily="18" charset="-78"/>
              </a:rPr>
              <a:t/>
            </a:r>
            <a:br>
              <a:rPr lang="en-US" sz="3200" dirty="0">
                <a:solidFill>
                  <a:schemeClr val="bg1"/>
                </a:solidFill>
                <a:latin typeface="Andalus" pitchFamily="18" charset="-78"/>
                <a:ea typeface="Arial"/>
                <a:cs typeface="Andalus" pitchFamily="18" charset="-78"/>
              </a:rPr>
            </a:br>
            <a:r>
              <a:rPr lang="en-US" sz="3200" dirty="0">
                <a:solidFill>
                  <a:schemeClr val="bg1"/>
                </a:solidFill>
                <a:latin typeface="Andalus" pitchFamily="18" charset="-78"/>
                <a:ea typeface="Arial"/>
                <a:cs typeface="Andalus" pitchFamily="18" charset="-78"/>
              </a:rPr>
              <a:t/>
            </a:r>
            <a:br>
              <a:rPr lang="en-US" sz="3200" dirty="0">
                <a:solidFill>
                  <a:schemeClr val="bg1"/>
                </a:solidFill>
                <a:latin typeface="Andalus" pitchFamily="18" charset="-78"/>
                <a:ea typeface="Arial"/>
                <a:cs typeface="Andalus" pitchFamily="18" charset="-78"/>
              </a:rPr>
            </a:br>
            <a:endParaRPr lang="en-US" sz="3200" dirty="0">
              <a:solidFill>
                <a:schemeClr val="bg1"/>
              </a:solidFill>
            </a:endParaRPr>
          </a:p>
        </p:txBody>
      </p:sp>
    </p:spTree>
    <p:extLst>
      <p:ext uri="{BB962C8B-B14F-4D97-AF65-F5344CB8AC3E}">
        <p14:creationId xmlns:p14="http://schemas.microsoft.com/office/powerpoint/2010/main" val="383834663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988800" cy="9067800"/>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t>
            </a:r>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t>
            </a:r>
            <a:r>
              <a:rPr lang="en-US" dirty="0" smtClean="0"/>
              <a:t>				</a:t>
            </a:r>
            <a:r>
              <a:rPr lang="en-US" sz="4000" dirty="0" smtClean="0">
                <a:solidFill>
                  <a:schemeClr val="bg1"/>
                </a:solidFill>
                <a:latin typeface="Arial Black" pitchFamily="34" charset="0"/>
                <a:ea typeface="Arial"/>
                <a:cs typeface="Andalus" pitchFamily="18" charset="-78"/>
              </a:rPr>
              <a:t>Research Questions</a:t>
            </a:r>
            <a:br>
              <a:rPr lang="en-US" sz="4000" dirty="0" smtClean="0">
                <a:solidFill>
                  <a:schemeClr val="bg1"/>
                </a:solidFill>
                <a:latin typeface="Arial Black" pitchFamily="34" charset="0"/>
                <a:ea typeface="Arial"/>
                <a:cs typeface="Andalus" pitchFamily="18" charset="-78"/>
              </a:rPr>
            </a:br>
            <a:r>
              <a:rPr lang="en-US" sz="3100" dirty="0" smtClean="0">
                <a:latin typeface="Andalus" pitchFamily="18" charset="-78"/>
                <a:cs typeface="Andalus" pitchFamily="18" charset="-78"/>
              </a:rPr>
              <a:t/>
            </a:r>
            <a:br>
              <a:rPr lang="en-US" sz="3100" dirty="0" smtClean="0">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Since the dataset contains </a:t>
            </a:r>
            <a:r>
              <a:rPr lang="en-US" sz="3100" dirty="0">
                <a:solidFill>
                  <a:schemeClr val="tx1"/>
                </a:solidFill>
                <a:latin typeface="Andalus" pitchFamily="18" charset="-78"/>
                <a:cs typeface="Andalus" pitchFamily="18" charset="-78"/>
              </a:rPr>
              <a:t>the movie released year, </a:t>
            </a:r>
            <a:r>
              <a:rPr lang="en-US" sz="3100" dirty="0" smtClean="0">
                <a:solidFill>
                  <a:schemeClr val="tx1"/>
                </a:solidFill>
                <a:latin typeface="Andalus" pitchFamily="18" charset="-78"/>
                <a:cs typeface="Andalus" pitchFamily="18" charset="-78"/>
              </a:rPr>
              <a:t>so the general exploration of the movie metrics over period of years can be investigated first i.e.; </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&gt; Number of movies released year by year</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t>
            </a:r>
            <a:r>
              <a:rPr lang="en-US" sz="3100" dirty="0" smtClean="0">
                <a:solidFill>
                  <a:schemeClr val="tx1"/>
                </a:solidFill>
                <a:latin typeface="Andalus" pitchFamily="18" charset="-78"/>
                <a:cs typeface="Andalus" pitchFamily="18" charset="-78"/>
              </a:rPr>
              <a:t>&gt; Popularity of movies over years</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t>
            </a:r>
            <a:r>
              <a:rPr lang="en-US" sz="3100" dirty="0" smtClean="0">
                <a:solidFill>
                  <a:schemeClr val="tx1"/>
                </a:solidFill>
                <a:latin typeface="Andalus" pitchFamily="18" charset="-78"/>
                <a:cs typeface="Andalus" pitchFamily="18" charset="-78"/>
              </a:rPr>
              <a:t>&gt; Genres trend over years</a:t>
            </a:r>
            <a:br>
              <a:rPr lang="en-US" sz="3100" dirty="0" smtClean="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We always define a success of movie based on it’s revenue, </a:t>
            </a:r>
            <a:r>
              <a:rPr lang="en-US" sz="3100" dirty="0" smtClean="0">
                <a:solidFill>
                  <a:schemeClr val="tx1"/>
                </a:solidFill>
                <a:latin typeface="Andalus" pitchFamily="18" charset="-78"/>
                <a:cs typeface="Andalus" pitchFamily="18" charset="-78"/>
              </a:rPr>
              <a:t>reviews/rating, </a:t>
            </a:r>
            <a:r>
              <a:rPr lang="en-US" sz="3100" dirty="0">
                <a:solidFill>
                  <a:schemeClr val="tx1"/>
                </a:solidFill>
                <a:latin typeface="Andalus" pitchFamily="18" charset="-78"/>
                <a:cs typeface="Andalus" pitchFamily="18" charset="-78"/>
              </a:rPr>
              <a:t>popularity and the potential properties associated with high popularity/rating movies can be runtime, budget, cast, director, </a:t>
            </a:r>
            <a:r>
              <a:rPr lang="en-US" sz="3100" dirty="0" smtClean="0">
                <a:solidFill>
                  <a:schemeClr val="tx1"/>
                </a:solidFill>
                <a:latin typeface="Andalus" pitchFamily="18" charset="-78"/>
                <a:cs typeface="Andalus" pitchFamily="18" charset="-78"/>
              </a:rPr>
              <a:t>genres etc. , so the answers to these questions can lead us to the conclusion .</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t>
            </a:r>
            <a:r>
              <a:rPr lang="en-US" sz="3100" dirty="0">
                <a:solidFill>
                  <a:schemeClr val="tx1"/>
                </a:solidFill>
                <a:latin typeface="Andalus" pitchFamily="18" charset="-78"/>
                <a:cs typeface="Andalus" pitchFamily="18" charset="-78"/>
              </a:rPr>
              <a:t>&gt;</a:t>
            </a:r>
            <a:r>
              <a:rPr lang="en-US" sz="3100" dirty="0" smtClean="0">
                <a:solidFill>
                  <a:schemeClr val="tx1"/>
                </a:solidFill>
                <a:latin typeface="Andalus" pitchFamily="18" charset="-78"/>
                <a:cs typeface="Andalus" pitchFamily="18" charset="-78"/>
              </a:rPr>
              <a:t> Properties </a:t>
            </a:r>
            <a:r>
              <a:rPr lang="en-US" sz="3100" dirty="0">
                <a:solidFill>
                  <a:schemeClr val="tx1"/>
                </a:solidFill>
                <a:latin typeface="Andalus" pitchFamily="18" charset="-78"/>
                <a:cs typeface="Andalus" pitchFamily="18" charset="-78"/>
              </a:rPr>
              <a:t>associated with movies that have high popularity in recent </a:t>
            </a:r>
            <a:r>
              <a:rPr lang="en-US" sz="3100" dirty="0" smtClean="0">
                <a:solidFill>
                  <a:schemeClr val="tx1"/>
                </a:solidFill>
                <a:latin typeface="Andalus" pitchFamily="18" charset="-78"/>
                <a:cs typeface="Andalus" pitchFamily="18" charset="-78"/>
              </a:rPr>
              <a:t>years</a:t>
            </a:r>
            <a:br>
              <a:rPr lang="en-US" sz="3100" dirty="0" smtClean="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t>
            </a:r>
            <a:r>
              <a:rPr lang="en-US" sz="3100" dirty="0">
                <a:solidFill>
                  <a:schemeClr val="tx1"/>
                </a:solidFill>
                <a:latin typeface="Andalus" pitchFamily="18" charset="-78"/>
                <a:cs typeface="Andalus" pitchFamily="18" charset="-78"/>
              </a:rPr>
              <a:t> </a:t>
            </a:r>
            <a:r>
              <a:rPr lang="en-US" sz="3100" dirty="0" smtClean="0">
                <a:solidFill>
                  <a:schemeClr val="tx1"/>
                </a:solidFill>
                <a:latin typeface="Andalus" pitchFamily="18" charset="-78"/>
                <a:cs typeface="Andalus" pitchFamily="18" charset="-78"/>
              </a:rPr>
              <a:t>	- Is </a:t>
            </a:r>
            <a:r>
              <a:rPr lang="en-US" sz="3100" dirty="0">
                <a:solidFill>
                  <a:schemeClr val="tx1"/>
                </a:solidFill>
                <a:latin typeface="Andalus" pitchFamily="18" charset="-78"/>
                <a:cs typeface="Andalus" pitchFamily="18" charset="-78"/>
              </a:rPr>
              <a:t>revenue associated with movies </a:t>
            </a:r>
            <a:r>
              <a:rPr lang="en-US" sz="3100" dirty="0" smtClean="0">
                <a:solidFill>
                  <a:schemeClr val="tx1"/>
                </a:solidFill>
                <a:latin typeface="Andalus" pitchFamily="18" charset="-78"/>
                <a:cs typeface="Andalus" pitchFamily="18" charset="-78"/>
              </a:rPr>
              <a:t>popularity?</a:t>
            </a: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 Is </a:t>
            </a:r>
            <a:r>
              <a:rPr lang="en-US" sz="3100" dirty="0">
                <a:solidFill>
                  <a:schemeClr val="tx1"/>
                </a:solidFill>
                <a:latin typeface="Andalus" pitchFamily="18" charset="-78"/>
                <a:cs typeface="Andalus" pitchFamily="18" charset="-78"/>
              </a:rPr>
              <a:t>budget associated with movies that have high </a:t>
            </a:r>
            <a:r>
              <a:rPr lang="en-US" sz="3100" dirty="0" smtClean="0">
                <a:solidFill>
                  <a:schemeClr val="tx1"/>
                </a:solidFill>
                <a:latin typeface="Andalus" pitchFamily="18" charset="-78"/>
                <a:cs typeface="Andalus" pitchFamily="18" charset="-78"/>
              </a:rPr>
              <a:t>popularity?</a:t>
            </a: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 Is </a:t>
            </a:r>
            <a:r>
              <a:rPr lang="en-US" sz="3100" dirty="0">
                <a:solidFill>
                  <a:schemeClr val="tx1"/>
                </a:solidFill>
                <a:latin typeface="Andalus" pitchFamily="18" charset="-78"/>
                <a:cs typeface="Andalus" pitchFamily="18" charset="-78"/>
              </a:rPr>
              <a:t>runtime associated with movies that have high popularity on </a:t>
            </a:r>
            <a:r>
              <a:rPr lang="en-US" sz="3100" dirty="0" smtClean="0">
                <a:solidFill>
                  <a:schemeClr val="tx1"/>
                </a:solidFill>
                <a:latin typeface="Andalus" pitchFamily="18" charset="-78"/>
                <a:cs typeface="Andalus" pitchFamily="18" charset="-78"/>
              </a:rPr>
              <a:t>				   average?</a:t>
            </a: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 What </a:t>
            </a:r>
            <a:r>
              <a:rPr lang="en-US" sz="3100" dirty="0">
                <a:solidFill>
                  <a:schemeClr val="tx1"/>
                </a:solidFill>
                <a:latin typeface="Andalus" pitchFamily="18" charset="-78"/>
                <a:cs typeface="Andalus" pitchFamily="18" charset="-78"/>
              </a:rPr>
              <a:t>casts, directors, genres associated with high popularity</a:t>
            </a:r>
            <a:r>
              <a:rPr lang="en-US" sz="3100" dirty="0" smtClean="0">
                <a:solidFill>
                  <a:schemeClr val="tx1"/>
                </a:solidFill>
                <a:latin typeface="Andalus" pitchFamily="18" charset="-78"/>
                <a:cs typeface="Andalus" pitchFamily="18" charset="-78"/>
              </a:rPr>
              <a:t>?</a:t>
            </a: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r>
            <a:br>
              <a:rPr lang="en-US" sz="3100" dirty="0" smtClean="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r>
            <a:br>
              <a:rPr lang="en-US" sz="3100" dirty="0" smtClean="0">
                <a:solidFill>
                  <a:schemeClr val="tx1"/>
                </a:solidFill>
                <a:latin typeface="Andalus" pitchFamily="18" charset="-78"/>
                <a:cs typeface="Andalus" pitchFamily="18" charset="-78"/>
              </a:rPr>
            </a:br>
            <a:r>
              <a:rPr lang="en-US" sz="3100" dirty="0">
                <a:solidFill>
                  <a:schemeClr val="tx1"/>
                </a:solidFill>
                <a:latin typeface="Andalus" pitchFamily="18" charset="-78"/>
                <a:cs typeface="Andalus" pitchFamily="18" charset="-78"/>
              </a:rPr>
              <a:t/>
            </a:r>
            <a:br>
              <a:rPr lang="en-US" sz="3100" dirty="0">
                <a:solidFill>
                  <a:schemeClr val="tx1"/>
                </a:solidFill>
                <a:latin typeface="Andalus" pitchFamily="18" charset="-78"/>
                <a:cs typeface="Andalus" pitchFamily="18" charset="-78"/>
              </a:rPr>
            </a:br>
            <a:r>
              <a:rPr lang="en-US" sz="3100" dirty="0" smtClean="0">
                <a:solidFill>
                  <a:schemeClr val="tx1"/>
                </a:solidFill>
                <a:latin typeface="Andalus" pitchFamily="18" charset="-78"/>
                <a:cs typeface="Andalus" pitchFamily="18" charset="-78"/>
              </a:rPr>
              <a:t/>
            </a:r>
            <a:br>
              <a:rPr lang="en-US" sz="3100" dirty="0" smtClean="0">
                <a:solidFill>
                  <a:schemeClr val="tx1"/>
                </a:solidFill>
                <a:latin typeface="Andalus" pitchFamily="18" charset="-78"/>
                <a:cs typeface="Andalus" pitchFamily="18" charset="-78"/>
              </a:rPr>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394695062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624" y="1828800"/>
            <a:ext cx="11049000" cy="47038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900" dirty="0" smtClean="0">
                <a:solidFill>
                  <a:schemeClr val="tx1"/>
                </a:solidFill>
                <a:latin typeface="Andalus" pitchFamily="18" charset="-78"/>
                <a:cs typeface="Andalus" pitchFamily="18" charset="-78"/>
              </a:rPr>
              <a:t>&gt; Properties </a:t>
            </a:r>
            <a:r>
              <a:rPr lang="en-US" sz="2900" dirty="0">
                <a:solidFill>
                  <a:schemeClr val="tx1"/>
                </a:solidFill>
                <a:latin typeface="Andalus" pitchFamily="18" charset="-78"/>
                <a:cs typeface="Andalus" pitchFamily="18" charset="-78"/>
              </a:rPr>
              <a:t>associated with movies that have high voting score in recent years</a:t>
            </a:r>
            <a:br>
              <a:rPr lang="en-US" sz="2900" dirty="0">
                <a:solidFill>
                  <a:schemeClr val="tx1"/>
                </a:solidFill>
                <a:latin typeface="Andalus" pitchFamily="18" charset="-78"/>
                <a:cs typeface="Andalus" pitchFamily="18" charset="-78"/>
              </a:rPr>
            </a:br>
            <a:r>
              <a:rPr lang="en-US" sz="2900" dirty="0">
                <a:solidFill>
                  <a:schemeClr val="tx1"/>
                </a:solidFill>
                <a:latin typeface="Andalus" pitchFamily="18" charset="-78"/>
                <a:cs typeface="Andalus" pitchFamily="18" charset="-78"/>
              </a:rPr>
              <a:t/>
            </a:r>
            <a:br>
              <a:rPr lang="en-US" sz="2900" dirty="0">
                <a:solidFill>
                  <a:schemeClr val="tx1"/>
                </a:solidFill>
                <a:latin typeface="Andalus" pitchFamily="18" charset="-78"/>
                <a:cs typeface="Andalus" pitchFamily="18" charset="-78"/>
              </a:rPr>
            </a:br>
            <a:r>
              <a:rPr lang="en-US" sz="2900" dirty="0">
                <a:solidFill>
                  <a:schemeClr val="tx1"/>
                </a:solidFill>
                <a:latin typeface="Andalus" pitchFamily="18" charset="-78"/>
                <a:cs typeface="Andalus" pitchFamily="18" charset="-78"/>
              </a:rPr>
              <a:t>	- Is revenue affecting the score rating of the movie</a:t>
            </a:r>
            <a:br>
              <a:rPr lang="en-US" sz="2900" dirty="0">
                <a:solidFill>
                  <a:schemeClr val="tx1"/>
                </a:solidFill>
                <a:latin typeface="Andalus" pitchFamily="18" charset="-78"/>
                <a:cs typeface="Andalus" pitchFamily="18" charset="-78"/>
              </a:rPr>
            </a:br>
            <a:r>
              <a:rPr lang="en-US" sz="2900" dirty="0">
                <a:solidFill>
                  <a:schemeClr val="tx1"/>
                </a:solidFill>
                <a:latin typeface="Andalus" pitchFamily="18" charset="-78"/>
                <a:cs typeface="Andalus" pitchFamily="18" charset="-78"/>
              </a:rPr>
              <a:t>	- Is budget associated with movies that have high score?</a:t>
            </a:r>
            <a:br>
              <a:rPr lang="en-US" sz="2900" dirty="0">
                <a:solidFill>
                  <a:schemeClr val="tx1"/>
                </a:solidFill>
                <a:latin typeface="Andalus" pitchFamily="18" charset="-78"/>
                <a:cs typeface="Andalus" pitchFamily="18" charset="-78"/>
              </a:rPr>
            </a:br>
            <a:r>
              <a:rPr lang="en-US" sz="2900" dirty="0">
                <a:solidFill>
                  <a:schemeClr val="tx1"/>
                </a:solidFill>
                <a:latin typeface="Andalus" pitchFamily="18" charset="-78"/>
                <a:cs typeface="Andalus" pitchFamily="18" charset="-78"/>
              </a:rPr>
              <a:t>   	- Is runtime associated with movies that have high score?</a:t>
            </a:r>
            <a:br>
              <a:rPr lang="en-US" sz="2900" dirty="0">
                <a:solidFill>
                  <a:schemeClr val="tx1"/>
                </a:solidFill>
                <a:latin typeface="Andalus" pitchFamily="18" charset="-78"/>
                <a:cs typeface="Andalus" pitchFamily="18" charset="-78"/>
              </a:rPr>
            </a:br>
            <a:r>
              <a:rPr lang="en-US" sz="2900" dirty="0">
                <a:solidFill>
                  <a:schemeClr val="tx1"/>
                </a:solidFill>
                <a:latin typeface="Andalus" pitchFamily="18" charset="-78"/>
                <a:cs typeface="Andalus" pitchFamily="18" charset="-78"/>
              </a:rPr>
              <a:t>   	- What casts, directors, genres associated with high score</a:t>
            </a:r>
            <a:r>
              <a:rPr lang="en-US" sz="2900" dirty="0" smtClean="0">
                <a:solidFill>
                  <a:schemeClr val="tx1"/>
                </a:solidFill>
                <a:latin typeface="Andalus" pitchFamily="18" charset="-78"/>
                <a:cs typeface="Andalus" pitchFamily="18" charset="-78"/>
              </a:rPr>
              <a:t>?</a:t>
            </a:r>
          </a:p>
          <a:p>
            <a:endParaRPr kumimoji="0" lang="en-US" sz="2400" b="0" i="0" u="none" strike="noStrike" cap="none" spc="0" normalizeH="0" baseline="0" dirty="0">
              <a:ln>
                <a:noFill/>
              </a:ln>
              <a:solidFill>
                <a:schemeClr val="tx1"/>
              </a:solidFill>
              <a:effectLst/>
              <a:uFillTx/>
              <a:latin typeface="Andalus" pitchFamily="18" charset="-78"/>
              <a:ea typeface="Palatino"/>
              <a:cs typeface="Andalus" pitchFamily="18" charset="-78"/>
              <a:sym typeface="Palatino"/>
            </a:endParaRPr>
          </a:p>
          <a:p>
            <a:endParaRPr lang="en-US" dirty="0" smtClean="0">
              <a:solidFill>
                <a:schemeClr val="tx1"/>
              </a:solidFill>
              <a:latin typeface="Andalus" pitchFamily="18" charset="-78"/>
              <a:cs typeface="Andalus" pitchFamily="18" charset="-78"/>
            </a:endParaRPr>
          </a:p>
          <a:p>
            <a:endParaRPr kumimoji="0" lang="en-US" sz="2400" b="0" i="0" u="none" strike="noStrike" cap="none" spc="0" normalizeH="0" baseline="0" dirty="0">
              <a:ln>
                <a:noFill/>
              </a:ln>
              <a:solidFill>
                <a:schemeClr val="tx1"/>
              </a:solidFill>
              <a:effectLst/>
              <a:uFillTx/>
              <a:latin typeface="Andalus" pitchFamily="18" charset="-78"/>
              <a:ea typeface="Palatino"/>
              <a:cs typeface="Andalus" pitchFamily="18" charset="-78"/>
              <a:sym typeface="Palatino"/>
            </a:endParaRPr>
          </a:p>
          <a:p>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68634755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077200" cy="1295400"/>
          </a:xfrm>
        </p:spPr>
        <p:txBody>
          <a:bodyPr>
            <a:normAutofit/>
          </a:bodyPr>
          <a:lstStyle/>
          <a:p>
            <a:r>
              <a:rPr lang="en-US" sz="3600" dirty="0" smtClean="0">
                <a:solidFill>
                  <a:schemeClr val="bg2">
                    <a:lumMod val="50000"/>
                  </a:schemeClr>
                </a:solidFill>
                <a:latin typeface="Arial Black" pitchFamily="34" charset="0"/>
                <a:ea typeface="Arial"/>
                <a:cs typeface="Andalus" pitchFamily="18" charset="-78"/>
              </a:rPr>
              <a:t>Number Of Movie Released</a:t>
            </a:r>
            <a:endParaRPr lang="en-US" sz="3600" dirty="0">
              <a:solidFill>
                <a:schemeClr val="bg2">
                  <a:lumMod val="50000"/>
                </a:schemeClr>
              </a:solidFill>
              <a:latin typeface="Arial Black" pitchFamily="34" charset="0"/>
              <a:ea typeface="Arial"/>
              <a:cs typeface="Andalus" pitchFamily="18" charset="-78"/>
            </a:endParaRPr>
          </a:p>
        </p:txBody>
      </p:sp>
      <p:sp>
        <p:nvSpPr>
          <p:cNvPr id="3" name="TextBox 2"/>
          <p:cNvSpPr txBox="1"/>
          <p:nvPr/>
        </p:nvSpPr>
        <p:spPr>
          <a:xfrm>
            <a:off x="254000" y="7671829"/>
            <a:ext cx="117348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900" dirty="0">
                <a:solidFill>
                  <a:srgbClr val="C00000"/>
                </a:solidFill>
                <a:latin typeface="Times New Roman" pitchFamily="18" charset="0"/>
                <a:cs typeface="Times New Roman" pitchFamily="18" charset="0"/>
              </a:rPr>
              <a:t>N</a:t>
            </a:r>
            <a:r>
              <a:rPr lang="en-US" sz="2900" dirty="0" smtClean="0">
                <a:solidFill>
                  <a:srgbClr val="C00000"/>
                </a:solidFill>
                <a:latin typeface="Times New Roman" pitchFamily="18" charset="0"/>
                <a:cs typeface="Times New Roman" pitchFamily="18" charset="0"/>
              </a:rPr>
              <a:t>umber </a:t>
            </a:r>
            <a:r>
              <a:rPr lang="en-US" sz="2900" dirty="0">
                <a:solidFill>
                  <a:srgbClr val="C00000"/>
                </a:solidFill>
                <a:latin typeface="Times New Roman" pitchFamily="18" charset="0"/>
                <a:cs typeface="Times New Roman" pitchFamily="18" charset="0"/>
              </a:rPr>
              <a:t>of movie released are increasing by years since the curve is concave upward. </a:t>
            </a:r>
          </a:p>
        </p:txBody>
      </p:sp>
      <p:pic>
        <p:nvPicPr>
          <p:cNvPr id="1027" name="Picture 3" descr="C:\Users\sheifali.agarwal\Desktop\data_images\no_mov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133600"/>
            <a:ext cx="94488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29362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048871"/>
            <a:ext cx="6629400" cy="1295400"/>
          </a:xfrm>
        </p:spPr>
        <p:txBody>
          <a:bodyPr>
            <a:normAutofit/>
          </a:bodyPr>
          <a:lstStyle/>
          <a:p>
            <a:r>
              <a:rPr lang="en-US" sz="3600" dirty="0" smtClean="0">
                <a:solidFill>
                  <a:schemeClr val="bg2">
                    <a:lumMod val="50000"/>
                  </a:schemeClr>
                </a:solidFill>
                <a:latin typeface="Arial Black" pitchFamily="34" charset="0"/>
                <a:ea typeface="Arial"/>
                <a:cs typeface="Andalus" pitchFamily="18" charset="-78"/>
              </a:rPr>
              <a:t>Popularity </a:t>
            </a:r>
            <a:r>
              <a:rPr lang="en-US" sz="3600" dirty="0">
                <a:solidFill>
                  <a:schemeClr val="bg2">
                    <a:lumMod val="50000"/>
                  </a:schemeClr>
                </a:solidFill>
                <a:latin typeface="Arial Black" pitchFamily="34" charset="0"/>
                <a:ea typeface="Arial"/>
                <a:cs typeface="Andalus" pitchFamily="18" charset="-78"/>
              </a:rPr>
              <a:t>Over Years</a:t>
            </a:r>
          </a:p>
        </p:txBody>
      </p:sp>
      <p:pic>
        <p:nvPicPr>
          <p:cNvPr id="2050" name="Picture 2" descr="C:\Users\sheifali.agarwal\Desktop\data_images\pop_y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2209800"/>
            <a:ext cx="10210800"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0200" y="7315200"/>
            <a:ext cx="11582400" cy="1887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itchFamily="34" charset="0"/>
              <a:buChar char="•"/>
            </a:pPr>
            <a:r>
              <a:rPr lang="en-US" sz="2800" dirty="0">
                <a:solidFill>
                  <a:srgbClr val="C00000"/>
                </a:solidFill>
                <a:latin typeface="Times New Roman" pitchFamily="18" charset="0"/>
                <a:cs typeface="Times New Roman" pitchFamily="18" charset="0"/>
              </a:rPr>
              <a:t>On an average, popularity over years is going up in recent </a:t>
            </a:r>
            <a:r>
              <a:rPr lang="en-US" sz="2800" dirty="0" smtClean="0">
                <a:solidFill>
                  <a:srgbClr val="C00000"/>
                </a:solidFill>
                <a:latin typeface="Times New Roman" pitchFamily="18" charset="0"/>
                <a:cs typeface="Times New Roman" pitchFamily="18" charset="0"/>
              </a:rPr>
              <a:t>years</a:t>
            </a:r>
            <a:r>
              <a:rPr lang="en-US" sz="2800" dirty="0" smtClean="0">
                <a:latin typeface="Times New Roman" pitchFamily="18" charset="0"/>
                <a:cs typeface="Times New Roman" pitchFamily="18" charset="0"/>
              </a:rPr>
              <a:t>. </a:t>
            </a:r>
          </a:p>
          <a:p>
            <a:pPr marL="457200" indent="-457200" algn="l">
              <a:buFont typeface="Arial" pitchFamily="34" charset="0"/>
              <a:buChar char="•"/>
            </a:pPr>
            <a:r>
              <a:rPr lang="en-US" sz="2800" dirty="0" smtClean="0">
                <a:solidFill>
                  <a:srgbClr val="C00000"/>
                </a:solidFill>
                <a:latin typeface="Times New Roman" pitchFamily="18" charset="0"/>
                <a:cs typeface="Times New Roman" pitchFamily="18" charset="0"/>
              </a:rPr>
              <a:t>Trend </a:t>
            </a:r>
            <a:r>
              <a:rPr lang="en-US" sz="2800" dirty="0">
                <a:solidFill>
                  <a:srgbClr val="C00000"/>
                </a:solidFill>
                <a:latin typeface="Times New Roman" pitchFamily="18" charset="0"/>
                <a:cs typeface="Times New Roman" pitchFamily="18" charset="0"/>
              </a:rPr>
              <a:t>is reasonable due to easier access of movie information </a:t>
            </a:r>
            <a:r>
              <a:rPr lang="en-US" sz="2800" dirty="0" smtClean="0">
                <a:solidFill>
                  <a:srgbClr val="C00000"/>
                </a:solidFill>
                <a:latin typeface="Times New Roman" pitchFamily="18" charset="0"/>
                <a:cs typeface="Times New Roman" pitchFamily="18" charset="0"/>
              </a:rPr>
              <a:t>nowadays. </a:t>
            </a:r>
          </a:p>
          <a:p>
            <a:pPr marL="457200" indent="-457200" algn="l">
              <a:buFont typeface="Arial" pitchFamily="34" charset="0"/>
              <a:buChar char="•"/>
            </a:pPr>
            <a:r>
              <a:rPr lang="en-US" sz="2800" dirty="0" smtClean="0">
                <a:solidFill>
                  <a:srgbClr val="C00000"/>
                </a:solidFill>
                <a:latin typeface="Times New Roman" pitchFamily="18" charset="0"/>
                <a:cs typeface="Times New Roman" pitchFamily="18" charset="0"/>
              </a:rPr>
              <a:t>Moreover</a:t>
            </a:r>
            <a:r>
              <a:rPr lang="en-US" sz="2800" dirty="0">
                <a:solidFill>
                  <a:srgbClr val="C00000"/>
                </a:solidFill>
                <a:latin typeface="Times New Roman" pitchFamily="18" charset="0"/>
                <a:cs typeface="Times New Roman" pitchFamily="18" charset="0"/>
              </a:rPr>
              <a:t>, in the </a:t>
            </a:r>
            <a:r>
              <a:rPr lang="en-US" sz="2800" dirty="0" smtClean="0">
                <a:solidFill>
                  <a:srgbClr val="C00000"/>
                </a:solidFill>
                <a:latin typeface="Times New Roman" pitchFamily="18" charset="0"/>
                <a:cs typeface="Times New Roman" pitchFamily="18" charset="0"/>
              </a:rPr>
              <a:t>internet </a:t>
            </a:r>
            <a:r>
              <a:rPr lang="en-US" sz="2800" dirty="0">
                <a:solidFill>
                  <a:srgbClr val="C00000"/>
                </a:solidFill>
                <a:latin typeface="Times New Roman" pitchFamily="18" charset="0"/>
                <a:cs typeface="Times New Roman" pitchFamily="18" charset="0"/>
              </a:rPr>
              <a:t>age , people can easily watch the content through different </a:t>
            </a:r>
            <a:r>
              <a:rPr lang="en-US" sz="2800" dirty="0" smtClean="0">
                <a:solidFill>
                  <a:srgbClr val="C00000"/>
                </a:solidFill>
                <a:latin typeface="Times New Roman" pitchFamily="18" charset="0"/>
                <a:cs typeface="Times New Roman" pitchFamily="18" charset="0"/>
              </a:rPr>
              <a:t>sources.</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9568866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6883400" cy="1219200"/>
          </a:xfrm>
        </p:spPr>
        <p:txBody>
          <a:bodyPr>
            <a:normAutofit/>
          </a:bodyPr>
          <a:lstStyle/>
          <a:p>
            <a:r>
              <a:rPr lang="en-US" sz="3600" dirty="0">
                <a:solidFill>
                  <a:schemeClr val="bg2">
                    <a:lumMod val="50000"/>
                  </a:schemeClr>
                </a:solidFill>
                <a:latin typeface="Arial Black" pitchFamily="34" charset="0"/>
                <a:ea typeface="Arial"/>
                <a:cs typeface="Andalus" pitchFamily="18" charset="-78"/>
              </a:rPr>
              <a:t>Genres Trend By Year</a:t>
            </a:r>
          </a:p>
        </p:txBody>
      </p:sp>
      <p:pic>
        <p:nvPicPr>
          <p:cNvPr id="3074" name="Picture 2" descr="C:\Users\sheifali.agarwal\Desktop\data_images\genres_ye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1" y="2514600"/>
            <a:ext cx="9296398"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800" y="7653776"/>
            <a:ext cx="95250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900" dirty="0">
                <a:solidFill>
                  <a:srgbClr val="C00000"/>
                </a:solidFill>
                <a:latin typeface="Times New Roman" pitchFamily="18" charset="0"/>
                <a:cs typeface="Times New Roman" pitchFamily="18" charset="0"/>
              </a:rPr>
              <a:t>G</a:t>
            </a:r>
            <a:r>
              <a:rPr lang="en-US" sz="2900" dirty="0" smtClean="0">
                <a:solidFill>
                  <a:srgbClr val="C00000"/>
                </a:solidFill>
                <a:latin typeface="Times New Roman" pitchFamily="18" charset="0"/>
                <a:cs typeface="Times New Roman" pitchFamily="18" charset="0"/>
              </a:rPr>
              <a:t>enre `drama` </a:t>
            </a:r>
            <a:r>
              <a:rPr lang="en-US" sz="2900" dirty="0">
                <a:solidFill>
                  <a:srgbClr val="C00000"/>
                </a:solidFill>
                <a:latin typeface="Times New Roman" pitchFamily="18" charset="0"/>
                <a:cs typeface="Times New Roman" pitchFamily="18" charset="0"/>
              </a:rPr>
              <a:t>are the most filmed in all the </a:t>
            </a:r>
            <a:r>
              <a:rPr lang="en-US" sz="2900" dirty="0" smtClean="0">
                <a:solidFill>
                  <a:srgbClr val="C00000"/>
                </a:solidFill>
                <a:latin typeface="Times New Roman" pitchFamily="18" charset="0"/>
                <a:cs typeface="Times New Roman" pitchFamily="18" charset="0"/>
              </a:rPr>
              <a:t>years, most popular in movie industry</a:t>
            </a:r>
            <a:endParaRPr lang="en-US" sz="29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5173549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1881</TotalTime>
  <Words>349</Words>
  <Application>Microsoft Office PowerPoint</Application>
  <PresentationFormat>Custom</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New_Template4</vt:lpstr>
      <vt:lpstr>Exploratory Data Analysis On Movie Dataset  by Sheifali Agarwal</vt:lpstr>
      <vt:lpstr>                    Data Description  Dataset contains plenty of information about the movies ranging from basic info to metrics that can help us evaluating the success of movie. It can be categorized into following :-    Features for Evaluating the Success of Movies   - Revenue  - Popularity,   - Vote Average Score   Potential Key/Features to Affect the Success of a Movie   - Budget  - Actors  - Director  - Runtime  - Genres  - Release Year  - Vote Average </vt:lpstr>
      <vt:lpstr>                 Problem Statement                     What is the recipe to make a blockbuster  movie ??                     Factors which makes a movie profitable   </vt:lpstr>
      <vt:lpstr>                   Investigation Of Data   Had a glance on data to develop the gist of what my data looked like  Found out the potential unreasonable data value, null data or duplicates  Features interesting to pursue and what probably isn’t worth following up on  Made a data clearing decision  Summarized preprocessed data to see if gives more useful  insights  Hypothesis building  using the relationships between variables.  Used effective visualizations to communicate my results  </vt:lpstr>
      <vt:lpstr>                                              Research Questions  Since the dataset contains the movie released year, so the general exploration of the movie metrics over period of years can be investigated first i.e.;    &gt; Number of movies released year by year  &gt; Popularity of movies over years  &gt; Genres trend over years  We always define a success of movie based on it’s revenue, reviews/rating, popularity and the potential properties associated with high popularity/rating movies can be runtime, budget, cast, director, genres etc. , so the answers to these questions can lead us to the conclusion .         &gt; Properties associated with movies that have high popularity in recent years    - Is revenue associated with movies popularity?   - Is budget associated with movies that have high popularity?   - Is runtime associated with movies that have high popularity on        average?   - What casts, directors, genres associated with high popularity?                   </vt:lpstr>
      <vt:lpstr>PowerPoint Presentation</vt:lpstr>
      <vt:lpstr>Number Of Movie Released</vt:lpstr>
      <vt:lpstr>Popularity Over Years</vt:lpstr>
      <vt:lpstr>Genres Trend By Year</vt:lpstr>
      <vt:lpstr>Properties associated with movies that have high popularity</vt:lpstr>
      <vt:lpstr>PowerPoint Presentation</vt:lpstr>
      <vt:lpstr>PowerPoint Presentation</vt:lpstr>
      <vt:lpstr>PowerPoint Presentation</vt:lpstr>
      <vt:lpstr>Properties associated with movies that have high voting score in recent years</vt:lpstr>
      <vt:lpstr>PowerPoint Presentation</vt:lpstr>
      <vt:lpstr>PowerPoint Presentation</vt:lpstr>
      <vt:lpstr>PowerPoint Presentation</vt:lpstr>
      <vt:lpstr>PowerPoint Presentation</vt:lpstr>
      <vt:lpstr>Cast associated with high popularity movies are  `Mark Wahlberg`, `Christian Bale`; Director associated are `Ridley Scott` and `David Yates`  -  Next I focused on what are the properties that are associated with high voting score and found movies with  higher revenue level don't have the significant high score rating in recent years, resulted me to know more about the properties that are affects the rating of the movie.       Runtime and budget don't have obvious significance on high rating. In other words, low budget may still have  a high rating.     Director `Martin Scorsese` and `Clint Eastwood` have made top quality movies on average over the past few  years ;  Actors `Mark Wahlberg` and `Christian Bale`, they have a huge popularity for their good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Agarwal, Sheifali</cp:lastModifiedBy>
  <cp:revision>37</cp:revision>
  <dcterms:modified xsi:type="dcterms:W3CDTF">2019-02-09T18:25:45Z</dcterms:modified>
</cp:coreProperties>
</file>