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p14:shred/>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p14:shred/>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mc:Choice xmlns:p14="http://schemas.microsoft.com/office/powerpoint/2010/main" Requires="p14">
      <p:transition>
        <p14:shred/>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p14:shred/>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mc:Choice xmlns:p14="http://schemas.microsoft.com/office/powerpoint/2010/main" Requires="p14">
      <p:transition>
        <p14:shred/>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p14:shred/>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p14:shred/>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p14:shred/>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p14:shred/>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p14:shred/>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p14:shred/>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p14:shred/>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p14:shred/>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p14:shred/>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p14:shred/>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p14:shred/>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7/7/2017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mc:AlternateContent xmlns:mc="http://schemas.openxmlformats.org/markup-compatibility/2006">
    <mc:Choice xmlns:p14="http://schemas.microsoft.com/office/powerpoint/2010/main" Requires="p14">
      <p:transition>
        <p14:shred/>
      </p:transition>
    </mc:Choice>
    <mc:Fallback>
      <p:transition>
        <p:fad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854200" y="495300"/>
            <a:ext cx="9652000" cy="6186309"/>
          </a:xfrm>
          <a:prstGeom prst="rect">
            <a:avLst/>
          </a:prstGeom>
          <a:noFill/>
        </p:spPr>
        <p:txBody>
          <a:bodyPr wrap="square" rtlCol="0">
            <a:spAutoFit/>
          </a:bodyPr>
          <a:lstStyle/>
          <a:p>
            <a:r>
              <a:rPr lang="es-GT" b="1" dirty="0" smtClean="0">
                <a:solidFill>
                  <a:schemeClr val="accent5">
                    <a:lumMod val="50000"/>
                  </a:schemeClr>
                </a:solidFill>
              </a:rPr>
              <a:t>Liceo Compu-market   </a:t>
            </a:r>
          </a:p>
          <a:p>
            <a:r>
              <a:rPr lang="es-GT" b="1" dirty="0" smtClean="0">
                <a:solidFill>
                  <a:schemeClr val="accent5">
                    <a:lumMod val="50000"/>
                  </a:schemeClr>
                </a:solidFill>
              </a:rPr>
              <a:t>Computación.</a:t>
            </a:r>
          </a:p>
          <a:p>
            <a:r>
              <a:rPr lang="es-GT" b="1" dirty="0" smtClean="0">
                <a:solidFill>
                  <a:schemeClr val="accent5">
                    <a:lumMod val="50000"/>
                  </a:schemeClr>
                </a:solidFill>
              </a:rPr>
              <a:t>Alexander Gil.</a:t>
            </a:r>
            <a:endParaRPr lang="es-GT" b="1" dirty="0">
              <a:solidFill>
                <a:schemeClr val="accent5">
                  <a:lumMod val="50000"/>
                </a:schemeClr>
              </a:solidFill>
            </a:endParaRPr>
          </a:p>
          <a:p>
            <a:endParaRPr lang="es-GT" b="1" dirty="0"/>
          </a:p>
          <a:p>
            <a:endParaRPr lang="es-GT" dirty="0" smtClean="0"/>
          </a:p>
          <a:p>
            <a:endParaRPr lang="es-GT" dirty="0"/>
          </a:p>
          <a:p>
            <a:r>
              <a:rPr lang="es-GT" dirty="0" smtClean="0"/>
              <a:t>                                                    </a:t>
            </a:r>
          </a:p>
          <a:p>
            <a:endParaRPr lang="es-GT" dirty="0" smtClean="0"/>
          </a:p>
          <a:p>
            <a:endParaRPr lang="es-GT" dirty="0" smtClean="0"/>
          </a:p>
          <a:p>
            <a:endParaRPr lang="es-GT" dirty="0" smtClean="0"/>
          </a:p>
          <a:p>
            <a:endParaRPr lang="es-GT" dirty="0" smtClean="0"/>
          </a:p>
          <a:p>
            <a:endParaRPr lang="es-GT" dirty="0"/>
          </a:p>
          <a:p>
            <a:endParaRPr lang="es-GT" dirty="0"/>
          </a:p>
          <a:p>
            <a:pPr algn="ctr"/>
            <a:r>
              <a:rPr lang="es-GT" b="1" dirty="0" smtClean="0">
                <a:solidFill>
                  <a:schemeClr val="accent5">
                    <a:lumMod val="50000"/>
                  </a:schemeClr>
                </a:solidFill>
              </a:rPr>
              <a:t>Nombre:</a:t>
            </a:r>
          </a:p>
          <a:p>
            <a:pPr algn="r"/>
            <a:r>
              <a:rPr lang="es-GT" b="1" dirty="0">
                <a:solidFill>
                  <a:schemeClr val="accent5">
                    <a:lumMod val="50000"/>
                  </a:schemeClr>
                </a:solidFill>
              </a:rPr>
              <a:t> </a:t>
            </a:r>
            <a:r>
              <a:rPr lang="es-GT" b="1" dirty="0" smtClean="0">
                <a:solidFill>
                  <a:schemeClr val="accent5">
                    <a:lumMod val="50000"/>
                  </a:schemeClr>
                </a:solidFill>
              </a:rPr>
              <a:t>              </a:t>
            </a:r>
            <a:r>
              <a:rPr lang="es-GT" b="1" dirty="0" err="1" smtClean="0">
                <a:solidFill>
                  <a:schemeClr val="accent5">
                    <a:lumMod val="50000"/>
                  </a:schemeClr>
                </a:solidFill>
              </a:rPr>
              <a:t>Sheifer</a:t>
            </a:r>
            <a:r>
              <a:rPr lang="es-GT" b="1" dirty="0" smtClean="0">
                <a:solidFill>
                  <a:schemeClr val="accent5">
                    <a:lumMod val="50000"/>
                  </a:schemeClr>
                </a:solidFill>
              </a:rPr>
              <a:t> Gabriela </a:t>
            </a:r>
            <a:r>
              <a:rPr lang="es-GT" b="1" dirty="0" err="1" smtClean="0">
                <a:solidFill>
                  <a:schemeClr val="accent5">
                    <a:lumMod val="50000"/>
                  </a:schemeClr>
                </a:solidFill>
              </a:rPr>
              <a:t>Iguardia</a:t>
            </a:r>
            <a:r>
              <a:rPr lang="es-GT" b="1" dirty="0" smtClean="0">
                <a:solidFill>
                  <a:schemeClr val="accent5">
                    <a:lumMod val="50000"/>
                  </a:schemeClr>
                </a:solidFill>
              </a:rPr>
              <a:t> López</a:t>
            </a:r>
          </a:p>
          <a:p>
            <a:pPr algn="ctr"/>
            <a:r>
              <a:rPr lang="es-GT" b="1" dirty="0" smtClean="0">
                <a:solidFill>
                  <a:schemeClr val="accent5">
                    <a:lumMod val="50000"/>
                  </a:schemeClr>
                </a:solidFill>
              </a:rPr>
              <a:t>Grado:</a:t>
            </a:r>
          </a:p>
          <a:p>
            <a:pPr algn="r"/>
            <a:r>
              <a:rPr lang="es-GT" b="1" dirty="0" smtClean="0">
                <a:solidFill>
                  <a:schemeClr val="accent5">
                    <a:lumMod val="50000"/>
                  </a:schemeClr>
                </a:solidFill>
              </a:rPr>
              <a:t>5to Bachiller en computación con ori. científica</a:t>
            </a:r>
          </a:p>
          <a:p>
            <a:pPr algn="ctr"/>
            <a:r>
              <a:rPr lang="es-GT" b="1" dirty="0" smtClean="0">
                <a:solidFill>
                  <a:schemeClr val="accent5">
                    <a:lumMod val="50000"/>
                  </a:schemeClr>
                </a:solidFill>
              </a:rPr>
              <a:t>Clave:</a:t>
            </a:r>
          </a:p>
          <a:p>
            <a:pPr algn="r"/>
            <a:r>
              <a:rPr lang="es-GT" b="1" dirty="0" smtClean="0">
                <a:solidFill>
                  <a:schemeClr val="accent5">
                    <a:lumMod val="50000"/>
                  </a:schemeClr>
                </a:solidFill>
              </a:rPr>
              <a:t>17</a:t>
            </a:r>
          </a:p>
          <a:p>
            <a:pPr algn="ctr"/>
            <a:r>
              <a:rPr lang="es-GT" b="1" dirty="0" smtClean="0">
                <a:solidFill>
                  <a:schemeClr val="accent5">
                    <a:lumMod val="50000"/>
                  </a:schemeClr>
                </a:solidFill>
              </a:rPr>
              <a:t>Fecha:</a:t>
            </a:r>
          </a:p>
          <a:p>
            <a:pPr algn="r"/>
            <a:r>
              <a:rPr lang="es-GT" b="1" dirty="0" smtClean="0">
                <a:solidFill>
                  <a:schemeClr val="accent5">
                    <a:lumMod val="50000"/>
                  </a:schemeClr>
                </a:solidFill>
              </a:rPr>
              <a:t>7/07/2017 </a:t>
            </a:r>
          </a:p>
          <a:p>
            <a:endParaRPr lang="es-GT" b="1" dirty="0">
              <a:solidFill>
                <a:schemeClr val="accent5">
                  <a:lumMod val="50000"/>
                </a:schemeClr>
              </a:solidFill>
            </a:endParaRPr>
          </a:p>
        </p:txBody>
      </p:sp>
      <p:sp>
        <p:nvSpPr>
          <p:cNvPr id="3" name="Rectángulo 2"/>
          <p:cNvSpPr/>
          <p:nvPr/>
        </p:nvSpPr>
        <p:spPr>
          <a:xfrm>
            <a:off x="3521868" y="2573635"/>
            <a:ext cx="4564071" cy="923330"/>
          </a:xfrm>
          <a:prstGeom prst="rect">
            <a:avLst/>
          </a:prstGeom>
          <a:noFill/>
        </p:spPr>
        <p:txBody>
          <a:bodyPr wrap="none" lIns="91440" tIns="45720" rIns="91440" bIns="45720">
            <a:spAutoFit/>
          </a:bodyPr>
          <a:lstStyle/>
          <a:p>
            <a:pPr algn="ctr"/>
            <a:r>
              <a:rPr lang="es-ES" sz="5400" b="1" cap="none" spc="0" dirty="0" smtClean="0">
                <a:ln w="22225">
                  <a:solidFill>
                    <a:schemeClr val="accent5">
                      <a:lumMod val="75000"/>
                    </a:schemeClr>
                  </a:solidFill>
                  <a:prstDash val="solid"/>
                </a:ln>
                <a:solidFill>
                  <a:schemeClr val="tx1">
                    <a:lumMod val="75000"/>
                    <a:lumOff val="25000"/>
                  </a:schemeClr>
                </a:solidFill>
                <a:effectLst/>
              </a:rPr>
              <a:t>Laboratorio</a:t>
            </a:r>
            <a:r>
              <a:rPr lang="es-ES" sz="5400" b="1" cap="none" spc="0" dirty="0" smtClean="0">
                <a:ln w="22225">
                  <a:solidFill>
                    <a:schemeClr val="accent2"/>
                  </a:solidFill>
                  <a:prstDash val="solid"/>
                </a:ln>
                <a:solidFill>
                  <a:schemeClr val="accent2">
                    <a:lumMod val="40000"/>
                    <a:lumOff val="60000"/>
                  </a:schemeClr>
                </a:solidFill>
                <a:effectLst/>
              </a:rPr>
              <a:t> </a:t>
            </a:r>
            <a:r>
              <a:rPr lang="es-ES" sz="5400" b="1" cap="none" spc="0" dirty="0" smtClean="0">
                <a:ln w="22225">
                  <a:solidFill>
                    <a:schemeClr val="accent5">
                      <a:lumMod val="75000"/>
                    </a:schemeClr>
                  </a:solidFill>
                  <a:prstDash val="solid"/>
                </a:ln>
                <a:solidFill>
                  <a:schemeClr val="tx1">
                    <a:lumMod val="75000"/>
                    <a:lumOff val="25000"/>
                  </a:schemeClr>
                </a:solidFill>
                <a:effectLst/>
              </a:rPr>
              <a:t>II</a:t>
            </a:r>
            <a:endParaRPr lang="es-ES" sz="5400" b="1" cap="none" spc="0" dirty="0">
              <a:ln w="22225">
                <a:solidFill>
                  <a:schemeClr val="accent5">
                    <a:lumMod val="75000"/>
                  </a:schemeClr>
                </a:solidFill>
                <a:prstDash val="solid"/>
              </a:ln>
              <a:solidFill>
                <a:schemeClr val="tx1">
                  <a:lumMod val="75000"/>
                  <a:lumOff val="25000"/>
                </a:schemeClr>
              </a:solidFill>
              <a:effectLst/>
            </a:endParaRPr>
          </a:p>
        </p:txBody>
      </p:sp>
    </p:spTree>
    <p:extLst>
      <p:ext uri="{BB962C8B-B14F-4D97-AF65-F5344CB8AC3E}">
        <p14:creationId xmlns:p14="http://schemas.microsoft.com/office/powerpoint/2010/main" val="2224894029"/>
      </p:ext>
    </p:extLst>
  </p:cSld>
  <p:clrMapOvr>
    <a:masterClrMapping/>
  </p:clrMapOvr>
  <mc:AlternateContent xmlns:mc="http://schemas.openxmlformats.org/markup-compatibility/2006">
    <mc:Choice xmlns:p14="http://schemas.microsoft.com/office/powerpoint/2010/main" Requires="p14">
      <p:transition>
        <p14:shred/>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grpId="0" nodeType="clickEffect">
                                  <p:stCondLst>
                                    <p:cond delay="0"/>
                                  </p:stCondLst>
                                  <p:childTnLst>
                                    <p:animEffect transition="out" filter="wipe(down)">
                                      <p:cBhvr>
                                        <p:cTn id="6" dur="180" accel="50000">
                                          <p:stCondLst>
                                            <p:cond delay="1820"/>
                                          </p:stCondLst>
                                        </p:cTn>
                                        <p:tgtEl>
                                          <p:spTgt spid="2"/>
                                        </p:tgtEl>
                                      </p:cBhvr>
                                    </p:animEffect>
                                    <p:anim calcmode="lin" valueType="num">
                                      <p:cBhvr>
                                        <p:cTn id="7" dur="1822" tmFilter="0,0; 0.14,0.31; 0.43,0.73; 0.71,0.91; 1.0,1.0">
                                          <p:stCondLst>
                                            <p:cond delay="0"/>
                                          </p:stCondLst>
                                        </p:cTn>
                                        <p:tgtEl>
                                          <p:spTgt spid="2"/>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2"/>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2"/>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2"/>
                                        </p:tgtEl>
                                        <p:attrNameLst>
                                          <p:attrName>ppt_y</p:attrName>
                                        </p:attrNameLst>
                                      </p:cBhvr>
                                      <p:tavLst>
                                        <p:tav tm="0">
                                          <p:val>
                                            <p:strVal val="ppt_y"/>
                                          </p:val>
                                        </p:tav>
                                        <p:tav tm="100000">
                                          <p:val>
                                            <p:strVal val="ppt_y+ppt_h"/>
                                          </p:val>
                                        </p:tav>
                                      </p:tavLst>
                                    </p:anim>
                                    <p:animScale>
                                      <p:cBhvr>
                                        <p:cTn id="14" dur="26">
                                          <p:stCondLst>
                                            <p:cond delay="620"/>
                                          </p:stCondLst>
                                        </p:cTn>
                                        <p:tgtEl>
                                          <p:spTgt spid="2"/>
                                        </p:tgtEl>
                                      </p:cBhvr>
                                      <p:to x="100000" y="60000"/>
                                    </p:animScale>
                                    <p:animScale>
                                      <p:cBhvr>
                                        <p:cTn id="15" dur="166" decel="50000">
                                          <p:stCondLst>
                                            <p:cond delay="646"/>
                                          </p:stCondLst>
                                        </p:cTn>
                                        <p:tgtEl>
                                          <p:spTgt spid="2"/>
                                        </p:tgtEl>
                                      </p:cBhvr>
                                      <p:to x="100000" y="100000"/>
                                    </p:animScale>
                                    <p:animScale>
                                      <p:cBhvr>
                                        <p:cTn id="16" dur="26">
                                          <p:stCondLst>
                                            <p:cond delay="1312"/>
                                          </p:stCondLst>
                                        </p:cTn>
                                        <p:tgtEl>
                                          <p:spTgt spid="2"/>
                                        </p:tgtEl>
                                      </p:cBhvr>
                                      <p:to x="100000" y="80000"/>
                                    </p:animScale>
                                    <p:animScale>
                                      <p:cBhvr>
                                        <p:cTn id="17" dur="166" decel="50000">
                                          <p:stCondLst>
                                            <p:cond delay="1338"/>
                                          </p:stCondLst>
                                        </p:cTn>
                                        <p:tgtEl>
                                          <p:spTgt spid="2"/>
                                        </p:tgtEl>
                                      </p:cBhvr>
                                      <p:to x="100000" y="100000"/>
                                    </p:animScale>
                                    <p:animScale>
                                      <p:cBhvr>
                                        <p:cTn id="18" dur="26">
                                          <p:stCondLst>
                                            <p:cond delay="1642"/>
                                          </p:stCondLst>
                                        </p:cTn>
                                        <p:tgtEl>
                                          <p:spTgt spid="2"/>
                                        </p:tgtEl>
                                      </p:cBhvr>
                                      <p:to x="100000" y="90000"/>
                                    </p:animScale>
                                    <p:animScale>
                                      <p:cBhvr>
                                        <p:cTn id="19" dur="166" decel="50000">
                                          <p:stCondLst>
                                            <p:cond delay="1668"/>
                                          </p:stCondLst>
                                        </p:cTn>
                                        <p:tgtEl>
                                          <p:spTgt spid="2"/>
                                        </p:tgtEl>
                                      </p:cBhvr>
                                      <p:to x="100000" y="100000"/>
                                    </p:animScale>
                                    <p:animScale>
                                      <p:cBhvr>
                                        <p:cTn id="20" dur="26">
                                          <p:stCondLst>
                                            <p:cond delay="1808"/>
                                          </p:stCondLst>
                                        </p:cTn>
                                        <p:tgtEl>
                                          <p:spTgt spid="2"/>
                                        </p:tgtEl>
                                      </p:cBhvr>
                                      <p:to x="100000" y="95000"/>
                                    </p:animScale>
                                    <p:animScale>
                                      <p:cBhvr>
                                        <p:cTn id="21" dur="166" decel="50000">
                                          <p:stCondLst>
                                            <p:cond delay="1834"/>
                                          </p:stCondLst>
                                        </p:cTn>
                                        <p:tgtEl>
                                          <p:spTgt spid="2"/>
                                        </p:tgtEl>
                                      </p:cBhvr>
                                      <p:to x="100000" y="100000"/>
                                    </p:animScale>
                                    <p:set>
                                      <p:cBhvr>
                                        <p:cTn id="22" dur="1" fill="hold">
                                          <p:stCondLst>
                                            <p:cond delay="1999"/>
                                          </p:stCondLst>
                                        </p:cTn>
                                        <p:tgtEl>
                                          <p:spTgt spid="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arn(inVertical)">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737" y="887412"/>
            <a:ext cx="2676525" cy="1704975"/>
          </a:xfrm>
          <a:prstGeom prst="roundRect">
            <a:avLst>
              <a:gd name="adj" fmla="val 8594"/>
            </a:avLst>
          </a:prstGeom>
          <a:solidFill>
            <a:srgbClr val="FFFFFF">
              <a:shade val="85000"/>
            </a:srgbClr>
          </a:solidFill>
          <a:ln w="38100">
            <a:solidFill>
              <a:schemeClr val="accent1"/>
            </a:solidFill>
          </a:ln>
          <a:effectLst>
            <a:reflection blurRad="12700" stA="38000" endPos="28000" dist="5000" dir="5400000" sy="-100000" algn="bl" rotWithShape="0"/>
          </a:effectLst>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2275" y="4281487"/>
            <a:ext cx="2838450" cy="1609725"/>
          </a:xfrm>
          <a:prstGeom prst="roundRect">
            <a:avLst>
              <a:gd name="adj" fmla="val 8594"/>
            </a:avLst>
          </a:prstGeom>
          <a:solidFill>
            <a:srgbClr val="FFFFFF">
              <a:shade val="85000"/>
            </a:srgbClr>
          </a:solidFill>
          <a:ln w="38100">
            <a:solidFill>
              <a:schemeClr val="accent1"/>
            </a:solidFill>
          </a:ln>
          <a:effectLst>
            <a:reflection blurRad="12700" stA="38000" endPos="28000" dist="5000" dir="5400000" sy="-100000" algn="bl" rotWithShape="0"/>
          </a:effectLst>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5062" y="2805112"/>
            <a:ext cx="1951038" cy="1718244"/>
          </a:xfrm>
          <a:prstGeom prst="roundRect">
            <a:avLst>
              <a:gd name="adj" fmla="val 8594"/>
            </a:avLst>
          </a:prstGeom>
          <a:solidFill>
            <a:srgbClr val="FFFFFF">
              <a:shade val="85000"/>
            </a:srgbClr>
          </a:solidFill>
          <a:ln w="38100">
            <a:solidFill>
              <a:schemeClr val="accent1"/>
            </a:solidFill>
          </a:ln>
          <a:effectLst>
            <a:reflection blurRad="12700" stA="38000" endPos="28000" dist="5000" dir="5400000" sy="-100000" algn="bl" rotWithShape="0"/>
          </a:effectLst>
        </p:spPr>
      </p:pic>
    </p:spTree>
    <p:extLst>
      <p:ext uri="{BB962C8B-B14F-4D97-AF65-F5344CB8AC3E}">
        <p14:creationId xmlns:p14="http://schemas.microsoft.com/office/powerpoint/2010/main" val="660964118"/>
      </p:ext>
    </p:extLst>
  </p:cSld>
  <p:clrMapOvr>
    <a:masterClrMapping/>
  </p:clrMapOvr>
  <mc:AlternateContent xmlns:mc="http://schemas.openxmlformats.org/markup-compatibility/2006">
    <mc:Choice xmlns:p14="http://schemas.microsoft.com/office/powerpoint/2010/main" Requires="p14">
      <p:transition>
        <p14:shred/>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854772" y="2002135"/>
            <a:ext cx="5949064" cy="2123658"/>
          </a:xfrm>
          <a:prstGeom prst="rect">
            <a:avLst/>
          </a:prstGeom>
          <a:noFill/>
        </p:spPr>
        <p:txBody>
          <a:bodyPr wrap="none" lIns="91440" tIns="45720" rIns="91440" bIns="45720">
            <a:spAutoFit/>
          </a:bodyPr>
          <a:lstStyle/>
          <a:p>
            <a:pPr algn="ctr"/>
            <a:r>
              <a:rPr lang="es-ES" sz="66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Conclusiones</a:t>
            </a:r>
          </a:p>
          <a:p>
            <a:pPr algn="ctr"/>
            <a:r>
              <a:rPr lang="es-ES" sz="66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personales</a:t>
            </a:r>
            <a:endParaRPr lang="es-ES" sz="6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endParaRPr>
          </a:p>
        </p:txBody>
      </p:sp>
    </p:spTree>
    <p:extLst>
      <p:ext uri="{BB962C8B-B14F-4D97-AF65-F5344CB8AC3E}">
        <p14:creationId xmlns:p14="http://schemas.microsoft.com/office/powerpoint/2010/main" val="689276860"/>
      </p:ext>
    </p:extLst>
  </p:cSld>
  <p:clrMapOvr>
    <a:masterClrMapping/>
  </p:clrMapOvr>
  <mc:AlternateContent xmlns:mc="http://schemas.openxmlformats.org/markup-compatibility/2006">
    <mc:Choice xmlns:p14="http://schemas.microsoft.com/office/powerpoint/2010/main" Requires="p14">
      <p:transition>
        <p14:shred/>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955800" y="1282700"/>
            <a:ext cx="7721600" cy="4154984"/>
          </a:xfrm>
          <a:prstGeom prst="rect">
            <a:avLst/>
          </a:prstGeom>
          <a:noFill/>
        </p:spPr>
        <p:txBody>
          <a:bodyPr wrap="square" rtlCol="0">
            <a:spAutoFit/>
          </a:bodyPr>
          <a:lstStyle/>
          <a:p>
            <a:pPr algn="ctr"/>
            <a:r>
              <a:rPr lang="es-GT" b="1" dirty="0" smtClean="0"/>
              <a:t>- </a:t>
            </a:r>
            <a:r>
              <a:rPr lang="es-GT" sz="2400" b="1" dirty="0" smtClean="0"/>
              <a:t>El mantenimiento a nuestro equipo es de gran  importancia ya que nos ayudara a mantener más tiempo nuestro equipo de manera segura, estable y confiable.</a:t>
            </a:r>
          </a:p>
          <a:p>
            <a:pPr algn="ctr"/>
            <a:endParaRPr lang="es-GT" sz="2400" b="1" dirty="0"/>
          </a:p>
          <a:p>
            <a:pPr algn="ctr"/>
            <a:r>
              <a:rPr lang="es-GT" sz="2400" b="1" dirty="0" smtClean="0"/>
              <a:t>-  Es recomendable realizarlo cada cierto tiempo de manera consecutiva para evitar daños o perdidas en nuestro equipo.</a:t>
            </a:r>
          </a:p>
          <a:p>
            <a:pPr algn="ctr"/>
            <a:r>
              <a:rPr lang="es-GT" sz="2400" b="1" dirty="0" smtClean="0"/>
              <a:t>Sera confiable realizar los 3 tipos de mantenimiento para tener seguridad y confiabilidad en nuestro equipo por más tiempo</a:t>
            </a:r>
            <a:endParaRPr lang="es-GT" sz="2400" b="1" dirty="0"/>
          </a:p>
        </p:txBody>
      </p:sp>
    </p:spTree>
    <p:extLst>
      <p:ext uri="{BB962C8B-B14F-4D97-AF65-F5344CB8AC3E}">
        <p14:creationId xmlns:p14="http://schemas.microsoft.com/office/powerpoint/2010/main" val="1133900655"/>
      </p:ext>
    </p:extLst>
  </p:cSld>
  <p:clrMapOvr>
    <a:masterClrMapping/>
  </p:clrMapOvr>
  <mc:AlternateContent xmlns:mc="http://schemas.openxmlformats.org/markup-compatibility/2006">
    <mc:Choice xmlns:p14="http://schemas.microsoft.com/office/powerpoint/2010/main" Requires="p14">
      <p:transition>
        <p14:shred/>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grpId="0" nodeType="clickEffect">
                                  <p:stCondLst>
                                    <p:cond delay="0"/>
                                  </p:stCondLst>
                                  <p:childTnLst>
                                    <p:anim calcmode="lin" valueType="num">
                                      <p:cBhvr>
                                        <p:cTn id="6" dur="1000"/>
                                        <p:tgtEl>
                                          <p:spTgt spid="2"/>
                                        </p:tgtEl>
                                        <p:attrNameLst>
                                          <p:attrName>ppt_w</p:attrName>
                                        </p:attrNameLst>
                                      </p:cBhvr>
                                      <p:tavLst>
                                        <p:tav tm="0">
                                          <p:val>
                                            <p:strVal val="ppt_w"/>
                                          </p:val>
                                        </p:tav>
                                        <p:tav tm="100000">
                                          <p:val>
                                            <p:fltVal val="0"/>
                                          </p:val>
                                        </p:tav>
                                      </p:tavLst>
                                    </p:anim>
                                    <p:anim calcmode="lin" valueType="num">
                                      <p:cBhvr>
                                        <p:cTn id="7" dur="1000"/>
                                        <p:tgtEl>
                                          <p:spTgt spid="2"/>
                                        </p:tgtEl>
                                        <p:attrNameLst>
                                          <p:attrName>ppt_h</p:attrName>
                                        </p:attrNameLst>
                                      </p:cBhvr>
                                      <p:tavLst>
                                        <p:tav tm="0">
                                          <p:val>
                                            <p:strVal val="ppt_h"/>
                                          </p:val>
                                        </p:tav>
                                        <p:tav tm="100000">
                                          <p:val>
                                            <p:fltVal val="0"/>
                                          </p:val>
                                        </p:tav>
                                      </p:tavLst>
                                    </p:anim>
                                    <p:anim calcmode="lin" valueType="num">
                                      <p:cBhvr>
                                        <p:cTn id="8" dur="1000"/>
                                        <p:tgtEl>
                                          <p:spTgt spid="2"/>
                                        </p:tgtEl>
                                        <p:attrNameLst>
                                          <p:attrName>style.rotation</p:attrName>
                                        </p:attrNameLst>
                                      </p:cBhvr>
                                      <p:tavLst>
                                        <p:tav tm="0">
                                          <p:val>
                                            <p:fltVal val="0"/>
                                          </p:val>
                                        </p:tav>
                                        <p:tav tm="100000">
                                          <p:val>
                                            <p:fltVal val="90"/>
                                          </p:val>
                                        </p:tav>
                                      </p:tavLst>
                                    </p:anim>
                                    <p:animEffect transition="out" filter="fade">
                                      <p:cBhvr>
                                        <p:cTn id="9" dur="1000"/>
                                        <p:tgtEl>
                                          <p:spTgt spid="2"/>
                                        </p:tgtEl>
                                      </p:cBhvr>
                                    </p:animEffect>
                                    <p:set>
                                      <p:cBhvr>
                                        <p:cTn id="10"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235200" y="1981200"/>
            <a:ext cx="6845300" cy="2123658"/>
          </a:xfrm>
          <a:prstGeom prst="rect">
            <a:avLst/>
          </a:prstGeom>
          <a:noFill/>
        </p:spPr>
        <p:txBody>
          <a:bodyPr wrap="square" lIns="91440" tIns="45720" rIns="91440" bIns="45720">
            <a:spAutoFit/>
          </a:bodyPr>
          <a:lstStyle/>
          <a:p>
            <a:pPr algn="ctr"/>
            <a:r>
              <a:rPr lang="es-ES" sz="66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Mantenimiento</a:t>
            </a:r>
          </a:p>
          <a:p>
            <a:pPr algn="ctr"/>
            <a:r>
              <a:rPr lang="es-ES" sz="66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 Deductivo</a:t>
            </a:r>
            <a:endParaRPr lang="es-ES" sz="6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endParaRPr>
          </a:p>
        </p:txBody>
      </p:sp>
    </p:spTree>
    <p:extLst>
      <p:ext uri="{BB962C8B-B14F-4D97-AF65-F5344CB8AC3E}">
        <p14:creationId xmlns:p14="http://schemas.microsoft.com/office/powerpoint/2010/main" val="3684191478"/>
      </p:ext>
    </p:extLst>
  </p:cSld>
  <p:clrMapOvr>
    <a:masterClrMapping/>
  </p:clrMapOvr>
  <mc:AlternateContent xmlns:mc="http://schemas.openxmlformats.org/markup-compatibility/2006">
    <mc:Choice xmlns:p14="http://schemas.microsoft.com/office/powerpoint/2010/main" Requires="p14">
      <p:transition>
        <p14:shred/>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638300" y="787400"/>
            <a:ext cx="8915400" cy="5293757"/>
          </a:xfrm>
          <a:prstGeom prst="rect">
            <a:avLst/>
          </a:prstGeom>
          <a:noFill/>
        </p:spPr>
        <p:txBody>
          <a:bodyPr wrap="square" rtlCol="0">
            <a:spAutoFit/>
          </a:bodyPr>
          <a:lstStyle/>
          <a:p>
            <a:pPr algn="ctr"/>
            <a:r>
              <a:rPr lang="es-GT" sz="2000" b="1" dirty="0"/>
              <a:t>El Mantenimiento </a:t>
            </a:r>
            <a:r>
              <a:rPr lang="es-GT" sz="2000" b="1" dirty="0" smtClean="0"/>
              <a:t>deductivo </a:t>
            </a:r>
            <a:r>
              <a:rPr lang="es-GT" sz="2000" b="1" dirty="0"/>
              <a:t>es una estrategia alternativa a la hora de reducir la consecuencia negativa, producto de las fallas simultáneas que ocurren en dispositivos de seguridad o dispositivos redundantes.</a:t>
            </a:r>
          </a:p>
          <a:p>
            <a:pPr algn="ctr"/>
            <a:endParaRPr lang="es-GT" sz="2000" b="1" dirty="0"/>
          </a:p>
          <a:p>
            <a:pPr algn="ctr"/>
            <a:r>
              <a:rPr lang="es-GT" sz="2000" b="1" dirty="0"/>
              <a:t>De acuerdo al ingeniero Alejandro Pistarelli, durante XIV Congreso Internacional de Mantenimiento y Expomantener 2012, este tipo de metodología es vital a la hora de reducir las consecuencias de los fallos ocultos, sin embargo, su aplicabilidad en cuanto a Mantenimiento se deriva específicamente en dispositivos redundantes y de protección, en los cuales pueden ocurrir fallos que pasan inadvertidos.</a:t>
            </a:r>
          </a:p>
          <a:p>
            <a:pPr algn="ctr"/>
            <a:endParaRPr lang="es-GT" sz="2000" b="1" dirty="0"/>
          </a:p>
          <a:p>
            <a:pPr algn="ctr"/>
            <a:r>
              <a:rPr lang="es-GT" sz="2000" b="1" dirty="0"/>
              <a:t>"La estrategia surge como una alternativa a los tipos de estrategia de Mantenimiento tradicionales como el Mantenimiento preventivo y se basan en variables diferentes a los manejos tradicionales": Aseguró el experto.</a:t>
            </a:r>
          </a:p>
          <a:p>
            <a:endParaRPr lang="es-GT" sz="2000" dirty="0"/>
          </a:p>
        </p:txBody>
      </p:sp>
    </p:spTree>
    <p:extLst>
      <p:ext uri="{BB962C8B-B14F-4D97-AF65-F5344CB8AC3E}">
        <p14:creationId xmlns:p14="http://schemas.microsoft.com/office/powerpoint/2010/main" val="4236570121"/>
      </p:ext>
    </p:extLst>
  </p:cSld>
  <p:clrMapOvr>
    <a:masterClrMapping/>
  </p:clrMapOvr>
  <mc:AlternateContent xmlns:mc="http://schemas.openxmlformats.org/markup-compatibility/2006">
    <mc:Choice xmlns:p14="http://schemas.microsoft.com/office/powerpoint/2010/main" Requires="p14">
      <p:transition>
        <p14:shred/>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8237" y="2433637"/>
            <a:ext cx="2295525" cy="1990725"/>
          </a:xfrm>
          <a:prstGeom prst="roundRect">
            <a:avLst>
              <a:gd name="adj" fmla="val 8594"/>
            </a:avLst>
          </a:prstGeom>
          <a:solidFill>
            <a:srgbClr val="FFFFFF">
              <a:shade val="85000"/>
            </a:srgbClr>
          </a:solidFill>
          <a:ln w="38100">
            <a:solidFill>
              <a:schemeClr val="accent1"/>
            </a:solidFill>
          </a:ln>
          <a:effectLst>
            <a:reflection blurRad="12700" stA="38000" endPos="28000" dist="5000" dir="5400000" sy="-100000" algn="bl" rotWithShape="0"/>
          </a:effectLst>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3412" y="944562"/>
            <a:ext cx="2619375" cy="1743075"/>
          </a:xfrm>
          <a:prstGeom prst="roundRect">
            <a:avLst>
              <a:gd name="adj" fmla="val 8594"/>
            </a:avLst>
          </a:prstGeom>
          <a:solidFill>
            <a:srgbClr val="FFFFFF">
              <a:shade val="85000"/>
            </a:srgbClr>
          </a:solidFill>
          <a:ln w="38100">
            <a:solidFill>
              <a:schemeClr val="accent1"/>
            </a:solidFill>
            <a:prstDash val="solid"/>
          </a:ln>
          <a:effectLst>
            <a:reflection blurRad="12700" stA="38000" endPos="28000" dist="5000" dir="5400000" sy="-100000" algn="bl" rotWithShape="0"/>
          </a:effectLst>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8612" y="3428999"/>
            <a:ext cx="2619375" cy="1743075"/>
          </a:xfrm>
          <a:prstGeom prst="roundRect">
            <a:avLst>
              <a:gd name="adj" fmla="val 8594"/>
            </a:avLst>
          </a:prstGeom>
          <a:solidFill>
            <a:srgbClr val="FFFFFF">
              <a:shade val="85000"/>
            </a:srgbClr>
          </a:solidFill>
          <a:ln w="38100">
            <a:solidFill>
              <a:schemeClr val="accent1"/>
            </a:solidFill>
          </a:ln>
          <a:effectLst>
            <a:reflection blurRad="12700" stA="38000" endPos="28000" dist="5000" dir="5400000" sy="-100000" algn="bl" rotWithShape="0"/>
          </a:effectLst>
        </p:spPr>
      </p:pic>
    </p:spTree>
    <p:extLst>
      <p:ext uri="{BB962C8B-B14F-4D97-AF65-F5344CB8AC3E}">
        <p14:creationId xmlns:p14="http://schemas.microsoft.com/office/powerpoint/2010/main" val="3309022227"/>
      </p:ext>
    </p:extLst>
  </p:cSld>
  <p:clrMapOvr>
    <a:masterClrMapping/>
  </p:clrMapOvr>
  <mc:AlternateContent xmlns:mc="http://schemas.openxmlformats.org/markup-compatibility/2006">
    <mc:Choice xmlns:p14="http://schemas.microsoft.com/office/powerpoint/2010/main" Requires="p14">
      <p:transition>
        <p14:shred/>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596496" y="1798935"/>
            <a:ext cx="6668813" cy="2123658"/>
          </a:xfrm>
          <a:prstGeom prst="rect">
            <a:avLst/>
          </a:prstGeom>
          <a:noFill/>
        </p:spPr>
        <p:txBody>
          <a:bodyPr wrap="none" lIns="91440" tIns="45720" rIns="91440" bIns="45720">
            <a:spAutoFit/>
          </a:bodyPr>
          <a:lstStyle/>
          <a:p>
            <a:pPr algn="ctr"/>
            <a:r>
              <a:rPr lang="es-ES" sz="66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Algerian" panose="04020705040A02060702" pitchFamily="82" charset="0"/>
              </a:rPr>
              <a:t>Mantenimiento</a:t>
            </a:r>
          </a:p>
          <a:p>
            <a:pPr algn="ctr"/>
            <a:r>
              <a:rPr lang="es-ES" sz="6600" b="1" dirty="0" smtClean="0">
                <a:ln w="9525">
                  <a:solidFill>
                    <a:schemeClr val="bg1"/>
                  </a:solidFill>
                  <a:prstDash val="solid"/>
                </a:ln>
                <a:effectLst>
                  <a:outerShdw blurRad="12700" dist="38100" dir="2700000" algn="tl" rotWithShape="0">
                    <a:schemeClr val="bg1">
                      <a:lumMod val="50000"/>
                    </a:schemeClr>
                  </a:outerShdw>
                </a:effectLst>
                <a:latin typeface="Algerian" panose="04020705040A02060702" pitchFamily="82" charset="0"/>
              </a:rPr>
              <a:t>Preventivo</a:t>
            </a:r>
            <a:endParaRPr lang="es-ES" sz="6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lgerian" panose="04020705040A02060702" pitchFamily="82" charset="0"/>
            </a:endParaRPr>
          </a:p>
        </p:txBody>
      </p:sp>
    </p:spTree>
    <p:extLst>
      <p:ext uri="{BB962C8B-B14F-4D97-AF65-F5344CB8AC3E}">
        <p14:creationId xmlns:p14="http://schemas.microsoft.com/office/powerpoint/2010/main" val="2450331237"/>
      </p:ext>
    </p:extLst>
  </p:cSld>
  <p:clrMapOvr>
    <a:masterClrMapping/>
  </p:clrMapOvr>
  <mc:AlternateContent xmlns:mc="http://schemas.openxmlformats.org/markup-compatibility/2006">
    <mc:Choice xmlns:p14="http://schemas.microsoft.com/office/powerpoint/2010/main" Requires="p14">
      <p:transition>
        <p14:shred/>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968500" y="685800"/>
            <a:ext cx="9029700" cy="5422900"/>
          </a:xfrm>
          <a:prstGeom prst="rect">
            <a:avLst/>
          </a:prstGeom>
          <a:noFill/>
        </p:spPr>
        <p:txBody>
          <a:bodyPr wrap="square" rtlCol="0">
            <a:spAutoFit/>
          </a:bodyPr>
          <a:lstStyle/>
          <a:p>
            <a:pPr algn="ctr"/>
            <a:r>
              <a:rPr lang="es-GT" b="1" dirty="0"/>
              <a:t>En las operaciones de mantenimiento, el mantenimiento preventivo es el destinado a la conservación de equipos o instalaciones mediante la realización de revisión y reparación que garanticen su buen funcionamiento y fiabilidad. El mantenimiento preventivo se realiza en equipos en condiciones de funcionamiento, por oposición al mantenimiento correctivo que repara o pone en condiciones de funcionamiento aquellos que dejaron de funcionar o están dañados.</a:t>
            </a:r>
          </a:p>
          <a:p>
            <a:pPr algn="ctr"/>
            <a:endParaRPr lang="es-GT" b="1" dirty="0"/>
          </a:p>
          <a:p>
            <a:pPr algn="ctr"/>
            <a:r>
              <a:rPr lang="es-GT" b="1" dirty="0"/>
              <a:t>El primer objetivo del mantenimiento es evitar o mitigar las consecuencias de los fallos del equipo, logrando prevenir las incidencias antes de que estas ocurran. Las tareas de mantenimiento preventivo pueden incluir acciones como cambio de piezas desgastadas, cambios de aceites y lubricantes, etc. El mantenimiento preventivo debe evitar los fallos en el equipo antes de que estos ocurran.</a:t>
            </a:r>
          </a:p>
          <a:p>
            <a:pPr algn="ctr"/>
            <a:endParaRPr lang="es-GT" b="1" dirty="0"/>
          </a:p>
          <a:p>
            <a:pPr algn="ctr"/>
            <a:r>
              <a:rPr lang="es-GT" b="1" dirty="0"/>
              <a:t>Algunos de los métodos más habituales para determinar que procesos de mantenimiento preventivo deben llevarse a cabo son las recomendaciones de los fabricantes, la legislación vigente, las recomendaciones de expertos y las acciones llevadas a cabo sobre activos similares.</a:t>
            </a:r>
          </a:p>
        </p:txBody>
      </p:sp>
    </p:spTree>
    <p:extLst>
      <p:ext uri="{BB962C8B-B14F-4D97-AF65-F5344CB8AC3E}">
        <p14:creationId xmlns:p14="http://schemas.microsoft.com/office/powerpoint/2010/main" val="4106460259"/>
      </p:ext>
    </p:extLst>
  </p:cSld>
  <p:clrMapOvr>
    <a:masterClrMapping/>
  </p:clrMapOvr>
  <mc:AlternateContent xmlns:mc="http://schemas.openxmlformats.org/markup-compatibility/2006">
    <mc:Choice xmlns:p14="http://schemas.microsoft.com/office/powerpoint/2010/main" Requires="p14">
      <p:transition>
        <p14:shred/>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8900" y="2020887"/>
            <a:ext cx="1976437" cy="2512757"/>
          </a:xfrm>
          <a:prstGeom prst="roundRect">
            <a:avLst>
              <a:gd name="adj" fmla="val 8594"/>
            </a:avLst>
          </a:prstGeom>
          <a:solidFill>
            <a:srgbClr val="FFFFFF">
              <a:shade val="85000"/>
            </a:srgbClr>
          </a:solidFill>
          <a:ln w="38100">
            <a:solidFill>
              <a:schemeClr val="accent1"/>
            </a:solidFill>
          </a:ln>
          <a:effectLst>
            <a:reflection blurRad="12700" stA="38000" endPos="28000" dist="5000" dir="5400000" sy="-100000" algn="bl" rotWithShape="0"/>
          </a:effectLst>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4687" y="4197350"/>
            <a:ext cx="2790825" cy="1638300"/>
          </a:xfrm>
          <a:prstGeom prst="roundRect">
            <a:avLst>
              <a:gd name="adj" fmla="val 8594"/>
            </a:avLst>
          </a:prstGeom>
          <a:solidFill>
            <a:srgbClr val="FFFFFF">
              <a:shade val="85000"/>
            </a:srgbClr>
          </a:solidFill>
          <a:ln w="38100">
            <a:solidFill>
              <a:schemeClr val="accent1"/>
            </a:solidFill>
          </a:ln>
          <a:effectLst>
            <a:reflection blurRad="12700" stA="38000" endPos="28000" dist="5000" dir="5400000" sy="-100000" algn="bl" rotWithShape="0"/>
          </a:effectLst>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1212" y="673893"/>
            <a:ext cx="2619375" cy="1743075"/>
          </a:xfrm>
          <a:prstGeom prst="roundRect">
            <a:avLst>
              <a:gd name="adj" fmla="val 8594"/>
            </a:avLst>
          </a:prstGeom>
          <a:solidFill>
            <a:srgbClr val="FFFFFF">
              <a:shade val="85000"/>
            </a:srgbClr>
          </a:solidFill>
          <a:ln w="38100">
            <a:solidFill>
              <a:schemeClr val="accent1"/>
            </a:solidFill>
          </a:ln>
          <a:effectLst>
            <a:reflection blurRad="12700" stA="38000" endPos="28000" dist="5000" dir="5400000" sy="-100000" algn="bl" rotWithShape="0"/>
          </a:effectLst>
        </p:spPr>
      </p:pic>
    </p:spTree>
    <p:extLst>
      <p:ext uri="{BB962C8B-B14F-4D97-AF65-F5344CB8AC3E}">
        <p14:creationId xmlns:p14="http://schemas.microsoft.com/office/powerpoint/2010/main" val="2030282541"/>
      </p:ext>
    </p:extLst>
  </p:cSld>
  <p:clrMapOvr>
    <a:masterClrMapping/>
  </p:clrMapOvr>
  <mc:AlternateContent xmlns:mc="http://schemas.openxmlformats.org/markup-compatibility/2006">
    <mc:Choice xmlns:p14="http://schemas.microsoft.com/office/powerpoint/2010/main" Requires="p14">
      <p:transition>
        <p14:shred/>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xit" presetSubtype="0" fill="hold" nodeType="clickEffect">
                                  <p:stCondLst>
                                    <p:cond delay="0"/>
                                  </p:stCondLst>
                                  <p:childTnLst>
                                    <p:animEffect transition="out" filter="wipe(down)">
                                      <p:cBhvr>
                                        <p:cTn id="11" dur="180" accel="50000">
                                          <p:stCondLst>
                                            <p:cond delay="1820"/>
                                          </p:stCondLst>
                                        </p:cTn>
                                        <p:tgtEl>
                                          <p:spTgt spid="2"/>
                                        </p:tgtEl>
                                      </p:cBhvr>
                                    </p:animEffect>
                                    <p:anim calcmode="lin" valueType="num">
                                      <p:cBhvr>
                                        <p:cTn id="12" dur="1822" tmFilter="0,0; 0.14,0.31; 0.43,0.73; 0.71,0.91; 1.0,1.0">
                                          <p:stCondLst>
                                            <p:cond delay="0"/>
                                          </p:stCondLst>
                                        </p:cTn>
                                        <p:tgtEl>
                                          <p:spTgt spid="2"/>
                                        </p:tgtEl>
                                        <p:attrNameLst>
                                          <p:attrName>ppt_x</p:attrName>
                                        </p:attrNameLst>
                                      </p:cBhvr>
                                      <p:tavLst>
                                        <p:tav tm="0">
                                          <p:val>
                                            <p:strVal val="ppt_x"/>
                                          </p:val>
                                        </p:tav>
                                        <p:tav tm="100000">
                                          <p:val>
                                            <p:strVal val="#ppt_x+0.25"/>
                                          </p:val>
                                        </p:tav>
                                      </p:tavLst>
                                    </p:anim>
                                    <p:anim calcmode="lin" valueType="num">
                                      <p:cBhvr>
                                        <p:cTn id="13" dur="178">
                                          <p:stCondLst>
                                            <p:cond delay="1822"/>
                                          </p:stCondLst>
                                        </p:cTn>
                                        <p:tgtEl>
                                          <p:spTgt spid="2"/>
                                        </p:tgtEl>
                                        <p:attrNameLst>
                                          <p:attrName>ppt_x</p:attrName>
                                        </p:attrNameLst>
                                      </p:cBhvr>
                                      <p:tavLst>
                                        <p:tav tm="0">
                                          <p:val>
                                            <p:strVal val="ppt_x"/>
                                          </p:val>
                                        </p:tav>
                                        <p:tav tm="100000">
                                          <p:val>
                                            <p:strVal val="ppt_x"/>
                                          </p:val>
                                        </p:tav>
                                      </p:tavLst>
                                    </p:anim>
                                    <p:anim calcmode="lin" valueType="num">
                                      <p:cBhvr>
                                        <p:cTn id="14" dur="664" tmFilter="0.0,0.0;0.25,0.07;0.50,0.2;0.75,0.467;1.0,1.0">
                                          <p:stCondLst>
                                            <p:cond delay="0"/>
                                          </p:stCondLst>
                                        </p:cTn>
                                        <p:tgtEl>
                                          <p:spTgt spid="2"/>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5" dur="664" tmFilter="0, 0; 0.125,0.2665; 0.25,0.4; 0.375,0.465; 0.5,0.5;  0.625,0.535; 0.75,0.6; 0.875,0.7335; 1,1">
                                          <p:stCondLst>
                                            <p:cond delay="664"/>
                                          </p:stCondLst>
                                        </p:cTn>
                                        <p:tgtEl>
                                          <p:spTgt spid="2"/>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6" dur="332" tmFilter="0, 0; 0.125,0.2665; 0.25,0.4; 0.375,0.465; 0.5,0.5;  0.625,0.535; 0.75,0.6; 0.875,0.7335; 1,1">
                                          <p:stCondLst>
                                            <p:cond delay="1324"/>
                                          </p:stCondLst>
                                        </p:cTn>
                                        <p:tgtEl>
                                          <p:spTgt spid="2"/>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7" dur="164" tmFilter="0, 0; 0.125,0.2665; 0.25,0.4; 0.375,0.465; 0.5,0.5;  0.625,0.535; 0.75,0.6; 0.875,0.7335; 1,1">
                                          <p:stCondLst>
                                            <p:cond delay="1656"/>
                                          </p:stCondLst>
                                        </p:cTn>
                                        <p:tgtEl>
                                          <p:spTgt spid="2"/>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8" dur="180" accel="50000">
                                          <p:stCondLst>
                                            <p:cond delay="1820"/>
                                          </p:stCondLst>
                                        </p:cTn>
                                        <p:tgtEl>
                                          <p:spTgt spid="2"/>
                                        </p:tgtEl>
                                        <p:attrNameLst>
                                          <p:attrName>ppt_y</p:attrName>
                                        </p:attrNameLst>
                                      </p:cBhvr>
                                      <p:tavLst>
                                        <p:tav tm="0">
                                          <p:val>
                                            <p:strVal val="ppt_y"/>
                                          </p:val>
                                        </p:tav>
                                        <p:tav tm="100000">
                                          <p:val>
                                            <p:strVal val="ppt_y+ppt_h"/>
                                          </p:val>
                                        </p:tav>
                                      </p:tavLst>
                                    </p:anim>
                                    <p:animScale>
                                      <p:cBhvr>
                                        <p:cTn id="19" dur="26">
                                          <p:stCondLst>
                                            <p:cond delay="620"/>
                                          </p:stCondLst>
                                        </p:cTn>
                                        <p:tgtEl>
                                          <p:spTgt spid="2"/>
                                        </p:tgtEl>
                                      </p:cBhvr>
                                      <p:to x="100000" y="60000"/>
                                    </p:animScale>
                                    <p:animScale>
                                      <p:cBhvr>
                                        <p:cTn id="20" dur="166" decel="50000">
                                          <p:stCondLst>
                                            <p:cond delay="646"/>
                                          </p:stCondLst>
                                        </p:cTn>
                                        <p:tgtEl>
                                          <p:spTgt spid="2"/>
                                        </p:tgtEl>
                                      </p:cBhvr>
                                      <p:to x="100000" y="100000"/>
                                    </p:animScale>
                                    <p:animScale>
                                      <p:cBhvr>
                                        <p:cTn id="21" dur="26">
                                          <p:stCondLst>
                                            <p:cond delay="1312"/>
                                          </p:stCondLst>
                                        </p:cTn>
                                        <p:tgtEl>
                                          <p:spTgt spid="2"/>
                                        </p:tgtEl>
                                      </p:cBhvr>
                                      <p:to x="100000" y="80000"/>
                                    </p:animScale>
                                    <p:animScale>
                                      <p:cBhvr>
                                        <p:cTn id="22" dur="166" decel="50000">
                                          <p:stCondLst>
                                            <p:cond delay="1338"/>
                                          </p:stCondLst>
                                        </p:cTn>
                                        <p:tgtEl>
                                          <p:spTgt spid="2"/>
                                        </p:tgtEl>
                                      </p:cBhvr>
                                      <p:to x="100000" y="100000"/>
                                    </p:animScale>
                                    <p:animScale>
                                      <p:cBhvr>
                                        <p:cTn id="23" dur="26">
                                          <p:stCondLst>
                                            <p:cond delay="1642"/>
                                          </p:stCondLst>
                                        </p:cTn>
                                        <p:tgtEl>
                                          <p:spTgt spid="2"/>
                                        </p:tgtEl>
                                      </p:cBhvr>
                                      <p:to x="100000" y="90000"/>
                                    </p:animScale>
                                    <p:animScale>
                                      <p:cBhvr>
                                        <p:cTn id="24" dur="166" decel="50000">
                                          <p:stCondLst>
                                            <p:cond delay="1668"/>
                                          </p:stCondLst>
                                        </p:cTn>
                                        <p:tgtEl>
                                          <p:spTgt spid="2"/>
                                        </p:tgtEl>
                                      </p:cBhvr>
                                      <p:to x="100000" y="100000"/>
                                    </p:animScale>
                                    <p:animScale>
                                      <p:cBhvr>
                                        <p:cTn id="25" dur="26">
                                          <p:stCondLst>
                                            <p:cond delay="1808"/>
                                          </p:stCondLst>
                                        </p:cTn>
                                        <p:tgtEl>
                                          <p:spTgt spid="2"/>
                                        </p:tgtEl>
                                      </p:cBhvr>
                                      <p:to x="100000" y="95000"/>
                                    </p:animScale>
                                    <p:animScale>
                                      <p:cBhvr>
                                        <p:cTn id="26" dur="166" decel="50000">
                                          <p:stCondLst>
                                            <p:cond delay="1834"/>
                                          </p:stCondLst>
                                        </p:cTn>
                                        <p:tgtEl>
                                          <p:spTgt spid="2"/>
                                        </p:tgtEl>
                                      </p:cBhvr>
                                      <p:to x="100000" y="100000"/>
                                    </p:animScale>
                                    <p:set>
                                      <p:cBhvr>
                                        <p:cTn id="27" dur="1" fill="hold">
                                          <p:stCondLst>
                                            <p:cond delay="1999"/>
                                          </p:stCondLst>
                                        </p:cTn>
                                        <p:tgtEl>
                                          <p:spTgt spid="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53" presetClass="exit" presetSubtype="32" fill="hold" nodeType="clickEffect">
                                  <p:stCondLst>
                                    <p:cond delay="0"/>
                                  </p:stCondLst>
                                  <p:childTnLst>
                                    <p:anim calcmode="lin" valueType="num">
                                      <p:cBhvr>
                                        <p:cTn id="31" dur="500"/>
                                        <p:tgtEl>
                                          <p:spTgt spid="3"/>
                                        </p:tgtEl>
                                        <p:attrNameLst>
                                          <p:attrName>ppt_w</p:attrName>
                                        </p:attrNameLst>
                                      </p:cBhvr>
                                      <p:tavLst>
                                        <p:tav tm="0">
                                          <p:val>
                                            <p:strVal val="ppt_w"/>
                                          </p:val>
                                        </p:tav>
                                        <p:tav tm="100000">
                                          <p:val>
                                            <p:fltVal val="0"/>
                                          </p:val>
                                        </p:tav>
                                      </p:tavLst>
                                    </p:anim>
                                    <p:anim calcmode="lin" valueType="num">
                                      <p:cBhvr>
                                        <p:cTn id="32" dur="500"/>
                                        <p:tgtEl>
                                          <p:spTgt spid="3"/>
                                        </p:tgtEl>
                                        <p:attrNameLst>
                                          <p:attrName>ppt_h</p:attrName>
                                        </p:attrNameLst>
                                      </p:cBhvr>
                                      <p:tavLst>
                                        <p:tav tm="0">
                                          <p:val>
                                            <p:strVal val="ppt_h"/>
                                          </p:val>
                                        </p:tav>
                                        <p:tav tm="100000">
                                          <p:val>
                                            <p:fltVal val="0"/>
                                          </p:val>
                                        </p:tav>
                                      </p:tavLst>
                                    </p:anim>
                                    <p:animEffect transition="out" filter="fade">
                                      <p:cBhvr>
                                        <p:cTn id="33" dur="500"/>
                                        <p:tgtEl>
                                          <p:spTgt spid="3"/>
                                        </p:tgtEl>
                                      </p:cBhvr>
                                    </p:animEffect>
                                    <p:set>
                                      <p:cBhvr>
                                        <p:cTn id="34"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520296" y="1938635"/>
            <a:ext cx="6668813" cy="2123658"/>
          </a:xfrm>
          <a:prstGeom prst="rect">
            <a:avLst/>
          </a:prstGeom>
          <a:noFill/>
        </p:spPr>
        <p:txBody>
          <a:bodyPr wrap="none" lIns="91440" tIns="45720" rIns="91440" bIns="45720">
            <a:spAutoFit/>
          </a:bodyPr>
          <a:lstStyle/>
          <a:p>
            <a:pPr algn="ctr"/>
            <a:r>
              <a:rPr lang="es-ES" sz="66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Algerian" panose="04020705040A02060702" pitchFamily="82" charset="0"/>
              </a:rPr>
              <a:t>Mantenimiento</a:t>
            </a:r>
          </a:p>
          <a:p>
            <a:pPr algn="ctr"/>
            <a:r>
              <a:rPr lang="es-ES" sz="6600" b="1" dirty="0" smtClean="0">
                <a:ln w="9525">
                  <a:solidFill>
                    <a:schemeClr val="bg1"/>
                  </a:solidFill>
                  <a:prstDash val="solid"/>
                </a:ln>
                <a:effectLst>
                  <a:outerShdw blurRad="12700" dist="38100" dir="2700000" algn="tl" rotWithShape="0">
                    <a:schemeClr val="bg1">
                      <a:lumMod val="50000"/>
                    </a:schemeClr>
                  </a:outerShdw>
                </a:effectLst>
                <a:latin typeface="Algerian" panose="04020705040A02060702" pitchFamily="82" charset="0"/>
              </a:rPr>
              <a:t>Correctivo</a:t>
            </a:r>
            <a:endParaRPr lang="es-ES" sz="6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lgerian" panose="04020705040A02060702" pitchFamily="82" charset="0"/>
            </a:endParaRPr>
          </a:p>
        </p:txBody>
      </p:sp>
    </p:spTree>
    <p:extLst>
      <p:ext uri="{BB962C8B-B14F-4D97-AF65-F5344CB8AC3E}">
        <p14:creationId xmlns:p14="http://schemas.microsoft.com/office/powerpoint/2010/main" val="2703231261"/>
      </p:ext>
    </p:extLst>
  </p:cSld>
  <p:clrMapOvr>
    <a:masterClrMapping/>
  </p:clrMapOvr>
  <mc:AlternateContent xmlns:mc="http://schemas.openxmlformats.org/markup-compatibility/2006">
    <mc:Choice xmlns:p14="http://schemas.microsoft.com/office/powerpoint/2010/main" Requires="p14">
      <p:transition>
        <p14:shred/>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grpId="0" nodeType="clickEffect">
                                  <p:stCondLst>
                                    <p:cond delay="0"/>
                                  </p:stCondLst>
                                  <p:childTnLst>
                                    <p:animEffect transition="out" filter="wheel(1)">
                                      <p:cBhvr>
                                        <p:cTn id="6" dur="2000"/>
                                        <p:tgtEl>
                                          <p:spTgt spid="2"/>
                                        </p:tgtEl>
                                      </p:cBhvr>
                                    </p:animEffect>
                                    <p:set>
                                      <p:cBhvr>
                                        <p:cTn id="7"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828800" y="812800"/>
            <a:ext cx="9245600" cy="5078313"/>
          </a:xfrm>
          <a:prstGeom prst="rect">
            <a:avLst/>
          </a:prstGeom>
          <a:noFill/>
        </p:spPr>
        <p:txBody>
          <a:bodyPr wrap="square" rtlCol="0">
            <a:spAutoFit/>
          </a:bodyPr>
          <a:lstStyle/>
          <a:p>
            <a:pPr algn="ctr"/>
            <a:r>
              <a:rPr lang="es-GT" b="1" dirty="0"/>
              <a:t>Se denomina mantenimiento correctivo, aquel que corrige los defectos observados en los equipamientos o instalaciones, es la forma más básica de mantenimiento y consiste en localizar averías o defectos y corregirlos o repararlos. Históricamente es el primer concepto de mantenimiento y el único hasta la Primera Guerra Mundial, dada la simplicidad de las máquinas, equipamientos e instalaciones de la época. El mantenimiento era sinónimo de reparar aquello que estaba averiado.</a:t>
            </a:r>
          </a:p>
          <a:p>
            <a:pPr algn="ctr"/>
            <a:endParaRPr lang="es-GT" b="1" dirty="0"/>
          </a:p>
          <a:p>
            <a:pPr algn="ctr"/>
            <a:r>
              <a:rPr lang="es-GT" b="1" dirty="0"/>
              <a:t>Este mantenimiento que se realiza luego que ocurra una falla o avería en el equipo que por su naturaleza no pueden planificarse en el tiempo, presenta costos por reparación y repuestos no presupuestadas, pues puede implicar el cambio de algunas piezas del equipo en caso de ser necesario</a:t>
            </a:r>
            <a:r>
              <a:rPr lang="es-GT" b="1" dirty="0" smtClean="0"/>
              <a:t>.</a:t>
            </a:r>
          </a:p>
          <a:p>
            <a:pPr algn="ctr"/>
            <a:endParaRPr lang="es-GT" b="1" dirty="0" smtClean="0"/>
          </a:p>
          <a:p>
            <a:pPr algn="ctr"/>
            <a:r>
              <a:rPr lang="es-GT" b="1" dirty="0"/>
              <a:t>El concepto de mantenimiento designa a aquellas acciones, actividades, que tienen como finalidad la mantención de un aparato, una maquinaria, un producto, entre otros, o en su defecto la restauración de alguno de éstos para que el mismo pueda desplegar su funcionalidad de modo satisfactorio.</a:t>
            </a:r>
          </a:p>
          <a:p>
            <a:pPr algn="ctr"/>
            <a:endParaRPr lang="es-GT" b="1" dirty="0"/>
          </a:p>
        </p:txBody>
      </p:sp>
    </p:spTree>
    <p:extLst>
      <p:ext uri="{BB962C8B-B14F-4D97-AF65-F5344CB8AC3E}">
        <p14:creationId xmlns:p14="http://schemas.microsoft.com/office/powerpoint/2010/main" val="938324748"/>
      </p:ext>
    </p:extLst>
  </p:cSld>
  <p:clrMapOvr>
    <a:masterClrMapping/>
  </p:clrMapOvr>
  <mc:AlternateContent xmlns:mc="http://schemas.openxmlformats.org/markup-compatibility/2006">
    <mc:Choice xmlns:p14="http://schemas.microsoft.com/office/powerpoint/2010/main" Requires="p14">
      <p:transition>
        <p14:shred/>
      </p:transition>
    </mc:Choice>
    <mc:Fallback>
      <p:transition>
        <p:fade/>
      </p:transition>
    </mc:Fallback>
  </mc:AlternateContent>
  <p:timing>
    <p:tnLst>
      <p:par>
        <p:cTn id="1" dur="indefinite" restart="never" nodeType="tmRoot"/>
      </p:par>
    </p:tnLst>
  </p:timing>
</p:sld>
</file>

<file path=ppt/theme/theme1.xml><?xml version="1.0" encoding="utf-8"?>
<a:theme xmlns:a="http://schemas.openxmlformats.org/drawingml/2006/main" name="Espiral">
  <a:themeElements>
    <a:clrScheme name="Verde amarillo">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mbra extrema">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33</TotalTime>
  <Words>592</Words>
  <Application>Microsoft Office PowerPoint</Application>
  <PresentationFormat>Panorámica</PresentationFormat>
  <Paragraphs>49</Paragraphs>
  <Slides>12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Algerian</vt:lpstr>
      <vt:lpstr>Arial</vt:lpstr>
      <vt:lpstr>Franklin Gothic Book</vt:lpstr>
      <vt:lpstr>Franklin Gothic Medium</vt:lpstr>
      <vt:lpstr>Wingdings 3</vt:lpstr>
      <vt:lpstr>Espiral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estudiante de Liceo Compu-market</dc:creator>
  <cp:lastModifiedBy>estudiante de Liceo Compu-market</cp:lastModifiedBy>
  <cp:revision>5</cp:revision>
  <dcterms:created xsi:type="dcterms:W3CDTF">2017-07-07T20:50:58Z</dcterms:created>
  <dcterms:modified xsi:type="dcterms:W3CDTF">2017-07-07T21:26:41Z</dcterms:modified>
</cp:coreProperties>
</file>