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7" r:id="rId2"/>
    <p:sldId id="256" r:id="rId3"/>
    <p:sldId id="259" r:id="rId4"/>
    <p:sldId id="258"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udiante de Liceo Compu-market" initials="edLC" lastIdx="1" clrIdx="0">
    <p:extLst>
      <p:ext uri="{19B8F6BF-5375-455C-9EA6-DF929625EA0E}">
        <p15:presenceInfo xmlns:p15="http://schemas.microsoft.com/office/powerpoint/2012/main" userId="S-1-5-21-535300944-574861823-2891394703-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GT"/>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Hoja1!$B$1</c:f>
              <c:strCache>
                <c:ptCount val="1"/>
                <c:pt idx="0">
                  <c:v>Serie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Hoja1!$A$2:$A$5</c:f>
              <c:strCache>
                <c:ptCount val="3"/>
                <c:pt idx="0">
                  <c:v>productividad</c:v>
                </c:pt>
                <c:pt idx="1">
                  <c:v>Costos</c:v>
                </c:pt>
                <c:pt idx="2">
                  <c:v>Duracion </c:v>
                </c:pt>
              </c:strCache>
            </c:strRef>
          </c:cat>
          <c:val>
            <c:numRef>
              <c:f>Hoja1!$B$2:$B$5</c:f>
              <c:numCache>
                <c:formatCode>General</c:formatCode>
                <c:ptCount val="4"/>
                <c:pt idx="0">
                  <c:v>25</c:v>
                </c:pt>
                <c:pt idx="1">
                  <c:v>30</c:v>
                </c:pt>
                <c:pt idx="2">
                  <c:v>50</c:v>
                </c:pt>
              </c:numCache>
            </c:numRef>
          </c:val>
        </c:ser>
        <c:ser>
          <c:idx val="1"/>
          <c:order val="1"/>
          <c:tx>
            <c:strRef>
              <c:f>Hoja1!$C$1</c:f>
              <c:strCache>
                <c:ptCount val="1"/>
                <c:pt idx="0">
                  <c:v>Serie 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Hoja1!$A$2:$A$5</c:f>
              <c:strCache>
                <c:ptCount val="3"/>
                <c:pt idx="0">
                  <c:v>productividad</c:v>
                </c:pt>
                <c:pt idx="1">
                  <c:v>Costos</c:v>
                </c:pt>
                <c:pt idx="2">
                  <c:v>Duracion </c:v>
                </c:pt>
              </c:strCache>
            </c:strRef>
          </c:cat>
          <c:val>
            <c:numRef>
              <c:f>Hoja1!$C$2:$C$5</c:f>
              <c:numCache>
                <c:formatCode>General</c:formatCode>
                <c:ptCount val="4"/>
                <c:pt idx="0">
                  <c:v>50</c:v>
                </c:pt>
                <c:pt idx="1">
                  <c:v>55</c:v>
                </c:pt>
                <c:pt idx="2">
                  <c:v>45</c:v>
                </c:pt>
              </c:numCache>
            </c:numRef>
          </c:val>
        </c:ser>
        <c:ser>
          <c:idx val="2"/>
          <c:order val="2"/>
          <c:tx>
            <c:strRef>
              <c:f>Hoja1!$D$1</c:f>
              <c:strCache>
                <c:ptCount val="1"/>
                <c:pt idx="0">
                  <c:v>Columna1</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Hoja1!$A$2:$A$5</c:f>
              <c:strCache>
                <c:ptCount val="3"/>
                <c:pt idx="0">
                  <c:v>productividad</c:v>
                </c:pt>
                <c:pt idx="1">
                  <c:v>Costos</c:v>
                </c:pt>
                <c:pt idx="2">
                  <c:v>Duracion </c:v>
                </c:pt>
              </c:strCache>
            </c:strRef>
          </c:cat>
          <c:val>
            <c:numRef>
              <c:f>Hoja1!$D$2:$D$5</c:f>
              <c:numCache>
                <c:formatCode>General</c:formatCode>
                <c:ptCount val="4"/>
              </c:numCache>
            </c:numRef>
          </c:val>
        </c:ser>
        <c:dLbls>
          <c:showLegendKey val="0"/>
          <c:showVal val="0"/>
          <c:showCatName val="0"/>
          <c:showSerName val="0"/>
          <c:showPercent val="0"/>
          <c:showBubbleSize val="0"/>
        </c:dLbls>
        <c:gapWidth val="65"/>
        <c:shape val="box"/>
        <c:axId val="183424352"/>
        <c:axId val="183421216"/>
        <c:axId val="0"/>
      </c:bar3DChart>
      <c:catAx>
        <c:axId val="1834243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s-GT"/>
          </a:p>
        </c:txPr>
        <c:crossAx val="183421216"/>
        <c:crosses val="autoZero"/>
        <c:auto val="1"/>
        <c:lblAlgn val="ctr"/>
        <c:lblOffset val="100"/>
        <c:noMultiLvlLbl val="0"/>
      </c:catAx>
      <c:valAx>
        <c:axId val="18342121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GT"/>
          </a:p>
        </c:txPr>
        <c:crossAx val="183424352"/>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GT"/>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7-04-20T08:44:06.912"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6607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14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5567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8109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0279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1953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2207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509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11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831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2281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9829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302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9256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8524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616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9861268"/>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39659" y="112734"/>
            <a:ext cx="10421655" cy="6524863"/>
          </a:xfrm>
          <a:prstGeom prst="rect">
            <a:avLst/>
          </a:prstGeom>
          <a:noFill/>
        </p:spPr>
        <p:txBody>
          <a:bodyPr wrap="square" rtlCol="0">
            <a:spAutoFit/>
          </a:bodyPr>
          <a:lstStyle/>
          <a:p>
            <a:r>
              <a:rPr lang="es-GT" sz="1600" dirty="0" smtClean="0">
                <a:solidFill>
                  <a:schemeClr val="tx2">
                    <a:lumMod val="75000"/>
                  </a:schemeClr>
                </a:solidFill>
                <a:latin typeface="Arial Black" panose="020B0A04020102020204" pitchFamily="34" charset="0"/>
              </a:rPr>
              <a:t>Colegio: </a:t>
            </a:r>
          </a:p>
          <a:p>
            <a:r>
              <a:rPr lang="es-GT" sz="1600" dirty="0" smtClean="0">
                <a:latin typeface="Arial Black" panose="020B0A04020102020204" pitchFamily="34" charset="0"/>
              </a:rPr>
              <a:t>              Liceo Compu-Market</a:t>
            </a:r>
          </a:p>
          <a:p>
            <a:r>
              <a:rPr lang="es-GT" sz="1600" dirty="0" smtClean="0">
                <a:solidFill>
                  <a:schemeClr val="tx2">
                    <a:lumMod val="75000"/>
                  </a:schemeClr>
                </a:solidFill>
                <a:latin typeface="Arial Black" panose="020B0A04020102020204" pitchFamily="34" charset="0"/>
              </a:rPr>
              <a:t>Cátedra: </a:t>
            </a:r>
          </a:p>
          <a:p>
            <a:r>
              <a:rPr lang="es-GT" sz="1600" dirty="0">
                <a:latin typeface="Arial Black" panose="020B0A04020102020204" pitchFamily="34" charset="0"/>
              </a:rPr>
              <a:t> </a:t>
            </a:r>
            <a:r>
              <a:rPr lang="es-GT" sz="1600" dirty="0" smtClean="0">
                <a:latin typeface="Arial Black" panose="020B0A04020102020204" pitchFamily="34" charset="0"/>
              </a:rPr>
              <a:t>             Programación </a:t>
            </a:r>
          </a:p>
          <a:p>
            <a:r>
              <a:rPr lang="es-GT" sz="1600" dirty="0" smtClean="0">
                <a:solidFill>
                  <a:schemeClr val="tx2">
                    <a:lumMod val="75000"/>
                  </a:schemeClr>
                </a:solidFill>
                <a:latin typeface="Arial Black" panose="020B0A04020102020204" pitchFamily="34" charset="0"/>
              </a:rPr>
              <a:t>Catedráticos: </a:t>
            </a:r>
          </a:p>
          <a:p>
            <a:r>
              <a:rPr lang="es-GT" sz="1600" dirty="0">
                <a:solidFill>
                  <a:schemeClr val="tx2">
                    <a:lumMod val="75000"/>
                  </a:schemeClr>
                </a:solidFill>
                <a:latin typeface="Arial Black" panose="020B0A04020102020204" pitchFamily="34" charset="0"/>
              </a:rPr>
              <a:t> </a:t>
            </a:r>
            <a:r>
              <a:rPr lang="es-GT" sz="1600" dirty="0" smtClean="0">
                <a:solidFill>
                  <a:schemeClr val="tx2">
                    <a:lumMod val="75000"/>
                  </a:schemeClr>
                </a:solidFill>
                <a:latin typeface="Arial Black" panose="020B0A04020102020204" pitchFamily="34" charset="0"/>
              </a:rPr>
              <a:t>                         </a:t>
            </a:r>
            <a:r>
              <a:rPr lang="es-GT" sz="1600" dirty="0" smtClean="0">
                <a:latin typeface="Arial Black" panose="020B0A04020102020204" pitchFamily="34" charset="0"/>
              </a:rPr>
              <a:t>Erick González</a:t>
            </a:r>
          </a:p>
          <a:p>
            <a:r>
              <a:rPr lang="es-GT" sz="1600" dirty="0" smtClean="0">
                <a:latin typeface="Arial Black" panose="020B0A04020102020204" pitchFamily="34" charset="0"/>
              </a:rPr>
              <a:t>                         Alexander Gil </a:t>
            </a:r>
          </a:p>
          <a:p>
            <a:endParaRPr lang="es-GT" sz="1600" dirty="0">
              <a:latin typeface="Arial Black" panose="020B0A04020102020204" pitchFamily="34" charset="0"/>
            </a:endParaRPr>
          </a:p>
          <a:p>
            <a:endParaRPr lang="es-GT" sz="1600" dirty="0" smtClean="0">
              <a:latin typeface="Arial Black" panose="020B0A04020102020204" pitchFamily="34" charset="0"/>
            </a:endParaRPr>
          </a:p>
          <a:p>
            <a:r>
              <a:rPr lang="es-GT" sz="1600" dirty="0" smtClean="0">
                <a:solidFill>
                  <a:schemeClr val="tx2">
                    <a:lumMod val="75000"/>
                  </a:schemeClr>
                </a:solidFill>
                <a:latin typeface="Arial Black" panose="020B0A04020102020204" pitchFamily="34" charset="0"/>
              </a:rPr>
              <a:t>                                    Temas:</a:t>
            </a:r>
          </a:p>
          <a:p>
            <a:r>
              <a:rPr lang="es-GT" sz="1600" dirty="0" smtClean="0">
                <a:latin typeface="Arial Black" panose="020B0A04020102020204" pitchFamily="34" charset="0"/>
              </a:rPr>
              <a:t>                                                 Historia de la Computación</a:t>
            </a:r>
          </a:p>
          <a:p>
            <a:r>
              <a:rPr lang="es-GT" sz="1600" dirty="0" smtClean="0">
                <a:latin typeface="Arial Black" panose="020B0A04020102020204" pitchFamily="34" charset="0"/>
              </a:rPr>
              <a:t>                                                 Historia de la Programación </a:t>
            </a:r>
          </a:p>
          <a:p>
            <a:r>
              <a:rPr lang="es-GT" sz="1600" dirty="0">
                <a:latin typeface="Arial Black" panose="020B0A04020102020204" pitchFamily="34" charset="0"/>
              </a:rPr>
              <a:t> </a:t>
            </a:r>
            <a:r>
              <a:rPr lang="es-GT" sz="1600" dirty="0" smtClean="0">
                <a:latin typeface="Arial Black" panose="020B0A04020102020204" pitchFamily="34" charset="0"/>
              </a:rPr>
              <a:t>                                                Mantenimiento Preventivo </a:t>
            </a:r>
          </a:p>
          <a:p>
            <a:endParaRPr lang="es-GT" sz="1600" dirty="0" smtClean="0">
              <a:latin typeface="Arial Black" panose="020B0A04020102020204" pitchFamily="34" charset="0"/>
            </a:endParaRPr>
          </a:p>
          <a:p>
            <a:endParaRPr lang="es-GT" sz="1600" dirty="0">
              <a:latin typeface="Arial Black" panose="020B0A04020102020204" pitchFamily="34" charset="0"/>
            </a:endParaRPr>
          </a:p>
          <a:p>
            <a:r>
              <a:rPr lang="es-GT" sz="1600" dirty="0" smtClean="0">
                <a:solidFill>
                  <a:schemeClr val="tx2">
                    <a:lumMod val="75000"/>
                  </a:schemeClr>
                </a:solidFill>
                <a:latin typeface="Arial Black" panose="020B0A04020102020204" pitchFamily="34" charset="0"/>
              </a:rPr>
              <a:t>                                                                                       Nombre: </a:t>
            </a:r>
          </a:p>
          <a:p>
            <a:r>
              <a:rPr lang="es-GT" sz="1600" dirty="0">
                <a:latin typeface="Arial Black" panose="020B0A04020102020204" pitchFamily="34" charset="0"/>
              </a:rPr>
              <a:t> </a:t>
            </a:r>
            <a:r>
              <a:rPr lang="es-GT" sz="1600" dirty="0" smtClean="0">
                <a:latin typeface="Arial Black" panose="020B0A04020102020204" pitchFamily="34" charset="0"/>
              </a:rPr>
              <a:t>                                                                                              Sheifer Gabriela</a:t>
            </a:r>
          </a:p>
          <a:p>
            <a:r>
              <a:rPr lang="es-GT" sz="1600" dirty="0" smtClean="0">
                <a:latin typeface="Arial Black" panose="020B0A04020102020204" pitchFamily="34" charset="0"/>
              </a:rPr>
              <a:t>                                                                                                Iguardia López</a:t>
            </a:r>
          </a:p>
          <a:p>
            <a:r>
              <a:rPr lang="es-GT" sz="1600" dirty="0">
                <a:solidFill>
                  <a:schemeClr val="tx2">
                    <a:lumMod val="75000"/>
                  </a:schemeClr>
                </a:solidFill>
                <a:latin typeface="Arial Black" panose="020B0A04020102020204" pitchFamily="34" charset="0"/>
              </a:rPr>
              <a:t> </a:t>
            </a:r>
            <a:r>
              <a:rPr lang="es-GT" sz="1600" dirty="0" smtClean="0">
                <a:solidFill>
                  <a:schemeClr val="tx2">
                    <a:lumMod val="75000"/>
                  </a:schemeClr>
                </a:solidFill>
                <a:latin typeface="Arial Black" panose="020B0A04020102020204" pitchFamily="34" charset="0"/>
              </a:rPr>
              <a:t>                                                                                      Grado:</a:t>
            </a:r>
          </a:p>
          <a:p>
            <a:r>
              <a:rPr lang="es-GT" sz="1600" dirty="0" smtClean="0">
                <a:latin typeface="Arial Black" panose="020B0A04020102020204" pitchFamily="34" charset="0"/>
              </a:rPr>
              <a:t>                                                                                               5to Bachillerato en computación                                   </a:t>
            </a:r>
          </a:p>
          <a:p>
            <a:r>
              <a:rPr lang="es-GT" sz="1600" dirty="0" smtClean="0">
                <a:latin typeface="Arial Black" panose="020B0A04020102020204" pitchFamily="34" charset="0"/>
              </a:rPr>
              <a:t>                                                                                                con orientación científica </a:t>
            </a:r>
          </a:p>
          <a:p>
            <a:r>
              <a:rPr lang="es-GT" sz="1600" dirty="0" smtClean="0">
                <a:latin typeface="Arial Black" panose="020B0A04020102020204" pitchFamily="34" charset="0"/>
              </a:rPr>
              <a:t>                                                                                        </a:t>
            </a:r>
            <a:r>
              <a:rPr lang="es-GT" sz="1600" dirty="0" smtClean="0">
                <a:solidFill>
                  <a:schemeClr val="tx2">
                    <a:lumMod val="75000"/>
                  </a:schemeClr>
                </a:solidFill>
                <a:latin typeface="Arial Black" panose="020B0A04020102020204" pitchFamily="34" charset="0"/>
              </a:rPr>
              <a:t>Clave:</a:t>
            </a:r>
            <a:r>
              <a:rPr lang="es-GT" sz="1600" dirty="0" smtClean="0">
                <a:latin typeface="Arial Black" panose="020B0A04020102020204" pitchFamily="34" charset="0"/>
              </a:rPr>
              <a:t> </a:t>
            </a:r>
          </a:p>
          <a:p>
            <a:r>
              <a:rPr lang="es-GT" sz="1600" dirty="0">
                <a:latin typeface="Arial Black" panose="020B0A04020102020204" pitchFamily="34" charset="0"/>
              </a:rPr>
              <a:t> </a:t>
            </a:r>
            <a:r>
              <a:rPr lang="es-GT" sz="1600" dirty="0" smtClean="0">
                <a:latin typeface="Arial Black" panose="020B0A04020102020204" pitchFamily="34" charset="0"/>
              </a:rPr>
              <a:t>                                                                                               17 </a:t>
            </a:r>
          </a:p>
          <a:p>
            <a:r>
              <a:rPr lang="es-GT" sz="1600" dirty="0" smtClean="0">
                <a:latin typeface="Arial Black" panose="020B0A04020102020204" pitchFamily="34" charset="0"/>
              </a:rPr>
              <a:t>                                                                                        </a:t>
            </a:r>
            <a:r>
              <a:rPr lang="es-GT" sz="1600" dirty="0">
                <a:solidFill>
                  <a:schemeClr val="tx2">
                    <a:lumMod val="75000"/>
                  </a:schemeClr>
                </a:solidFill>
                <a:latin typeface="Arial Black" panose="020B0A04020102020204" pitchFamily="34" charset="0"/>
              </a:rPr>
              <a:t>F</a:t>
            </a:r>
            <a:r>
              <a:rPr lang="es-GT" sz="1600" dirty="0" smtClean="0">
                <a:solidFill>
                  <a:schemeClr val="tx2">
                    <a:lumMod val="75000"/>
                  </a:schemeClr>
                </a:solidFill>
                <a:latin typeface="Arial Black" panose="020B0A04020102020204" pitchFamily="34" charset="0"/>
              </a:rPr>
              <a:t>echa:</a:t>
            </a:r>
          </a:p>
          <a:p>
            <a:r>
              <a:rPr lang="es-GT" sz="1600" dirty="0" smtClean="0">
                <a:latin typeface="Arial Black" panose="020B0A04020102020204" pitchFamily="34" charset="0"/>
              </a:rPr>
              <a:t>                                                                                                 20 de abril del 2017</a:t>
            </a:r>
          </a:p>
          <a:p>
            <a:endParaRPr lang="es-GT" dirty="0"/>
          </a:p>
        </p:txBody>
      </p:sp>
    </p:spTree>
    <p:extLst>
      <p:ext uri="{BB962C8B-B14F-4D97-AF65-F5344CB8AC3E}">
        <p14:creationId xmlns:p14="http://schemas.microsoft.com/office/powerpoint/2010/main" val="2291592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92055" y="437076"/>
            <a:ext cx="6235972" cy="923330"/>
          </a:xfrm>
          <a:prstGeom prst="rect">
            <a:avLst/>
          </a:prstGeom>
          <a:noFill/>
        </p:spPr>
        <p:txBody>
          <a:bodyPr wrap="squar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Conclusiones</a:t>
            </a:r>
          </a:p>
        </p:txBody>
      </p:sp>
      <p:sp>
        <p:nvSpPr>
          <p:cNvPr id="3" name="CuadroTexto 2"/>
          <p:cNvSpPr txBox="1"/>
          <p:nvPr/>
        </p:nvSpPr>
        <p:spPr>
          <a:xfrm>
            <a:off x="1440493" y="1623454"/>
            <a:ext cx="8880954" cy="4093428"/>
          </a:xfrm>
          <a:prstGeom prst="rect">
            <a:avLst/>
          </a:prstGeom>
          <a:noFill/>
        </p:spPr>
        <p:txBody>
          <a:bodyPr wrap="square" rtlCol="0">
            <a:spAutoFit/>
          </a:bodyPr>
          <a:lstStyle/>
          <a:p>
            <a:r>
              <a:rPr lang="es-GT" sz="2000" dirty="0" smtClean="0">
                <a:latin typeface="Arial Black" panose="020B0A04020102020204" pitchFamily="34" charset="0"/>
              </a:rPr>
              <a:t>La computadora es una herramienta muy útil y necesaria para la sociedad  tiene muchas ventajas hoy en día y se puede buscar una que se acomode al presupuesto adecuado.</a:t>
            </a:r>
          </a:p>
          <a:p>
            <a:endParaRPr lang="es-GT" sz="2000" dirty="0">
              <a:latin typeface="Arial Black" panose="020B0A04020102020204" pitchFamily="34" charset="0"/>
            </a:endParaRPr>
          </a:p>
          <a:p>
            <a:r>
              <a:rPr lang="es-GT" sz="2000" dirty="0" smtClean="0">
                <a:latin typeface="Arial Black" panose="020B0A04020102020204" pitchFamily="34" charset="0"/>
              </a:rPr>
              <a:t>La programación es un proceso orientado a objetos con el pueden desarrollarse diversos programas, procesos o actividades necesarias para cada situación o espacio en especial.</a:t>
            </a:r>
          </a:p>
          <a:p>
            <a:endParaRPr lang="es-GT" sz="2000" dirty="0">
              <a:latin typeface="Arial Black" panose="020B0A04020102020204" pitchFamily="34" charset="0"/>
            </a:endParaRPr>
          </a:p>
          <a:p>
            <a:r>
              <a:rPr lang="es-GT" sz="2000" dirty="0" smtClean="0">
                <a:latin typeface="Arial Black" panose="020B0A04020102020204" pitchFamily="34" charset="0"/>
              </a:rPr>
              <a:t>EL mantenimiento preventivo es útil y practico ya se puede realizar por uno mismo y nos ayuda en muchos aspectos ya es Productivo, de bajo costo y le dará mas tiempo de vida a nuestra computadora.</a:t>
            </a:r>
          </a:p>
        </p:txBody>
      </p:sp>
    </p:spTree>
    <p:extLst>
      <p:ext uri="{BB962C8B-B14F-4D97-AF65-F5344CB8AC3E}">
        <p14:creationId xmlns:p14="http://schemas.microsoft.com/office/powerpoint/2010/main" val="309566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52883" y="1139869"/>
            <a:ext cx="8915399" cy="1368468"/>
          </a:xfrm>
        </p:spPr>
        <p:txBody>
          <a:bodyPr/>
          <a:lstStyle/>
          <a:p>
            <a:r>
              <a:rPr lang="es-GT" dirty="0" smtClean="0">
                <a:solidFill>
                  <a:schemeClr val="tx2">
                    <a:lumMod val="75000"/>
                  </a:schemeClr>
                </a:solidFill>
                <a:latin typeface="Algerian" panose="04020705040A02060702" pitchFamily="82" charset="0"/>
              </a:rPr>
              <a:t>Introducción </a:t>
            </a:r>
            <a:endParaRPr lang="es-GT" dirty="0">
              <a:solidFill>
                <a:schemeClr val="tx2">
                  <a:lumMod val="75000"/>
                </a:schemeClr>
              </a:solidFill>
              <a:latin typeface="Algerian" panose="04020705040A02060702" pitchFamily="82" charset="0"/>
            </a:endParaRPr>
          </a:p>
        </p:txBody>
      </p:sp>
      <p:sp>
        <p:nvSpPr>
          <p:cNvPr id="3" name="Subtítulo 2"/>
          <p:cNvSpPr>
            <a:spLocks noGrp="1"/>
          </p:cNvSpPr>
          <p:nvPr>
            <p:ph type="subTitle" idx="1"/>
          </p:nvPr>
        </p:nvSpPr>
        <p:spPr>
          <a:xfrm>
            <a:off x="1615859" y="2730674"/>
            <a:ext cx="9124666" cy="3244241"/>
          </a:xfrm>
        </p:spPr>
        <p:txBody>
          <a:bodyPr/>
          <a:lstStyle/>
          <a:p>
            <a:r>
              <a:rPr lang="es-GT" dirty="0" smtClean="0">
                <a:latin typeface="Arial Black" panose="020B0A04020102020204" pitchFamily="34" charset="0"/>
              </a:rPr>
              <a:t>A continuación se le presentara un trabajo sobre La historia de la computadora, La historia de la Programación y El Mantenimiento preventivo.</a:t>
            </a:r>
          </a:p>
          <a:p>
            <a:r>
              <a:rPr lang="es-GT" dirty="0" smtClean="0">
                <a:latin typeface="Arial Black" panose="020B0A04020102020204" pitchFamily="34" charset="0"/>
              </a:rPr>
              <a:t>Consta de los conceptos específicos de ellos y se le mostrara datos curiosos que le ayudaran y darán apoyo sobre como interpretar o desarrollar los temas anteriores.</a:t>
            </a:r>
          </a:p>
          <a:p>
            <a:endParaRPr lang="es-GT" dirty="0"/>
          </a:p>
        </p:txBody>
      </p:sp>
    </p:spTree>
    <p:extLst>
      <p:ext uri="{BB962C8B-B14F-4D97-AF65-F5344CB8AC3E}">
        <p14:creationId xmlns:p14="http://schemas.microsoft.com/office/powerpoint/2010/main" val="86079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215160" y="336776"/>
            <a:ext cx="9385904" cy="923330"/>
          </a:xfrm>
          <a:prstGeom prst="rect">
            <a:avLst/>
          </a:prstGeom>
          <a:noFill/>
        </p:spPr>
        <p:txBody>
          <a:bodyPr wrap="none" lIns="91440" tIns="45720" rIns="91440" bIns="45720">
            <a:spAutoFit/>
          </a:bodyPr>
          <a:lstStyle/>
          <a:p>
            <a:pPr algn="ctr"/>
            <a:r>
              <a:rPr lang="es-ES" sz="5400" b="1" dirty="0" smtClean="0">
                <a:ln w="22225">
                  <a:solidFill>
                    <a:schemeClr val="accent2"/>
                  </a:solidFill>
                  <a:prstDash val="solid"/>
                </a:ln>
                <a:solidFill>
                  <a:schemeClr val="accent2">
                    <a:lumMod val="40000"/>
                    <a:lumOff val="60000"/>
                  </a:schemeClr>
                </a:solidFill>
              </a:rPr>
              <a:t>Historia de la computadora</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4" name="CuadroTexto 3"/>
          <p:cNvSpPr txBox="1"/>
          <p:nvPr/>
        </p:nvSpPr>
        <p:spPr>
          <a:xfrm>
            <a:off x="1215160" y="1410355"/>
            <a:ext cx="9695146" cy="5447645"/>
          </a:xfrm>
          <a:prstGeom prst="rect">
            <a:avLst/>
          </a:prstGeom>
          <a:noFill/>
        </p:spPr>
        <p:txBody>
          <a:bodyPr wrap="square" rtlCol="0">
            <a:spAutoFit/>
          </a:bodyPr>
          <a:lstStyle/>
          <a:p>
            <a:r>
              <a:rPr lang="es-GT" sz="1400" dirty="0">
                <a:latin typeface="Arial Black" panose="020B0A04020102020204" pitchFamily="34" charset="0"/>
              </a:rPr>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sz="1400" dirty="0">
                <a:latin typeface="Arial Black" panose="020B0A04020102020204" pitchFamily="34" charset="0"/>
              </a:rPr>
              <a:t>El inventor francés Joseph Marie Jacquard, al diseñar un telar automático, utilizó delgadas placas de madera perforadas para controlar el tejido utilizado en los diseños complejos. Durante la década de 1880 el estadístico estadounidense Herman Hollerith concibió la idea de utilizar tarjetas perforadas, similares a las placas de Jacquard, para procesar datos. Hollerith consiguió compilar la información estadística destinada al censo de población de 1890 de Estados Unidos mediante la utilización de un sistema que hacía pasar tarjetas perforadas sobre contactos eléctricos.</a:t>
            </a:r>
          </a:p>
          <a:p>
            <a:r>
              <a:rPr lang="es-GT" sz="1400" b="1" dirty="0">
                <a:latin typeface="Arial Black" panose="020B0A04020102020204" pitchFamily="34" charset="0"/>
              </a:rPr>
              <a:t>La máquina analítica</a:t>
            </a:r>
            <a:endParaRPr lang="es-GT" sz="1400" dirty="0">
              <a:latin typeface="Arial Black" panose="020B0A04020102020204" pitchFamily="34" charset="0"/>
            </a:endParaRPr>
          </a:p>
          <a:p>
            <a:r>
              <a:rPr lang="es-GT" sz="1400" dirty="0">
                <a:latin typeface="Arial Black" panose="020B0A04020102020204" pitchFamily="34" charset="0"/>
              </a:rPr>
              <a:t>También en el siglo XIX el matemático e inventor británico Charles Babbage elaboró los principios de </a:t>
            </a:r>
            <a:r>
              <a:rPr lang="es-GT" sz="1400" dirty="0" smtClean="0">
                <a:latin typeface="Arial Black" panose="020B0A04020102020204" pitchFamily="34" charset="0"/>
              </a:rPr>
              <a:t>l </a:t>
            </a:r>
            <a:r>
              <a:rPr lang="es-GT" sz="1400" dirty="0">
                <a:latin typeface="Arial Black" panose="020B0A04020102020204" pitchFamily="34" charset="0"/>
              </a:rPr>
              <a:t>computadora digital moderna. Inventó una serie de máquinas, como la máquina diferencial, diseñadas para solucionar problemas matemáticos complejos. Muchos historiadores consideran a Babbage y a su socia, la matemática británica Augusta Ada Byron (1815-1852), hija del poeta inglés Lord Byron, como a los verdaderos inventores de la </a:t>
            </a:r>
            <a:r>
              <a:rPr lang="es-GT" sz="1400" dirty="0" smtClean="0">
                <a:latin typeface="Arial Black" panose="020B0A04020102020204" pitchFamily="34" charset="0"/>
              </a:rPr>
              <a:t>computadora</a:t>
            </a:r>
            <a:r>
              <a:rPr lang="es-GT" sz="1400" dirty="0">
                <a:latin typeface="Arial Black" panose="020B0A04020102020204" pitchFamily="34" charset="0"/>
              </a:rPr>
              <a:t> digital moderna. La tecnología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memoria para guardar los datos, un </a:t>
            </a:r>
            <a:r>
              <a:rPr lang="es-GT" sz="1400" dirty="0" smtClean="0">
                <a:latin typeface="Arial Black" panose="020B0A04020102020204" pitchFamily="34" charset="0"/>
              </a:rPr>
              <a:t>procesador para </a:t>
            </a:r>
            <a:r>
              <a:rPr lang="es-GT" sz="1400" dirty="0">
                <a:latin typeface="Arial Black" panose="020B0A04020102020204" pitchFamily="34" charset="0"/>
              </a:rPr>
              <a:t>las operaciones matemáticas y una impresora para hacer permanente el </a:t>
            </a:r>
            <a:r>
              <a:rPr lang="es-GT" sz="1400" dirty="0" smtClean="0">
                <a:latin typeface="Arial Black" panose="020B0A04020102020204" pitchFamily="34" charset="0"/>
              </a:rPr>
              <a:t>registro.</a:t>
            </a:r>
            <a:endParaRPr lang="es-GT" sz="1400" dirty="0">
              <a:latin typeface="Arial Black" panose="020B0A04020102020204" pitchFamily="34" charset="0"/>
            </a:endParaRPr>
          </a:p>
          <a:p>
            <a:endParaRPr lang="es-GT" sz="1200" dirty="0">
              <a:latin typeface="Arial Black" panose="020B0A04020102020204" pitchFamily="34" charset="0"/>
            </a:endParaRPr>
          </a:p>
        </p:txBody>
      </p:sp>
    </p:spTree>
    <p:extLst>
      <p:ext uri="{BB962C8B-B14F-4D97-AF65-F5344CB8AC3E}">
        <p14:creationId xmlns:p14="http://schemas.microsoft.com/office/powerpoint/2010/main" val="168859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0868" y="461665"/>
            <a:ext cx="9688339" cy="2066794"/>
          </a:xfrm>
        </p:spPr>
        <p:txBody>
          <a:bodyPr>
            <a:noAutofit/>
          </a:bodyPr>
          <a:lstStyle/>
          <a:p>
            <a:pPr algn="just"/>
            <a:r>
              <a:rPr lang="es-GT" sz="1600" b="1" dirty="0" smtClean="0">
                <a:solidFill>
                  <a:schemeClr val="tx2">
                    <a:lumMod val="75000"/>
                  </a:schemeClr>
                </a:solidFill>
                <a:latin typeface="Arial Black" panose="020B0A04020102020204" pitchFamily="34" charset="0"/>
              </a:rPr>
              <a:t/>
            </a:r>
            <a:br>
              <a:rPr lang="es-GT" sz="1600" b="1" dirty="0" smtClean="0">
                <a:solidFill>
                  <a:schemeClr val="tx2">
                    <a:lumMod val="75000"/>
                  </a:schemeClr>
                </a:solidFill>
                <a:latin typeface="Arial Black" panose="020B0A04020102020204" pitchFamily="34" charset="0"/>
              </a:rPr>
            </a:br>
            <a:r>
              <a:rPr lang="es-GT" sz="1600" dirty="0">
                <a:latin typeface="Arial Black" panose="020B0A04020102020204" pitchFamily="34" charset="0"/>
              </a:rPr>
              <a:t/>
            </a:r>
            <a:br>
              <a:rPr lang="es-GT" sz="1600" dirty="0">
                <a:latin typeface="Arial Black" panose="020B0A04020102020204" pitchFamily="34" charset="0"/>
              </a:rPr>
            </a:br>
            <a:r>
              <a:rPr lang="es-GT" sz="1600" dirty="0">
                <a:latin typeface="Arial Black" panose="020B0A04020102020204" pitchFamily="34" charset="0"/>
              </a:rPr>
              <a:t>Los ordenadores analógicos comenzaron a construirse a principios del siglo XX. Los primeros modelos realizaban los cálculos mediante ejes y engranajes giratorios. Con estas máquinas se evaluaban las aproximaciones numéricas de </a:t>
            </a:r>
            <a:r>
              <a:rPr lang="es-GT" sz="1600" dirty="0" smtClean="0">
                <a:latin typeface="Arial Black" panose="020B0A04020102020204" pitchFamily="34" charset="0"/>
              </a:rPr>
              <a:t>ecuaciones</a:t>
            </a:r>
            <a:r>
              <a:rPr lang="es-GT" sz="1600" dirty="0">
                <a:latin typeface="Arial Black" panose="020B0A04020102020204" pitchFamily="34" charset="0"/>
              </a:rPr>
              <a:t> </a:t>
            </a:r>
            <a:r>
              <a:rPr lang="es-GT" sz="1600" dirty="0" smtClean="0">
                <a:latin typeface="Arial Black" panose="020B0A04020102020204" pitchFamily="34" charset="0"/>
              </a:rPr>
              <a:t>demasiado </a:t>
            </a:r>
            <a:r>
              <a:rPr lang="es-GT" sz="1600" dirty="0">
                <a:latin typeface="Arial Black" panose="020B0A04020102020204" pitchFamily="34" charset="0"/>
              </a:rPr>
              <a:t>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t>
            </a:r>
            <a:r>
              <a:rPr lang="es-GT" sz="1600" dirty="0" smtClean="0">
                <a:latin typeface="Arial Black" panose="020B0A04020102020204" pitchFamily="34" charset="0"/>
              </a:rPr>
              <a:t>aviación. </a:t>
            </a:r>
            <a:endParaRPr lang="es-GT" sz="1600" dirty="0">
              <a:latin typeface="Arial Black" panose="020B0A04020102020204" pitchFamily="34" charset="0"/>
            </a:endParaRP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744" y="3192338"/>
            <a:ext cx="4709964" cy="3134268"/>
          </a:xfrm>
        </p:spPr>
      </p:pic>
      <p:sp>
        <p:nvSpPr>
          <p:cNvPr id="4" name="Rectángulo 3"/>
          <p:cNvSpPr/>
          <p:nvPr/>
        </p:nvSpPr>
        <p:spPr>
          <a:xfrm>
            <a:off x="2116900" y="0"/>
            <a:ext cx="7686786" cy="923330"/>
          </a:xfrm>
          <a:prstGeom prst="rect">
            <a:avLst/>
          </a:prstGeom>
          <a:noFill/>
        </p:spPr>
        <p:txBody>
          <a:bodyPr wrap="squar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Primeros Ordenadores</a:t>
            </a:r>
            <a:endParaRPr lang="es-ES" sz="5400" b="1" cap="none" spc="0" dirty="0">
              <a:ln w="22225">
                <a:solidFill>
                  <a:schemeClr val="accent2"/>
                </a:solidFill>
                <a:prstDash val="solid"/>
              </a:ln>
              <a:solidFill>
                <a:schemeClr val="accent2">
                  <a:lumMod val="40000"/>
                  <a:lumOff val="60000"/>
                </a:schemeClr>
              </a:solidFill>
              <a:effectLst/>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539" y="3192338"/>
            <a:ext cx="4538303" cy="3134268"/>
          </a:xfrm>
          <a:prstGeom prst="rect">
            <a:avLst/>
          </a:prstGeom>
        </p:spPr>
      </p:pic>
    </p:spTree>
    <p:extLst>
      <p:ext uri="{BB962C8B-B14F-4D97-AF65-F5344CB8AC3E}">
        <p14:creationId xmlns:p14="http://schemas.microsoft.com/office/powerpoint/2010/main" val="376993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47541" y="211609"/>
            <a:ext cx="9496510" cy="923330"/>
          </a:xfrm>
          <a:prstGeom prst="rect">
            <a:avLst/>
          </a:prstGeom>
          <a:noFill/>
        </p:spPr>
        <p:txBody>
          <a:bodyPr wrap="non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Historia de la Programación</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3" name="CuadroTexto 2"/>
          <p:cNvSpPr txBox="1"/>
          <p:nvPr/>
        </p:nvSpPr>
        <p:spPr>
          <a:xfrm>
            <a:off x="1095588" y="1104957"/>
            <a:ext cx="9800415" cy="5401479"/>
          </a:xfrm>
          <a:prstGeom prst="rect">
            <a:avLst/>
          </a:prstGeom>
          <a:noFill/>
        </p:spPr>
        <p:txBody>
          <a:bodyPr wrap="square" rtlCol="0">
            <a:spAutoFit/>
          </a:bodyPr>
          <a:lstStyle/>
          <a:p>
            <a:r>
              <a:rPr lang="es-GT" sz="1500" dirty="0">
                <a:latin typeface="Arial Black" panose="020B0A04020102020204" pitchFamily="34" charset="0"/>
              </a:rPr>
              <a:t>La programación informática o programación algorítmica, acortada como programación, es el proceso de diseñar, codificar, depurar y mantener el código fuente de programas de computadora. El código fuente es escrito en un lenguaje de programación.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 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a:t>
            </a:r>
          </a:p>
          <a:p>
            <a:r>
              <a:rPr lang="es-GT" sz="1500" dirty="0">
                <a:latin typeface="Arial Black" panose="020B0A04020102020204" pitchFamily="34" charset="0"/>
              </a:rPr>
              <a:t>La programación se rige por reglas y un conjunto más o menos reducido de órdenes, expresiones, instrucciones y comandos que tienden a asemejarse a una lengua natural acotada (en inglés); y que además tienen la particularidad de una reducida ambigüedad. Cuanto menos ambiguo es un lenguaje de programación, se dice, es más potente. Bajo esta premisa, y en el extremo, el lenguaje más potente existente es el binario, con ambigüedad nula (lo cual lleva a pensar así del lenguaje ensamblador).[cita requerida]</a:t>
            </a:r>
          </a:p>
          <a:p>
            <a:endParaRPr lang="es-GT" sz="1500" dirty="0">
              <a:latin typeface="Arial Black" panose="020B0A04020102020204" pitchFamily="34" charset="0"/>
            </a:endParaRPr>
          </a:p>
          <a:p>
            <a:r>
              <a:rPr lang="es-GT" sz="1500" dirty="0">
                <a:latin typeface="Arial Black" panose="020B0A04020102020204" pitchFamily="34" charset="0"/>
              </a:rPr>
              <a:t>En los lenguajes de programación de alto nivel se distinguen diversos elementos entre los que se incluyen el léxico propio del lenguaje y las reglas semánticas y sintácticas.</a:t>
            </a:r>
          </a:p>
        </p:txBody>
      </p:sp>
    </p:spTree>
    <p:extLst>
      <p:ext uri="{BB962C8B-B14F-4D97-AF65-F5344CB8AC3E}">
        <p14:creationId xmlns:p14="http://schemas.microsoft.com/office/powerpoint/2010/main" val="265465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9008" y="1237885"/>
            <a:ext cx="9290891" cy="2657710"/>
          </a:xfrm>
        </p:spPr>
        <p:txBody>
          <a:bodyPr>
            <a:noAutofit/>
          </a:bodyPr>
          <a:lstStyle/>
          <a:p>
            <a:r>
              <a:rPr lang="es-GT" sz="1600" b="1" dirty="0">
                <a:latin typeface="Arial Black" panose="020B0A04020102020204" pitchFamily="34" charset="0"/>
              </a:rPr>
              <a:t>George Bernard </a:t>
            </a:r>
            <a:r>
              <a:rPr lang="es-GT" sz="1600" b="1" dirty="0" err="1">
                <a:latin typeface="Arial Black" panose="020B0A04020102020204" pitchFamily="34" charset="0"/>
              </a:rPr>
              <a:t>Dantzig</a:t>
            </a:r>
            <a:r>
              <a:rPr lang="es-GT" sz="1600" b="1" dirty="0">
                <a:latin typeface="Arial Black" panose="020B0A04020102020204" pitchFamily="34" charset="0"/>
              </a:rPr>
              <a:t> (8 de noviembre de 1914 – 13 de mayo de 2005) fue un profesor, físico y matemático estadounidense, reconocido por desarrollar el método simplex y es considerado como el "padre de la programación lineal". Recibió muchos honores, tales como la Medalla Nacional </a:t>
            </a:r>
            <a:r>
              <a:rPr lang="es-GT" sz="1600" b="1" dirty="0" smtClean="0">
                <a:latin typeface="Arial Black" panose="020B0A04020102020204" pitchFamily="34" charset="0"/>
              </a:rPr>
              <a:t>de </a:t>
            </a:r>
            <a:r>
              <a:rPr lang="es-GT" sz="1600" b="1" dirty="0">
                <a:latin typeface="Arial Black" panose="020B0A04020102020204" pitchFamily="34" charset="0"/>
              </a:rPr>
              <a:t>Ciencia en 1975 y el premio de Teoría John von Neumann en 1974</a:t>
            </a:r>
            <a:r>
              <a:rPr lang="es-GT" sz="1600" b="1" dirty="0">
                <a:latin typeface="Arial Black" panose="020B0A04020102020204" pitchFamily="34" charset="0"/>
              </a:rPr>
              <a:t>.</a:t>
            </a:r>
            <a:br>
              <a:rPr lang="es-GT" sz="1600" b="1" dirty="0">
                <a:latin typeface="Arial Black" panose="020B0A04020102020204" pitchFamily="34" charset="0"/>
              </a:rPr>
            </a:br>
            <a:r>
              <a:rPr lang="es-GT" sz="1600" b="1" dirty="0">
                <a:latin typeface="Arial Black" panose="020B0A04020102020204" pitchFamily="34" charset="0"/>
              </a:rPr>
              <a:t>n hecho real en la vida de </a:t>
            </a:r>
            <a:r>
              <a:rPr lang="es-GT" sz="1600" b="1" dirty="0" err="1">
                <a:latin typeface="Arial Black" panose="020B0A04020102020204" pitchFamily="34" charset="0"/>
              </a:rPr>
              <a:t>Dantzig</a:t>
            </a:r>
            <a:r>
              <a:rPr lang="es-GT" sz="1600" b="1" dirty="0">
                <a:latin typeface="Arial Black" panose="020B0A04020102020204" pitchFamily="34" charset="0"/>
              </a:rPr>
              <a:t> dio origen a una famosa leyenda en 1939, cuando era un estudiante en Berkeley. Al comienzo de una clase a la que </a:t>
            </a:r>
            <a:r>
              <a:rPr lang="es-GT" sz="1600" b="1" dirty="0" err="1">
                <a:latin typeface="Arial Black" panose="020B0A04020102020204" pitchFamily="34" charset="0"/>
              </a:rPr>
              <a:t>Dantzig</a:t>
            </a:r>
            <a:r>
              <a:rPr lang="es-GT" sz="1600" b="1" dirty="0">
                <a:latin typeface="Arial Black" panose="020B0A04020102020204" pitchFamily="34" charset="0"/>
              </a:rPr>
              <a:t> acudía con retraso, el profesor </a:t>
            </a:r>
            <a:r>
              <a:rPr lang="es-GT" sz="1600" b="1" dirty="0" err="1">
                <a:latin typeface="Arial Black" panose="020B0A04020102020204" pitchFamily="34" charset="0"/>
              </a:rPr>
              <a:t>Jerzy</a:t>
            </a:r>
            <a:r>
              <a:rPr lang="es-GT" sz="1600" b="1" dirty="0">
                <a:latin typeface="Arial Black" panose="020B0A04020102020204" pitchFamily="34" charset="0"/>
              </a:rPr>
              <a:t> </a:t>
            </a:r>
            <a:r>
              <a:rPr lang="es-GT" sz="1600" b="1" dirty="0" err="1">
                <a:latin typeface="Arial Black" panose="020B0A04020102020204" pitchFamily="34" charset="0"/>
              </a:rPr>
              <a:t>Neyman</a:t>
            </a:r>
            <a:r>
              <a:rPr lang="es-GT" sz="1600" b="1" dirty="0">
                <a:latin typeface="Arial Black" panose="020B0A04020102020204" pitchFamily="34" charset="0"/>
              </a:rPr>
              <a:t> escribió en la pizarra dos ejemplos famosos de problemas estadísticos aún no resueltos. Al llegar </a:t>
            </a:r>
            <a:r>
              <a:rPr lang="es-GT" sz="1600" b="1" dirty="0" err="1">
                <a:latin typeface="Arial Black" panose="020B0A04020102020204" pitchFamily="34" charset="0"/>
              </a:rPr>
              <a:t>Dantzig</a:t>
            </a:r>
            <a:r>
              <a:rPr lang="es-GT" sz="1600" b="1" dirty="0">
                <a:latin typeface="Arial Black" panose="020B0A04020102020204" pitchFamily="34" charset="0"/>
              </a:rPr>
              <a:t> a clase, pensó que los dos problemas eran tarea para casa y los anotó en su cuaderno.</a:t>
            </a:r>
            <a:r>
              <a:rPr lang="es-GT" sz="1600" b="1" dirty="0" smtClean="0">
                <a:latin typeface="Arial Black" panose="020B0A04020102020204" pitchFamily="34" charset="0"/>
              </a:rPr>
              <a:t/>
            </a:r>
            <a:br>
              <a:rPr lang="es-GT" sz="1600" b="1" dirty="0" smtClean="0">
                <a:latin typeface="Arial Black" panose="020B0A04020102020204" pitchFamily="34" charset="0"/>
              </a:rPr>
            </a:br>
            <a:endParaRPr lang="es-GT" sz="1600" b="1" dirty="0">
              <a:latin typeface="Arial Black" panose="020B0A04020102020204" pitchFamily="34" charset="0"/>
            </a:endParaRPr>
          </a:p>
        </p:txBody>
      </p:sp>
      <p:pic>
        <p:nvPicPr>
          <p:cNvPr id="5" name="Marcador de contenido 4"/>
          <p:cNvPicPr>
            <a:picLocks noGrp="1" noChangeAspect="1"/>
          </p:cNvPicPr>
          <p:nvPr>
            <p:ph idx="1"/>
          </p:nvPr>
        </p:nvPicPr>
        <p:blipFill>
          <a:blip r:embed="rId2"/>
          <a:stretch>
            <a:fillRect/>
          </a:stretch>
        </p:blipFill>
        <p:spPr>
          <a:xfrm>
            <a:off x="2968670" y="4032359"/>
            <a:ext cx="4831404" cy="2275340"/>
          </a:xfrm>
          <a:prstGeom prst="rect">
            <a:avLst/>
          </a:prstGeom>
        </p:spPr>
      </p:pic>
      <p:sp>
        <p:nvSpPr>
          <p:cNvPr id="4" name="Rectángulo 3"/>
          <p:cNvSpPr/>
          <p:nvPr/>
        </p:nvSpPr>
        <p:spPr>
          <a:xfrm>
            <a:off x="1149008" y="314555"/>
            <a:ext cx="9217588" cy="923330"/>
          </a:xfrm>
          <a:prstGeom prst="rect">
            <a:avLst/>
          </a:prstGeom>
          <a:noFill/>
        </p:spPr>
        <p:txBody>
          <a:bodyPr wrap="non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Padre de la Programación </a:t>
            </a:r>
            <a:endParaRPr lang="es-E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9977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04181" y="3597"/>
            <a:ext cx="10007869" cy="923330"/>
          </a:xfrm>
          <a:prstGeom prst="rect">
            <a:avLst/>
          </a:prstGeom>
          <a:noFill/>
        </p:spPr>
        <p:txBody>
          <a:bodyPr wrap="non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MANTENIMIENTO PREVENTIVO</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3" name="CuadroTexto 2"/>
          <p:cNvSpPr txBox="1"/>
          <p:nvPr/>
        </p:nvSpPr>
        <p:spPr>
          <a:xfrm>
            <a:off x="919014" y="926927"/>
            <a:ext cx="11022904" cy="5909310"/>
          </a:xfrm>
          <a:prstGeom prst="rect">
            <a:avLst/>
          </a:prstGeom>
          <a:noFill/>
        </p:spPr>
        <p:txBody>
          <a:bodyPr wrap="square" rtlCol="0">
            <a:spAutoFit/>
          </a:bodyPr>
          <a:lstStyle/>
          <a:p>
            <a:r>
              <a:rPr lang="es-GT" sz="1400" dirty="0" smtClean="0">
                <a:latin typeface="Arial Black" panose="020B0A04020102020204" pitchFamily="34" charset="0"/>
              </a:rPr>
              <a:t>El mantenimiento </a:t>
            </a:r>
            <a:r>
              <a:rPr lang="es-GT" sz="1400" dirty="0">
                <a:latin typeface="Arial Black" panose="020B0A04020102020204" pitchFamily="34" charset="0"/>
              </a:rPr>
              <a:t>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r>
              <a:rPr lang="es-GT" sz="1400" dirty="0" smtClean="0">
                <a:latin typeface="Arial Black" panose="020B0A04020102020204" pitchFamily="34" charset="0"/>
              </a:rPr>
              <a:t>El </a:t>
            </a:r>
            <a:r>
              <a:rPr lang="es-GT" sz="1400" dirty="0">
                <a:latin typeface="Arial Black" panose="020B0A04020102020204" pitchFamily="34" charset="0"/>
              </a:rPr>
              <a:t>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sz="1400" dirty="0">
              <a:latin typeface="Arial Black" panose="020B0A04020102020204" pitchFamily="34" charset="0"/>
            </a:endParaRPr>
          </a:p>
          <a:p>
            <a:r>
              <a:rPr lang="es-GT" sz="1400" dirty="0">
                <a:latin typeface="Arial Black" panose="020B0A040201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r>
              <a:rPr lang="es-GT" sz="1400" dirty="0" smtClean="0">
                <a:latin typeface="Arial Black" panose="020B0A04020102020204" pitchFamily="34" charset="0"/>
              </a:rPr>
              <a:t>.</a:t>
            </a:r>
          </a:p>
          <a:p>
            <a:endParaRPr lang="es-GT" sz="1400" dirty="0" smtClean="0">
              <a:latin typeface="Arial Black" panose="020B0A04020102020204" pitchFamily="34" charset="0"/>
            </a:endParaRPr>
          </a:p>
          <a:p>
            <a:r>
              <a:rPr lang="es-GT" sz="1400" dirty="0">
                <a:solidFill>
                  <a:schemeClr val="tx2">
                    <a:lumMod val="75000"/>
                  </a:schemeClr>
                </a:solidFill>
                <a:latin typeface="Arial Black" panose="020B0A04020102020204" pitchFamily="34" charset="0"/>
              </a:rPr>
              <a:t>El mantenimiento programado, </a:t>
            </a:r>
            <a:r>
              <a:rPr lang="es-GT" sz="1400" dirty="0">
                <a:latin typeface="Arial Black" panose="020B0A04020102020204" pitchFamily="34" charset="0"/>
              </a:rPr>
              <a:t>donde las revisiones se realizan por tiempo, kilometraje, horas de funcionamiento, etc. Así si ponemos por ejemplo un automóvil, y determinamos un mantenimiento programado, la presión de las ruedas se revisa cada tres meses, el aceite del motor se cambia cada 10 000 km, y la correa de distribución cada 90 000 km.</a:t>
            </a:r>
          </a:p>
          <a:p>
            <a:endParaRPr lang="es-GT" sz="1400" dirty="0">
              <a:latin typeface="Arial Black" panose="020B0A04020102020204" pitchFamily="34" charset="0"/>
            </a:endParaRPr>
          </a:p>
          <a:p>
            <a:r>
              <a:rPr lang="es-GT" sz="1400" dirty="0">
                <a:solidFill>
                  <a:schemeClr val="tx2">
                    <a:lumMod val="75000"/>
                  </a:schemeClr>
                </a:solidFill>
                <a:latin typeface="Arial Black" panose="020B0A04020102020204" pitchFamily="34" charset="0"/>
              </a:rPr>
              <a:t>El mantenimiento predictivo</a:t>
            </a:r>
            <a:r>
              <a:rPr lang="es-GT" sz="1400" dirty="0">
                <a:latin typeface="Arial Black" panose="020B0A04020102020204" pitchFamily="34" charset="0"/>
              </a:rPr>
              <a:t>, trata de determinar el momento en el cual se deben efectuar las reparaciones mediante un seguimiento que determine el periodo máximo de utilización antes de ser reparado.</a:t>
            </a:r>
          </a:p>
          <a:p>
            <a:endParaRPr lang="es-GT" sz="1400" dirty="0">
              <a:latin typeface="Arial Black" panose="020B0A04020102020204" pitchFamily="34" charset="0"/>
            </a:endParaRPr>
          </a:p>
          <a:p>
            <a:r>
              <a:rPr lang="es-GT" sz="1400" dirty="0">
                <a:solidFill>
                  <a:schemeClr val="tx2">
                    <a:lumMod val="75000"/>
                  </a:schemeClr>
                </a:solidFill>
                <a:latin typeface="Arial Black" panose="020B0A04020102020204" pitchFamily="34" charset="0"/>
              </a:rPr>
              <a:t>El mantenimiento de </a:t>
            </a:r>
            <a:r>
              <a:rPr lang="es-GT" sz="1400" dirty="0" smtClean="0">
                <a:solidFill>
                  <a:schemeClr val="tx2">
                    <a:lumMod val="75000"/>
                  </a:schemeClr>
                </a:solidFill>
                <a:latin typeface="Arial Black" panose="020B0A04020102020204" pitchFamily="34" charset="0"/>
              </a:rPr>
              <a:t>oportunidad, </a:t>
            </a:r>
            <a:r>
              <a:rPr lang="es-GT" sz="1400" dirty="0">
                <a:latin typeface="Arial Black" panose="020B0A04020102020204" pitchFamily="34" charset="0"/>
              </a:rPr>
              <a:t>es aquel que se realiza aprovechando los periodos de no utilización, evitando de este modo parar los equipos o las instalaciones cuando están en uso. Volviendo al ejemplo de nuestro automóvil, si utilizamos el auto solo unos días a la semana y pretendemos hacer un viaje largo con él, es lógico realizar las revisiones y posibles reparaciones en los días en los que no necesitamos el coche, antes de iniciar el viaje, garantizando de este modo su buen funcionamiento durante el mismo.</a:t>
            </a:r>
          </a:p>
        </p:txBody>
      </p:sp>
    </p:spTree>
    <p:extLst>
      <p:ext uri="{BB962C8B-B14F-4D97-AF65-F5344CB8AC3E}">
        <p14:creationId xmlns:p14="http://schemas.microsoft.com/office/powerpoint/2010/main" val="239313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9765" y="974839"/>
            <a:ext cx="10414847" cy="2081512"/>
          </a:xfrm>
        </p:spPr>
        <p:txBody>
          <a:bodyPr>
            <a:noAutofit/>
          </a:bodyPr>
          <a:lstStyle/>
          <a:p>
            <a:r>
              <a:rPr lang="es-GT" sz="1600" dirty="0">
                <a:latin typeface="Arial Black" panose="020B0A04020102020204" pitchFamily="34" charset="0"/>
              </a:rPr>
              <a:t>El mantenimiento preventivo constituye una acción, o serie de acciones necesarias, para alargar la vida útil del equipo e instalaciones y prevenir la suspensión de las actividades laborales por imprevistos. Tiene como propósito planificar periodos de paralización de trabajo en momentos específicos, para inspeccionar y realizar las acciones de mantenimiento del equipo, con lo que se evitan reparaciones de emergencia.</a:t>
            </a:r>
            <a:br>
              <a:rPr lang="es-GT" sz="1600" dirty="0">
                <a:latin typeface="Arial Black" panose="020B0A04020102020204" pitchFamily="34" charset="0"/>
              </a:rPr>
            </a:br>
            <a:r>
              <a:rPr lang="es-GT" sz="1600" dirty="0">
                <a:latin typeface="Arial Black" panose="020B0A04020102020204" pitchFamily="34" charset="0"/>
              </a:rPr>
              <a:t>Un mantenimiento planificado mejora la productividad hasta en 25 %, reduce 30 % los costos de mantenimiento y alarga la vida útil de la maquinaria y equipo hasta en un 50 %.</a:t>
            </a:r>
            <a:br>
              <a:rPr lang="es-GT" sz="1600" dirty="0">
                <a:latin typeface="Arial Black" panose="020B0A04020102020204" pitchFamily="34" charset="0"/>
              </a:rPr>
            </a:br>
            <a:endParaRPr lang="es-GT" sz="1600" dirty="0">
              <a:latin typeface="Arial Black" panose="020B0A04020102020204" pitchFamily="34" charset="0"/>
            </a:endParaRP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411" y="3056350"/>
            <a:ext cx="4743723" cy="3295677"/>
          </a:xfrm>
        </p:spPr>
      </p:pic>
      <p:sp>
        <p:nvSpPr>
          <p:cNvPr id="4" name="Rectángulo 3"/>
          <p:cNvSpPr/>
          <p:nvPr/>
        </p:nvSpPr>
        <p:spPr>
          <a:xfrm>
            <a:off x="2013672" y="0"/>
            <a:ext cx="6962163" cy="923330"/>
          </a:xfrm>
          <a:prstGeom prst="rect">
            <a:avLst/>
          </a:prstGeom>
          <a:noFill/>
        </p:spPr>
        <p:txBody>
          <a:bodyPr wrap="none" lIns="91440" tIns="45720" rIns="91440" bIns="45720">
            <a:spAutoFit/>
          </a:bodyPr>
          <a:lstStyle/>
          <a:p>
            <a:pPr algn="ctr"/>
            <a:r>
              <a:rPr lang="es-ES" sz="5400" b="1" dirty="0" smtClean="0">
                <a:ln w="22225">
                  <a:solidFill>
                    <a:schemeClr val="accent2"/>
                  </a:solidFill>
                  <a:prstDash val="solid"/>
                </a:ln>
                <a:solidFill>
                  <a:schemeClr val="accent2">
                    <a:lumMod val="40000"/>
                    <a:lumOff val="60000"/>
                  </a:schemeClr>
                </a:solidFill>
              </a:rPr>
              <a:t>¿Qué función tiene</a:t>
            </a:r>
            <a:r>
              <a:rPr lang="es-ES" sz="5400" b="1" cap="none" spc="0" dirty="0" smtClean="0">
                <a:ln w="22225">
                  <a:solidFill>
                    <a:schemeClr val="accent2"/>
                  </a:solidFill>
                  <a:prstDash val="solid"/>
                </a:ln>
                <a:solidFill>
                  <a:schemeClr val="accent2">
                    <a:lumMod val="40000"/>
                    <a:lumOff val="60000"/>
                  </a:schemeClr>
                </a:solidFill>
                <a:effectLst/>
              </a:rPr>
              <a:t>?</a:t>
            </a:r>
            <a:endParaRPr lang="es-ES" sz="5400" b="1" cap="none" spc="0" dirty="0">
              <a:ln w="22225">
                <a:solidFill>
                  <a:schemeClr val="accent2"/>
                </a:solidFill>
                <a:prstDash val="solid"/>
              </a:ln>
              <a:solidFill>
                <a:schemeClr val="accent2">
                  <a:lumMod val="40000"/>
                  <a:lumOff val="60000"/>
                </a:schemeClr>
              </a:solidFill>
              <a:effectLst/>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332" y="3056351"/>
            <a:ext cx="4516092" cy="3295677"/>
          </a:xfrm>
          <a:prstGeom prst="rect">
            <a:avLst/>
          </a:prstGeom>
        </p:spPr>
      </p:pic>
    </p:spTree>
    <p:extLst>
      <p:ext uri="{BB962C8B-B14F-4D97-AF65-F5344CB8AC3E}">
        <p14:creationId xmlns:p14="http://schemas.microsoft.com/office/powerpoint/2010/main" val="258330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6071" y="971475"/>
            <a:ext cx="11365282" cy="1972141"/>
          </a:xfrm>
        </p:spPr>
        <p:txBody>
          <a:bodyPr>
            <a:noAutofit/>
          </a:bodyPr>
          <a:lstStyle/>
          <a:p>
            <a:r>
              <a:rPr lang="es-GT" sz="2200" dirty="0" smtClean="0">
                <a:latin typeface="Arial Black" panose="020B0A04020102020204" pitchFamily="34" charset="0"/>
              </a:rPr>
              <a:t>- Un </a:t>
            </a:r>
            <a:r>
              <a:rPr lang="es-GT" sz="2200" dirty="0">
                <a:latin typeface="Arial Black" panose="020B0A04020102020204" pitchFamily="34" charset="0"/>
              </a:rPr>
              <a:t>mantenimiento planificado mejora la productividad hasta en 25 </a:t>
            </a:r>
            <a:r>
              <a:rPr lang="es-GT" sz="2200" dirty="0" smtClean="0">
                <a:latin typeface="Arial Black" panose="020B0A04020102020204" pitchFamily="34" charset="0"/>
              </a:rPr>
              <a:t>%.</a:t>
            </a:r>
            <a:br>
              <a:rPr lang="es-GT" sz="2200" dirty="0" smtClean="0">
                <a:latin typeface="Arial Black" panose="020B0A04020102020204" pitchFamily="34" charset="0"/>
              </a:rPr>
            </a:br>
            <a:r>
              <a:rPr lang="es-GT" sz="2200" dirty="0" smtClean="0">
                <a:latin typeface="Arial Black" panose="020B0A04020102020204" pitchFamily="34" charset="0"/>
              </a:rPr>
              <a:t>- Reduce </a:t>
            </a:r>
            <a:r>
              <a:rPr lang="es-GT" sz="2200" dirty="0">
                <a:latin typeface="Arial Black" panose="020B0A04020102020204" pitchFamily="34" charset="0"/>
              </a:rPr>
              <a:t>30 % los costos de </a:t>
            </a:r>
            <a:r>
              <a:rPr lang="es-GT" sz="2200" dirty="0" smtClean="0">
                <a:latin typeface="Arial Black" panose="020B0A04020102020204" pitchFamily="34" charset="0"/>
              </a:rPr>
              <a:t>mantenimiento. </a:t>
            </a:r>
            <a:br>
              <a:rPr lang="es-GT" sz="2200" dirty="0" smtClean="0">
                <a:latin typeface="Arial Black" panose="020B0A04020102020204" pitchFamily="34" charset="0"/>
              </a:rPr>
            </a:br>
            <a:r>
              <a:rPr lang="es-GT" sz="2200" dirty="0" smtClean="0">
                <a:latin typeface="Arial Black" panose="020B0A04020102020204" pitchFamily="34" charset="0"/>
              </a:rPr>
              <a:t>- alarga </a:t>
            </a:r>
            <a:r>
              <a:rPr lang="es-GT" sz="2200" dirty="0">
                <a:latin typeface="Arial Black" panose="020B0A04020102020204" pitchFamily="34" charset="0"/>
              </a:rPr>
              <a:t>la vida útil de la maquinaria y equipo hasta en un 50 %.</a:t>
            </a:r>
            <a:endParaRPr lang="es-GT" sz="2200" dirty="0"/>
          </a:p>
        </p:txBody>
      </p:sp>
      <p:graphicFrame>
        <p:nvGraphicFramePr>
          <p:cNvPr id="30" name="Marcador de contenido 29"/>
          <p:cNvGraphicFramePr>
            <a:graphicFrameLocks noGrp="1"/>
          </p:cNvGraphicFramePr>
          <p:nvPr>
            <p:ph idx="1"/>
            <p:extLst>
              <p:ext uri="{D42A27DB-BD31-4B8C-83A1-F6EECF244321}">
                <p14:modId xmlns:p14="http://schemas.microsoft.com/office/powerpoint/2010/main" val="1536626252"/>
              </p:ext>
            </p:extLst>
          </p:nvPr>
        </p:nvGraphicFramePr>
        <p:xfrm>
          <a:off x="1453781" y="2660084"/>
          <a:ext cx="8915400" cy="3776663"/>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ángulo 3"/>
          <p:cNvSpPr/>
          <p:nvPr/>
        </p:nvSpPr>
        <p:spPr>
          <a:xfrm>
            <a:off x="180564" y="48145"/>
            <a:ext cx="11780789" cy="923330"/>
          </a:xfrm>
          <a:prstGeom prst="rect">
            <a:avLst/>
          </a:prstGeom>
          <a:noFill/>
        </p:spPr>
        <p:txBody>
          <a:bodyPr wrap="none" lIns="91440" tIns="45720" rIns="91440" bIns="45720">
            <a:spAutoFit/>
          </a:bodyPr>
          <a:lstStyle/>
          <a:p>
            <a:pPr algn="ctr"/>
            <a:r>
              <a:rPr lang="es-ES" sz="5400" b="1" dirty="0" smtClean="0">
                <a:ln w="22225">
                  <a:solidFill>
                    <a:schemeClr val="accent2"/>
                  </a:solidFill>
                  <a:prstDash val="solid"/>
                </a:ln>
                <a:solidFill>
                  <a:schemeClr val="accent2">
                    <a:lumMod val="40000"/>
                    <a:lumOff val="60000"/>
                  </a:schemeClr>
                </a:solidFill>
              </a:rPr>
              <a:t>¿Cuál es su porcentaje de ayuda?</a:t>
            </a:r>
            <a:endParaRPr lang="es-E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199508773"/>
      </p:ext>
    </p:extLst>
  </p:cSld>
  <p:clrMapOvr>
    <a:masterClrMapping/>
  </p:clrMapOvr>
</p:sld>
</file>

<file path=ppt/theme/theme1.xml><?xml version="1.0" encoding="utf-8"?>
<a:theme xmlns:a="http://schemas.openxmlformats.org/drawingml/2006/main" name="Espira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52</TotalTime>
  <Words>1008</Words>
  <Application>Microsoft Office PowerPoint</Application>
  <PresentationFormat>Panorámica</PresentationFormat>
  <Paragraphs>64</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Algerian</vt:lpstr>
      <vt:lpstr>Arial</vt:lpstr>
      <vt:lpstr>Arial Black</vt:lpstr>
      <vt:lpstr>Century Gothic</vt:lpstr>
      <vt:lpstr>Wingdings 3</vt:lpstr>
      <vt:lpstr>Espiral</vt:lpstr>
      <vt:lpstr>Presentación de PowerPoint</vt:lpstr>
      <vt:lpstr>Introducción </vt:lpstr>
      <vt:lpstr>Presentación de PowerPoint</vt:lpstr>
      <vt:lpstr>  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 </vt:lpstr>
      <vt:lpstr>Presentación de PowerPoint</vt:lpstr>
      <vt:lpstr>George Bernard Dantzig (8 de noviembre de 1914 – 13 de mayo de 2005) fue un profesor, físico y matemático estadounidense, reconocido por desarrollar el método simplex y es considerado como el "padre de la programación lineal". Recibió muchos honores, tales como la Medalla Nacional de Ciencia en 1975 y el premio de Teoría John von Neumann en 1974. n hecho real en la vida de Dantzig dio origen a una famosa leyenda en 1939, cuando era un estudiante en Berkeley. Al comienzo de una clase a la que Dantzig acudía con retraso, el profesor Jerzy Neyman escribió en la pizarra dos ejemplos famosos de problemas estadísticos aún no resueltos. Al llegar Dantzig a clase, pensó que los dos problemas eran tarea para casa y los anotó en su cuaderno. </vt:lpstr>
      <vt:lpstr>Presentación de PowerPoint</vt:lpstr>
      <vt:lpstr>El mantenimiento preventivo constituye una acción, o serie de acciones necesarias, para alargar la vida útil del equipo e instalaciones y prevenir la suspensión de las actividades laborales por imprevistos. Tiene como propósito planificar periodos de paralización de trabajo en momentos específicos, para inspeccionar y realizar las acciones de mantenimiento del equipo, con lo que se evitan reparaciones de emergencia. Un mantenimiento planificado mejora la productividad hasta en 25 %, reduce 30 % los costos de mantenimiento y alarga la vida útil de la maquinaria y equipo hasta en un 50 %. </vt:lpstr>
      <vt:lpstr>- Un mantenimiento planificado mejora la productividad hasta en 25 %. - Reduce 30 % los costos de mantenimiento.  - alarga la vida útil de la maquinaria y equipo hasta en un 50 %.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6</cp:revision>
  <dcterms:created xsi:type="dcterms:W3CDTF">2017-04-20T14:16:31Z</dcterms:created>
  <dcterms:modified xsi:type="dcterms:W3CDTF">2017-04-20T15:08:41Z</dcterms:modified>
</cp:coreProperties>
</file>