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4D25-C329-4212-89FA-3A9063B28B39}" type="datetimeFigureOut">
              <a:rPr lang="en-US"/>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E978B-0C82-4EB2-9EE8-B3DBF7EA7D40}" type="slidenum">
              <a:rPr lang="en-US"/>
              <a:t>‹Nº›</a:t>
            </a:fld>
            <a:endParaRPr lang="en-US"/>
          </a:p>
        </p:txBody>
      </p:sp>
    </p:spTree>
    <p:extLst>
      <p:ext uri="{BB962C8B-B14F-4D97-AF65-F5344CB8AC3E}">
        <p14:creationId xmlns:p14="http://schemas.microsoft.com/office/powerpoint/2010/main" val="367289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2</a:t>
            </a:fld>
            <a:endParaRPr lang="en-US"/>
          </a:p>
        </p:txBody>
      </p:sp>
    </p:spTree>
    <p:extLst>
      <p:ext uri="{BB962C8B-B14F-4D97-AF65-F5344CB8AC3E}">
        <p14:creationId xmlns:p14="http://schemas.microsoft.com/office/powerpoint/2010/main" val="294956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3</a:t>
            </a:fld>
            <a:endParaRPr lang="en-US"/>
          </a:p>
        </p:txBody>
      </p:sp>
    </p:spTree>
    <p:extLst>
      <p:ext uri="{BB962C8B-B14F-4D97-AF65-F5344CB8AC3E}">
        <p14:creationId xmlns:p14="http://schemas.microsoft.com/office/powerpoint/2010/main" val="14582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4</a:t>
            </a:fld>
            <a:endParaRPr lang="en-US"/>
          </a:p>
        </p:txBody>
      </p:sp>
    </p:spTree>
    <p:extLst>
      <p:ext uri="{BB962C8B-B14F-4D97-AF65-F5344CB8AC3E}">
        <p14:creationId xmlns:p14="http://schemas.microsoft.com/office/powerpoint/2010/main" val="306829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5</a:t>
            </a:fld>
            <a:endParaRPr lang="en-US"/>
          </a:p>
        </p:txBody>
      </p:sp>
    </p:spTree>
    <p:extLst>
      <p:ext uri="{BB962C8B-B14F-4D97-AF65-F5344CB8AC3E}">
        <p14:creationId xmlns:p14="http://schemas.microsoft.com/office/powerpoint/2010/main" val="54737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6</a:t>
            </a:fld>
            <a:endParaRPr lang="en-US"/>
          </a:p>
        </p:txBody>
      </p:sp>
    </p:spTree>
    <p:extLst>
      <p:ext uri="{BB962C8B-B14F-4D97-AF65-F5344CB8AC3E}">
        <p14:creationId xmlns:p14="http://schemas.microsoft.com/office/powerpoint/2010/main" val="16815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7</a:t>
            </a:fld>
            <a:endParaRPr lang="en-US"/>
          </a:p>
        </p:txBody>
      </p:sp>
    </p:spTree>
    <p:extLst>
      <p:ext uri="{BB962C8B-B14F-4D97-AF65-F5344CB8AC3E}">
        <p14:creationId xmlns:p14="http://schemas.microsoft.com/office/powerpoint/2010/main" val="3493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E978B-0C82-4EB2-9EE8-B3DBF7EA7D40}" type="slidenum">
              <a:rPr lang="en-US"/>
              <a:t>8</a:t>
            </a:fld>
            <a:endParaRPr lang="en-US"/>
          </a:p>
        </p:txBody>
      </p:sp>
    </p:spTree>
    <p:extLst>
      <p:ext uri="{BB962C8B-B14F-4D97-AF65-F5344CB8AC3E}">
        <p14:creationId xmlns:p14="http://schemas.microsoft.com/office/powerpoint/2010/main" val="296686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433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0394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08602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5213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41088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4943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3981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074815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9855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060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9228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7943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5747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9953975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110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397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0613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4/18/2017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72192401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Ciencias_de_la_computaci%C3%B3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 historia de la programación </a:t>
            </a:r>
            <a:endParaRPr lang="en-US"/>
          </a:p>
        </p:txBody>
      </p:sp>
      <p:sp>
        <p:nvSpPr>
          <p:cNvPr id="3" name="Subtitle 2"/>
          <p:cNvSpPr>
            <a:spLocks noGrp="1"/>
          </p:cNvSpPr>
          <p:nvPr>
            <p:ph type="subTitle" idx="1"/>
          </p:nvPr>
        </p:nvSpPr>
        <p:spPr/>
        <p:txBody>
          <a:bodyPr/>
          <a:lstStyle/>
          <a:p>
            <a:r>
              <a:rPr lang="en-US" dirty="0"/>
              <a:t>Temario de programación. </a:t>
            </a:r>
          </a:p>
        </p:txBody>
      </p:sp>
    </p:spTree>
    <p:extLst>
      <p:ext uri="{BB962C8B-B14F-4D97-AF65-F5344CB8AC3E}">
        <p14:creationId xmlns:p14="http://schemas.microsoft.com/office/powerpoint/2010/main" val="2979223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5" y="1238250"/>
            <a:ext cx="10644187"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rPr>
              <a:t>La </a:t>
            </a:r>
            <a:r>
              <a:rPr lang="en-US" sz="2400" b="1" dirty="0">
                <a:solidFill>
                  <a:srgbClr val="FFFFFF"/>
                </a:solidFill>
              </a:rPr>
              <a:t>programación informática</a:t>
            </a:r>
            <a:r>
              <a:rPr lang="en-US" sz="2400" dirty="0">
                <a:solidFill>
                  <a:srgbClr val="FFFFFF"/>
                </a:solidFill>
              </a:rPr>
              <a:t> o </a:t>
            </a:r>
            <a:r>
              <a:rPr lang="en-US" sz="2400" b="1" dirty="0">
                <a:solidFill>
                  <a:srgbClr val="FFFFFF"/>
                </a:solidFill>
              </a:rPr>
              <a:t>programación algorítmica</a:t>
            </a:r>
            <a:r>
              <a:rPr lang="en-US" sz="2400" dirty="0">
                <a:solidFill>
                  <a:srgbClr val="FFFFFF"/>
                </a:solidFill>
              </a:rPr>
              <a:t>, acortada como </a:t>
            </a:r>
            <a:r>
              <a:rPr lang="en-US" sz="2400" b="1" dirty="0">
                <a:solidFill>
                  <a:srgbClr val="FFFFFF"/>
                </a:solidFill>
              </a:rPr>
              <a:t>programación</a:t>
            </a:r>
            <a:r>
              <a:rPr lang="en-US" sz="2400" dirty="0">
                <a:solidFill>
                  <a:srgbClr val="FFFFFF"/>
                </a:solidFill>
              </a:rPr>
              <a:t>, es el proceso de diseñar, codificar, depurar y mantener el codigo de fuente  de programas de computadora. El </a:t>
            </a:r>
            <a:r>
              <a:rPr lang="en-US" sz="2400" dirty="0" err="1">
                <a:solidFill>
                  <a:srgbClr val="FFFFFF"/>
                </a:solidFill>
              </a:rPr>
              <a:t>código</a:t>
            </a:r>
            <a:r>
              <a:rPr lang="en-US" sz="2400" dirty="0">
                <a:solidFill>
                  <a:srgbClr val="FFFFFF"/>
                </a:solidFill>
              </a:rPr>
              <a:t> fuente es escrito en un lenguaje de programación. El propósito de la programación es crear programas que </a:t>
            </a:r>
            <a:r>
              <a:rPr lang="en-US" sz="2400" dirty="0" err="1">
                <a:solidFill>
                  <a:srgbClr val="FFFFFF"/>
                </a:solidFill>
              </a:rPr>
              <a:t>exhiban</a:t>
            </a:r>
            <a:r>
              <a:rPr lang="en-US" sz="2400" dirty="0">
                <a:solidFill>
                  <a:srgbClr val="FFFFFF"/>
                </a:solidFill>
              </a:rPr>
              <a:t>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a:t>
            </a:r>
            <a:r>
              <a:rPr lang="en-US" sz="2400" dirty="0" err="1">
                <a:solidFill>
                  <a:srgbClr val="FFFFFF"/>
                </a:solidFill>
              </a:rPr>
              <a:t>pequeñas</a:t>
            </a:r>
            <a:r>
              <a:rPr lang="en-US" sz="2400" dirty="0">
                <a:solidFill>
                  <a:srgbClr val="FFFFFF"/>
                </a:solidFill>
              </a:rPr>
              <a:t> aplicaciones.</a:t>
            </a:r>
            <a:endParaRPr lang="en-US" sz="2400" dirty="0">
              <a:solidFill>
                <a:srgbClr val="FFFFFF"/>
              </a:solidFill>
              <a:latin typeface="Century Gothic"/>
            </a:endParaRPr>
          </a:p>
        </p:txBody>
      </p:sp>
    </p:spTree>
    <p:extLst>
      <p:ext uri="{BB962C8B-B14F-4D97-AF65-F5344CB8AC3E}">
        <p14:creationId xmlns:p14="http://schemas.microsoft.com/office/powerpoint/2010/main" val="3184852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5" y="609600"/>
            <a:ext cx="10145888" cy="2102555"/>
          </a:xfrm>
        </p:spPr>
        <p:txBody>
          <a:bodyPr vert="horz" lIns="91440" tIns="45720" rIns="91440" bIns="45720" rtlCol="0" anchor="ctr">
            <a:noAutofit/>
          </a:bodyPr>
          <a:lstStyle/>
          <a:p>
            <a:r>
              <a:rPr lang="en-US" sz="2400" dirty="0">
                <a:solidFill>
                  <a:srgbClr val="FFFFFF"/>
                </a:solidFill>
              </a:rPr>
              <a:t>La programación se rige por reglas y un conjunto más o menos reducido de órdenes, expresiones, instrucciones y comandos que tienden a asemejarse a una lengua  NATURAL acotada (en inglés); y que además tienen la particularidad de una reducida ambigüedad.</a:t>
            </a:r>
            <a:endParaRPr lang="en-US" sz="2000" dirty="0">
              <a:solidFill>
                <a:srgbClr val="FFFFFF"/>
              </a:solidFill>
              <a:latin typeface="Century Gothic"/>
            </a:endParaRPr>
          </a:p>
        </p:txBody>
      </p:sp>
      <p:pic>
        <p:nvPicPr>
          <p:cNvPr id="5" name="Picture 5" descr="1.jpg"/>
          <p:cNvPicPr>
            <a:picLocks noGrp="1" noChangeAspect="1"/>
          </p:cNvPicPr>
          <p:nvPr>
            <p:ph sz="half" idx="1"/>
          </p:nvPr>
        </p:nvPicPr>
        <p:blipFill>
          <a:blip r:embed="rId3"/>
          <a:stretch>
            <a:fillRect/>
          </a:stretch>
        </p:blipFill>
        <p:spPr>
          <a:xfrm>
            <a:off x="581025" y="3043238"/>
            <a:ext cx="4876800" cy="2863497"/>
          </a:xfrm>
          <a:prstGeom prst="rect">
            <a:avLst/>
          </a:prstGeom>
        </p:spPr>
      </p:pic>
      <p:pic>
        <p:nvPicPr>
          <p:cNvPr id="7" name="Picture 7" descr="2.png"/>
          <p:cNvPicPr>
            <a:picLocks noGrp="1" noChangeAspect="1"/>
          </p:cNvPicPr>
          <p:nvPr>
            <p:ph sz="half" idx="2"/>
          </p:nvPr>
        </p:nvPicPr>
        <p:blipFill>
          <a:blip r:embed="rId4"/>
          <a:stretch>
            <a:fillRect/>
          </a:stretch>
        </p:blipFill>
        <p:spPr>
          <a:xfrm>
            <a:off x="5962650" y="3042664"/>
            <a:ext cx="5179059" cy="2852561"/>
          </a:xfrm>
          <a:prstGeom prst="rect">
            <a:avLst/>
          </a:prstGeom>
        </p:spPr>
      </p:pic>
    </p:spTree>
    <p:extLst>
      <p:ext uri="{BB962C8B-B14F-4D97-AF65-F5344CB8AC3E}">
        <p14:creationId xmlns:p14="http://schemas.microsoft.com/office/powerpoint/2010/main" val="1563767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653" y="1285875"/>
            <a:ext cx="11851922" cy="4154984"/>
          </a:xfrm>
          <a:prstGeom prst="rect">
            <a:avLst/>
          </a:prstGeom>
        </p:spPr>
        <p:txBody>
          <a:bodyPr rtlCol="0">
            <a:spAutoFit/>
          </a:bodyPr>
          <a:lstStyle/>
          <a:p>
            <a:r>
              <a:rPr lang="en-US" sz="2400" dirty="0">
                <a:solidFill>
                  <a:srgbClr val="FFFFFF"/>
                </a:solidFill>
                <a:latin typeface="Arial"/>
                <a:cs typeface="Arial"/>
              </a:rPr>
              <a:t>Para crear un programa, y que la computadora lo interprete y </a:t>
            </a:r>
            <a:r>
              <a:rPr lang="en-US" sz="2400" dirty="0" err="1">
                <a:solidFill>
                  <a:srgbClr val="FFFFFF"/>
                </a:solidFill>
                <a:latin typeface="Arial"/>
                <a:cs typeface="Arial"/>
              </a:rPr>
              <a:t>ejecute</a:t>
            </a:r>
            <a:r>
              <a:rPr lang="en-US" sz="2400" dirty="0">
                <a:solidFill>
                  <a:srgbClr val="FFFFFF"/>
                </a:solidFill>
                <a:latin typeface="Arial"/>
                <a:cs typeface="Arial"/>
              </a:rPr>
              <a:t>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t>
            </a:r>
            <a:r>
              <a:rPr lang="en-US" sz="2400" dirty="0" err="1">
                <a:solidFill>
                  <a:srgbClr val="FFFFFF"/>
                </a:solidFill>
                <a:latin typeface="Arial"/>
                <a:cs typeface="Arial"/>
              </a:rPr>
              <a:t>abreviaturas</a:t>
            </a:r>
            <a:r>
              <a:rPr lang="en-US" sz="2400" dirty="0">
                <a:solidFill>
                  <a:srgbClr val="FFFFFF"/>
                </a:solidFill>
                <a:latin typeface="Arial"/>
                <a:cs typeface="Arial"/>
              </a:rPr>
              <a:t> provenientes del inglés; las codificaron y crearon así un lenguaje de mayor nivel, que se conoce como Assembly o lenguaje ensamblador. Por ejemplo, para sumar se podría usar la letra A de la palabra inglesa </a:t>
            </a:r>
            <a:r>
              <a:rPr lang="en-US" sz="2400" i="1" dirty="0">
                <a:solidFill>
                  <a:srgbClr val="FFFFFF"/>
                </a:solidFill>
                <a:latin typeface="Arial"/>
                <a:cs typeface="Arial"/>
              </a:rPr>
              <a:t>add(sumar).</a:t>
            </a:r>
            <a:endParaRPr lang="en-US" sz="2400" dirty="0">
              <a:solidFill>
                <a:srgbClr val="FFFFFF"/>
              </a:solidFill>
            </a:endParaRPr>
          </a:p>
        </p:txBody>
      </p:sp>
    </p:spTree>
    <p:extLst>
      <p:ext uri="{BB962C8B-B14F-4D97-AF65-F5344CB8AC3E}">
        <p14:creationId xmlns:p14="http://schemas.microsoft.com/office/powerpoint/2010/main" val="2151469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825" y="1076325"/>
            <a:ext cx="10271830" cy="4154984"/>
          </a:xfrm>
          <a:prstGeom prst="rect">
            <a:avLst/>
          </a:prstGeom>
        </p:spPr>
        <p:txBody>
          <a:bodyPr rtlCol="0">
            <a:spAutoFit/>
          </a:bodyPr>
          <a:lstStyle/>
          <a:p>
            <a:r>
              <a:rPr lang="en-US" sz="2400" dirty="0">
                <a:solidFill>
                  <a:srgbClr val="FFFFFF"/>
                </a:solidFill>
                <a:latin typeface="Arial"/>
                <a:cs typeface="Arial"/>
              </a:rPr>
              <a:t>En realidad escribir en lenguaje ensamblador es básicamente lo mismo que hacerlo en lenguaje máquina, pero las letras y palabras son bastante más fáciles de recordar y entender que secuencias de </a:t>
            </a:r>
            <a:r>
              <a:rPr lang="en-US" sz="2400" dirty="0" err="1">
                <a:solidFill>
                  <a:srgbClr val="FFFFFF"/>
                </a:solidFill>
                <a:latin typeface="Arial"/>
                <a:cs typeface="Arial"/>
              </a:rPr>
              <a:t>números</a:t>
            </a:r>
            <a:r>
              <a:rPr lang="en-US" sz="2400" dirty="0">
                <a:solidFill>
                  <a:srgbClr val="FFFFFF"/>
                </a:solidFill>
                <a:latin typeface="Arial"/>
                <a:cs typeface="Arial"/>
              </a:rPr>
              <a:t> binarios. A medida que la complejidad de las tareas que realizaban las computadoras aumentaba, se hizo necesario disponer de un </a:t>
            </a:r>
            <a:r>
              <a:rPr lang="en-US" sz="2400" dirty="0" err="1">
                <a:solidFill>
                  <a:srgbClr val="FFFFFF"/>
                </a:solidFill>
                <a:latin typeface="Arial"/>
                <a:cs typeface="Arial"/>
              </a:rPr>
              <a:t>método</a:t>
            </a:r>
            <a:r>
              <a:rPr lang="en-US" sz="2400" dirty="0">
                <a:solidFill>
                  <a:srgbClr val="FFFFFF"/>
                </a:solidFill>
                <a:latin typeface="Arial"/>
                <a:cs typeface="Arial"/>
              </a:rPr>
              <a:t>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endParaRPr lang="en-US" sz="2400" dirty="0">
              <a:solidFill>
                <a:srgbClr val="FFFFFF"/>
              </a:solidFill>
            </a:endParaRPr>
          </a:p>
        </p:txBody>
      </p:sp>
    </p:spTree>
    <p:extLst>
      <p:ext uri="{BB962C8B-B14F-4D97-AF65-F5344CB8AC3E}">
        <p14:creationId xmlns:p14="http://schemas.microsoft.com/office/powerpoint/2010/main" val="1713777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590550"/>
            <a:ext cx="4592108" cy="48320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latin typeface="Century Gothic"/>
              </a:rPr>
              <a:t>James Gosling</a:t>
            </a:r>
            <a:endParaRPr lang="en-US" sz="3200" b="1" dirty="0">
              <a:solidFill>
                <a:srgbClr val="FFFFFF"/>
              </a:solidFill>
              <a:latin typeface="Century Gothic"/>
            </a:endParaRPr>
          </a:p>
          <a:p>
            <a:pPr algn="ctr"/>
            <a:endParaRPr lang="en-US" sz="2800" dirty="0">
              <a:solidFill>
                <a:srgbClr val="FFFFFF"/>
              </a:solidFill>
              <a:latin typeface="Century Gothic"/>
            </a:endParaRPr>
          </a:p>
          <a:p>
            <a:pPr algn="ctr"/>
            <a:r>
              <a:rPr lang="en-US" sz="2800" dirty="0">
                <a:solidFill>
                  <a:srgbClr val="FFFFFF"/>
                </a:solidFill>
                <a:latin typeface="Century Gothic"/>
              </a:rPr>
              <a:t>OC (19 de mayo de 1955 cerca de Calgary, Alberta, Canadá) es un famoso científico de la computación conocido como el padre del lenguaje de </a:t>
            </a:r>
            <a:r>
              <a:rPr lang="en-US" sz="2800" dirty="0" err="1">
                <a:solidFill>
                  <a:srgbClr val="FFFFFF"/>
                </a:solidFill>
                <a:latin typeface="Century Gothic"/>
              </a:rPr>
              <a:t>programación</a:t>
            </a:r>
            <a:r>
              <a:rPr lang="en-US" sz="2800" dirty="0">
                <a:solidFill>
                  <a:srgbClr val="FFFFFF"/>
                </a:solidFill>
                <a:latin typeface="Century Gothic"/>
              </a:rPr>
              <a:t> Java.</a:t>
            </a:r>
            <a:endParaRPr lang="en-US" sz="3200" dirty="0">
              <a:solidFill>
                <a:srgbClr val="FFFFFF"/>
              </a:solidFill>
              <a:latin typeface="Century Gothic"/>
            </a:endParaRPr>
          </a:p>
        </p:txBody>
      </p:sp>
      <p:pic>
        <p:nvPicPr>
          <p:cNvPr id="3" name="Picture 3" descr="james.jpg"/>
          <p:cNvPicPr>
            <a:picLocks noChangeAspect="1"/>
          </p:cNvPicPr>
          <p:nvPr/>
        </p:nvPicPr>
        <p:blipFill>
          <a:blip r:embed="rId3"/>
          <a:stretch>
            <a:fillRect/>
          </a:stretch>
        </p:blipFill>
        <p:spPr>
          <a:xfrm>
            <a:off x="5728053" y="1409700"/>
            <a:ext cx="5162197" cy="3860921"/>
          </a:xfrm>
          <a:prstGeom prst="rect">
            <a:avLst/>
          </a:prstGeom>
        </p:spPr>
      </p:pic>
    </p:spTree>
    <p:extLst>
      <p:ext uri="{BB962C8B-B14F-4D97-AF65-F5344CB8AC3E}">
        <p14:creationId xmlns:p14="http://schemas.microsoft.com/office/powerpoint/2010/main" val="3849270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 y="447675"/>
            <a:ext cx="5521283" cy="63709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FFFFFF"/>
                </a:solidFill>
              </a:rPr>
              <a:t>Dennis MacAlistair Ritchie</a:t>
            </a:r>
          </a:p>
          <a:p>
            <a:pPr algn="ctr"/>
            <a:endParaRPr lang="en-US" sz="2400" dirty="0">
              <a:solidFill>
                <a:srgbClr val="FFFFFF"/>
              </a:solidFill>
            </a:endParaRPr>
          </a:p>
          <a:p>
            <a:pPr algn="ctr"/>
            <a:r>
              <a:rPr lang="en-US" sz="2400" dirty="0">
                <a:solidFill>
                  <a:srgbClr val="FFFFFF"/>
                </a:solidFill>
              </a:rPr>
              <a:t> (9 de septiembre de 1941 - 12 de octubre de 2011) fue un científico de la computación estadounidense.1</a:t>
            </a:r>
            <a:endParaRPr lang="en-US" sz="2400" dirty="0">
              <a:solidFill>
                <a:srgbClr val="FFFFFF"/>
              </a:solidFill>
              <a:latin typeface="Century Gothic"/>
              <a:hlinkClick r:id=""/>
            </a:endParaRPr>
          </a:p>
          <a:p>
            <a:pPr algn="ctr"/>
            <a:r>
              <a:rPr lang="en-US" sz="2400" dirty="0">
                <a:solidFill>
                  <a:srgbClr val="FFFFFF"/>
                </a:solidFill>
              </a:rPr>
              <a:t>Colaboró en el diseño y desarrollo de los sistemas operativos Multics y Unix, así como el desarrollo de varios lenguajes de </a:t>
            </a:r>
            <a:r>
              <a:rPr lang="en-US" sz="2400" dirty="0" smtClean="0">
                <a:solidFill>
                  <a:srgbClr val="FFFFFF"/>
                </a:solidFill>
              </a:rPr>
              <a:t>programacion</a:t>
            </a:r>
            <a:r>
              <a:rPr lang="en-US" sz="2400" dirty="0">
                <a:solidFill>
                  <a:srgbClr val="FFFFFF"/>
                </a:solidFill>
              </a:rPr>
              <a:t> como el C, tema sobre el cual escribió un célebre clásico de las ciencias de la</a:t>
            </a:r>
            <a:r>
              <a:rPr lang="en-US" sz="2400" dirty="0">
                <a:solidFill>
                  <a:srgbClr val="FFFFFF"/>
                </a:solidFill>
                <a:hlinkClick r:id="rId3"/>
              </a:rPr>
              <a:t> </a:t>
            </a:r>
            <a:r>
              <a:rPr lang="en-US" sz="2400" dirty="0">
                <a:solidFill>
                  <a:srgbClr val="FFFFFF"/>
                </a:solidFill>
              </a:rPr>
              <a:t>computación junto a Brian Wilson Kernighan: El lenguaje de programación C.</a:t>
            </a:r>
            <a:endParaRPr lang="en-US" sz="2800" dirty="0">
              <a:solidFill>
                <a:srgbClr val="FFFFFF"/>
              </a:solidFill>
            </a:endParaRPr>
          </a:p>
          <a:p>
            <a:pPr algn="ctr"/>
            <a:endParaRPr lang="en-US" sz="2400" dirty="0">
              <a:solidFill>
                <a:srgbClr val="FFFFFF"/>
              </a:solidFill>
              <a:latin typeface="Century Gothic"/>
            </a:endParaRPr>
          </a:p>
        </p:txBody>
      </p:sp>
      <p:pic>
        <p:nvPicPr>
          <p:cNvPr id="3" name="Picture 3" descr="dennis.jpg"/>
          <p:cNvPicPr>
            <a:picLocks noChangeAspect="1"/>
          </p:cNvPicPr>
          <p:nvPr/>
        </p:nvPicPr>
        <p:blipFill>
          <a:blip r:embed="rId4"/>
          <a:stretch>
            <a:fillRect/>
          </a:stretch>
        </p:blipFill>
        <p:spPr>
          <a:xfrm>
            <a:off x="5857875" y="1428750"/>
            <a:ext cx="5779808" cy="3963285"/>
          </a:xfrm>
          <a:prstGeom prst="rect">
            <a:avLst/>
          </a:prstGeom>
        </p:spPr>
      </p:pic>
    </p:spTree>
    <p:extLst>
      <p:ext uri="{BB962C8B-B14F-4D97-AF65-F5344CB8AC3E}">
        <p14:creationId xmlns:p14="http://schemas.microsoft.com/office/powerpoint/2010/main" val="3520284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9675" y="1695450"/>
            <a:ext cx="9299533" cy="3970318"/>
          </a:xfrm>
          <a:prstGeom prst="rect">
            <a:avLst/>
          </a:prstGeom>
        </p:spPr>
        <p:txBody>
          <a:bodyPr rtlCol="0">
            <a:spAutoFit/>
          </a:bodyPr>
          <a:lstStyle/>
          <a:p>
            <a:r>
              <a:rPr lang="en-US" sz="2800" dirty="0">
                <a:solidFill>
                  <a:srgbClr val="FFFFFF"/>
                </a:solidFill>
                <a:latin typeface="Arial"/>
                <a:cs typeface="Arial"/>
              </a:rPr>
              <a:t>Un algoritmo es una secuencia no ambigua, finita y ordenada de instrucciones que han de </a:t>
            </a:r>
            <a:r>
              <a:rPr lang="en-US" sz="2800" dirty="0" err="1">
                <a:solidFill>
                  <a:srgbClr val="FFFFFF"/>
                </a:solidFill>
                <a:latin typeface="Arial"/>
                <a:cs typeface="Arial"/>
              </a:rPr>
              <a:t>seguirse</a:t>
            </a:r>
            <a:r>
              <a:rPr lang="en-US" sz="2800" dirty="0">
                <a:solidFill>
                  <a:srgbClr val="FFFFFF"/>
                </a:solidFill>
                <a:latin typeface="Arial"/>
                <a:cs typeface="Arial"/>
              </a:rPr>
              <a:t> para resolver un problema. Un programa normalmente implementa (traduce a un lenguaje de programación concreto) uno o más algoritmos. Un algoritmo puede expresarse de distintas maneras: en forma gráfica, como un diagrama de flujo, en forma de código como en pseudocódigo o un lenguaje de programación, en forma explicativa.</a:t>
            </a:r>
            <a:endParaRPr lang="en-US" sz="2800" dirty="0">
              <a:solidFill>
                <a:srgbClr val="FFFFFF"/>
              </a:solidFill>
            </a:endParaRPr>
          </a:p>
        </p:txBody>
      </p:sp>
      <p:sp>
        <p:nvSpPr>
          <p:cNvPr id="3" name="TextBox 2"/>
          <p:cNvSpPr txBox="1"/>
          <p:nvPr/>
        </p:nvSpPr>
        <p:spPr>
          <a:xfrm>
            <a:off x="3838575" y="638175"/>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Algoritmo</a:t>
            </a:r>
            <a:endParaRPr lang="en-US" sz="3600" dirty="0">
              <a:solidFill>
                <a:srgbClr val="FFFFFF"/>
              </a:solidFill>
              <a:latin typeface="Century Gothic"/>
            </a:endParaRPr>
          </a:p>
        </p:txBody>
      </p:sp>
    </p:spTree>
    <p:extLst>
      <p:ext uri="{BB962C8B-B14F-4D97-AF65-F5344CB8AC3E}">
        <p14:creationId xmlns:p14="http://schemas.microsoft.com/office/powerpoint/2010/main" val="40450024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TotalTime>
  <Words>120</Words>
  <Application>Microsoft Office PowerPoint</Application>
  <PresentationFormat>Panorámica</PresentationFormat>
  <Paragraphs>22</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Century Gothic</vt:lpstr>
      <vt:lpstr>Mesh</vt:lpstr>
      <vt:lpstr>La historia de la programación </vt:lpstr>
      <vt:lpstr>Presentación de PowerPoint</vt:lpstr>
      <vt:lpstr>La programación se rige por reglas y un conjunto más o menos reducido de órdenes, expresiones, instrucciones y comandos que tienden a asemejarse a una lengua  NATURAL acotada (en inglés); y que además tienen la particularidad de una reducida ambigüedad.</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estudiante de Liceo Compu-market</cp:lastModifiedBy>
  <cp:revision>5</cp:revision>
  <dcterms:created xsi:type="dcterms:W3CDTF">2013-07-15T20:24:02Z</dcterms:created>
  <dcterms:modified xsi:type="dcterms:W3CDTF">2017-04-18T14:19:22Z</dcterms:modified>
</cp:coreProperties>
</file>