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8"/>
  </p:notesMasterIdLst>
  <p:sldIdLst>
    <p:sldId id="259" r:id="rId5"/>
    <p:sldId id="256" r:id="rId6"/>
    <p:sldId id="260" r:id="rId7"/>
    <p:sldId id="297" r:id="rId8"/>
    <p:sldId id="257" r:id="rId9"/>
    <p:sldId id="265" r:id="rId10"/>
    <p:sldId id="275" r:id="rId11"/>
    <p:sldId id="298" r:id="rId12"/>
    <p:sldId id="266" r:id="rId13"/>
    <p:sldId id="284" r:id="rId14"/>
    <p:sldId id="271" r:id="rId15"/>
    <p:sldId id="272" r:id="rId16"/>
    <p:sldId id="277" r:id="rId17"/>
    <p:sldId id="278" r:id="rId18"/>
    <p:sldId id="281" r:id="rId19"/>
    <p:sldId id="293" r:id="rId20"/>
    <p:sldId id="279" r:id="rId21"/>
    <p:sldId id="282" r:id="rId22"/>
    <p:sldId id="286" r:id="rId23"/>
    <p:sldId id="280" r:id="rId24"/>
    <p:sldId id="287" r:id="rId25"/>
    <p:sldId id="296" r:id="rId26"/>
    <p:sldId id="273" r:id="rId27"/>
    <p:sldId id="288" r:id="rId28"/>
    <p:sldId id="291" r:id="rId29"/>
    <p:sldId id="292" r:id="rId30"/>
    <p:sldId id="274" r:id="rId31"/>
    <p:sldId id="294" r:id="rId32"/>
    <p:sldId id="289" r:id="rId33"/>
    <p:sldId id="290" r:id="rId34"/>
    <p:sldId id="267" r:id="rId35"/>
    <p:sldId id="268" r:id="rId36"/>
    <p:sldId id="264" r:id="rId37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76F"/>
    <a:srgbClr val="FF847D"/>
    <a:srgbClr val="B1F7FF"/>
    <a:srgbClr val="8BBEE8"/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49D32-E1A1-4D19-97B5-AC6C62EDACF8}" v="2" dt="2021-09-01T20:26:21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 autoAdjust="0"/>
    <p:restoredTop sz="80964" autoAdjust="0"/>
  </p:normalViewPr>
  <p:slideViewPr>
    <p:cSldViewPr snapToGrid="0" showGuides="1">
      <p:cViewPr varScale="1">
        <p:scale>
          <a:sx n="65" d="100"/>
          <a:sy n="65" d="100"/>
        </p:scale>
        <p:origin x="1296" y="84"/>
      </p:cViewPr>
      <p:guideLst>
        <p:guide orient="horz" pos="3072"/>
        <p:guide pos="5461"/>
      </p:guideLst>
    </p:cSldViewPr>
  </p:slideViewPr>
  <p:outlineViewPr>
    <p:cViewPr>
      <p:scale>
        <a:sx n="33" d="100"/>
        <a:sy n="33" d="100"/>
      </p:scale>
      <p:origin x="0" y="-47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802706/world-wlan-connected-devic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chnical_standard" TargetMode="External"/><Relationship Id="rId13" Type="http://schemas.openxmlformats.org/officeDocument/2006/relationships/hyperlink" Target="https://en.wikipedia.org/wiki/Laptop" TargetMode="External"/><Relationship Id="rId3" Type="http://schemas.openxmlformats.org/officeDocument/2006/relationships/hyperlink" Target="https://en.wikipedia.org/wiki/Conceptual_model" TargetMode="External"/><Relationship Id="rId7" Type="http://schemas.openxmlformats.org/officeDocument/2006/relationships/hyperlink" Target="https://en.wikipedia.org/wiki/Local_area_network" TargetMode="External"/><Relationship Id="rId12" Type="http://schemas.openxmlformats.org/officeDocument/2006/relationships/hyperlink" Target="https://en.wikipedia.org/wiki/Wi-Fi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EEE_802" TargetMode="External"/><Relationship Id="rId11" Type="http://schemas.openxmlformats.org/officeDocument/2006/relationships/hyperlink" Target="https://en.wikipedia.org/wiki/Wireless_local_area_network" TargetMode="External"/><Relationship Id="rId5" Type="http://schemas.openxmlformats.org/officeDocument/2006/relationships/hyperlink" Target="https://en.wikipedia.org/wiki/Communication_protocols" TargetMode="External"/><Relationship Id="rId15" Type="http://schemas.openxmlformats.org/officeDocument/2006/relationships/hyperlink" Target="https://en.wikipedia.org/wiki/Smartphone" TargetMode="External"/><Relationship Id="rId10" Type="http://schemas.openxmlformats.org/officeDocument/2006/relationships/hyperlink" Target="https://en.wikipedia.org/wiki/Physical_layer" TargetMode="External"/><Relationship Id="rId4" Type="http://schemas.openxmlformats.org/officeDocument/2006/relationships/hyperlink" Target="https://en.wikipedia.org/wiki/Telecommunication" TargetMode="External"/><Relationship Id="rId9" Type="http://schemas.openxmlformats.org/officeDocument/2006/relationships/hyperlink" Target="https://en.wikipedia.org/wiki/Media_access_control" TargetMode="External"/><Relationship Id="rId14" Type="http://schemas.openxmlformats.org/officeDocument/2006/relationships/hyperlink" Target="https://en.wikipedia.org/wiki/Printer_(computing)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transmiss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arrier_wav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ysical_lay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ata_transmission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fuzzing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Static</a:t>
            </a:r>
            <a:r>
              <a:rPr lang="nl-BE" dirty="0"/>
              <a:t> human </a:t>
            </a:r>
            <a:r>
              <a:rPr lang="nl-BE" dirty="0" err="1"/>
              <a:t>programmers</a:t>
            </a:r>
            <a:r>
              <a:rPr lang="nl-BE" dirty="0"/>
              <a:t>: </a:t>
            </a:r>
            <a:r>
              <a:rPr lang="nl-BE" dirty="0" err="1"/>
              <a:t>prone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human error</a:t>
            </a:r>
          </a:p>
          <a:p>
            <a:endParaRPr lang="nl-BE" dirty="0"/>
          </a:p>
          <a:p>
            <a:r>
              <a:rPr lang="nl-BE" dirty="0" err="1"/>
              <a:t>Advantages</a:t>
            </a:r>
            <a:endParaRPr lang="nl-BE" dirty="0"/>
          </a:p>
          <a:p>
            <a:r>
              <a:rPr lang="nl-BE" dirty="0" err="1"/>
              <a:t>Automated</a:t>
            </a:r>
            <a:endParaRPr lang="nl-BE" dirty="0"/>
          </a:p>
          <a:p>
            <a:r>
              <a:rPr lang="nl-BE" dirty="0" err="1"/>
              <a:t>during</a:t>
            </a:r>
            <a:r>
              <a:rPr lang="nl-BE" dirty="0"/>
              <a:t>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6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3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49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permutation</a:t>
            </a:r>
            <a:r>
              <a:rPr lang="nl-BE" dirty="0"/>
              <a:t> is </a:t>
            </a:r>
            <a:r>
              <a:rPr lang="nl-BE" dirty="0" err="1"/>
              <a:t>tested</a:t>
            </a:r>
            <a:r>
              <a:rPr lang="nl-BE" dirty="0"/>
              <a:t>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take 32 </a:t>
            </a:r>
            <a:r>
              <a:rPr lang="nl-BE" dirty="0" err="1"/>
              <a:t>years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setup</a:t>
            </a:r>
          </a:p>
          <a:p>
            <a:endParaRPr lang="nl-BE" dirty="0"/>
          </a:p>
          <a:p>
            <a:r>
              <a:rPr lang="nl-BE" dirty="0"/>
              <a:t>Surface level </a:t>
            </a:r>
            <a:r>
              <a:rPr lang="nl-BE" dirty="0" err="1"/>
              <a:t>testing</a:t>
            </a:r>
            <a:endParaRPr lang="nl-BE" dirty="0"/>
          </a:p>
          <a:p>
            <a:endParaRPr lang="nl-BE" dirty="0"/>
          </a:p>
          <a:p>
            <a:r>
              <a:rPr lang="en-GB" dirty="0"/>
              <a:t>Why 2 computers?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1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14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Phone: USB</a:t>
            </a:r>
          </a:p>
          <a:p>
            <a:r>
              <a:rPr lang="en-GB" dirty="0"/>
              <a:t>Board: ethernet</a:t>
            </a:r>
          </a:p>
          <a:p>
            <a:endParaRPr lang="en-GB" dirty="0"/>
          </a:p>
          <a:p>
            <a:r>
              <a:rPr lang="en-GB" dirty="0"/>
              <a:t>Automatically connect to </a:t>
            </a:r>
            <a:r>
              <a:rPr lang="en-GB" dirty="0" err="1"/>
              <a:t>openwifi</a:t>
            </a:r>
            <a:endParaRPr lang="en-GB" dirty="0"/>
          </a:p>
          <a:p>
            <a:endParaRPr lang="en-GB" dirty="0"/>
          </a:p>
          <a:p>
            <a:r>
              <a:rPr lang="en-GB" dirty="0"/>
              <a:t>Monitor mode </a:t>
            </a:r>
            <a:r>
              <a:rPr lang="en-GB" dirty="0" err="1"/>
              <a:t>linux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795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40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37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2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99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982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93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66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en-GB" dirty="0"/>
              <a:t>After disconnect no visible updates in the </a:t>
            </a:r>
            <a:r>
              <a:rPr lang="en-GB" dirty="0" err="1"/>
              <a:t>wifi</a:t>
            </a:r>
            <a:r>
              <a:rPr lang="en-GB" dirty="0"/>
              <a:t> logs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5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en-GB" dirty="0" err="1"/>
              <a:t>sdr.ko</a:t>
            </a:r>
            <a:r>
              <a:rPr lang="en-GB" dirty="0"/>
              <a:t> compiled version of the driver </a:t>
            </a:r>
            <a:r>
              <a:rPr lang="en-GB" dirty="0" err="1"/>
              <a:t>sdr.c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Build</a:t>
            </a:r>
            <a:r>
              <a:rPr lang="nl-BE" dirty="0"/>
              <a:t> in </a:t>
            </a:r>
            <a:r>
              <a:rPr lang="nl-BE" dirty="0" err="1"/>
              <a:t>safety</a:t>
            </a:r>
            <a:r>
              <a:rPr lang="nl-BE" dirty="0"/>
              <a:t> (</a:t>
            </a:r>
            <a:r>
              <a:rPr lang="nl-BE" dirty="0" err="1"/>
              <a:t>fpga</a:t>
            </a:r>
            <a:r>
              <a:rPr lang="nl-BE" dirty="0"/>
              <a:t>)</a:t>
            </a:r>
            <a:r>
              <a:rPr lang="en-GB" dirty="0"/>
              <a:t>: 6 Mb/s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224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/>
              <a:t>Build</a:t>
            </a:r>
            <a:r>
              <a:rPr lang="nl-BE" dirty="0"/>
              <a:t> in </a:t>
            </a:r>
            <a:r>
              <a:rPr lang="nl-BE" dirty="0" err="1"/>
              <a:t>safety</a:t>
            </a:r>
            <a:r>
              <a:rPr lang="nl-BE" dirty="0"/>
              <a:t> (</a:t>
            </a:r>
            <a:r>
              <a:rPr lang="nl-BE" dirty="0" err="1"/>
              <a:t>fpga</a:t>
            </a:r>
            <a:r>
              <a:rPr lang="nl-BE" dirty="0"/>
              <a:t>)</a:t>
            </a:r>
            <a:r>
              <a:rPr lang="en-GB" dirty="0"/>
              <a:t>: 6 Mb/s</a:t>
            </a:r>
            <a:endParaRPr lang="nl-B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422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Relative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: </a:t>
            </a:r>
            <a:r>
              <a:rPr lang="nl-BE" dirty="0" err="1"/>
              <a:t>original</a:t>
            </a:r>
            <a:r>
              <a:rPr lang="nl-BE" dirty="0"/>
              <a:t> + or – </a:t>
            </a:r>
            <a:r>
              <a:rPr lang="nl-BE" dirty="0" err="1"/>
              <a:t>value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values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packet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reported</a:t>
            </a:r>
            <a:r>
              <a:rPr lang="nl-BE" dirty="0"/>
              <a:t> </a:t>
            </a:r>
            <a:r>
              <a:rPr lang="nl-BE" dirty="0" err="1"/>
              <a:t>malformed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wireshark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17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Varying</a:t>
            </a:r>
            <a:r>
              <a:rPr lang="nl-BE" dirty="0"/>
              <a:t> </a:t>
            </a:r>
            <a:r>
              <a:rPr lang="nl-BE" dirty="0" err="1"/>
              <a:t>degree</a:t>
            </a:r>
            <a:r>
              <a:rPr lang="nl-BE" dirty="0"/>
              <a:t> of time </a:t>
            </a:r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visibility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connections</a:t>
            </a:r>
            <a:r>
              <a:rPr lang="nl-BE" dirty="0"/>
              <a:t> (no </a:t>
            </a:r>
            <a:r>
              <a:rPr lang="nl-BE" dirty="0" err="1"/>
              <a:t>inpact</a:t>
            </a:r>
            <a:r>
              <a:rPr lang="nl-BE" dirty="0"/>
              <a:t> on </a:t>
            </a:r>
            <a:r>
              <a:rPr lang="nl-BE" dirty="0" err="1"/>
              <a:t>connections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different </a:t>
            </a:r>
            <a:r>
              <a:rPr lang="nl-BE" dirty="0" err="1"/>
              <a:t>ssid’s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1 </a:t>
            </a:r>
            <a:r>
              <a:rPr lang="nl-BE" dirty="0" err="1"/>
              <a:t>attempt</a:t>
            </a:r>
            <a:r>
              <a:rPr lang="nl-BE" dirty="0"/>
              <a:t> </a:t>
            </a:r>
            <a:r>
              <a:rPr lang="nl-BE" dirty="0" err="1"/>
              <a:t>whitout</a:t>
            </a:r>
            <a:r>
              <a:rPr lang="nl-BE" dirty="0"/>
              <a:t> </a:t>
            </a:r>
            <a:r>
              <a:rPr lang="nl-BE" dirty="0" err="1"/>
              <a:t>auth</a:t>
            </a:r>
            <a:r>
              <a:rPr lang="nl-BE" dirty="0"/>
              <a:t>.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actually</a:t>
            </a:r>
            <a:r>
              <a:rPr lang="nl-BE" dirty="0"/>
              <a:t> </a:t>
            </a:r>
            <a:r>
              <a:rPr lang="nl-BE" dirty="0" err="1"/>
              <a:t>connecting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03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62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84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Terugkoppelen naar inleiding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2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WLAN connected devices worldwide 2016-2021 | Statista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Wlan</a:t>
            </a:r>
            <a:r>
              <a:rPr lang="en-GB" dirty="0"/>
              <a:t> currently the most used wireless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0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https://www.computerworld.com/article/3594283/hoe-werkt-het-osi-model-precies.html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 Systems Interconnection model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OSI model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nceptual model"/>
              </a:rPr>
              <a:t>conceptual model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characterises and standardises the communication functions of a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elecommunication"/>
              </a:rPr>
              <a:t>telecommunication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computing system without regard to its underlying internal structure and technology. Its goal is the interoperability of diverse communication systems with standard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ommunication protocols"/>
              </a:rPr>
              <a:t>communication protocols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part of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IEEE 802"/>
              </a:rPr>
              <a:t>IEEE 802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set of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Local area network"/>
              </a:rPr>
              <a:t>local area network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(LAN)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Technical standard"/>
              </a:rPr>
              <a:t>technical standards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specifies the set of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Media access control"/>
              </a:rPr>
              <a:t>media access control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(MAC) and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Physical layer"/>
              </a:rPr>
              <a:t>physical layer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(PHY) protocols for implementing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Wireless local area network"/>
              </a:rPr>
              <a:t>wireless local area network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(WLAN) computer communication. The standard and amendments provide the basis for wireless network products using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Wi-Fi"/>
              </a:rPr>
              <a:t>Wi-Fi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brand and are the world's most widely used wireless computer networking standards. IEEE 802.11 is used in most home and office networks to allow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Laptop"/>
              </a:rPr>
              <a:t>laptops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Printer (computing)"/>
              </a:rPr>
              <a:t>printers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Smartphone"/>
              </a:rPr>
              <a:t>smartphones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other devices to communicate with each other and access the Internet without connecting wires.</a:t>
            </a:r>
          </a:p>
          <a:p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Commercial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chips -&gt; black box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=&gt;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openwifi</a:t>
            </a: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5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orthogonal frequency-division multiplexing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OFDM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type of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Digital transmission"/>
              </a:rPr>
              <a:t>digital transmission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method of encoding digital data on multiple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arrier wave"/>
              </a:rPr>
              <a:t>carrier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frequencies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0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Physical Layer Convergence Protocol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hysical layer"/>
              </a:rPr>
              <a:t>physical layer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protocol of several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Data transmission"/>
              </a:rPr>
              <a:t>data transmission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networks. It is used in the 802.11 standard.</a:t>
            </a:r>
            <a:endParaRPr lang="en-US" dirty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r>
              <a:rPr lang="en-US" dirty="0">
                <a:latin typeface="Verdana" charset="0"/>
              </a:rPr>
              <a:t>The basic idea of OFDM was the reduction of the symbol rate by distributing bits over numerous subcarriers. IEEE 802.11a uses a fixed symbol rate of </a:t>
            </a:r>
            <a:r>
              <a:rPr lang="en-US" b="1" dirty="0">
                <a:latin typeface="Verdana" charset="0"/>
              </a:rPr>
              <a:t>250 000 symbols per second </a:t>
            </a:r>
            <a:r>
              <a:rPr lang="en-US" dirty="0">
                <a:latin typeface="Verdana" charset="0"/>
              </a:rPr>
              <a:t>independent of the data rate (0.8 </a:t>
            </a:r>
            <a:r>
              <a:rPr lang="en-US" dirty="0" err="1">
                <a:latin typeface="Verdana" charset="0"/>
              </a:rPr>
              <a:t>μs</a:t>
            </a:r>
            <a:r>
              <a:rPr lang="en-US" dirty="0">
                <a:latin typeface="Verdana" charset="0"/>
              </a:rPr>
              <a:t> guard interval for Inter Symbol Interference (ISI) mitigation plus 3.2 </a:t>
            </a:r>
            <a:r>
              <a:rPr lang="en-US" dirty="0" err="1">
                <a:latin typeface="Verdana" charset="0"/>
              </a:rPr>
              <a:t>μs</a:t>
            </a:r>
            <a:r>
              <a:rPr lang="en-US" dirty="0">
                <a:latin typeface="Verdana" charset="0"/>
              </a:rPr>
              <a:t> used for data results in a </a:t>
            </a:r>
            <a:r>
              <a:rPr lang="en-US" b="1" dirty="0">
                <a:latin typeface="Verdana" charset="0"/>
              </a:rPr>
              <a:t>symbol duration of 4 </a:t>
            </a:r>
            <a:r>
              <a:rPr lang="en-US" b="1" dirty="0" err="1">
                <a:latin typeface="Verdana" charset="0"/>
              </a:rPr>
              <a:t>μs</a:t>
            </a:r>
            <a:r>
              <a:rPr lang="en-US" dirty="0">
                <a:latin typeface="Verdana" charset="0"/>
              </a:rPr>
              <a:t>).</a:t>
            </a:r>
          </a:p>
          <a:p>
            <a:r>
              <a:rPr lang="en-US" dirty="0">
                <a:latin typeface="Verdana" charset="0"/>
              </a:rPr>
              <a:t>This is an important table to understand the relations between data rate, modulation &amp; coding, number of data/coded bits per subcarrier and per OFDM symbol.</a:t>
            </a:r>
          </a:p>
          <a:p>
            <a:endParaRPr lang="en-US" dirty="0">
              <a:latin typeface="Verdana" charset="0"/>
            </a:endParaRPr>
          </a:p>
          <a:p>
            <a:r>
              <a:rPr lang="en-US" b="1" dirty="0">
                <a:latin typeface="Verdana" charset="0"/>
              </a:rPr>
              <a:t>Example BPSK 1/2</a:t>
            </a:r>
            <a:r>
              <a:rPr lang="en-US" dirty="0">
                <a:latin typeface="Verdana" charset="0"/>
              </a:rPr>
              <a:t>: BPSK for modulation delivers 1 coded bit per carrier. For all 48 data subcarriers this totals to 48 coded bits per OFDM symbol, which gives 24 data bits with 1/2 coding. These 24 data bits per OFDM symbol then result in: 24 bits/OFDM-symbol or 24 bit / 4 </a:t>
            </a:r>
            <a:r>
              <a:rPr lang="el-GR" dirty="0">
                <a:latin typeface="Verdana" charset="0"/>
              </a:rPr>
              <a:t>μ</a:t>
            </a:r>
            <a:r>
              <a:rPr lang="en-US" baseline="0" dirty="0">
                <a:latin typeface="Verdana" charset="0"/>
              </a:rPr>
              <a:t>s = 6 x 10</a:t>
            </a:r>
            <a:r>
              <a:rPr lang="en-US" baseline="30000" dirty="0">
                <a:latin typeface="Verdana" charset="0"/>
              </a:rPr>
              <a:t>6</a:t>
            </a:r>
            <a:r>
              <a:rPr lang="en-US" baseline="0" dirty="0">
                <a:latin typeface="Verdana" charset="0"/>
              </a:rPr>
              <a:t> bps = 6 Mbps</a:t>
            </a:r>
            <a:r>
              <a:rPr lang="en-US" dirty="0">
                <a:latin typeface="Verdana" charset="0"/>
              </a:rPr>
              <a:t>.</a:t>
            </a:r>
          </a:p>
          <a:p>
            <a:endParaRPr lang="en-US" dirty="0">
              <a:latin typeface="Verdana" charset="0"/>
            </a:endParaRPr>
          </a:p>
          <a:p>
            <a:pPr algn="l"/>
            <a:r>
              <a:rPr lang="en-US" dirty="0">
                <a:latin typeface="Verdana" charset="0"/>
              </a:rPr>
              <a:t>BPSK: </a:t>
            </a:r>
          </a:p>
          <a:p>
            <a:pPr algn="l"/>
            <a:r>
              <a:rPr lang="nl-BE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Phase</a:t>
            </a:r>
            <a:r>
              <a:rPr lang="nl-B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shift </a:t>
            </a:r>
            <a:r>
              <a:rPr lang="nl-BE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keying</a:t>
            </a:r>
            <a:r>
              <a:rPr lang="nl-B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(PSK) is een modulatietechniek voor het versturen en ontvangen van digitale signalen, waarbij de fase van het te verzenden signaal verandert om de bits weer te geven.</a:t>
            </a:r>
          </a:p>
          <a:p>
            <a:pPr algn="l"/>
            <a:r>
              <a:rPr lang="nl-B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Er zijn verschillende methodes van PSK. De eenvoudigste methode maakt gebruik van twee fasen: 0° en 180°. Het digitale signaal wordt in de tijd opgedeeld in individuele bits. Deze methode wordt ook wel binaire PSK genoemd (BPSK).</a:t>
            </a:r>
          </a:p>
          <a:p>
            <a:endParaRPr lang="en-GB" dirty="0"/>
          </a:p>
          <a:p>
            <a:pPr>
              <a:defRPr/>
            </a:pPr>
            <a:r>
              <a:rPr lang="en-US" dirty="0">
                <a:latin typeface="Verdana" charset="0"/>
              </a:rPr>
              <a:t>The </a:t>
            </a:r>
            <a:r>
              <a:rPr lang="en-US" b="1" dirty="0">
                <a:latin typeface="Verdana" charset="0"/>
              </a:rPr>
              <a:t>PLCP preamble </a:t>
            </a:r>
            <a:r>
              <a:rPr lang="en-US" dirty="0">
                <a:latin typeface="Verdana" charset="0"/>
              </a:rPr>
              <a:t>consists of 12 symbols and is used for </a:t>
            </a:r>
            <a:r>
              <a:rPr lang="en-US" b="1" dirty="0">
                <a:latin typeface="Verdana" charset="0"/>
              </a:rPr>
              <a:t>frequency acquisition, channel estimation, and synchronization</a:t>
            </a:r>
            <a:r>
              <a:rPr lang="en-US" dirty="0">
                <a:latin typeface="Verdana" charset="0"/>
              </a:rPr>
              <a:t>. </a:t>
            </a:r>
          </a:p>
          <a:p>
            <a:pPr>
              <a:defRPr/>
            </a:pPr>
            <a:r>
              <a:rPr lang="en-US" dirty="0">
                <a:latin typeface="Verdana" charset="0"/>
              </a:rPr>
              <a:t>The duration of the </a:t>
            </a:r>
            <a:r>
              <a:rPr lang="nl-BE" dirty="0" err="1">
                <a:latin typeface="Verdana" charset="0"/>
              </a:rPr>
              <a:t>preamble</a:t>
            </a:r>
            <a:r>
              <a:rPr lang="nl-BE" dirty="0">
                <a:latin typeface="Verdana" charset="0"/>
              </a:rPr>
              <a:t> is 16 </a:t>
            </a:r>
            <a:r>
              <a:rPr lang="el-GR" dirty="0">
                <a:latin typeface="Verdana" charset="0"/>
              </a:rPr>
              <a:t>μ</a:t>
            </a:r>
            <a:r>
              <a:rPr lang="nl-BE" dirty="0">
                <a:latin typeface="Verdana" charset="0"/>
              </a:rPr>
              <a:t>s. (</a:t>
            </a:r>
            <a:r>
              <a:rPr lang="nl-BE" dirty="0" err="1">
                <a:latin typeface="Verdana" charset="0"/>
              </a:rPr>
              <a:t>While</a:t>
            </a:r>
            <a:r>
              <a:rPr lang="nl-BE" dirty="0">
                <a:latin typeface="Verdana" charset="0"/>
              </a:rPr>
              <a:t> a </a:t>
            </a:r>
            <a:r>
              <a:rPr lang="nl-BE" dirty="0" err="1">
                <a:latin typeface="Verdana" charset="0"/>
              </a:rPr>
              <a:t>normal</a:t>
            </a:r>
            <a:r>
              <a:rPr lang="nl-BE" dirty="0">
                <a:latin typeface="Verdana" charset="0"/>
              </a:rPr>
              <a:t> </a:t>
            </a:r>
            <a:r>
              <a:rPr lang="nl-BE" dirty="0" err="1">
                <a:latin typeface="Verdana" charset="0"/>
              </a:rPr>
              <a:t>symbol</a:t>
            </a:r>
            <a:r>
              <a:rPr lang="nl-BE" dirty="0">
                <a:latin typeface="Verdana" charset="0"/>
              </a:rPr>
              <a:t> </a:t>
            </a:r>
            <a:r>
              <a:rPr lang="nl-BE" dirty="0" err="1">
                <a:latin typeface="Verdana" charset="0"/>
              </a:rPr>
              <a:t>lasts</a:t>
            </a:r>
            <a:r>
              <a:rPr lang="nl-BE" dirty="0">
                <a:latin typeface="Verdana" charset="0"/>
              </a:rPr>
              <a:t> 4 </a:t>
            </a:r>
            <a:r>
              <a:rPr lang="el-GR" dirty="0">
                <a:latin typeface="Verdana" charset="0"/>
              </a:rPr>
              <a:t>μ</a:t>
            </a:r>
            <a:r>
              <a:rPr lang="nl-BE" dirty="0">
                <a:latin typeface="Verdana" charset="0"/>
              </a:rPr>
              <a:t>s, </a:t>
            </a:r>
            <a:r>
              <a:rPr lang="nl-BE" dirty="0" err="1">
                <a:latin typeface="Verdana" charset="0"/>
              </a:rPr>
              <a:t>the</a:t>
            </a:r>
            <a:r>
              <a:rPr lang="nl-BE" dirty="0">
                <a:latin typeface="Verdana" charset="0"/>
              </a:rPr>
              <a:t> </a:t>
            </a:r>
            <a:r>
              <a:rPr lang="nl-BE" dirty="0" err="1">
                <a:latin typeface="Verdana" charset="0"/>
              </a:rPr>
              <a:t>preamble</a:t>
            </a:r>
            <a:r>
              <a:rPr lang="nl-BE" dirty="0">
                <a:latin typeface="Verdana" charset="0"/>
              </a:rPr>
              <a:t> </a:t>
            </a:r>
            <a:r>
              <a:rPr lang="nl-BE" dirty="0" err="1">
                <a:latin typeface="Verdana" charset="0"/>
              </a:rPr>
              <a:t>contains</a:t>
            </a:r>
            <a:r>
              <a:rPr lang="nl-BE" dirty="0">
                <a:latin typeface="Verdana" charset="0"/>
              </a:rPr>
              <a:t> 10 short </a:t>
            </a:r>
            <a:r>
              <a:rPr lang="nl-BE" dirty="0" err="1">
                <a:latin typeface="Verdana" charset="0"/>
              </a:rPr>
              <a:t>symbols</a:t>
            </a:r>
            <a:r>
              <a:rPr lang="nl-BE" dirty="0">
                <a:latin typeface="Verdana" charset="0"/>
              </a:rPr>
              <a:t> of </a:t>
            </a:r>
            <a:r>
              <a:rPr lang="nl-BE" dirty="0" err="1">
                <a:latin typeface="Verdana" charset="0"/>
              </a:rPr>
              <a:t>only</a:t>
            </a:r>
            <a:r>
              <a:rPr lang="nl-BE" dirty="0">
                <a:latin typeface="Verdana" charset="0"/>
              </a:rPr>
              <a:t> 0.8 </a:t>
            </a:r>
            <a:r>
              <a:rPr lang="en-US" dirty="0">
                <a:latin typeface="Verdana" charset="0"/>
              </a:rPr>
              <a:t>µs</a:t>
            </a:r>
            <a:r>
              <a:rPr lang="nl-BE" dirty="0">
                <a:latin typeface="Verdana" charset="0"/>
              </a:rPr>
              <a:t> </a:t>
            </a:r>
            <a:r>
              <a:rPr lang="nl-BE" dirty="0" err="1">
                <a:latin typeface="Verdana" charset="0"/>
              </a:rPr>
              <a:t>and</a:t>
            </a:r>
            <a:r>
              <a:rPr lang="nl-BE" dirty="0">
                <a:latin typeface="Verdana" charset="0"/>
              </a:rPr>
              <a:t> 2 </a:t>
            </a:r>
            <a:r>
              <a:rPr lang="nl-BE" dirty="0" err="1">
                <a:latin typeface="Verdana" charset="0"/>
              </a:rPr>
              <a:t>normal</a:t>
            </a:r>
            <a:r>
              <a:rPr lang="nl-BE" dirty="0">
                <a:latin typeface="Verdana" charset="0"/>
              </a:rPr>
              <a:t> </a:t>
            </a:r>
            <a:r>
              <a:rPr lang="nl-BE" dirty="0" err="1">
                <a:latin typeface="Verdana" charset="0"/>
              </a:rPr>
              <a:t>symbols</a:t>
            </a:r>
            <a:r>
              <a:rPr lang="nl-BE" dirty="0">
                <a:latin typeface="Verdana" charset="0"/>
              </a:rPr>
              <a:t> of 4 </a:t>
            </a:r>
            <a:r>
              <a:rPr lang="en-US" dirty="0">
                <a:latin typeface="Verdana" charset="0"/>
              </a:rPr>
              <a:t>µs</a:t>
            </a:r>
            <a:r>
              <a:rPr lang="nl-BE" dirty="0">
                <a:latin typeface="Verdana" charset="0"/>
              </a:rPr>
              <a:t>, </a:t>
            </a:r>
            <a:r>
              <a:rPr lang="nl-BE" dirty="0" err="1">
                <a:latin typeface="Verdana" charset="0"/>
              </a:rPr>
              <a:t>explaining</a:t>
            </a:r>
            <a:r>
              <a:rPr lang="nl-BE" dirty="0">
                <a:latin typeface="Verdana" charset="0"/>
              </a:rPr>
              <a:t> </a:t>
            </a:r>
            <a:r>
              <a:rPr lang="nl-BE" dirty="0" err="1">
                <a:latin typeface="Verdana" charset="0"/>
              </a:rPr>
              <a:t>the</a:t>
            </a:r>
            <a:r>
              <a:rPr lang="nl-BE" dirty="0">
                <a:latin typeface="Verdana" charset="0"/>
              </a:rPr>
              <a:t> </a:t>
            </a:r>
            <a:r>
              <a:rPr lang="nl-BE" dirty="0" err="1">
                <a:latin typeface="Verdana" charset="0"/>
              </a:rPr>
              <a:t>duration</a:t>
            </a:r>
            <a:r>
              <a:rPr lang="nl-BE" dirty="0">
                <a:latin typeface="Verdana" charset="0"/>
              </a:rPr>
              <a:t> of </a:t>
            </a:r>
            <a:r>
              <a:rPr lang="nl-BE" dirty="0" err="1">
                <a:latin typeface="Verdana" charset="0"/>
              </a:rPr>
              <a:t>only</a:t>
            </a:r>
            <a:r>
              <a:rPr lang="nl-BE" dirty="0">
                <a:latin typeface="Verdana" charset="0"/>
              </a:rPr>
              <a:t> 16 </a:t>
            </a:r>
            <a:r>
              <a:rPr lang="en-US" dirty="0">
                <a:latin typeface="Verdana" charset="0"/>
              </a:rPr>
              <a:t>µs</a:t>
            </a:r>
            <a:r>
              <a:rPr lang="nl-BE" dirty="0">
                <a:latin typeface="Verdana" charset="0"/>
              </a:rPr>
              <a:t>).</a:t>
            </a:r>
          </a:p>
          <a:p>
            <a:pPr>
              <a:defRPr/>
            </a:pPr>
            <a:endParaRPr lang="en-US" dirty="0">
              <a:latin typeface="Verdana" charset="0"/>
            </a:endParaRPr>
          </a:p>
          <a:p>
            <a:pPr>
              <a:defRPr/>
            </a:pPr>
            <a:r>
              <a:rPr lang="en-US" dirty="0">
                <a:latin typeface="Verdana" charset="0"/>
              </a:rPr>
              <a:t>The following OFDM symbol, called </a:t>
            </a:r>
            <a:r>
              <a:rPr lang="en-US" b="1" dirty="0">
                <a:latin typeface="Verdana" charset="0"/>
              </a:rPr>
              <a:t>signal</a:t>
            </a:r>
            <a:r>
              <a:rPr lang="en-US" dirty="0">
                <a:latin typeface="Verdana" charset="0"/>
              </a:rPr>
              <a:t>, contains the following fields and is BPSK-modulated: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The 4 bit ‘</a:t>
            </a:r>
            <a:r>
              <a:rPr lang="en-US" b="1" i="1" dirty="0">
                <a:latin typeface="Verdana" charset="0"/>
              </a:rPr>
              <a:t>rate</a:t>
            </a:r>
            <a:r>
              <a:rPr lang="en-US" dirty="0">
                <a:latin typeface="Verdana" charset="0"/>
              </a:rPr>
              <a:t>’ field determines the data rate and the modulation of the rest of the packet (examples are 0x3 for 54 Mbps, 0x9 for 24 Mbps, or 0xF for 9 Mbps).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The ‘</a:t>
            </a:r>
            <a:r>
              <a:rPr lang="en-US" b="1" i="1" dirty="0">
                <a:latin typeface="Verdana" charset="0"/>
              </a:rPr>
              <a:t>length</a:t>
            </a:r>
            <a:r>
              <a:rPr lang="en-US" dirty="0">
                <a:latin typeface="Verdana" charset="0"/>
              </a:rPr>
              <a:t>’ field indicates the number of bytes in the payload field. 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The ‘</a:t>
            </a:r>
            <a:r>
              <a:rPr lang="en-US" b="1" i="1" dirty="0">
                <a:latin typeface="Verdana" charset="0"/>
              </a:rPr>
              <a:t>parity</a:t>
            </a:r>
            <a:r>
              <a:rPr lang="en-US" b="1" dirty="0">
                <a:latin typeface="Verdana" charset="0"/>
              </a:rPr>
              <a:t>’</a:t>
            </a:r>
            <a:r>
              <a:rPr lang="en-US" dirty="0">
                <a:latin typeface="Verdana" charset="0"/>
              </a:rPr>
              <a:t> bit shall be an even parity for the first 17 bits of the signal field (rate, length and the reserved bit). 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Finally, the six ‘</a:t>
            </a:r>
            <a:r>
              <a:rPr lang="en-US" b="1" i="1" dirty="0">
                <a:latin typeface="Verdana" charset="0"/>
              </a:rPr>
              <a:t>tail</a:t>
            </a:r>
            <a:r>
              <a:rPr lang="en-US" b="1" dirty="0">
                <a:latin typeface="Verdana" charset="0"/>
              </a:rPr>
              <a:t>’</a:t>
            </a:r>
            <a:r>
              <a:rPr lang="en-US" dirty="0">
                <a:latin typeface="Verdana" charset="0"/>
              </a:rPr>
              <a:t> bits are set to zero. (enable decoding of rate and length fields after reception)</a:t>
            </a:r>
          </a:p>
          <a:p>
            <a:pPr marL="171450" indent="-171450">
              <a:buFont typeface="Arial"/>
              <a:buChar char="•"/>
              <a:defRPr/>
            </a:pPr>
            <a:endParaRPr lang="en-US" dirty="0">
              <a:latin typeface="Verdana" charset="0"/>
            </a:endParaRPr>
          </a:p>
          <a:p>
            <a:pPr>
              <a:defRPr/>
            </a:pPr>
            <a:r>
              <a:rPr lang="en-US" dirty="0">
                <a:latin typeface="Verdana" charset="0"/>
              </a:rPr>
              <a:t>The </a:t>
            </a:r>
            <a:r>
              <a:rPr lang="en-US" b="1" dirty="0">
                <a:latin typeface="Verdana" charset="0"/>
              </a:rPr>
              <a:t>data</a:t>
            </a:r>
            <a:r>
              <a:rPr lang="en-US" dirty="0">
                <a:latin typeface="Verdana" charset="0"/>
              </a:rPr>
              <a:t> field is sent with the rate determined in the rate field. It consists of: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a ‘</a:t>
            </a:r>
            <a:r>
              <a:rPr lang="en-US" b="1" i="1" dirty="0">
                <a:latin typeface="Verdana" charset="0"/>
              </a:rPr>
              <a:t>service</a:t>
            </a:r>
            <a:r>
              <a:rPr lang="en-US" b="1" dirty="0">
                <a:latin typeface="Verdana" charset="0"/>
              </a:rPr>
              <a:t>’</a:t>
            </a:r>
            <a:r>
              <a:rPr lang="en-US" dirty="0">
                <a:latin typeface="Verdana" charset="0"/>
              </a:rPr>
              <a:t> field is used to synchronize the descrambler of the receiver (the data stream is scrambled using the polynomial x</a:t>
            </a:r>
            <a:r>
              <a:rPr lang="en-US" baseline="30000" dirty="0">
                <a:latin typeface="Verdana" charset="0"/>
              </a:rPr>
              <a:t>7</a:t>
            </a:r>
            <a:r>
              <a:rPr lang="en-US" dirty="0">
                <a:latin typeface="Verdana" charset="0"/>
              </a:rPr>
              <a:t> + x</a:t>
            </a:r>
            <a:r>
              <a:rPr lang="en-US" baseline="30000" dirty="0">
                <a:latin typeface="Verdana" charset="0"/>
              </a:rPr>
              <a:t>4</a:t>
            </a:r>
            <a:r>
              <a:rPr lang="en-US" dirty="0">
                <a:latin typeface="Verdana" charset="0"/>
              </a:rPr>
              <a:t> + 1) and contains also bits for future use. 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the </a:t>
            </a:r>
            <a:r>
              <a:rPr lang="en-US" b="1" i="1" dirty="0">
                <a:latin typeface="Verdana" charset="0"/>
              </a:rPr>
              <a:t>PSDU (PLCP Service Data Unit) </a:t>
            </a:r>
            <a:r>
              <a:rPr lang="en-US" dirty="0">
                <a:latin typeface="Verdana" charset="0"/>
              </a:rPr>
              <a:t>containing the MAC frame (1-</a:t>
            </a:r>
            <a:r>
              <a:rPr lang="en-US" baseline="0" dirty="0">
                <a:latin typeface="Verdana" charset="0"/>
              </a:rPr>
              <a:t> </a:t>
            </a:r>
            <a:r>
              <a:rPr lang="en-US" dirty="0">
                <a:latin typeface="Verdana" charset="0"/>
              </a:rPr>
              <a:t>4095 bytes). 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the ‘</a:t>
            </a:r>
            <a:r>
              <a:rPr lang="en-US" b="1" i="1" dirty="0">
                <a:latin typeface="Verdana" charset="0"/>
              </a:rPr>
              <a:t>tail</a:t>
            </a:r>
            <a:r>
              <a:rPr lang="en-US" dirty="0">
                <a:latin typeface="Verdana" charset="0"/>
              </a:rPr>
              <a:t>’ bits used to reset the encoder. 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the ‘</a:t>
            </a:r>
            <a:r>
              <a:rPr lang="en-US" b="1" i="1" dirty="0">
                <a:latin typeface="Verdana" charset="0"/>
              </a:rPr>
              <a:t>pad</a:t>
            </a:r>
            <a:r>
              <a:rPr lang="en-US" dirty="0">
                <a:latin typeface="Verdana" charset="0"/>
              </a:rPr>
              <a:t>’ field ensuring that the number of bits in the PDU maps to an integer number of </a:t>
            </a:r>
            <a:r>
              <a:rPr lang="nl-BE" dirty="0">
                <a:latin typeface="Verdana" charset="0"/>
              </a:rPr>
              <a:t>OFDM </a:t>
            </a:r>
            <a:r>
              <a:rPr lang="nl-BE" dirty="0" err="1">
                <a:latin typeface="Verdana" charset="0"/>
              </a:rPr>
              <a:t>symbols</a:t>
            </a:r>
            <a:r>
              <a:rPr lang="nl-BE" dirty="0">
                <a:latin typeface="Verdana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291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PPDU: header </a:t>
            </a:r>
            <a:r>
              <a:rPr lang="nl-BE" dirty="0" err="1"/>
              <a:t>added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mac</a:t>
            </a:r>
            <a:r>
              <a:rPr lang="nl-BE" dirty="0"/>
              <a:t> frame (PSDU) </a:t>
            </a:r>
          </a:p>
          <a:p>
            <a:endParaRPr lang="nl-BE" dirty="0"/>
          </a:p>
          <a:p>
            <a:r>
              <a:rPr lang="nl-BE" dirty="0" err="1"/>
              <a:t>Rate</a:t>
            </a:r>
            <a:r>
              <a:rPr lang="nl-BE" dirty="0"/>
              <a:t>: </a:t>
            </a:r>
            <a:r>
              <a:rPr lang="nl-BE" dirty="0" err="1"/>
              <a:t>odd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have </a:t>
            </a:r>
            <a:r>
              <a:rPr lang="nl-BE" dirty="0" err="1"/>
              <a:t>meaning</a:t>
            </a:r>
            <a:endParaRPr lang="nl-BE" dirty="0"/>
          </a:p>
          <a:p>
            <a:endParaRPr lang="nl-BE" dirty="0"/>
          </a:p>
          <a:p>
            <a:pPr>
              <a:defRPr/>
            </a:pPr>
            <a:r>
              <a:rPr lang="en-US" dirty="0">
                <a:latin typeface="Verdana" charset="0"/>
              </a:rPr>
              <a:t>The following OFDM symbol, called </a:t>
            </a:r>
            <a:r>
              <a:rPr lang="en-US" b="1" dirty="0">
                <a:latin typeface="Verdana" charset="0"/>
              </a:rPr>
              <a:t>signal</a:t>
            </a:r>
            <a:r>
              <a:rPr lang="en-US" dirty="0">
                <a:latin typeface="Verdana" charset="0"/>
              </a:rPr>
              <a:t>, contains the following fields and is BPSK-modulated: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The 4 bit ‘</a:t>
            </a:r>
            <a:r>
              <a:rPr lang="en-US" b="1" i="1" dirty="0">
                <a:latin typeface="Verdana" charset="0"/>
              </a:rPr>
              <a:t>rate</a:t>
            </a:r>
            <a:r>
              <a:rPr lang="en-US" dirty="0">
                <a:latin typeface="Verdana" charset="0"/>
              </a:rPr>
              <a:t>’ field determines the data rate and the modulation of the rest of the packet (examples are 0x3 for 54 Mbps, 0x9 for 24 Mbps, or 0xF for 9 Mbps).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The ‘</a:t>
            </a:r>
            <a:r>
              <a:rPr lang="en-US" b="1" i="1" dirty="0">
                <a:latin typeface="Verdana" charset="0"/>
              </a:rPr>
              <a:t>length</a:t>
            </a:r>
            <a:r>
              <a:rPr lang="en-US" dirty="0">
                <a:latin typeface="Verdana" charset="0"/>
              </a:rPr>
              <a:t>’ field indicates the number of bytes in the payload field. 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The ‘</a:t>
            </a:r>
            <a:r>
              <a:rPr lang="en-US" b="1" i="1" dirty="0">
                <a:latin typeface="Verdana" charset="0"/>
              </a:rPr>
              <a:t>parity</a:t>
            </a:r>
            <a:r>
              <a:rPr lang="en-US" b="1" dirty="0">
                <a:latin typeface="Verdana" charset="0"/>
              </a:rPr>
              <a:t>’</a:t>
            </a:r>
            <a:r>
              <a:rPr lang="en-US" dirty="0">
                <a:latin typeface="Verdana" charset="0"/>
              </a:rPr>
              <a:t> bit shall be an even parity for the first 17 bits of the signal field (rate, length and the reserved bit). 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dirty="0">
                <a:latin typeface="Verdana" charset="0"/>
              </a:rPr>
              <a:t>Finally, the six ‘</a:t>
            </a:r>
            <a:r>
              <a:rPr lang="en-US" b="1" i="1" dirty="0">
                <a:latin typeface="Verdana" charset="0"/>
              </a:rPr>
              <a:t>tail</a:t>
            </a:r>
            <a:r>
              <a:rPr lang="en-US" b="1" dirty="0">
                <a:latin typeface="Verdana" charset="0"/>
              </a:rPr>
              <a:t>’</a:t>
            </a:r>
            <a:r>
              <a:rPr lang="en-US" dirty="0">
                <a:latin typeface="Verdana" charset="0"/>
              </a:rPr>
              <a:t> bits are set to zero.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5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36" y="4582016"/>
            <a:ext cx="6288852" cy="1879286"/>
          </a:xfrm>
          <a:prstGeom prst="rect">
            <a:avLst/>
          </a:prstGeom>
        </p:spPr>
      </p:pic>
      <p:pic>
        <p:nvPicPr>
          <p:cNvPr id="9" name="Logo Large 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7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091298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2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75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1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15468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75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18" y="526320"/>
            <a:ext cx="15705282" cy="863693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468684"/>
            <a:ext cx="15699575" cy="6504884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 sz="4000" b="1"/>
            </a:lvl1pPr>
            <a:lvl2pPr marL="1170000" indent="-450000">
              <a:lnSpc>
                <a:spcPct val="120000"/>
              </a:lnSpc>
              <a:defRPr sz="4000"/>
            </a:lvl2pPr>
            <a:lvl3pPr marL="1756800" indent="-450000" defTabSz="457200">
              <a:lnSpc>
                <a:spcPct val="120000"/>
              </a:lnSpc>
              <a:defRPr sz="3700"/>
            </a:lvl3pPr>
            <a:lvl4pPr marL="2329200" indent="-550800" defTabSz="457200">
              <a:lnSpc>
                <a:spcPct val="120000"/>
              </a:lnSpc>
              <a:defRPr sz="3500"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 sz="3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02/09/2021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5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02/09/2021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5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02/09/2021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2-9-2021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75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 text</a:t>
            </a:r>
          </a:p>
        </p:txBody>
      </p:sp>
    </p:spTree>
    <p:extLst>
      <p:ext uri="{BB962C8B-B14F-4D97-AF65-F5344CB8AC3E}">
        <p14:creationId xmlns:p14="http://schemas.microsoft.com/office/powerpoint/2010/main" val="57387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2-9-2021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45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730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02/09/2021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8812440"/>
            <a:ext cx="1603462" cy="4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45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PLCP Protocol Data Unit (PPDU)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7D830B7-DA40-46E3-AB30-621F3E007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0" y="1803368"/>
            <a:ext cx="15409117" cy="1627921"/>
          </a:xfrm>
          <a:prstGeom prst="rect">
            <a:avLst/>
          </a:prstGeom>
        </p:spPr>
      </p:pic>
      <p:pic>
        <p:nvPicPr>
          <p:cNvPr id="14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77536687-566F-42E7-86C1-93CA33106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616" y="3967373"/>
            <a:ext cx="6324923" cy="3794953"/>
          </a:xfrm>
        </p:spPr>
      </p:pic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0F2A67CE-C896-6D43-99BE-DCC7098498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05AEC70D-8583-C24B-BEB3-CE016CB753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9" name="TextBox 14">
            <a:extLst>
              <a:ext uri="{FF2B5EF4-FFF2-40B4-BE49-F238E27FC236}">
                <a16:creationId xmlns:a16="http://schemas.microsoft.com/office/drawing/2014/main" id="{C7E9237C-592C-43F3-9997-D175FE6A0E3F}"/>
              </a:ext>
            </a:extLst>
          </p:cNvPr>
          <p:cNvSpPr txBox="1"/>
          <p:nvPr/>
        </p:nvSpPr>
        <p:spPr>
          <a:xfrm>
            <a:off x="903270" y="3893098"/>
            <a:ext cx="79429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nl-BE" sz="3000" b="1" dirty="0" err="1"/>
              <a:t>calc_phy_header</a:t>
            </a:r>
            <a:r>
              <a:rPr lang="nl-BE" sz="3000" b="1" dirty="0"/>
              <a:t>()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3000" b="1" dirty="0" err="1"/>
              <a:t>Rate</a:t>
            </a:r>
            <a:r>
              <a:rPr lang="nl-BE" sz="3000" b="1" dirty="0"/>
              <a:t>: </a:t>
            </a:r>
            <a:r>
              <a:rPr lang="nl-BE" sz="3000" dirty="0"/>
              <a:t>4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sz="3000" b="1" dirty="0"/>
              <a:t>Reserved: </a:t>
            </a:r>
            <a:r>
              <a:rPr lang="nl-BE" sz="3000" dirty="0"/>
              <a:t>1 bit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sz="3000" b="1" dirty="0"/>
              <a:t>Length: </a:t>
            </a:r>
            <a:r>
              <a:rPr lang="nl-BE" sz="3000" dirty="0"/>
              <a:t>12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sz="3000" b="1" dirty="0"/>
              <a:t>Parity: </a:t>
            </a:r>
            <a:r>
              <a:rPr lang="nl-BE" sz="3000" dirty="0"/>
              <a:t>1 bit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sz="3000" b="1" dirty="0"/>
              <a:t>Signal tail: </a:t>
            </a:r>
            <a:r>
              <a:rPr lang="nl-BE" sz="3000" dirty="0"/>
              <a:t>6 bits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6041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fuzzing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17A79ED4-BE7A-AD4F-9A38-4C7D05335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601E765-0EC8-1048-B58F-E826A38AFD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fuzzing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12</a:t>
            </a:fld>
            <a:endParaRPr lang="en-GB"/>
          </a:p>
        </p:txBody>
      </p:sp>
      <p:pic>
        <p:nvPicPr>
          <p:cNvPr id="2050" name="Picture 2" descr="Post | Dreamlab Technologies">
            <a:extLst>
              <a:ext uri="{FF2B5EF4-FFF2-40B4-BE49-F238E27FC236}">
                <a16:creationId xmlns:a16="http://schemas.microsoft.com/office/drawing/2014/main" id="{5F9ADC07-350E-4973-B8D5-F6FFD417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1" y="599472"/>
            <a:ext cx="13509598" cy="7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35951DB-EE65-AD40-BD26-259858A90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0B991DC2-19AC-1540-B4E7-0CC2618142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5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fuzzing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511519"/>
            <a:ext cx="15699575" cy="65048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Generation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mutation</a:t>
            </a:r>
            <a:r>
              <a:rPr lang="nl-BE" dirty="0"/>
              <a:t> </a:t>
            </a:r>
            <a:r>
              <a:rPr lang="nl-BE" dirty="0" err="1"/>
              <a:t>based</a:t>
            </a:r>
            <a:endParaRPr lang="nl-BE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dirty="0"/>
              <a:t>White box </a:t>
            </a:r>
            <a:r>
              <a:rPr lang="nl-BE" dirty="0" err="1"/>
              <a:t>vs</a:t>
            </a:r>
            <a:r>
              <a:rPr lang="nl-BE" dirty="0"/>
              <a:t> black box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dirty="0"/>
              <a:t>Gray box</a:t>
            </a:r>
          </a:p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r>
              <a:rPr lang="nl-BE" dirty="0">
                <a:sym typeface="Wingdings" pitchFamily="2" charset="2"/>
              </a:rPr>
              <a:t></a:t>
            </a:r>
            <a:r>
              <a:rPr lang="nl-BE" dirty="0"/>
              <a:t> </a:t>
            </a:r>
            <a:r>
              <a:rPr lang="nl-BE" b="0" dirty="0" err="1"/>
              <a:t>mutation</a:t>
            </a:r>
            <a:r>
              <a:rPr lang="nl-BE" b="0" dirty="0"/>
              <a:t> based gray box fuzzer</a:t>
            </a:r>
            <a:endParaRPr lang="en-GB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13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48ADFE8C-40EE-EB40-BC16-BF053022B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D5DFF33F-57BA-AF46-9812-A29FD7228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setup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19B3FF25-CAE8-C544-BEF8-31F4DABE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FD35A7D-62ED-0F44-9B55-6D00FC8130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5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DRIVER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8F92-B3F9-48CF-9818-71EFE722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68" y="3754666"/>
            <a:ext cx="9013651" cy="2272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DF4AB-203D-4207-9755-868CA4A2083D}"/>
              </a:ext>
            </a:extLst>
          </p:cNvPr>
          <p:cNvSpPr txBox="1"/>
          <p:nvPr/>
        </p:nvSpPr>
        <p:spPr>
          <a:xfrm>
            <a:off x="830118" y="6433340"/>
            <a:ext cx="8680863" cy="76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4000" b="1" dirty="0">
                <a:sym typeface="Wingdings" pitchFamily="2" charset="2"/>
              </a:rPr>
              <a:t> </a:t>
            </a:r>
            <a:r>
              <a:rPr lang="nl-BE" sz="4000" dirty="0"/>
              <a:t>Surface level testing</a:t>
            </a:r>
            <a:endParaRPr lang="en-GB" sz="4000" dirty="0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E76C725-ABD3-0746-BCF3-B4EB5078EE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A9B08D9D-D8A3-AB4D-BA0C-3369FE3813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B6F796-37FF-A34F-B74A-8D905FAA2E05}"/>
              </a:ext>
            </a:extLst>
          </p:cNvPr>
          <p:cNvSpPr txBox="1">
            <a:spLocks/>
          </p:cNvSpPr>
          <p:nvPr/>
        </p:nvSpPr>
        <p:spPr>
          <a:xfrm>
            <a:off x="783407" y="1468683"/>
            <a:ext cx="15699575" cy="193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Driver files generated with Linux bash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Values changed with Python script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Drivers manually transferred between computers</a:t>
            </a:r>
          </a:p>
        </p:txBody>
      </p:sp>
    </p:spTree>
    <p:extLst>
      <p:ext uri="{BB962C8B-B14F-4D97-AF65-F5344CB8AC3E}">
        <p14:creationId xmlns:p14="http://schemas.microsoft.com/office/powerpoint/2010/main" val="283023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DRIVER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16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AA596A-F1AB-413A-B9F4-D0C62E9B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8" y="3401568"/>
            <a:ext cx="8351989" cy="3536901"/>
          </a:xfrm>
          <a:prstGeom prst="rect">
            <a:avLst/>
          </a:prstGeom>
        </p:spPr>
      </p:pic>
      <p:pic>
        <p:nvPicPr>
          <p:cNvPr id="12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9784608C-33C9-8E47-8746-EC04D74A4D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3" name="Picture 8" descr="Logo&#10;&#10;Description automatically generated">
            <a:extLst>
              <a:ext uri="{FF2B5EF4-FFF2-40B4-BE49-F238E27FC236}">
                <a16:creationId xmlns:a16="http://schemas.microsoft.com/office/drawing/2014/main" id="{E4EB0958-0761-2C49-8D5D-91CBEAEF0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001507C-AC3F-B048-9252-463256AE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468684"/>
            <a:ext cx="15699575" cy="1932884"/>
          </a:xfrm>
        </p:spPr>
        <p:txBody>
          <a:bodyPr>
            <a:normAutofit/>
          </a:bodyPr>
          <a:lstStyle/>
          <a:p>
            <a:pPr marL="86400" indent="0">
              <a:buNone/>
            </a:pPr>
            <a:r>
              <a:rPr lang="en-GB" dirty="0"/>
              <a:t>Little endian architecture (ARM)</a:t>
            </a:r>
          </a:p>
          <a:p>
            <a:pPr marL="86400" indent="0">
              <a:buNone/>
            </a:pPr>
            <a:r>
              <a:rPr lang="en-GB" b="0" dirty="0">
                <a:sym typeface="Wingdings" pitchFamily="2" charset="2"/>
              </a:rPr>
              <a:t> </a:t>
            </a:r>
            <a:r>
              <a:rPr lang="en-GB" b="0" dirty="0"/>
              <a:t>Bytes mirrored</a:t>
            </a:r>
            <a:endParaRPr lang="nl-BE" b="0" dirty="0"/>
          </a:p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62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4B36FDEF-DAC5-4504-A8AD-BCFDBDF06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0" y="602579"/>
            <a:ext cx="15714784" cy="8090012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Automated</a:t>
            </a:r>
            <a:r>
              <a:rPr lang="nl-BE" dirty="0"/>
              <a:t> SETUP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17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E546330D-2519-1C41-90D3-2C5E83BF66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CD142113-57E1-BC4F-AFBC-22A46844F8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E074A9-86D7-481C-A904-ACB6FDF4216D}"/>
              </a:ext>
            </a:extLst>
          </p:cNvPr>
          <p:cNvSpPr txBox="1"/>
          <p:nvPr/>
        </p:nvSpPr>
        <p:spPr>
          <a:xfrm>
            <a:off x="695773" y="6168437"/>
            <a:ext cx="6788760" cy="174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SSH  : secure shell</a:t>
            </a:r>
          </a:p>
          <a:p>
            <a:r>
              <a:rPr lang="nl-BE" sz="4000" dirty="0" err="1"/>
              <a:t>adb</a:t>
            </a:r>
            <a:r>
              <a:rPr lang="nl-BE" sz="4000" dirty="0"/>
              <a:t>  : </a:t>
            </a:r>
            <a:r>
              <a:rPr lang="nl-BE" sz="4000" dirty="0" err="1"/>
              <a:t>android</a:t>
            </a:r>
            <a:r>
              <a:rPr lang="nl-BE" sz="4000" dirty="0"/>
              <a:t> debug bridge </a:t>
            </a:r>
          </a:p>
          <a:p>
            <a:pPr algn="l">
              <a:lnSpc>
                <a:spcPct val="120000"/>
              </a:lnSpc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78152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F6B2CEA3-1BAF-40F8-A2F3-606963A9E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46" y="365760"/>
            <a:ext cx="10824319" cy="8470029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Manual SETUP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18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A19AA4F7-4E16-5D4B-9AE4-132E9541D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71825AE7-59E0-F849-AFDB-C008246FB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2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6814-89A1-4752-B248-15046E9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Wireshark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D23AC-122D-41B1-BC7D-BC1D0C76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19</a:t>
            </a:fld>
            <a:endParaRPr lang="en-GB" noProof="0" dirty="0"/>
          </a:p>
        </p:txBody>
      </p:sp>
      <p:pic>
        <p:nvPicPr>
          <p:cNvPr id="5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CC09D988-52F5-4944-835F-AFD8A0C42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7" name="Picture 8" descr="Logo&#10;&#10;Description automatically generated">
            <a:extLst>
              <a:ext uri="{FF2B5EF4-FFF2-40B4-BE49-F238E27FC236}">
                <a16:creationId xmlns:a16="http://schemas.microsoft.com/office/drawing/2014/main" id="{0ECD2DDC-8508-C147-9165-DD6F591FB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C74DBD-5E8B-4813-8E03-2639914D2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17" y="1390013"/>
            <a:ext cx="15753683" cy="24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1291074" y="1875437"/>
            <a:ext cx="15183366" cy="4040162"/>
          </a:xfrm>
        </p:spPr>
        <p:txBody>
          <a:bodyPr/>
          <a:lstStyle/>
          <a:p>
            <a:r>
              <a:rPr lang="en-GB" dirty="0"/>
              <a:t>IEEE 802.11</a:t>
            </a:r>
            <a:br>
              <a:rPr lang="en-GB" dirty="0"/>
            </a:br>
            <a:r>
              <a:rPr lang="en-GB" dirty="0"/>
              <a:t>Physical Layer Fuzzing Using </a:t>
            </a:r>
            <a:r>
              <a:rPr lang="en-GB" dirty="0" err="1"/>
              <a:t>OpenWifi</a:t>
            </a:r>
            <a:r>
              <a:rPr lang="en-GB" dirty="0"/>
              <a:t> </a:t>
            </a:r>
            <a:endParaRPr lang="nl-NL" dirty="0"/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>
          <a:xfrm>
            <a:off x="1283414" y="7039004"/>
            <a:ext cx="15191026" cy="530182"/>
          </a:xfrm>
        </p:spPr>
        <p:txBody>
          <a:bodyPr>
            <a:normAutofit/>
          </a:bodyPr>
          <a:lstStyle/>
          <a:p>
            <a:r>
              <a:rPr lang="nl-NL" sz="2700" dirty="0"/>
              <a:t>Steven </a:t>
            </a:r>
            <a:r>
              <a:rPr lang="nl-NL" sz="2700" dirty="0" err="1"/>
              <a:t>Heijse</a:t>
            </a:r>
            <a:r>
              <a:rPr lang="nl-NL" sz="2700" dirty="0"/>
              <a:t> (2/9/2021)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>
          <a:xfrm>
            <a:off x="4695151" y="395008"/>
            <a:ext cx="8294400" cy="540000"/>
          </a:xfrm>
        </p:spPr>
        <p:txBody>
          <a:bodyPr/>
          <a:lstStyle/>
          <a:p>
            <a:r>
              <a:rPr lang="en-GB" dirty="0"/>
              <a:t>department of information technology</a:t>
            </a:r>
          </a:p>
          <a:p>
            <a:pPr lvl="1"/>
            <a:r>
              <a:rPr lang="en-GB" dirty="0"/>
              <a:t>internet technology and data science lab</a:t>
            </a:r>
          </a:p>
        </p:txBody>
      </p:sp>
      <p:pic>
        <p:nvPicPr>
          <p:cNvPr id="12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614775A-B919-4D48-9773-C2D616ACC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3" name="Picture 8" descr="Logo&#10;&#10;Description automatically generated">
            <a:extLst>
              <a:ext uri="{FF2B5EF4-FFF2-40B4-BE49-F238E27FC236}">
                <a16:creationId xmlns:a16="http://schemas.microsoft.com/office/drawing/2014/main" id="{5A022FFD-5980-244D-8E52-D31AF43E8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8FFCFFCC-1E2D-5C40-8B8A-E5253A1668C7}"/>
              </a:ext>
            </a:extLst>
          </p:cNvPr>
          <p:cNvCxnSpPr>
            <a:cxnSpLocks/>
          </p:cNvCxnSpPr>
          <p:nvPr/>
        </p:nvCxnSpPr>
        <p:spPr>
          <a:xfrm>
            <a:off x="4334256" y="395008"/>
            <a:ext cx="0" cy="540000"/>
          </a:xfrm>
          <a:prstGeom prst="line">
            <a:avLst/>
          </a:prstGeom>
          <a:ln w="3175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OPENTAP</a:t>
            </a:r>
            <a:endParaRPr lang="en-GB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4A8753-04DF-4F6F-B887-8042E5296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4" y="1923660"/>
            <a:ext cx="16652345" cy="5063319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20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DA92C298-040A-694F-80FA-7B4D05429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B204AD8A-0E7E-9D4D-BB5D-1D6E100885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0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OPENTAP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21</a:t>
            </a:fld>
            <a:endParaRPr lang="en-GB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1CD442B2-A094-4DFF-9117-7726147EA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68" y="1364776"/>
            <a:ext cx="12649325" cy="6660107"/>
          </a:xfrm>
        </p:spPr>
      </p:pic>
      <p:pic>
        <p:nvPicPr>
          <p:cNvPr id="11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F05975D2-763F-A74F-8C0E-B7E86C574F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2" name="Picture 8" descr="Logo&#10;&#10;Description automatically generated">
            <a:extLst>
              <a:ext uri="{FF2B5EF4-FFF2-40B4-BE49-F238E27FC236}">
                <a16:creationId xmlns:a16="http://schemas.microsoft.com/office/drawing/2014/main" id="{0F4553A4-45AC-314C-8823-0807D5F001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5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OPENTAP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22</a:t>
            </a:fld>
            <a:endParaRPr lang="en-GB"/>
          </a:p>
        </p:txBody>
      </p:sp>
      <p:pic>
        <p:nvPicPr>
          <p:cNvPr id="11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F05975D2-763F-A74F-8C0E-B7E86C574F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2" name="Picture 8" descr="Logo&#10;&#10;Description automatically generated">
            <a:extLst>
              <a:ext uri="{FF2B5EF4-FFF2-40B4-BE49-F238E27FC236}">
                <a16:creationId xmlns:a16="http://schemas.microsoft.com/office/drawing/2014/main" id="{0F4553A4-45AC-314C-8823-0807D5F001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C738215-0914-4CCB-94DA-955FC24D5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8" y="1390012"/>
            <a:ext cx="14227335" cy="3486787"/>
          </a:xfrm>
        </p:spPr>
      </p:pic>
    </p:spTree>
    <p:extLst>
      <p:ext uri="{BB962C8B-B14F-4D97-AF65-F5344CB8AC3E}">
        <p14:creationId xmlns:p14="http://schemas.microsoft.com/office/powerpoint/2010/main" val="392563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822C3DF8-DF10-E649-8711-86890CABC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C40A72C-B53A-8748-96D8-1FE6A8DD70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1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Reserved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made no </a:t>
            </a:r>
            <a:r>
              <a:rPr lang="nl-BE" dirty="0" err="1"/>
              <a:t>difference</a:t>
            </a:r>
            <a:r>
              <a:rPr lang="nl-BE" dirty="0"/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dirty="0"/>
              <a:t>Both </a:t>
            </a:r>
            <a:r>
              <a:rPr lang="nl-BE" dirty="0" err="1"/>
              <a:t>automated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manual tests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dirty="0"/>
              <a:t>Manual analysis</a:t>
            </a:r>
          </a:p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24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45974B98-8734-6842-A46C-0769FA716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25878255-FB82-2042-9899-202A04914A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</a:t>
            </a:r>
            <a:r>
              <a:rPr lang="nl-BE" dirty="0" err="1"/>
              <a:t>automated</a:t>
            </a:r>
            <a:r>
              <a:rPr lang="nl-BE" dirty="0"/>
              <a:t>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468684"/>
            <a:ext cx="15699575" cy="1768292"/>
          </a:xfrm>
        </p:spPr>
        <p:txBody>
          <a:bodyPr>
            <a:normAutofit/>
          </a:bodyPr>
          <a:lstStyle/>
          <a:p>
            <a:pPr marL="86400" indent="0">
              <a:buNone/>
            </a:pPr>
            <a:r>
              <a:rPr lang="nl-BE" dirty="0" err="1"/>
              <a:t>Automated</a:t>
            </a:r>
            <a:r>
              <a:rPr lang="nl-BE" dirty="0"/>
              <a:t> tests: </a:t>
            </a:r>
          </a:p>
          <a:p>
            <a:pPr marL="86400" indent="0">
              <a:buNone/>
            </a:pPr>
            <a:r>
              <a:rPr lang="nl-BE" b="0" dirty="0">
                <a:sym typeface="Wingdings" pitchFamily="2" charset="2"/>
              </a:rPr>
              <a:t> </a:t>
            </a:r>
            <a:r>
              <a:rPr lang="nl-BE" b="0" dirty="0"/>
              <a:t>In general every driver worked with 1 exception</a:t>
            </a:r>
          </a:p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25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F1143-7142-44F5-B851-0E6E328B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5" y="3550723"/>
            <a:ext cx="16905663" cy="3983382"/>
          </a:xfrm>
          <a:prstGeom prst="rect">
            <a:avLst/>
          </a:prstGeom>
        </p:spPr>
      </p:pic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71CAFA84-65CD-9E43-AD37-D85497936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0265EE7F-5099-2C46-854E-FF50F1FEF5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2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</a:t>
            </a:r>
            <a:r>
              <a:rPr lang="nl-BE" dirty="0" err="1"/>
              <a:t>automated</a:t>
            </a:r>
            <a:r>
              <a:rPr lang="nl-BE" dirty="0"/>
              <a:t>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400" indent="0">
              <a:buNone/>
            </a:pPr>
            <a:r>
              <a:rPr lang="en-GB" dirty="0"/>
              <a:t>Presumed problem:</a:t>
            </a:r>
          </a:p>
          <a:p>
            <a:pPr marL="86400" indent="0">
              <a:buNone/>
            </a:pPr>
            <a:r>
              <a:rPr lang="en-GB" sz="3700" b="0" dirty="0">
                <a:sym typeface="Wingdings" pitchFamily="2" charset="2"/>
              </a:rPr>
              <a:t> </a:t>
            </a:r>
            <a:r>
              <a:rPr lang="en-GB" sz="3700" b="0" dirty="0"/>
              <a:t>Missing or misused quotes in the string that copies the driver file ‘</a:t>
            </a:r>
            <a:r>
              <a:rPr lang="en-GB" sz="3700" b="0" dirty="0" err="1"/>
              <a:t>sdr.ko</a:t>
            </a:r>
            <a:r>
              <a:rPr lang="en-GB" sz="3700" b="0" dirty="0"/>
              <a:t>’ to the board</a:t>
            </a:r>
          </a:p>
          <a:p>
            <a:pPr marL="86400" indent="0">
              <a:lnSpc>
                <a:spcPct val="150000"/>
              </a:lnSpc>
              <a:buNone/>
            </a:pPr>
            <a:endParaRPr lang="en-GB" dirty="0"/>
          </a:p>
          <a:p>
            <a:pPr marL="86400" indent="0">
              <a:buNone/>
            </a:pP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"/C </a:t>
            </a:r>
            <a:r>
              <a:rPr lang="en-GB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pscp</a:t>
            </a: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 -</a:t>
            </a:r>
            <a:r>
              <a:rPr lang="en-GB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scp</a:t>
            </a: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 -pw </a:t>
            </a:r>
            <a:r>
              <a:rPr lang="en-GB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openwifi</a:t>
            </a: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 \""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 + path + </a:t>
            </a: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"/rate"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 + rate + </a:t>
            </a: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" reserved"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 + reserved + </a:t>
            </a: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" length"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 + length + </a:t>
            </a: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" tail"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 + tail + </a:t>
            </a: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GB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sdr.ko</a:t>
            </a:r>
            <a:r>
              <a:rPr lang="en-GB" sz="3600" dirty="0">
                <a:solidFill>
                  <a:srgbClr val="A31515"/>
                </a:solidFill>
                <a:latin typeface="Consolas" panose="020B0609020204030204" pitchFamily="49" charset="0"/>
              </a:rPr>
              <a:t>\" root@192.168.10.122:openwifi/"</a:t>
            </a:r>
            <a:endParaRPr lang="en-GB" sz="8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26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F598FF31-E039-584D-85C7-BBD1F9026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8E6E3101-F00B-8449-9C85-AF1D5C2283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34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manual tests: </a:t>
            </a:r>
            <a:r>
              <a:rPr lang="nl-BE" dirty="0" err="1"/>
              <a:t>rate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1D179-34A0-4A6C-AF04-943FFA22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00" y="2397600"/>
            <a:ext cx="15591600" cy="3747612"/>
          </a:xfrm>
          <a:prstGeom prst="rect">
            <a:avLst/>
          </a:prstGeom>
        </p:spPr>
      </p:pic>
      <p:pic>
        <p:nvPicPr>
          <p:cNvPr id="11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0CB1C676-FDD7-694B-8D36-9FD54CC76E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2" name="Picture 8" descr="Logo&#10;&#10;Description automatically generated">
            <a:extLst>
              <a:ext uri="{FF2B5EF4-FFF2-40B4-BE49-F238E27FC236}">
                <a16:creationId xmlns:a16="http://schemas.microsoft.com/office/drawing/2014/main" id="{253FA74F-D82B-8440-B7B7-B6257AE79A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508A7B-7949-7C4F-8266-1BB34CE6AC33}"/>
              </a:ext>
            </a:extLst>
          </p:cNvPr>
          <p:cNvSpPr txBox="1">
            <a:spLocks/>
          </p:cNvSpPr>
          <p:nvPr/>
        </p:nvSpPr>
        <p:spPr>
          <a:xfrm>
            <a:off x="835825" y="1468684"/>
            <a:ext cx="15699575" cy="176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None/>
            </a:pPr>
            <a:r>
              <a:rPr lang="nl-BE" dirty="0"/>
              <a:t>fosdem.sh (802.11n)</a:t>
            </a:r>
          </a:p>
        </p:txBody>
      </p:sp>
    </p:spTree>
    <p:extLst>
      <p:ext uri="{BB962C8B-B14F-4D97-AF65-F5344CB8AC3E}">
        <p14:creationId xmlns:p14="http://schemas.microsoft.com/office/powerpoint/2010/main" val="379035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manual tests: </a:t>
            </a:r>
            <a:r>
              <a:rPr lang="nl-BE" dirty="0" err="1"/>
              <a:t>rate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28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814B4-5183-4DBE-B317-7DD3EBB8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00" y="2397600"/>
            <a:ext cx="15591600" cy="3760402"/>
          </a:xfrm>
          <a:prstGeom prst="rect">
            <a:avLst/>
          </a:prstGeom>
        </p:spPr>
      </p:pic>
      <p:pic>
        <p:nvPicPr>
          <p:cNvPr id="11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0CB1C676-FDD7-694B-8D36-9FD54CC76E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2" name="Picture 8" descr="Logo&#10;&#10;Description automatically generated">
            <a:extLst>
              <a:ext uri="{FF2B5EF4-FFF2-40B4-BE49-F238E27FC236}">
                <a16:creationId xmlns:a16="http://schemas.microsoft.com/office/drawing/2014/main" id="{253FA74F-D82B-8440-B7B7-B6257AE79A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4711F9-9AA8-454B-9258-E92A5BEB1395}"/>
              </a:ext>
            </a:extLst>
          </p:cNvPr>
          <p:cNvSpPr txBox="1">
            <a:spLocks/>
          </p:cNvSpPr>
          <p:nvPr/>
        </p:nvSpPr>
        <p:spPr>
          <a:xfrm>
            <a:off x="835825" y="1468684"/>
            <a:ext cx="15699575" cy="176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None/>
            </a:pPr>
            <a:r>
              <a:rPr lang="en-GB" dirty="0"/>
              <a:t>fosdem-11ag.sh (802.11a)</a:t>
            </a:r>
          </a:p>
        </p:txBody>
      </p:sp>
    </p:spTree>
    <p:extLst>
      <p:ext uri="{BB962C8B-B14F-4D97-AF65-F5344CB8AC3E}">
        <p14:creationId xmlns:p14="http://schemas.microsoft.com/office/powerpoint/2010/main" val="3437379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manual tests: </a:t>
            </a:r>
            <a:r>
              <a:rPr lang="nl-BE" dirty="0" err="1"/>
              <a:t>length</a:t>
            </a:r>
            <a:br>
              <a:rPr lang="nl-BE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468684"/>
            <a:ext cx="6552527" cy="1512260"/>
          </a:xfrm>
        </p:spPr>
        <p:txBody>
          <a:bodyPr>
            <a:normAutofit/>
          </a:bodyPr>
          <a:lstStyle/>
          <a:p>
            <a:pPr marL="86400" indent="0">
              <a:buNone/>
            </a:pPr>
            <a:r>
              <a:rPr lang="en-US" dirty="0" err="1"/>
              <a:t>fosdem.sh</a:t>
            </a:r>
            <a:endParaRPr lang="en-US" dirty="0"/>
          </a:p>
          <a:p>
            <a:pPr marL="86400" indent="0">
              <a:buNone/>
            </a:pPr>
            <a:r>
              <a:rPr lang="en-US" sz="3550" b="0" dirty="0">
                <a:sym typeface="Wingdings" pitchFamily="2" charset="2"/>
              </a:rPr>
              <a:t> </a:t>
            </a:r>
            <a:r>
              <a:rPr lang="en-US" sz="3550" b="0" dirty="0"/>
              <a:t>increments up to 5	</a:t>
            </a:r>
            <a:endParaRPr lang="en-US" sz="35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29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40149CDE-93EC-B54E-B93C-B518280A6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0BC66194-407C-CC4E-8025-F3128C073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684407-52C6-A94A-A98B-BD9EE4FE8F17}"/>
              </a:ext>
            </a:extLst>
          </p:cNvPr>
          <p:cNvSpPr txBox="1">
            <a:spLocks/>
          </p:cNvSpPr>
          <p:nvPr/>
        </p:nvSpPr>
        <p:spPr>
          <a:xfrm>
            <a:off x="830118" y="3266224"/>
            <a:ext cx="9482605" cy="2316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Font typeface="Arial" panose="020B0604020202020204" pitchFamily="34" charset="0"/>
              <a:buNone/>
            </a:pPr>
            <a:r>
              <a:rPr lang="en-US" dirty="0"/>
              <a:t>fosdem-11ag.sh</a:t>
            </a:r>
          </a:p>
          <a:p>
            <a:pPr>
              <a:buFont typeface="Wingdings" pitchFamily="2" charset="2"/>
              <a:buChar char="è"/>
            </a:pPr>
            <a:r>
              <a:rPr lang="en-US" sz="3550" b="0" dirty="0"/>
              <a:t> increments up to 11</a:t>
            </a:r>
          </a:p>
          <a:p>
            <a:pPr marL="86400" indent="0">
              <a:buNone/>
            </a:pPr>
            <a:r>
              <a:rPr lang="en-US" sz="3550" b="0" dirty="0"/>
              <a:t>excluding 9 &amp; 10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1127A0-3FF8-2340-89BD-6A6F6ECF9700}"/>
              </a:ext>
            </a:extLst>
          </p:cNvPr>
          <p:cNvSpPr txBox="1">
            <a:spLocks/>
          </p:cNvSpPr>
          <p:nvPr/>
        </p:nvSpPr>
        <p:spPr>
          <a:xfrm>
            <a:off x="7183279" y="3044150"/>
            <a:ext cx="15537642" cy="78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Font typeface="Arial" panose="020B0604020202020204" pitchFamily="34" charset="0"/>
              <a:buNone/>
            </a:pPr>
            <a:r>
              <a:rPr lang="en-US" b="0" dirty="0"/>
              <a:t>… decrements worked for </a:t>
            </a:r>
            <a:r>
              <a:rPr lang="en-US" u="sng" dirty="0"/>
              <a:t>neither</a:t>
            </a:r>
            <a:endParaRPr lang="en-GB" u="sng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5FF149DA-27DA-9643-943E-02360D3D320D}"/>
              </a:ext>
            </a:extLst>
          </p:cNvPr>
          <p:cNvCxnSpPr>
            <a:cxnSpLocks/>
          </p:cNvCxnSpPr>
          <p:nvPr/>
        </p:nvCxnSpPr>
        <p:spPr>
          <a:xfrm>
            <a:off x="6403326" y="1602016"/>
            <a:ext cx="0" cy="3683216"/>
          </a:xfrm>
          <a:prstGeom prst="line">
            <a:avLst/>
          </a:prstGeom>
          <a:ln w="53975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3B50507-2C2B-A740-A84D-9BE99B0491E9}"/>
              </a:ext>
            </a:extLst>
          </p:cNvPr>
          <p:cNvSpPr txBox="1">
            <a:spLocks/>
          </p:cNvSpPr>
          <p:nvPr/>
        </p:nvSpPr>
        <p:spPr>
          <a:xfrm>
            <a:off x="830118" y="6299414"/>
            <a:ext cx="15537642" cy="176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Font typeface="Arial" panose="020B0604020202020204" pitchFamily="34" charset="0"/>
              <a:buNone/>
            </a:pPr>
            <a:r>
              <a:rPr lang="en-US" dirty="0"/>
              <a:t>Error shown (Wireshark): </a:t>
            </a:r>
          </a:p>
          <a:p>
            <a:pPr marL="86400" indent="0">
              <a:buFont typeface="Arial" panose="020B0604020202020204" pitchFamily="34" charset="0"/>
              <a:buNone/>
            </a:pPr>
            <a:r>
              <a:rPr lang="en-US" sz="3550" dirty="0">
                <a:sym typeface="Wingdings" pitchFamily="2" charset="2"/>
              </a:rPr>
              <a:t> </a:t>
            </a:r>
            <a:r>
              <a:rPr lang="en-US" sz="3550" b="0" dirty="0"/>
              <a:t>Length of contained item exceeds length of containing item	</a:t>
            </a:r>
            <a:r>
              <a:rPr lang="en-US" sz="3550" dirty="0"/>
              <a:t>	</a:t>
            </a:r>
          </a:p>
          <a:p>
            <a:pPr marL="8640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3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D81C3717-EC16-D949-800E-38199B5DD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1F92E8C-1BF5-7B42-BE37-292A75654B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71A9396-5C69-5C4F-BB0A-EAD96068FA44}"/>
              </a:ext>
            </a:extLst>
          </p:cNvPr>
          <p:cNvSpPr txBox="1">
            <a:spLocks/>
          </p:cNvSpPr>
          <p:nvPr/>
        </p:nvSpPr>
        <p:spPr bwMode="white">
          <a:xfrm>
            <a:off x="1291074" y="3154680"/>
            <a:ext cx="15183366" cy="44363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1300368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7500" u="sng" kern="1200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Results</a:t>
            </a:r>
            <a:r>
              <a:rPr lang="nl-BE" dirty="0"/>
              <a:t> manual tests: </a:t>
            </a:r>
            <a:r>
              <a:rPr lang="nl-BE" dirty="0" err="1"/>
              <a:t>tail</a:t>
            </a:r>
            <a:br>
              <a:rPr lang="nl-BE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endParaRPr lang="nl-BE" dirty="0"/>
          </a:p>
          <a:p>
            <a:pPr marL="86400" indent="0">
              <a:buNone/>
            </a:pP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30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56B03-9E7D-4BF9-8BE1-ADECDA4E727D}"/>
              </a:ext>
            </a:extLst>
          </p:cNvPr>
          <p:cNvSpPr txBox="1"/>
          <p:nvPr/>
        </p:nvSpPr>
        <p:spPr>
          <a:xfrm>
            <a:off x="673100" y="1468800"/>
            <a:ext cx="5892800" cy="5220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0" defTabSz="457200">
              <a:lnSpc>
                <a:spcPct val="120000"/>
              </a:lnSpc>
            </a:pPr>
            <a:r>
              <a:rPr lang="nl-BE" sz="4000" b="1" dirty="0"/>
              <a:t>4 cases: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/>
              <a:t>Connect </a:t>
            </a: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phone</a:t>
            </a:r>
            <a:r>
              <a:rPr lang="nl-BE" sz="2500" dirty="0"/>
              <a:t> (</a:t>
            </a:r>
            <a:r>
              <a:rPr lang="nl-BE" sz="2500" b="1" dirty="0"/>
              <a:t>green</a:t>
            </a:r>
            <a:r>
              <a:rPr lang="nl-BE" sz="2500" dirty="0"/>
              <a:t>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 err="1"/>
              <a:t>Visible</a:t>
            </a:r>
            <a:r>
              <a:rPr lang="nl-BE" sz="2500" dirty="0"/>
              <a:t> on </a:t>
            </a:r>
            <a:r>
              <a:rPr lang="nl-BE" sz="2500" dirty="0" err="1"/>
              <a:t>phone</a:t>
            </a:r>
            <a:r>
              <a:rPr lang="nl-BE" sz="2500" dirty="0"/>
              <a:t> (</a:t>
            </a:r>
            <a:r>
              <a:rPr lang="nl-BE" sz="2500" b="1" dirty="0" err="1"/>
              <a:t>yellow</a:t>
            </a:r>
            <a:r>
              <a:rPr lang="nl-BE" sz="2500" dirty="0"/>
              <a:t>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 err="1"/>
              <a:t>Not</a:t>
            </a:r>
            <a:r>
              <a:rPr lang="nl-BE" sz="2500" dirty="0"/>
              <a:t> </a:t>
            </a:r>
            <a:r>
              <a:rPr lang="nl-BE" sz="2500" dirty="0" err="1"/>
              <a:t>visible</a:t>
            </a:r>
            <a:r>
              <a:rPr lang="nl-BE" sz="2500" dirty="0"/>
              <a:t> at </a:t>
            </a:r>
            <a:r>
              <a:rPr lang="nl-BE" sz="2500" dirty="0" err="1"/>
              <a:t>all</a:t>
            </a:r>
            <a:r>
              <a:rPr lang="nl-BE" sz="2500" dirty="0"/>
              <a:t> (</a:t>
            </a:r>
            <a:r>
              <a:rPr lang="nl-BE" sz="2500" b="1" dirty="0"/>
              <a:t>red</a:t>
            </a:r>
            <a:r>
              <a:rPr lang="nl-BE" sz="2500" dirty="0"/>
              <a:t>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 err="1"/>
              <a:t>Varying</a:t>
            </a:r>
            <a:r>
              <a:rPr lang="nl-BE" sz="2500" dirty="0"/>
              <a:t> (</a:t>
            </a:r>
            <a:r>
              <a:rPr lang="nl-BE" sz="2500" b="1" dirty="0"/>
              <a:t>blue</a:t>
            </a:r>
            <a:r>
              <a:rPr lang="nl-BE" sz="2500" dirty="0"/>
              <a:t>)</a:t>
            </a:r>
          </a:p>
          <a:p>
            <a:pPr algn="l">
              <a:lnSpc>
                <a:spcPct val="120000"/>
              </a:lnSpc>
            </a:pPr>
            <a:endParaRPr lang="en-GB" sz="2500" dirty="0"/>
          </a:p>
          <a:p>
            <a:pPr algn="l">
              <a:lnSpc>
                <a:spcPct val="120000"/>
              </a:lnSpc>
            </a:pPr>
            <a:r>
              <a:rPr lang="en-GB" sz="4000" b="1" dirty="0"/>
              <a:t>For the green case:</a:t>
            </a:r>
          </a:p>
          <a:p>
            <a:pPr algn="l">
              <a:lnSpc>
                <a:spcPct val="120000"/>
              </a:lnSpc>
            </a:pPr>
            <a:r>
              <a:rPr lang="en-GB" sz="2500" dirty="0"/>
              <a:t>Varying delays between visibility and connecting, preceded by a connection that was not authenticated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25D0A7-78B7-4F71-A1A8-BC6718F8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1458052"/>
            <a:ext cx="9793770" cy="6969177"/>
          </a:xfrm>
          <a:prstGeom prst="rect">
            <a:avLst/>
          </a:prstGeom>
        </p:spPr>
      </p:pic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B28243AF-F79A-DF46-A3A1-2CC62E4F6A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2" name="Picture 8" descr="Logo&#10;&#10;Description automatically generated">
            <a:extLst>
              <a:ext uri="{FF2B5EF4-FFF2-40B4-BE49-F238E27FC236}">
                <a16:creationId xmlns:a16="http://schemas.microsoft.com/office/drawing/2014/main" id="{9CDB7F4E-ED99-B446-9788-A66D3B11DF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7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4D1E9467-8C53-844C-8E30-670F5D18F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34D0B4D-2F5F-574A-A74C-D82F84A44C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1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233" y="1468684"/>
            <a:ext cx="15699575" cy="65048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Surface level </a:t>
            </a:r>
            <a:r>
              <a:rPr lang="nl-BE" dirty="0" err="1"/>
              <a:t>testing</a:t>
            </a:r>
            <a:endParaRPr lang="nl-BE" dirty="0"/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nl-BE" dirty="0"/>
              <a:t>Full automation impossible (current setup)</a:t>
            </a:r>
          </a:p>
          <a:p>
            <a:pPr marL="720000" lvl="1" indent="0">
              <a:lnSpc>
                <a:spcPct val="100000"/>
              </a:lnSpc>
              <a:buNone/>
            </a:pPr>
            <a:r>
              <a:rPr lang="en-GB" dirty="0">
                <a:sym typeface="Wingdings" pitchFamily="2" charset="2"/>
              </a:rPr>
              <a:t> </a:t>
            </a:r>
            <a:r>
              <a:rPr lang="en-GB" dirty="0"/>
              <a:t>Transfer of files between computers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Opentap</a:t>
            </a:r>
            <a:r>
              <a:rPr lang="en-GB" dirty="0"/>
              <a:t> automation is close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Manual tests show varying degree of decoding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32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5363B643-2545-9A4C-B9F6-227A1C5B72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E6407DBA-B264-D64B-84AB-0FAD4EEB3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74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 b="1" dirty="0"/>
              <a:t>Steven Heijse</a:t>
            </a:r>
            <a:br>
              <a:rPr lang="en-GB" dirty="0"/>
            </a:br>
            <a:r>
              <a:rPr lang="en-GB" dirty="0"/>
              <a:t>Student</a:t>
            </a:r>
            <a:br>
              <a:rPr lang="en-GB" dirty="0"/>
            </a:br>
            <a:br>
              <a:rPr lang="en-GB" dirty="0"/>
            </a:br>
            <a:r>
              <a:rPr lang="en-GB" cap="all" dirty="0"/>
              <a:t>Department of Information technology</a:t>
            </a:r>
            <a:br>
              <a:rPr lang="en-GB" cap="all" dirty="0"/>
            </a:br>
            <a:br>
              <a:rPr lang="en-GB" dirty="0"/>
            </a:br>
            <a:r>
              <a:rPr lang="en-GB" b="1" dirty="0"/>
              <a:t>E</a:t>
            </a:r>
            <a:r>
              <a:rPr lang="en-GB" dirty="0"/>
              <a:t>	steven.heijse@ugent.be</a:t>
            </a:r>
            <a:br>
              <a:rPr lang="en-GB" dirty="0"/>
            </a:br>
            <a:r>
              <a:rPr lang="en-GB" b="1" dirty="0"/>
              <a:t>T</a:t>
            </a:r>
            <a:r>
              <a:rPr lang="en-GB" dirty="0"/>
              <a:t>	+32 55 30 94 90</a:t>
            </a:r>
            <a:br>
              <a:rPr lang="en-GB" dirty="0"/>
            </a:br>
            <a:r>
              <a:rPr lang="en-GB" b="1" dirty="0"/>
              <a:t>M</a:t>
            </a:r>
            <a:r>
              <a:rPr lang="en-GB" dirty="0"/>
              <a:t>	+32 471 26 76 20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www.ugent.be</a:t>
            </a:r>
            <a:br>
              <a:rPr lang="en-GB" dirty="0"/>
            </a:b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Universiteit Gent</a:t>
            </a:r>
            <a:br>
              <a:rPr lang="nl-NL" dirty="0"/>
            </a:br>
            <a:r>
              <a:rPr lang="nl-NL" dirty="0"/>
              <a:t>@ugent</a:t>
            </a:r>
          </a:p>
          <a:p>
            <a:r>
              <a:rPr lang="nl-NL" dirty="0"/>
              <a:t>@ugent</a:t>
            </a:r>
            <a:br>
              <a:rPr lang="nl-NL" dirty="0"/>
            </a:br>
            <a:r>
              <a:rPr lang="nl-NL" dirty="0" err="1"/>
              <a:t>Ghent</a:t>
            </a:r>
            <a:r>
              <a:rPr lang="nl-NL" dirty="0"/>
              <a:t> University</a:t>
            </a:r>
          </a:p>
          <a:p>
            <a:endParaRPr lang="nl-NL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65A69BED-5883-45C6-8232-EE96ED7BA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5B03102D-7206-4206-83D2-56A53181AC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EBB8E283-5F25-834A-A455-547FCAA766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3" name="Picture 8" descr="Logo&#10;&#10;Description automatically generated">
            <a:extLst>
              <a:ext uri="{FF2B5EF4-FFF2-40B4-BE49-F238E27FC236}">
                <a16:creationId xmlns:a16="http://schemas.microsoft.com/office/drawing/2014/main" id="{B60873BF-5496-9A4A-A70F-56A98D74FD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EC6006F3-AF81-42DC-9B17-A62A64E5F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5062567-8B03-4B8E-B13D-A316FEE4DE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5859D2-EF98-1A42-AFC7-B0AF0CE9B717}"/>
              </a:ext>
            </a:extLst>
          </p:cNvPr>
          <p:cNvSpPr txBox="1">
            <a:spLocks/>
          </p:cNvSpPr>
          <p:nvPr/>
        </p:nvSpPr>
        <p:spPr>
          <a:xfrm>
            <a:off x="835825" y="1468684"/>
            <a:ext cx="15699575" cy="86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None/>
            </a:pPr>
            <a:r>
              <a:rPr lang="nl-BE" dirty="0"/>
              <a:t>Hackers are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continue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grow</a:t>
            </a:r>
            <a:endParaRPr lang="nl-BE" dirty="0"/>
          </a:p>
          <a:p>
            <a:pPr marL="86400" indent="0">
              <a:buNone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DC29-2507-4F24-AE3B-99FCC2C61B3F}"/>
              </a:ext>
            </a:extLst>
          </p:cNvPr>
          <p:cNvSpPr txBox="1"/>
          <p:nvPr/>
        </p:nvSpPr>
        <p:spPr>
          <a:xfrm>
            <a:off x="830118" y="2564830"/>
            <a:ext cx="10593944" cy="33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August 2021:</a:t>
            </a: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600" b="0" i="0" dirty="0">
                <a:solidFill>
                  <a:srgbClr val="101010"/>
                </a:solidFill>
                <a:effectLst/>
                <a:latin typeface="Expo-serif-pro"/>
              </a:rPr>
              <a:t>A cyberattack on </a:t>
            </a:r>
            <a:r>
              <a:rPr lang="en-GB" sz="1600" b="0" i="0" u="sng" dirty="0">
                <a:solidFill>
                  <a:srgbClr val="101010"/>
                </a:solidFill>
                <a:effectLst/>
                <a:latin typeface="Expo-serif-pro"/>
              </a:rPr>
              <a:t>the government of Belarus </a:t>
            </a:r>
            <a:r>
              <a:rPr lang="en-GB" sz="1600" dirty="0">
                <a:solidFill>
                  <a:srgbClr val="101010"/>
                </a:solidFill>
                <a:latin typeface="Expo-serif-pro"/>
              </a:rPr>
              <a:t>has compromised dozens of police and interior ministry databases.</a:t>
            </a:r>
            <a:endParaRPr lang="nl-BE" sz="1600" dirty="0">
              <a:solidFill>
                <a:srgbClr val="101010"/>
              </a:solidFill>
              <a:latin typeface="Expo-serif-pro"/>
            </a:endParaRP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600" b="0" i="0" dirty="0">
                <a:solidFill>
                  <a:srgbClr val="101010"/>
                </a:solidFill>
                <a:effectLst/>
                <a:latin typeface="Expo-serif-pro"/>
              </a:rPr>
              <a:t>A cyber-espionage group linked to one of Russia’s intelligence forces targeted </a:t>
            </a:r>
            <a:r>
              <a:rPr lang="en-GB" sz="1600" b="0" i="0" u="sng" dirty="0">
                <a:solidFill>
                  <a:srgbClr val="101010"/>
                </a:solidFill>
                <a:effectLst/>
                <a:latin typeface="Expo-serif-pro"/>
              </a:rPr>
              <a:t>the Slovak government.</a:t>
            </a: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600" b="0" i="0" dirty="0">
                <a:solidFill>
                  <a:srgbClr val="101010"/>
                </a:solidFill>
                <a:effectLst/>
                <a:latin typeface="Expo-serif-pro"/>
              </a:rPr>
              <a:t>T-Mobile suffered a data breach that led the hacker to </a:t>
            </a:r>
            <a:r>
              <a:rPr lang="en-GB" sz="1600" b="0" i="0" u="sng" dirty="0">
                <a:solidFill>
                  <a:srgbClr val="101010"/>
                </a:solidFill>
                <a:effectLst/>
                <a:latin typeface="Expo-serif-pro"/>
              </a:rPr>
              <a:t>access the personal details of over 50 million people</a:t>
            </a:r>
            <a:r>
              <a:rPr lang="en-GB" sz="1600" b="0" i="0" dirty="0">
                <a:solidFill>
                  <a:srgbClr val="101010"/>
                </a:solidFill>
                <a:effectLst/>
                <a:latin typeface="Expo-serif-pro"/>
              </a:rPr>
              <a:t>.</a:t>
            </a:r>
            <a:endParaRPr lang="en-GB" sz="1600" dirty="0">
              <a:solidFill>
                <a:srgbClr val="101010"/>
              </a:solidFill>
              <a:latin typeface="Expo-serif-pro"/>
            </a:endParaRP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600" b="0" i="0" dirty="0">
                <a:solidFill>
                  <a:srgbClr val="101010"/>
                </a:solidFill>
                <a:effectLst/>
                <a:latin typeface="Expo-serif-pro"/>
              </a:rPr>
              <a:t>In one of the largest cryptocurrency heists, a hacker stole around </a:t>
            </a:r>
            <a:r>
              <a:rPr lang="en-GB" sz="1600" b="0" i="0" u="sng" dirty="0">
                <a:solidFill>
                  <a:srgbClr val="101010"/>
                </a:solidFill>
                <a:effectLst/>
                <a:latin typeface="Expo-serif-pro"/>
              </a:rPr>
              <a:t>$600 million</a:t>
            </a:r>
            <a:r>
              <a:rPr lang="en-GB" sz="1600" b="0" i="0" dirty="0">
                <a:solidFill>
                  <a:srgbClr val="101010"/>
                </a:solidFill>
                <a:effectLst/>
                <a:latin typeface="Expo-serif-pro"/>
              </a:rPr>
              <a:t> from Blockchain site Poly Network. </a:t>
            </a:r>
            <a:endParaRPr lang="en-GB" sz="1600" dirty="0">
              <a:solidFill>
                <a:srgbClr val="101010"/>
              </a:solidFill>
              <a:latin typeface="Expo-serif-pro"/>
            </a:endParaRP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600" b="0" i="0" dirty="0">
                <a:solidFill>
                  <a:srgbClr val="101010"/>
                </a:solidFill>
                <a:effectLst/>
                <a:latin typeface="Expo-serif-pro"/>
              </a:rPr>
              <a:t>A hacking group targeted a </a:t>
            </a:r>
            <a:r>
              <a:rPr lang="en-GB" sz="1600" b="0" i="0" u="sng" dirty="0">
                <a:solidFill>
                  <a:srgbClr val="101010"/>
                </a:solidFill>
                <a:effectLst/>
                <a:latin typeface="Expo-serif-pro"/>
              </a:rPr>
              <a:t>high-profile Iranian prison</a:t>
            </a:r>
            <a:r>
              <a:rPr lang="en-GB" sz="1600" b="0" i="0" dirty="0">
                <a:solidFill>
                  <a:srgbClr val="101010"/>
                </a:solidFill>
                <a:effectLst/>
                <a:latin typeface="Expo-serif-pro"/>
              </a:rPr>
              <a:t>, uncovering documents, videos, and images that displayed the violent treatment of its prisoners.</a:t>
            </a: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101010"/>
                </a:solidFill>
                <a:latin typeface="Expo-serif-pro"/>
              </a:rPr>
              <a:t>A cyberattack on the </a:t>
            </a:r>
            <a:r>
              <a:rPr lang="en-GB" sz="1600" u="sng" dirty="0">
                <a:solidFill>
                  <a:srgbClr val="101010"/>
                </a:solidFill>
                <a:latin typeface="Expo-serif-pro"/>
              </a:rPr>
              <a:t>Covid-19 vaccine-scheduling website </a:t>
            </a:r>
            <a:r>
              <a:rPr lang="en-GB" sz="1600" dirty="0">
                <a:solidFill>
                  <a:srgbClr val="101010"/>
                </a:solidFill>
                <a:latin typeface="Expo-serif-pro"/>
              </a:rPr>
              <a:t>for the Italian region of Lazio forced the website to temporarily shut down.</a:t>
            </a: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BD221-9A4B-4EE3-998F-2D90A91D0B68}"/>
              </a:ext>
            </a:extLst>
          </p:cNvPr>
          <p:cNvSpPr txBox="1"/>
          <p:nvPr/>
        </p:nvSpPr>
        <p:spPr>
          <a:xfrm>
            <a:off x="830117" y="5461200"/>
            <a:ext cx="11175835" cy="2602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July</a:t>
            </a:r>
            <a:r>
              <a:rPr lang="nl-BE" sz="2500" dirty="0"/>
              <a:t> 2021:</a:t>
            </a: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101010"/>
                </a:solidFill>
                <a:latin typeface="Expo-serif-pro"/>
              </a:rPr>
              <a:t>Russian hackers exploited a vulnerability in Kaseya’s virtual systems/server administrator (VSA) software allowing them to deploy a ransomware attack on the network. The hack affected around </a:t>
            </a:r>
            <a:r>
              <a:rPr lang="en-GB" sz="1600" u="sng" dirty="0">
                <a:solidFill>
                  <a:srgbClr val="101010"/>
                </a:solidFill>
                <a:latin typeface="Expo-serif-pro"/>
              </a:rPr>
              <a:t>1,500 small and midsized businesses</a:t>
            </a:r>
            <a:r>
              <a:rPr lang="en-GB" sz="1600" dirty="0">
                <a:solidFill>
                  <a:srgbClr val="101010"/>
                </a:solidFill>
                <a:latin typeface="Expo-serif-pro"/>
              </a:rPr>
              <a:t>, with attackers asking </a:t>
            </a:r>
            <a:r>
              <a:rPr lang="en-GB" sz="1600" u="sng" dirty="0">
                <a:solidFill>
                  <a:srgbClr val="101010"/>
                </a:solidFill>
                <a:latin typeface="Expo-serif-pro"/>
              </a:rPr>
              <a:t>for $70 million in payment</a:t>
            </a:r>
            <a:r>
              <a:rPr lang="en-GB" sz="1600" dirty="0">
                <a:solidFill>
                  <a:srgbClr val="101010"/>
                </a:solidFill>
                <a:latin typeface="Expo-serif-pro"/>
              </a:rPr>
              <a:t>.</a:t>
            </a: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600" u="sng" dirty="0">
                <a:solidFill>
                  <a:srgbClr val="101010"/>
                </a:solidFill>
                <a:latin typeface="Expo-serif-pro"/>
              </a:rPr>
              <a:t>Iran’s transport and urbanization ministry</a:t>
            </a:r>
            <a:r>
              <a:rPr lang="en-GB" sz="1600" dirty="0">
                <a:solidFill>
                  <a:srgbClr val="101010"/>
                </a:solidFill>
                <a:latin typeface="Expo-serif-pro"/>
              </a:rPr>
              <a:t> was the victim of a cyber attack that impacted display boards at stations throughout the country. The attack caused </a:t>
            </a:r>
            <a:r>
              <a:rPr lang="en-GB" sz="1600" u="sng" dirty="0">
                <a:solidFill>
                  <a:srgbClr val="101010"/>
                </a:solidFill>
                <a:latin typeface="Expo-serif-pro"/>
              </a:rPr>
              <a:t>delays and cancellations of hundreds of trains across Iran.</a:t>
            </a:r>
          </a:p>
          <a:p>
            <a:pPr marL="993084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101010"/>
                </a:solidFill>
                <a:latin typeface="Expo-serif-pro"/>
              </a:rPr>
              <a:t>The Japan 2020 Olympics was subject to data breach exposing the personal credentials of volunteers and ticket holders. The information included </a:t>
            </a:r>
            <a:r>
              <a:rPr lang="en-GB" sz="1600" u="sng" dirty="0">
                <a:solidFill>
                  <a:srgbClr val="101010"/>
                </a:solidFill>
                <a:latin typeface="Expo-serif-pro"/>
              </a:rPr>
              <a:t>usernames, passwords, addresses, and bank account numbers.</a:t>
            </a:r>
          </a:p>
        </p:txBody>
      </p:sp>
      <p:pic>
        <p:nvPicPr>
          <p:cNvPr id="1026" name="Picture 2" descr="De bronafbeelding bekijken">
            <a:extLst>
              <a:ext uri="{FF2B5EF4-FFF2-40B4-BE49-F238E27FC236}">
                <a16:creationId xmlns:a16="http://schemas.microsoft.com/office/drawing/2014/main" id="{49C39B3E-4DFD-47D8-B44F-6765A2F3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110" y="4651648"/>
            <a:ext cx="3172075" cy="4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19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23E91-D40B-4A64-8C5E-E63A94D5F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28" y="2341981"/>
            <a:ext cx="9589861" cy="612275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EC6006F3-AF81-42DC-9B17-A62A64E5F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5062567-8B03-4B8E-B13D-A316FEE4DE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5859D2-EF98-1A42-AFC7-B0AF0CE9B717}"/>
              </a:ext>
            </a:extLst>
          </p:cNvPr>
          <p:cNvSpPr txBox="1">
            <a:spLocks/>
          </p:cNvSpPr>
          <p:nvPr/>
        </p:nvSpPr>
        <p:spPr>
          <a:xfrm>
            <a:off x="835825" y="1468684"/>
            <a:ext cx="15699575" cy="392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None/>
            </a:pPr>
            <a:r>
              <a:rPr lang="nl-BE" dirty="0"/>
              <a:t>Projected number of WLAN connected devices worldwide: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IEEE 802.11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E565A514-3846-E94C-B410-1187FF660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80017F6-BE74-1D4D-A782-A283A827D2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OSI model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7</a:t>
            </a:fld>
            <a:endParaRPr lang="en-GB"/>
          </a:p>
        </p:txBody>
      </p:sp>
      <p:pic>
        <p:nvPicPr>
          <p:cNvPr id="1028" name="Picture 4" descr="Hoe werkt het OSI-model precies? | Computerworld">
            <a:extLst>
              <a:ext uri="{FF2B5EF4-FFF2-40B4-BE49-F238E27FC236}">
                <a16:creationId xmlns:a16="http://schemas.microsoft.com/office/drawing/2014/main" id="{B6B30C59-E847-4B61-ADC3-542D6AF6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913" y="296104"/>
            <a:ext cx="7244778" cy="82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27A85765-A8A9-2148-9E27-DDBF4DD73B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D899DB60-1304-5A46-8D7D-0E0964BE96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9611DB-456A-A34A-B8D3-DD652666779C}"/>
              </a:ext>
            </a:extLst>
          </p:cNvPr>
          <p:cNvSpPr txBox="1">
            <a:spLocks/>
          </p:cNvSpPr>
          <p:nvPr/>
        </p:nvSpPr>
        <p:spPr>
          <a:xfrm>
            <a:off x="835825" y="1468684"/>
            <a:ext cx="15699575" cy="392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Physical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link</a:t>
            </a:r>
          </a:p>
          <a:p>
            <a:pPr marL="720000" lvl="1" indent="0">
              <a:buNone/>
            </a:pPr>
            <a:r>
              <a:rPr lang="en-US" b="1" dirty="0">
                <a:sym typeface="Wingdings" pitchFamily="2" charset="2"/>
              </a:rPr>
              <a:t> </a:t>
            </a:r>
            <a:r>
              <a:rPr lang="en-US" b="1" dirty="0"/>
              <a:t>M</a:t>
            </a:r>
            <a:r>
              <a:rPr lang="en-US" dirty="0"/>
              <a:t>edia </a:t>
            </a:r>
            <a:r>
              <a:rPr lang="en-US" b="1" dirty="0"/>
              <a:t>A</a:t>
            </a:r>
            <a:r>
              <a:rPr lang="en-US" dirty="0"/>
              <a:t>ccess </a:t>
            </a:r>
            <a:r>
              <a:rPr lang="en-US" b="1" dirty="0"/>
              <a:t>C</a:t>
            </a:r>
            <a:r>
              <a:rPr lang="en-US" dirty="0"/>
              <a:t>ontrol (</a:t>
            </a:r>
            <a:r>
              <a:rPr lang="en-US" b="1" dirty="0"/>
              <a:t>MAC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88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Openwifi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27A85765-A8A9-2148-9E27-DDBF4DD73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D899DB60-1304-5A46-8D7D-0E0964BE9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9611DB-456A-A34A-B8D3-DD652666779C}"/>
              </a:ext>
            </a:extLst>
          </p:cNvPr>
          <p:cNvSpPr txBox="1">
            <a:spLocks/>
          </p:cNvSpPr>
          <p:nvPr/>
        </p:nvSpPr>
        <p:spPr>
          <a:xfrm>
            <a:off x="835825" y="1468684"/>
            <a:ext cx="15699575" cy="672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source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WIFI chip implementation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FPGA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Driver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802.11n (fosdem.sh)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802.11a/g (fosdem-11ag.sh)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Orthogonal Frequency-Division Multiplexing (OFDM)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C59EDE-6C4B-4401-B2B6-D94A7C083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556" y="616303"/>
            <a:ext cx="5624904" cy="24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Physical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 </a:t>
            </a:r>
            <a:r>
              <a:rPr lang="nl-BE" dirty="0" err="1"/>
              <a:t>Convergence</a:t>
            </a:r>
            <a:r>
              <a:rPr lang="nl-BE" dirty="0"/>
              <a:t> Protocol (PLCP)</a:t>
            </a:r>
            <a:endParaRPr lang="en-GB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B77D96B-05F8-4C06-8AB2-940F8402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6" y="1664430"/>
            <a:ext cx="16229952" cy="601653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9</a:t>
            </a:fld>
            <a:endParaRPr lang="en-GB"/>
          </a:p>
        </p:txBody>
      </p:sp>
      <p:pic>
        <p:nvPicPr>
          <p:cNvPr id="10" name="Picture Placeholder 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8FBA6724-FC34-5248-84EB-E9AA02DF2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8" r="9908"/>
          <a:stretch/>
        </p:blipFill>
        <p:spPr>
          <a:xfrm>
            <a:off x="7824827" y="8616333"/>
            <a:ext cx="3020973" cy="863872"/>
          </a:xfrm>
          <a:prstGeom prst="rect">
            <a:avLst/>
          </a:prstGeom>
        </p:spPr>
      </p:pic>
      <p:pic>
        <p:nvPicPr>
          <p:cNvPr id="11" name="Picture 8" descr="Logo&#10;&#10;Description automatically generated">
            <a:extLst>
              <a:ext uri="{FF2B5EF4-FFF2-40B4-BE49-F238E27FC236}">
                <a16:creationId xmlns:a16="http://schemas.microsoft.com/office/drawing/2014/main" id="{5167972E-8018-D44E-9DD7-2DB5A875DE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373" y="8692591"/>
            <a:ext cx="1559906" cy="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55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2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8BBEE8"/>
      </a:accent1>
      <a:accent2>
        <a:srgbClr val="99CCEF"/>
      </a:accent2>
      <a:accent3>
        <a:srgbClr val="A7DAF6"/>
      </a:accent3>
      <a:accent4>
        <a:srgbClr val="B5E8FD"/>
      </a:accent4>
      <a:accent5>
        <a:srgbClr val="C3F6FF"/>
      </a:accent5>
      <a:accent6>
        <a:srgbClr val="D1FFFF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" id="{0DB43BE0-6742-458F-A115-2D768E13D245}" vid="{BA161668-BD2F-4167-AA08-BF72910ABC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39CAC3FE5A9439143D9B4DD3762DA" ma:contentTypeVersion="9" ma:contentTypeDescription="Een nieuw document maken." ma:contentTypeScope="" ma:versionID="eecc8ad786c47f7af78fbb248ed1dee9">
  <xsd:schema xmlns:xsd="http://www.w3.org/2001/XMLSchema" xmlns:xs="http://www.w3.org/2001/XMLSchema" xmlns:p="http://schemas.microsoft.com/office/2006/metadata/properties" xmlns:ns3="e9eefd5e-eb8a-4690-b8a3-e9c1d5bacbad" xmlns:ns4="accf210d-3568-470d-bc24-8f84c293f95d" targetNamespace="http://schemas.microsoft.com/office/2006/metadata/properties" ma:root="true" ma:fieldsID="83de3734c4fd5bd76a42a667a7d0786f" ns3:_="" ns4:_="">
    <xsd:import namespace="e9eefd5e-eb8a-4690-b8a3-e9c1d5bacbad"/>
    <xsd:import namespace="accf210d-3568-470d-bc24-8f84c293f9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fd5e-eb8a-4690-b8a3-e9c1d5bac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cf210d-3568-470d-bc24-8f84c293f9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92D5AD-D96A-47C8-80D5-B7829E5B87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eefd5e-eb8a-4690-b8a3-e9c1d5bacbad"/>
    <ds:schemaRef ds:uri="accf210d-3568-470d-bc24-8f84c293f9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35F1A4-C0DD-44AC-9BB6-B558B05873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757D4-E257-48D6-BE56-09319C65792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9eefd5e-eb8a-4690-b8a3-e9c1d5bacbad"/>
    <ds:schemaRef ds:uri="http://purl.org/dc/elements/1.1/"/>
    <ds:schemaRef ds:uri="http://schemas.microsoft.com/office/2006/metadata/properties"/>
    <ds:schemaRef ds:uri="accf210d-3568-470d-bc24-8f84c293f95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PowerPoint_UGent_imec_EN_EA</Template>
  <TotalTime>962</TotalTime>
  <Words>1860</Words>
  <Application>Microsoft Office PowerPoint</Application>
  <PresentationFormat>Custom</PresentationFormat>
  <Paragraphs>262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Expo-serif-pro</vt:lpstr>
      <vt:lpstr>Verdana</vt:lpstr>
      <vt:lpstr>Wingdings</vt:lpstr>
      <vt:lpstr>Kantoorthema</vt:lpstr>
      <vt:lpstr>PowerPoint Presentation</vt:lpstr>
      <vt:lpstr>IEEE 802.11 Physical Layer Fuzzing Using OpenWifi </vt:lpstr>
      <vt:lpstr>PowerPoint Presentation</vt:lpstr>
      <vt:lpstr>introduction</vt:lpstr>
      <vt:lpstr>introduction</vt:lpstr>
      <vt:lpstr>IEEE 802.11</vt:lpstr>
      <vt:lpstr>OSI model</vt:lpstr>
      <vt:lpstr>Openwifi</vt:lpstr>
      <vt:lpstr>Physical Layer Convergence Protocol (PLCP)</vt:lpstr>
      <vt:lpstr>PLCP Protocol Data Unit (PPDU)</vt:lpstr>
      <vt:lpstr>fuzzing</vt:lpstr>
      <vt:lpstr>fuzzing</vt:lpstr>
      <vt:lpstr>fuzzing</vt:lpstr>
      <vt:lpstr>setup</vt:lpstr>
      <vt:lpstr>DRIVER</vt:lpstr>
      <vt:lpstr>DRIVER</vt:lpstr>
      <vt:lpstr>Automated SETUP</vt:lpstr>
      <vt:lpstr>Manual SETUP</vt:lpstr>
      <vt:lpstr>Wireshark</vt:lpstr>
      <vt:lpstr>OPENTAP</vt:lpstr>
      <vt:lpstr>OPENTAP</vt:lpstr>
      <vt:lpstr>OPENTAP</vt:lpstr>
      <vt:lpstr>results</vt:lpstr>
      <vt:lpstr>Results</vt:lpstr>
      <vt:lpstr>Results automated tests</vt:lpstr>
      <vt:lpstr>Results automated tests</vt:lpstr>
      <vt:lpstr>Results manual tests: rate</vt:lpstr>
      <vt:lpstr>Results manual tests: rate</vt:lpstr>
      <vt:lpstr>Results manual tests: length </vt:lpstr>
      <vt:lpstr>Results manual tests: tail </vt:lpstr>
      <vt:lpstr>conclusion</vt:lpstr>
      <vt:lpstr>conclusion</vt:lpstr>
      <vt:lpstr>Steven Heijse Student  Department of Information technology  E steven.heijse@ugent.be T +32 55 30 94 90 M +32 471 26 76 20  www.ugent.be </vt:lpstr>
    </vt:vector>
  </TitlesOfParts>
  <Manager/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steven heijse</dc:creator>
  <cp:keywords/>
  <dc:description/>
  <cp:lastModifiedBy>Steven Heijse</cp:lastModifiedBy>
  <cp:revision>13</cp:revision>
  <dcterms:created xsi:type="dcterms:W3CDTF">2021-09-01T11:53:53Z</dcterms:created>
  <dcterms:modified xsi:type="dcterms:W3CDTF">2021-09-02T13:06:46Z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  <property fmtid="{D5CDD505-2E9C-101B-9397-08002B2CF9AE}" pid="6" name="ContentTypeId">
    <vt:lpwstr>0x010100C9339CAC3FE5A9439143D9B4DD3762DA</vt:lpwstr>
  </property>
</Properties>
</file>