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99" r:id="rId4"/>
    <p:sldId id="306" r:id="rId5"/>
    <p:sldId id="272" r:id="rId6"/>
    <p:sldId id="259" r:id="rId7"/>
    <p:sldId id="260" r:id="rId8"/>
    <p:sldId id="307" r:id="rId9"/>
    <p:sldId id="308" r:id="rId10"/>
    <p:sldId id="302" r:id="rId11"/>
    <p:sldId id="263" r:id="rId12"/>
    <p:sldId id="309" r:id="rId13"/>
    <p:sldId id="304" r:id="rId14"/>
    <p:sldId id="305" r:id="rId15"/>
    <p:sldId id="264" r:id="rId16"/>
    <p:sldId id="303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40" y="114"/>
      </p:cViewPr>
      <p:guideLst>
        <p:guide orient="horz" pos="2232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0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89D77C-1E56-4976-965D-869ABF7A103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2023/3/2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CE1F33-C32D-43E0-85AA-83342140C0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文本框 12"/>
          <p:cNvSpPr/>
          <p:nvPr/>
        </p:nvSpPr>
        <p:spPr>
          <a:xfrm>
            <a:off x="862257" y="2440726"/>
            <a:ext cx="1046748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Yu Gothic UI Semibold" panose="020B0700000000000000" pitchFamily="34" charset="-128"/>
                <a:cs typeface="Times New Roman" panose="02020603050405020304" pitchFamily="18" charset="0"/>
                <a:sym typeface="Microsoft YaHei Light" panose="020B0502040204020203" pitchFamily="34" charset="-122"/>
              </a:rPr>
              <a:t>PREDICTION OF IRIS FLOWER CLASSIFICATION</a:t>
            </a:r>
          </a:p>
        </p:txBody>
      </p:sp>
      <p:sp>
        <p:nvSpPr>
          <p:cNvPr id="2059" name="文本框 13"/>
          <p:cNvSpPr/>
          <p:nvPr/>
        </p:nvSpPr>
        <p:spPr>
          <a:xfrm>
            <a:off x="563245" y="4175909"/>
            <a:ext cx="6047105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  <a:sym typeface="Microsoft YaHei Light" panose="020B0502040204020203" pitchFamily="34" charset="-122"/>
              </a:rPr>
              <a:t>TEAM MEMBERS:</a:t>
            </a: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  <a:sym typeface="Microsoft YaHei Light" panose="020B0502040204020203" pitchFamily="34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  <a:sym typeface="Microsoft YaHei Light" panose="020B0502040204020203" pitchFamily="34" charset="-122"/>
              </a:rPr>
              <a:t>A SHEIK ABDULLAH(810020205078)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  <a:sym typeface="Microsoft YaHei Light" panose="020B0502040204020203" pitchFamily="34" charset="-122"/>
              </a:rPr>
              <a:t>M RIYAS MOHAMMED(810020205069)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  <a:sym typeface="Microsoft YaHei Light" panose="020B0502040204020203" pitchFamily="34" charset="-122"/>
              </a:rPr>
              <a:t>C SATHISHCHAKARAVARTHY(810020205077)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822141" y="4175909"/>
            <a:ext cx="536985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BY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Mrs.M.REVATHI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972A0-D67F-973E-4334-03CAD2C1AA9C}"/>
              </a:ext>
            </a:extLst>
          </p:cNvPr>
          <p:cNvSpPr txBox="1"/>
          <p:nvPr/>
        </p:nvSpPr>
        <p:spPr>
          <a:xfrm>
            <a:off x="557116" y="460318"/>
            <a:ext cx="110777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212121"/>
                </a:solidFill>
                <a:effectLst/>
                <a:latin typeface="Average"/>
              </a:rPr>
              <a:t>  </a:t>
            </a:r>
            <a:r>
              <a:rPr lang="en-US" sz="3200" b="1" i="0" u="none" strike="noStrike" dirty="0">
                <a:solidFill>
                  <a:srgbClr val="212121"/>
                </a:solidFill>
                <a:effectLst/>
                <a:latin typeface="Average"/>
              </a:rPr>
              <a:t>UNIVERSITY COLLEGE OF ENGINEERING (BIT CAMPUS)</a:t>
            </a:r>
            <a:endParaRPr lang="en-US" sz="3200" b="1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212121"/>
                </a:solidFill>
                <a:effectLst/>
                <a:latin typeface="Average"/>
              </a:rPr>
              <a:t>ANNA UNIVERSITY,TIRUCHIRAPPALLI</a:t>
            </a:r>
            <a:endParaRPr lang="en-US" sz="3200" b="1" dirty="0">
              <a:effectLst/>
            </a:endParaRPr>
          </a:p>
          <a:p>
            <a:br>
              <a:rPr lang="en-US" b="1" dirty="0"/>
            </a:b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D65BDF-B75C-9523-0430-7DDADEBB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5" y="420599"/>
            <a:ext cx="975623" cy="93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25C91C-A8A0-42C2-C619-5C9EB90B88CB}"/>
              </a:ext>
            </a:extLst>
          </p:cNvPr>
          <p:cNvSpPr/>
          <p:nvPr/>
        </p:nvSpPr>
        <p:spPr bwMode="auto">
          <a:xfrm>
            <a:off x="2671482" y="2537012"/>
            <a:ext cx="4491318" cy="14507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23" name="Rectangle 7"/>
          <p:cNvSpPr/>
          <p:nvPr/>
        </p:nvSpPr>
        <p:spPr>
          <a:xfrm>
            <a:off x="1584325" y="276225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35000"/>
              </a:spcAft>
              <a:buNone/>
            </a:pPr>
            <a:endParaRPr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9224" name="未知"/>
          <p:cNvSpPr/>
          <p:nvPr/>
        </p:nvSpPr>
        <p:spPr>
          <a:xfrm>
            <a:off x="1031875" y="3987800"/>
            <a:ext cx="1146175" cy="1146175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573034" y="0"/>
              </a:cxn>
              <a:cxn ang="0">
                <a:pos x="143272" y="573088"/>
              </a:cxn>
              <a:cxn ang="0">
                <a:pos x="573034" y="286544"/>
              </a:cxn>
              <a:cxn ang="0">
                <a:pos x="1289447" y="573088"/>
              </a:cxn>
              <a:cxn ang="0">
                <a:pos x="1002903" y="859631"/>
              </a:cxn>
              <a:cxn ang="0">
                <a:pos x="716359" y="573088"/>
              </a:cxn>
            </a:cxnLst>
            <a:rect l="txL" t="txT" r="txR" b="txB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6" name="Rectangle 10"/>
          <p:cNvSpPr/>
          <p:nvPr/>
        </p:nvSpPr>
        <p:spPr>
          <a:xfrm>
            <a:off x="1584325" y="3987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35000"/>
              </a:spcAft>
              <a:buNone/>
            </a:pPr>
            <a:endParaRPr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9227" name="Rectangle 11"/>
          <p:cNvSpPr/>
          <p:nvPr/>
        </p:nvSpPr>
        <p:spPr>
          <a:xfrm>
            <a:off x="4133850" y="1539875"/>
            <a:ext cx="2517775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1" name="Rectangle 15"/>
          <p:cNvSpPr/>
          <p:nvPr/>
        </p:nvSpPr>
        <p:spPr>
          <a:xfrm>
            <a:off x="4133850" y="3987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2" name="Rectangle 16"/>
          <p:cNvSpPr/>
          <p:nvPr/>
        </p:nvSpPr>
        <p:spPr>
          <a:xfrm>
            <a:off x="4260850" y="4114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129540" tIns="129540" rIns="129540" bIns="12954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1" indent="0" eaLnBrk="1" hangingPunct="1">
              <a:lnSpc>
                <a:spcPct val="100000"/>
              </a:lnSpc>
              <a:spcAft>
                <a:spcPct val="15000"/>
              </a:spcAft>
              <a:buNone/>
            </a:pP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4587" y="1121092"/>
            <a:ext cx="92379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TECHNIQUES USED: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43212" y="2598700"/>
            <a:ext cx="10459720" cy="1329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Machine(SVM)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366780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/>
          <p:nvPr/>
        </p:nvSpPr>
        <p:spPr>
          <a:xfrm>
            <a:off x="1584325" y="276225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35000"/>
              </a:spcAft>
              <a:buNone/>
            </a:pPr>
            <a:endParaRPr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9224" name="未知"/>
          <p:cNvSpPr/>
          <p:nvPr/>
        </p:nvSpPr>
        <p:spPr>
          <a:xfrm>
            <a:off x="1031875" y="3987800"/>
            <a:ext cx="1146175" cy="1146175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573034" y="0"/>
              </a:cxn>
              <a:cxn ang="0">
                <a:pos x="143272" y="573088"/>
              </a:cxn>
              <a:cxn ang="0">
                <a:pos x="573034" y="286544"/>
              </a:cxn>
              <a:cxn ang="0">
                <a:pos x="1289447" y="573088"/>
              </a:cxn>
              <a:cxn ang="0">
                <a:pos x="1002903" y="859631"/>
              </a:cxn>
              <a:cxn ang="0">
                <a:pos x="716359" y="573088"/>
              </a:cxn>
            </a:cxnLst>
            <a:rect l="txL" t="txT" r="txR" b="txB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5" name="Rectangle 9"/>
          <p:cNvSpPr/>
          <p:nvPr/>
        </p:nvSpPr>
        <p:spPr>
          <a:xfrm>
            <a:off x="1689174" y="4299483"/>
            <a:ext cx="5032375" cy="1146175"/>
          </a:xfrm>
          <a:prstGeom prst="rect">
            <a:avLst/>
          </a:prstGeom>
          <a:solidFill>
            <a:srgbClr val="FFFFFF">
              <a:alpha val="67058"/>
            </a:srgbClr>
          </a:solidFill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6" name="Rectangle 10"/>
          <p:cNvSpPr/>
          <p:nvPr/>
        </p:nvSpPr>
        <p:spPr>
          <a:xfrm>
            <a:off x="1584325" y="3987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35000"/>
              </a:spcAft>
              <a:buNone/>
            </a:pPr>
            <a:endParaRPr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9227" name="Rectangle 11"/>
          <p:cNvSpPr/>
          <p:nvPr/>
        </p:nvSpPr>
        <p:spPr>
          <a:xfrm>
            <a:off x="4133850" y="1539875"/>
            <a:ext cx="2517775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9" name="Rectangle 13"/>
          <p:cNvSpPr/>
          <p:nvPr/>
        </p:nvSpPr>
        <p:spPr>
          <a:xfrm>
            <a:off x="4133850" y="276225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0" name="Rectangle 14"/>
          <p:cNvSpPr/>
          <p:nvPr/>
        </p:nvSpPr>
        <p:spPr>
          <a:xfrm>
            <a:off x="4260850" y="288925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129540" tIns="129540" rIns="129540" bIns="12954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1" indent="0" eaLnBrk="1" hangingPunct="1">
              <a:lnSpc>
                <a:spcPct val="100000"/>
              </a:lnSpc>
              <a:spcAft>
                <a:spcPct val="15000"/>
              </a:spcAft>
              <a:buNone/>
            </a:pP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1" name="Rectangle 15"/>
          <p:cNvSpPr/>
          <p:nvPr/>
        </p:nvSpPr>
        <p:spPr>
          <a:xfrm>
            <a:off x="4133850" y="3987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2" name="Rectangle 16"/>
          <p:cNvSpPr/>
          <p:nvPr/>
        </p:nvSpPr>
        <p:spPr>
          <a:xfrm>
            <a:off x="4260850" y="4114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129540" tIns="129540" rIns="129540" bIns="12954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1" indent="0" eaLnBrk="1" hangingPunct="1">
              <a:lnSpc>
                <a:spcPct val="100000"/>
              </a:lnSpc>
              <a:spcAft>
                <a:spcPct val="15000"/>
              </a:spcAft>
              <a:buNone/>
            </a:pP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3747" y="1237121"/>
            <a:ext cx="923798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73747" y="2103700"/>
            <a:ext cx="10459720" cy="9400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or Linux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                    :Google Collab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7A7F19F2-2D90-F32A-4F25-BDC4C12B426E}"/>
              </a:ext>
            </a:extLst>
          </p:cNvPr>
          <p:cNvSpPr txBox="1"/>
          <p:nvPr/>
        </p:nvSpPr>
        <p:spPr>
          <a:xfrm>
            <a:off x="577804" y="3810330"/>
            <a:ext cx="923798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21E0C-ED67-98FC-14B7-7243B8025711}"/>
              </a:ext>
            </a:extLst>
          </p:cNvPr>
          <p:cNvSpPr txBox="1"/>
          <p:nvPr/>
        </p:nvSpPr>
        <p:spPr>
          <a:xfrm>
            <a:off x="803353" y="4661685"/>
            <a:ext cx="10585294" cy="13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     : Intel/Ryzen 3 and above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:20 GB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           :2 GB 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43F56-91B3-6ABD-02AB-F3E400B415E1}"/>
              </a:ext>
            </a:extLst>
          </p:cNvPr>
          <p:cNvSpPr txBox="1"/>
          <p:nvPr/>
        </p:nvSpPr>
        <p:spPr>
          <a:xfrm>
            <a:off x="1584325" y="312379"/>
            <a:ext cx="100677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AND HARDWARE REQUIREMENTS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/>
          <p:nvPr/>
        </p:nvSpPr>
        <p:spPr>
          <a:xfrm>
            <a:off x="1584325" y="276225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35000"/>
              </a:spcAft>
              <a:buNone/>
            </a:pPr>
            <a:endParaRPr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9224" name="未知"/>
          <p:cNvSpPr/>
          <p:nvPr/>
        </p:nvSpPr>
        <p:spPr>
          <a:xfrm>
            <a:off x="1031875" y="3987800"/>
            <a:ext cx="1146175" cy="1146175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573034" y="0"/>
              </a:cxn>
              <a:cxn ang="0">
                <a:pos x="143272" y="573088"/>
              </a:cxn>
              <a:cxn ang="0">
                <a:pos x="573034" y="286544"/>
              </a:cxn>
              <a:cxn ang="0">
                <a:pos x="1289447" y="573088"/>
              </a:cxn>
              <a:cxn ang="0">
                <a:pos x="1002903" y="859631"/>
              </a:cxn>
              <a:cxn ang="0">
                <a:pos x="716359" y="573088"/>
              </a:cxn>
            </a:cxnLst>
            <a:rect l="txL" t="txT" r="txR" b="txB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5" name="Rectangle 9"/>
          <p:cNvSpPr/>
          <p:nvPr/>
        </p:nvSpPr>
        <p:spPr>
          <a:xfrm>
            <a:off x="1689174" y="4299483"/>
            <a:ext cx="5032375" cy="1146175"/>
          </a:xfrm>
          <a:prstGeom prst="rect">
            <a:avLst/>
          </a:prstGeom>
          <a:solidFill>
            <a:srgbClr val="FFFFFF">
              <a:alpha val="67058"/>
            </a:srgbClr>
          </a:solidFill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6" name="Rectangle 10"/>
          <p:cNvSpPr/>
          <p:nvPr/>
        </p:nvSpPr>
        <p:spPr>
          <a:xfrm>
            <a:off x="1584325" y="3987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35000"/>
              </a:spcAft>
              <a:buNone/>
            </a:pPr>
            <a:endParaRPr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9227" name="Rectangle 11"/>
          <p:cNvSpPr/>
          <p:nvPr/>
        </p:nvSpPr>
        <p:spPr>
          <a:xfrm>
            <a:off x="4133850" y="1539875"/>
            <a:ext cx="2517775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9" name="Rectangle 13"/>
          <p:cNvSpPr/>
          <p:nvPr/>
        </p:nvSpPr>
        <p:spPr>
          <a:xfrm>
            <a:off x="4133850" y="276225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0" name="Rectangle 14"/>
          <p:cNvSpPr/>
          <p:nvPr/>
        </p:nvSpPr>
        <p:spPr>
          <a:xfrm>
            <a:off x="4260850" y="288925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129540" tIns="129540" rIns="129540" bIns="12954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1" indent="0" eaLnBrk="1" hangingPunct="1">
              <a:lnSpc>
                <a:spcPct val="100000"/>
              </a:lnSpc>
              <a:spcAft>
                <a:spcPct val="15000"/>
              </a:spcAft>
              <a:buNone/>
            </a:pP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1" name="Rectangle 15"/>
          <p:cNvSpPr/>
          <p:nvPr/>
        </p:nvSpPr>
        <p:spPr>
          <a:xfrm>
            <a:off x="4133850" y="3987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2" name="Rectangle 16"/>
          <p:cNvSpPr/>
          <p:nvPr/>
        </p:nvSpPr>
        <p:spPr>
          <a:xfrm>
            <a:off x="4260850" y="4114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129540" tIns="129540" rIns="129540" bIns="12954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1" indent="0" eaLnBrk="1" hangingPunct="1">
              <a:lnSpc>
                <a:spcPct val="100000"/>
              </a:lnSpc>
              <a:spcAft>
                <a:spcPct val="15000"/>
              </a:spcAft>
              <a:buNone/>
            </a:pP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3747" y="1237121"/>
            <a:ext cx="923798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INPUT: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0730" y="1756111"/>
            <a:ext cx="10459720" cy="18264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Sepal Length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Sepal Width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Petal Length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Petal Width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7A7F19F2-2D90-F32A-4F25-BDC4C12B426E}"/>
              </a:ext>
            </a:extLst>
          </p:cNvPr>
          <p:cNvSpPr txBox="1"/>
          <p:nvPr/>
        </p:nvSpPr>
        <p:spPr>
          <a:xfrm>
            <a:off x="760730" y="4032180"/>
            <a:ext cx="923798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21E0C-ED67-98FC-14B7-7243B8025711}"/>
              </a:ext>
            </a:extLst>
          </p:cNvPr>
          <p:cNvSpPr txBox="1"/>
          <p:nvPr/>
        </p:nvSpPr>
        <p:spPr>
          <a:xfrm>
            <a:off x="760730" y="4515271"/>
            <a:ext cx="7646894" cy="49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Class of Iris Flower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43F56-91B3-6ABD-02AB-F3E400B415E1}"/>
              </a:ext>
            </a:extLst>
          </p:cNvPr>
          <p:cNvSpPr txBox="1"/>
          <p:nvPr/>
        </p:nvSpPr>
        <p:spPr>
          <a:xfrm>
            <a:off x="4102100" y="786468"/>
            <a:ext cx="3449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INPUT/OUTPUT: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70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176417" y="985445"/>
            <a:ext cx="357805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GANTT  CHART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88419A-65BC-AA5A-2092-09432BAD2431}"/>
              </a:ext>
            </a:extLst>
          </p:cNvPr>
          <p:cNvSpPr/>
          <p:nvPr/>
        </p:nvSpPr>
        <p:spPr bwMode="auto">
          <a:xfrm>
            <a:off x="1147665" y="2192693"/>
            <a:ext cx="3704253" cy="359588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51EC15-8C20-0410-4B34-BB51DF8133F3}"/>
              </a:ext>
            </a:extLst>
          </p:cNvPr>
          <p:cNvCxnSpPr>
            <a:stCxn id="3" idx="2"/>
            <a:endCxn id="3" idx="6"/>
          </p:cNvCxnSpPr>
          <p:nvPr/>
        </p:nvCxnSpPr>
        <p:spPr bwMode="auto">
          <a:xfrm>
            <a:off x="1147665" y="3990636"/>
            <a:ext cx="37042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0C41A6-E6C6-3469-685C-FE2BE2296DAD}"/>
              </a:ext>
            </a:extLst>
          </p:cNvPr>
          <p:cNvCxnSpPr>
            <a:stCxn id="3" idx="1"/>
          </p:cNvCxnSpPr>
          <p:nvPr/>
        </p:nvCxnSpPr>
        <p:spPr bwMode="auto">
          <a:xfrm>
            <a:off x="1690140" y="2719298"/>
            <a:ext cx="809220" cy="1271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CCC672-3948-EA3C-3AA3-4B3E46740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499360" y="2414016"/>
            <a:ext cx="1353312" cy="1563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44085A-F7F9-E5D7-22AB-38BEF013DEE4}"/>
              </a:ext>
            </a:extLst>
          </p:cNvPr>
          <p:cNvCxnSpPr>
            <a:cxnSpLocks/>
          </p:cNvCxnSpPr>
          <p:nvPr/>
        </p:nvCxnSpPr>
        <p:spPr bwMode="auto">
          <a:xfrm flipH="1">
            <a:off x="1816608" y="3977440"/>
            <a:ext cx="682752" cy="1399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1E3AF4C9-1B78-E1F5-4C06-3F0FA061B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70159"/>
              </p:ext>
            </p:extLst>
          </p:nvPr>
        </p:nvGraphicFramePr>
        <p:xfrm>
          <a:off x="6039096" y="2250270"/>
          <a:ext cx="4893057" cy="3929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1019">
                  <a:extLst>
                    <a:ext uri="{9D8B030D-6E8A-4147-A177-3AD203B41FA5}">
                      <a16:colId xmlns:a16="http://schemas.microsoft.com/office/drawing/2014/main" val="3973408067"/>
                    </a:ext>
                  </a:extLst>
                </a:gridCol>
                <a:gridCol w="2103796">
                  <a:extLst>
                    <a:ext uri="{9D8B030D-6E8A-4147-A177-3AD203B41FA5}">
                      <a16:colId xmlns:a16="http://schemas.microsoft.com/office/drawing/2014/main" val="269733785"/>
                    </a:ext>
                  </a:extLst>
                </a:gridCol>
                <a:gridCol w="1158242">
                  <a:extLst>
                    <a:ext uri="{9D8B030D-6E8A-4147-A177-3AD203B41FA5}">
                      <a16:colId xmlns:a16="http://schemas.microsoft.com/office/drawing/2014/main" val="630271003"/>
                    </a:ext>
                  </a:extLst>
                </a:gridCol>
              </a:tblGrid>
              <a:tr h="79728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dirty="0"/>
                        <a:t>TASK 1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COLLECTION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 WEEK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986919"/>
                  </a:ext>
                </a:extLst>
              </a:tr>
              <a:tr h="700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633413" algn="l"/>
                        </a:tabLst>
                      </a:pPr>
                      <a:r>
                        <a:rPr lang="en-US" dirty="0"/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LITERATURE SURVEY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1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637634"/>
                  </a:ext>
                </a:extLst>
              </a:tr>
              <a:tr h="70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IMPLEMENTAION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WEEK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301867"/>
                  </a:ext>
                </a:extLst>
              </a:tr>
              <a:tr h="70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ANALYSIS AND </a:t>
                      </a:r>
                    </a:p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WEEKS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926098"/>
                  </a:ext>
                </a:extLst>
              </a:tr>
              <a:tr h="700194">
                <a:tc>
                  <a:txBody>
                    <a:bodyPr/>
                    <a:lstStyle/>
                    <a:p>
                      <a:r>
                        <a:rPr lang="en-US" dirty="0"/>
                        <a:t>        TASK 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WRITING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1WEEK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110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A75E256-B833-B9BE-BA49-5D6E9ABEF83E}"/>
              </a:ext>
            </a:extLst>
          </p:cNvPr>
          <p:cNvSpPr txBox="1"/>
          <p:nvPr/>
        </p:nvSpPr>
        <p:spPr>
          <a:xfrm>
            <a:off x="1217583" y="3455467"/>
            <a:ext cx="987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TASK 5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8BC271-37E7-E995-50F1-9F95DE3F2B40}"/>
              </a:ext>
            </a:extLst>
          </p:cNvPr>
          <p:cNvSpPr txBox="1"/>
          <p:nvPr/>
        </p:nvSpPr>
        <p:spPr>
          <a:xfrm>
            <a:off x="2747748" y="4592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TASK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56F78B-262B-140C-552C-1418FB8ACA1C}"/>
              </a:ext>
            </a:extLst>
          </p:cNvPr>
          <p:cNvSpPr txBox="1"/>
          <p:nvPr/>
        </p:nvSpPr>
        <p:spPr>
          <a:xfrm>
            <a:off x="3308580" y="33549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TASK 2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CC6C14-529F-6841-17C0-0E2BE1E24733}"/>
              </a:ext>
            </a:extLst>
          </p:cNvPr>
          <p:cNvSpPr txBox="1"/>
          <p:nvPr/>
        </p:nvSpPr>
        <p:spPr>
          <a:xfrm>
            <a:off x="2157984" y="27101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TASK 1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77D34-FE0B-8B68-2BB8-AF7ABFE1929E}"/>
              </a:ext>
            </a:extLst>
          </p:cNvPr>
          <p:cNvSpPr txBox="1"/>
          <p:nvPr/>
        </p:nvSpPr>
        <p:spPr>
          <a:xfrm>
            <a:off x="1217583" y="42437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429419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/>
          <p:nvPr/>
        </p:nvSpPr>
        <p:spPr>
          <a:xfrm>
            <a:off x="1015060" y="2326607"/>
            <a:ext cx="11527130" cy="2807368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eaLnBrk="1" hangingPunct="1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Light" panose="020F0302020204030204" pitchFamily="34" charset="0"/>
              </a:rPr>
              <a:t>RIYAS MOHAMMED M                 - Dataset Collection, Techniques used, 				                                                  				      Software and hardware 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Calibri Light" panose="020F0302020204030204" pitchFamily="34" charset="0"/>
              </a:rPr>
              <a:t>requirements,Gantt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Light" panose="020F0302020204030204" pitchFamily="34" charset="0"/>
              </a:rPr>
              <a:t> chart </a:t>
            </a: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Light" panose="020F0302020204030204" pitchFamily="34" charset="0"/>
              </a:rPr>
              <a:t>SATHISH CHAKARAVARTHY C      - Algorithm Implementation and Literature Survey             				                   Input/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Calibri Light" panose="020F0302020204030204" pitchFamily="34" charset="0"/>
              </a:rPr>
              <a:t>Output,Reference,Documentation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Light" panose="020F0302020204030204" pitchFamily="34" charset="0"/>
              </a:rPr>
              <a:t> Preparation</a:t>
            </a:r>
          </a:p>
          <a:p>
            <a:pPr eaLnBrk="1" hangingPunct="1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Light" panose="020F0302020204030204" pitchFamily="34" charset="0"/>
              </a:rPr>
              <a:t>SHEIK ABDULLAH A                      - Code Implementation, Introduction, Objective,  				                                 Proposed system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 Light" panose="020F0302020204030204" pitchFamily="34" charset="0"/>
              </a:rPr>
              <a:t> and PPT Preparation</a:t>
            </a:r>
          </a:p>
        </p:txBody>
      </p:sp>
      <p:sp>
        <p:nvSpPr>
          <p:cNvPr id="9224" name="未知"/>
          <p:cNvSpPr/>
          <p:nvPr/>
        </p:nvSpPr>
        <p:spPr>
          <a:xfrm>
            <a:off x="1031875" y="3987800"/>
            <a:ext cx="1146175" cy="1146175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573034" y="0"/>
              </a:cxn>
              <a:cxn ang="0">
                <a:pos x="143272" y="573088"/>
              </a:cxn>
              <a:cxn ang="0">
                <a:pos x="573034" y="286544"/>
              </a:cxn>
              <a:cxn ang="0">
                <a:pos x="1289447" y="573088"/>
              </a:cxn>
              <a:cxn ang="0">
                <a:pos x="1002903" y="859631"/>
              </a:cxn>
              <a:cxn ang="0">
                <a:pos x="716359" y="573088"/>
              </a:cxn>
            </a:cxnLst>
            <a:rect l="txL" t="txT" r="txR" b="txB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6" name="Rectangle 10"/>
          <p:cNvSpPr/>
          <p:nvPr/>
        </p:nvSpPr>
        <p:spPr>
          <a:xfrm>
            <a:off x="1584325" y="398780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35000"/>
              </a:spcAft>
              <a:buNone/>
            </a:pPr>
            <a:endParaRPr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9227" name="Rectangle 11"/>
          <p:cNvSpPr/>
          <p:nvPr/>
        </p:nvSpPr>
        <p:spPr>
          <a:xfrm>
            <a:off x="4133850" y="1539875"/>
            <a:ext cx="2517775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9" name="Rectangle 13"/>
          <p:cNvSpPr/>
          <p:nvPr/>
        </p:nvSpPr>
        <p:spPr>
          <a:xfrm>
            <a:off x="4133850" y="276225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0" name="Rectangle 14"/>
          <p:cNvSpPr/>
          <p:nvPr/>
        </p:nvSpPr>
        <p:spPr>
          <a:xfrm>
            <a:off x="4260850" y="2889250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129540" tIns="129540" rIns="129540" bIns="12954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1" indent="0" eaLnBrk="1" hangingPunct="1">
              <a:lnSpc>
                <a:spcPct val="100000"/>
              </a:lnSpc>
              <a:spcAft>
                <a:spcPct val="15000"/>
              </a:spcAft>
              <a:buNone/>
            </a:pP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43F56-91B3-6ABD-02AB-F3E400B415E1}"/>
              </a:ext>
            </a:extLst>
          </p:cNvPr>
          <p:cNvSpPr txBox="1"/>
          <p:nvPr/>
        </p:nvSpPr>
        <p:spPr>
          <a:xfrm>
            <a:off x="2956038" y="733525"/>
            <a:ext cx="6069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Contribution Of Team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Members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837A32-9FC1-1DB0-09DD-0B3769111612}"/>
              </a:ext>
            </a:extLst>
          </p:cNvPr>
          <p:cNvSpPr/>
          <p:nvPr/>
        </p:nvSpPr>
        <p:spPr bwMode="auto">
          <a:xfrm>
            <a:off x="905069" y="1856792"/>
            <a:ext cx="10543592" cy="37229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15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70865" y="994410"/>
            <a:ext cx="6445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1109047" y="1788108"/>
            <a:ext cx="10423525" cy="4727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Diptam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Dutta,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Argha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Roy,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Kaustav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Choudhury, “Training Artificial Neural Network Using Particle Swarm Optimization Algorithm”, International Journal on Computer Science And Engineering(IJCSE), Volume 3, Issue 3, March 2020.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Poojitha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Shilpi Jain, “A Collection of IRIS Flower Using Neural Network Clustering tool in MATLAB”, International Journal on Computer Science And Engineering(IJCSE),December 2020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Vaishali Arya, R K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Efficient Neural-Fuzzy Approach For Classification of Dataset”, International Conference on Reliability, Optimization and Information Technology, Feb 2022.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2425-F161-C617-5EE7-EA69F6C490EA}"/>
              </a:ext>
            </a:extLst>
          </p:cNvPr>
          <p:cNvSpPr txBox="1"/>
          <p:nvPr/>
        </p:nvSpPr>
        <p:spPr>
          <a:xfrm>
            <a:off x="659428" y="1820468"/>
            <a:ext cx="57221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B6E65-B829-1C46-01F2-DEE34F00FC5F}"/>
              </a:ext>
            </a:extLst>
          </p:cNvPr>
          <p:cNvSpPr txBox="1"/>
          <p:nvPr/>
        </p:nvSpPr>
        <p:spPr>
          <a:xfrm>
            <a:off x="659428" y="3479179"/>
            <a:ext cx="58083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[2]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5024F-4FFA-9C39-D261-92E3C48074B8}"/>
              </a:ext>
            </a:extLst>
          </p:cNvPr>
          <p:cNvSpPr txBox="1"/>
          <p:nvPr/>
        </p:nvSpPr>
        <p:spPr>
          <a:xfrm>
            <a:off x="659428" y="5170250"/>
            <a:ext cx="58083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[3]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3"/>
          <p:cNvSpPr/>
          <p:nvPr/>
        </p:nvSpPr>
        <p:spPr>
          <a:xfrm>
            <a:off x="2362200" y="1581150"/>
            <a:ext cx="309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en-US" altLang="zh-CN" sz="3600" dirty="0"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33714" y="2664224"/>
            <a:ext cx="5701665" cy="769441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 YOU!....</a:t>
            </a:r>
          </a:p>
        </p:txBody>
      </p:sp>
    </p:spTree>
    <p:extLst>
      <p:ext uri="{BB962C8B-B14F-4D97-AF65-F5344CB8AC3E}">
        <p14:creationId xmlns:p14="http://schemas.microsoft.com/office/powerpoint/2010/main" val="21710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9D2B5-5840-59F2-04E4-704B3DC1812F}"/>
              </a:ext>
            </a:extLst>
          </p:cNvPr>
          <p:cNvSpPr/>
          <p:nvPr/>
        </p:nvSpPr>
        <p:spPr bwMode="auto">
          <a:xfrm>
            <a:off x="4096139" y="1452105"/>
            <a:ext cx="4488025" cy="47807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280660" y="519541"/>
            <a:ext cx="22797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AGENDA :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52806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C6E02-FB7A-9871-247A-DE4393F3A019}"/>
              </a:ext>
            </a:extLst>
          </p:cNvPr>
          <p:cNvSpPr txBox="1"/>
          <p:nvPr/>
        </p:nvSpPr>
        <p:spPr>
          <a:xfrm>
            <a:off x="4660494" y="1506452"/>
            <a:ext cx="3784254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Literacy Survey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500" b="0" i="0" u="none" strike="noStrike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endParaRPr lang="en-IN" sz="2500" b="0" i="0" u="none" strike="noStrike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IN" sz="2500" b="0" i="0" u="none" strike="noStrike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2500" b="0" i="0" u="none" strike="noStrike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ABCBB-91B3-D3EF-A2D9-C17542D54D39}"/>
              </a:ext>
            </a:extLst>
          </p:cNvPr>
          <p:cNvSpPr txBox="1"/>
          <p:nvPr/>
        </p:nvSpPr>
        <p:spPr>
          <a:xfrm>
            <a:off x="4660494" y="5718338"/>
            <a:ext cx="303679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5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3084" name="矩形 7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5" name="矩形 8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6" name="矩形 9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7" name="矩形 10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8" name="矩形 11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9" name="矩形 12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3077" name="矩形 4"/>
          <p:cNvSpPr/>
          <p:nvPr/>
        </p:nvSpPr>
        <p:spPr>
          <a:xfrm>
            <a:off x="0" y="0"/>
            <a:ext cx="12196763" cy="1095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eaLnBrk="1" hangingPunct="1"/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52780" y="822325"/>
            <a:ext cx="97758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INTRODUCTION:</a:t>
            </a:r>
            <a:endParaRPr lang="en-US" sz="2800" dirty="0"/>
          </a:p>
        </p:txBody>
      </p:sp>
      <p:sp>
        <p:nvSpPr>
          <p:cNvPr id="3" name="Text Box 2"/>
          <p:cNvSpPr txBox="1"/>
          <p:nvPr/>
        </p:nvSpPr>
        <p:spPr>
          <a:xfrm>
            <a:off x="52806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03922" y="1871618"/>
            <a:ext cx="10384155" cy="3114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Iris flower classification is a very popular machine learning project. The iris dataset contains three classes of flowers,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Versicolor,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Virginica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each class contains 4 features,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‘Sepal length’, ‘Sepal width’, ‘Petal length’, ‘Petal width’.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iris flower classification is to predict flowers based on their specific features.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about learning to predict something or extracting knowledge from data. ML is a part of artificial intelligence. ML algorithms build a model based on sample data or known as training data and based upon the training data the algorithm can predict something on new data.</a:t>
            </a:r>
          </a:p>
        </p:txBody>
      </p:sp>
    </p:spTree>
    <p:extLst>
      <p:ext uri="{BB962C8B-B14F-4D97-AF65-F5344CB8AC3E}">
        <p14:creationId xmlns:p14="http://schemas.microsoft.com/office/powerpoint/2010/main" val="241907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2806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55DA2-FC5E-FFF8-541D-6FEB2E00B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0" y="1125178"/>
            <a:ext cx="9775826" cy="48226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227D8-A06F-6A14-E53F-9A6E38699300}"/>
              </a:ext>
            </a:extLst>
          </p:cNvPr>
          <p:cNvSpPr/>
          <p:nvPr/>
        </p:nvSpPr>
        <p:spPr bwMode="auto">
          <a:xfrm>
            <a:off x="9728566" y="802448"/>
            <a:ext cx="1809264" cy="2298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等腰三角形 2"/>
          <p:cNvSpPr/>
          <p:nvPr/>
        </p:nvSpPr>
        <p:spPr>
          <a:xfrm rot="5400000">
            <a:off x="6145213" y="3284538"/>
            <a:ext cx="330200" cy="2825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83590" y="996315"/>
            <a:ext cx="9874250" cy="83439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3149"/>
              </p:ext>
            </p:extLst>
          </p:nvPr>
        </p:nvGraphicFramePr>
        <p:xfrm>
          <a:off x="299085" y="1767206"/>
          <a:ext cx="11593830" cy="364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3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paper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 sz="1200" dirty="0"/>
                        <a:t>Identification of iris flower species using machine learning &amp;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Shashidhar T. Halakatti, </a:t>
                      </a:r>
                    </a:p>
                    <a:p>
                      <a:r>
                        <a:rPr lang="en-IN" sz="1200" dirty="0"/>
                        <a:t>Shambulinga T. Halakatti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</a:t>
                      </a: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Neighbors </a:t>
                      </a: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does not require training.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 just label.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593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Breiman and culer’s </a:t>
                      </a: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for </a:t>
                      </a: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and </a:t>
                      </a: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&amp;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Andy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</a:p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works well when data has missing value or has not</a:t>
                      </a:r>
                      <a:r>
                        <a:rPr lang="en-US" alt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been shall well.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 much more time </a:t>
                      </a:r>
                    </a:p>
                    <a:p>
                      <a:pPr indent="0">
                        <a:buFont typeface="Courier New" panose="02070309020205020404" pitchFamily="49" charset="0"/>
                        <a:buNone/>
                      </a:pPr>
                      <a:r>
                        <a:rPr lang="en-US" alt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prepare than other </a:t>
                      </a:r>
                    </a:p>
                    <a:p>
                      <a:pPr indent="0">
                        <a:buFont typeface="Courier New" panose="02070309020205020404" pitchFamily="49" charset="0"/>
                        <a:buNone/>
                      </a:pPr>
                      <a:r>
                        <a:rPr lang="en-US" alt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algorithm.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6"/>
          <p:cNvSpPr/>
          <p:nvPr/>
        </p:nvSpPr>
        <p:spPr>
          <a:xfrm>
            <a:off x="3886200" y="1908175"/>
            <a:ext cx="237490" cy="4375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25000"/>
              </a:lnSpc>
              <a:buNone/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</a:p>
        </p:txBody>
      </p:sp>
      <p:sp>
        <p:nvSpPr>
          <p:cNvPr id="6153" name="Text Box 7"/>
          <p:cNvSpPr/>
          <p:nvPr/>
        </p:nvSpPr>
        <p:spPr>
          <a:xfrm>
            <a:off x="6515100" y="3163888"/>
            <a:ext cx="237490" cy="4375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25000"/>
              </a:lnSpc>
              <a:buNone/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9211742"/>
              </p:ext>
            </p:extLst>
          </p:nvPr>
        </p:nvGraphicFramePr>
        <p:xfrm>
          <a:off x="219710" y="1236980"/>
          <a:ext cx="11337925" cy="388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5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 of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the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paper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Authors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Abstract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Advantages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Disadvantages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955">
                <a:tc>
                  <a:txBody>
                    <a:bodyPr/>
                    <a:lstStyle/>
                    <a:p>
                      <a:r>
                        <a:rPr lang="en-US" dirty="0"/>
                        <a:t>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Identification of iris flower </a:t>
                      </a:r>
                    </a:p>
                    <a:p>
                      <a:r>
                        <a:rPr lang="en-IN" sz="1200" dirty="0"/>
                        <a:t>species using machine </a:t>
                      </a:r>
                    </a:p>
                    <a:p>
                      <a:r>
                        <a:rPr lang="en-IN" sz="1200" dirty="0"/>
                        <a:t>Learning &amp; 2020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Shashidhar T. Halakatti, </a:t>
                      </a:r>
                    </a:p>
                    <a:p>
                      <a:r>
                        <a:rPr lang="en-IN" sz="1200" dirty="0"/>
                        <a:t>Shambulinga T. Halakatti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Logistic </a:t>
                      </a:r>
                    </a:p>
                    <a:p>
                      <a:r>
                        <a:rPr lang="en-IN" sz="1200" dirty="0"/>
                        <a:t>Regression </a:t>
                      </a:r>
                    </a:p>
                    <a:p>
                      <a:r>
                        <a:rPr lang="en-IN" sz="1200" dirty="0"/>
                        <a:t>Algorithm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/>
                        <a:t>It required training.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/>
                        <a:t>Which are measures of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/>
                        <a:t>can fierce of prediction.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 collection of iris flower </a:t>
                      </a:r>
                    </a:p>
                    <a:p>
                      <a:r>
                        <a:rPr lang="en-IN" sz="1200" dirty="0"/>
                        <a:t>using neural network </a:t>
                      </a:r>
                    </a:p>
                    <a:p>
                      <a:r>
                        <a:rPr lang="en-IN" sz="1200" dirty="0"/>
                        <a:t>clustering tool in </a:t>
                      </a:r>
                      <a:r>
                        <a:rPr lang="en-IN" sz="1200" dirty="0" err="1"/>
                        <a:t>matlab</a:t>
                      </a:r>
                      <a:r>
                        <a:rPr lang="en-IN" sz="1200" dirty="0"/>
                        <a:t>  &amp; 2022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Poojitha V. Shilpi Jain, </a:t>
                      </a:r>
                    </a:p>
                    <a:p>
                      <a:r>
                        <a:rPr lang="en-IN" sz="1200" dirty="0"/>
                        <a:t>Madhulitha Bhadauria, </a:t>
                      </a:r>
                    </a:p>
                    <a:p>
                      <a:r>
                        <a:rPr lang="en-IN" sz="1200" dirty="0"/>
                        <a:t>Anchal Garag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  <a:p>
                      <a:r>
                        <a:rPr lang="en-IN" sz="1200" dirty="0"/>
                        <a:t>Neural Network </a:t>
                      </a:r>
                    </a:p>
                    <a:p>
                      <a:r>
                        <a:rPr lang="en-IN" sz="1200" dirty="0"/>
                        <a:t>Algorithm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/>
                        <a:t>Strong information on the entire network.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/>
                        <a:t>The duration of the </a:t>
                      </a:r>
                    </a:p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IN" sz="1200" dirty="0"/>
                        <a:t>network is unknown.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/>
          <p:nvPr/>
        </p:nvSpPr>
        <p:spPr>
          <a:xfrm>
            <a:off x="6269038" y="320992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4" name="Text Box 15"/>
          <p:cNvSpPr/>
          <p:nvPr/>
        </p:nvSpPr>
        <p:spPr>
          <a:xfrm>
            <a:off x="5973763" y="2492375"/>
            <a:ext cx="329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Please click to edit text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108" name="Rectangle 3"/>
          <p:cNvSpPr/>
          <p:nvPr/>
        </p:nvSpPr>
        <p:spPr>
          <a:xfrm>
            <a:off x="6265863" y="4067175"/>
            <a:ext cx="5149850" cy="635000"/>
          </a:xfrm>
          <a:custGeom>
            <a:avLst/>
            <a:gdLst>
              <a:gd name="txL" fmla="*/ 0 w 5149850"/>
              <a:gd name="txT" fmla="*/ 0 h 635000"/>
              <a:gd name="txR" fmla="*/ 5149850 w 5149850"/>
              <a:gd name="txB" fmla="*/ 635000 h 635000"/>
            </a:gdLst>
            <a:ahLst/>
            <a:cxnLst>
              <a:cxn ang="0">
                <a:pos x="0" y="0"/>
              </a:cxn>
              <a:cxn ang="0">
                <a:pos x="5149850" y="0"/>
              </a:cxn>
              <a:cxn ang="0">
                <a:pos x="5149850" y="635000"/>
              </a:cxn>
              <a:cxn ang="0">
                <a:pos x="9525" y="635000"/>
              </a:cxn>
              <a:cxn ang="0">
                <a:pos x="0" y="0"/>
              </a:cxn>
            </a:cxnLst>
            <a:rect l="txL" t="txT" r="txR" b="txB"/>
            <a:pathLst>
              <a:path w="5149850" h="635000">
                <a:moveTo>
                  <a:pt x="0" y="0"/>
                </a:moveTo>
                <a:lnTo>
                  <a:pt x="5149850" y="0"/>
                </a:lnTo>
                <a:lnTo>
                  <a:pt x="5149850" y="635000"/>
                </a:lnTo>
                <a:lnTo>
                  <a:pt x="9525" y="635000"/>
                </a:lnTo>
                <a:cubicBezTo>
                  <a:pt x="180975" y="299508"/>
                  <a:pt x="191352" y="357954"/>
                  <a:pt x="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Text Box 15"/>
          <p:cNvSpPr/>
          <p:nvPr/>
        </p:nvSpPr>
        <p:spPr>
          <a:xfrm>
            <a:off x="5969000" y="3346450"/>
            <a:ext cx="329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Please click to edit text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113" name="Text Box 15"/>
          <p:cNvSpPr/>
          <p:nvPr/>
        </p:nvSpPr>
        <p:spPr>
          <a:xfrm>
            <a:off x="851535" y="1146810"/>
            <a:ext cx="84416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OBJECTIVES :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27418" y="1775422"/>
            <a:ext cx="10488295" cy="359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machine learning project is to classify the flowers among the species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Virginca,Setosa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Versicolor based on length and width of petals and sepals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concerns the identification of IRIS Plant species on the basis of plant attribute measurement collecting  the data sets of the genus iris for the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/>
          <p:nvPr/>
        </p:nvSpPr>
        <p:spPr>
          <a:xfrm>
            <a:off x="2287587" y="2751626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35000"/>
              </a:spcAft>
              <a:buNone/>
            </a:pPr>
            <a:endParaRPr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9224" name="未知"/>
          <p:cNvSpPr/>
          <p:nvPr/>
        </p:nvSpPr>
        <p:spPr>
          <a:xfrm>
            <a:off x="1735137" y="3977176"/>
            <a:ext cx="1146175" cy="1146175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573034" y="0"/>
              </a:cxn>
              <a:cxn ang="0">
                <a:pos x="143272" y="573088"/>
              </a:cxn>
              <a:cxn ang="0">
                <a:pos x="573034" y="286544"/>
              </a:cxn>
              <a:cxn ang="0">
                <a:pos x="1289447" y="573088"/>
              </a:cxn>
              <a:cxn ang="0">
                <a:pos x="1002903" y="859631"/>
              </a:cxn>
              <a:cxn ang="0">
                <a:pos x="716359" y="573088"/>
              </a:cxn>
            </a:cxnLst>
            <a:rect l="txL" t="txT" r="txR" b="txB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6" name="Rectangle 10"/>
          <p:cNvSpPr/>
          <p:nvPr/>
        </p:nvSpPr>
        <p:spPr>
          <a:xfrm>
            <a:off x="2287587" y="3977176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228600" tIns="228600" rIns="228600" bIns="22860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Aft>
                <a:spcPct val="35000"/>
              </a:spcAft>
              <a:buNone/>
            </a:pPr>
            <a:endParaRPr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  <a:sym typeface="Calibri Light" panose="020F0302020204030204" pitchFamily="34" charset="0"/>
            </a:endParaRPr>
          </a:p>
        </p:txBody>
      </p:sp>
      <p:sp>
        <p:nvSpPr>
          <p:cNvPr id="9227" name="Rectangle 11"/>
          <p:cNvSpPr/>
          <p:nvPr/>
        </p:nvSpPr>
        <p:spPr>
          <a:xfrm>
            <a:off x="4133850" y="1539875"/>
            <a:ext cx="2517775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9" name="Rectangle 13"/>
          <p:cNvSpPr/>
          <p:nvPr/>
        </p:nvSpPr>
        <p:spPr>
          <a:xfrm>
            <a:off x="4837112" y="2751626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0" name="Rectangle 14"/>
          <p:cNvSpPr/>
          <p:nvPr/>
        </p:nvSpPr>
        <p:spPr>
          <a:xfrm>
            <a:off x="4964112" y="2878626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 lIns="129540" tIns="129540" rIns="129540" bIns="129540" anchor="ctr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1" indent="0" eaLnBrk="1" hangingPunct="1">
              <a:lnSpc>
                <a:spcPct val="100000"/>
              </a:lnSpc>
              <a:spcAft>
                <a:spcPct val="15000"/>
              </a:spcAft>
              <a:buNone/>
            </a:pP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1" name="Rectangle 15"/>
          <p:cNvSpPr/>
          <p:nvPr/>
        </p:nvSpPr>
        <p:spPr>
          <a:xfrm>
            <a:off x="4837112" y="3977176"/>
            <a:ext cx="2517775" cy="1146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0138" y="953978"/>
            <a:ext cx="9237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C9DC4-14BE-59AC-E9B1-DB12F4FEC94B}"/>
              </a:ext>
            </a:extLst>
          </p:cNvPr>
          <p:cNvSpPr/>
          <p:nvPr/>
        </p:nvSpPr>
        <p:spPr bwMode="auto">
          <a:xfrm>
            <a:off x="1216617" y="2322297"/>
            <a:ext cx="2293060" cy="106172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dirty="0"/>
              <a:t> 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9FAFC-E115-B0E3-4066-FB2CC630B89F}"/>
              </a:ext>
            </a:extLst>
          </p:cNvPr>
          <p:cNvSpPr txBox="1"/>
          <p:nvPr/>
        </p:nvSpPr>
        <p:spPr>
          <a:xfrm>
            <a:off x="1396026" y="2520122"/>
            <a:ext cx="2122731" cy="72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 from the dataset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FE7A8-DD48-0FFA-D6F7-93E0D0CD1711}"/>
              </a:ext>
            </a:extLst>
          </p:cNvPr>
          <p:cNvSpPr/>
          <p:nvPr/>
        </p:nvSpPr>
        <p:spPr bwMode="auto">
          <a:xfrm>
            <a:off x="4961774" y="2321096"/>
            <a:ext cx="2293060" cy="106172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dirty="0"/>
              <a:t> 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C89BE-22B9-C89E-09A5-20F5857A58B0}"/>
              </a:ext>
            </a:extLst>
          </p:cNvPr>
          <p:cNvSpPr txBox="1"/>
          <p:nvPr/>
        </p:nvSpPr>
        <p:spPr>
          <a:xfrm>
            <a:off x="4979128" y="2633555"/>
            <a:ext cx="2695074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Processing the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C7E41-349E-AEF8-576A-5B2C58CE43A7}"/>
              </a:ext>
            </a:extLst>
          </p:cNvPr>
          <p:cNvSpPr/>
          <p:nvPr/>
        </p:nvSpPr>
        <p:spPr bwMode="auto">
          <a:xfrm>
            <a:off x="8557776" y="2321096"/>
            <a:ext cx="2293060" cy="106172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dirty="0"/>
              <a:t> 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A1BE-D4F7-D305-6A01-217A50A166AB}"/>
              </a:ext>
            </a:extLst>
          </p:cNvPr>
          <p:cNvSpPr txBox="1"/>
          <p:nvPr/>
        </p:nvSpPr>
        <p:spPr>
          <a:xfrm>
            <a:off x="8986092" y="2689061"/>
            <a:ext cx="1636534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Success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E89DBA92-6200-62FF-E67E-4D9779E64AE8}"/>
              </a:ext>
            </a:extLst>
          </p:cNvPr>
          <p:cNvSpPr/>
          <p:nvPr/>
        </p:nvSpPr>
        <p:spPr bwMode="auto">
          <a:xfrm>
            <a:off x="1372834" y="4254316"/>
            <a:ext cx="1870780" cy="1452688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77A70-0782-D4B8-200A-1065232C1722}"/>
              </a:ext>
            </a:extLst>
          </p:cNvPr>
          <p:cNvSpPr txBox="1"/>
          <p:nvPr/>
        </p:nvSpPr>
        <p:spPr>
          <a:xfrm>
            <a:off x="1861912" y="4854602"/>
            <a:ext cx="1757541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9524104-4B25-2522-6C99-01AD787E95AC}"/>
              </a:ext>
            </a:extLst>
          </p:cNvPr>
          <p:cNvSpPr/>
          <p:nvPr/>
        </p:nvSpPr>
        <p:spPr bwMode="auto">
          <a:xfrm rot="16200000">
            <a:off x="1947105" y="3578869"/>
            <a:ext cx="649216" cy="4858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A00F527D-EE45-53A8-4479-68F58C243461}"/>
              </a:ext>
            </a:extLst>
          </p:cNvPr>
          <p:cNvSpPr/>
          <p:nvPr/>
        </p:nvSpPr>
        <p:spPr bwMode="auto">
          <a:xfrm rot="10800000">
            <a:off x="8757191" y="4410606"/>
            <a:ext cx="2139641" cy="1425490"/>
          </a:xfrm>
          <a:prstGeom prst="pent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6A6A42-C386-79E6-1FA0-C5B133E81C68}"/>
              </a:ext>
            </a:extLst>
          </p:cNvPr>
          <p:cNvCxnSpPr>
            <a:cxnSpLocks/>
          </p:cNvCxnSpPr>
          <p:nvPr/>
        </p:nvCxnSpPr>
        <p:spPr bwMode="auto">
          <a:xfrm>
            <a:off x="3782909" y="2878626"/>
            <a:ext cx="8145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EED6BE-5D60-E226-0ED7-37A01C0C9908}"/>
              </a:ext>
            </a:extLst>
          </p:cNvPr>
          <p:cNvCxnSpPr>
            <a:cxnSpLocks/>
          </p:cNvCxnSpPr>
          <p:nvPr/>
        </p:nvCxnSpPr>
        <p:spPr bwMode="auto">
          <a:xfrm>
            <a:off x="7547202" y="2851956"/>
            <a:ext cx="6889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AB3E0F-67E5-5996-2C9B-12B319CD217D}"/>
              </a:ext>
            </a:extLst>
          </p:cNvPr>
          <p:cNvSpPr txBox="1"/>
          <p:nvPr/>
        </p:nvSpPr>
        <p:spPr>
          <a:xfrm>
            <a:off x="8926877" y="4854451"/>
            <a:ext cx="1800267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 Detected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C555988-1FE2-81A7-399F-EB7B5045AFFA}"/>
              </a:ext>
            </a:extLst>
          </p:cNvPr>
          <p:cNvSpPr/>
          <p:nvPr/>
        </p:nvSpPr>
        <p:spPr bwMode="auto">
          <a:xfrm rot="5400000">
            <a:off x="9479750" y="3654875"/>
            <a:ext cx="649216" cy="4858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63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/>
        </p:nvGrpSpPr>
        <p:grpSpPr>
          <a:xfrm>
            <a:off x="0" y="0"/>
            <a:ext cx="12247563" cy="711200"/>
            <a:chOff x="0" y="0"/>
            <a:chExt cx="12247809" cy="711200"/>
          </a:xfrm>
        </p:grpSpPr>
        <p:sp>
          <p:nvSpPr>
            <p:cNvPr id="3084" name="矩形 7"/>
            <p:cNvSpPr/>
            <p:nvPr/>
          </p:nvSpPr>
          <p:spPr>
            <a:xfrm>
              <a:off x="11114470" y="0"/>
              <a:ext cx="570962" cy="711200"/>
            </a:xfrm>
            <a:prstGeom prst="rect">
              <a:avLst/>
            </a:prstGeom>
            <a:solidFill>
              <a:srgbClr val="F9D2D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5" name="矩形 8"/>
            <p:cNvSpPr/>
            <p:nvPr/>
          </p:nvSpPr>
          <p:spPr>
            <a:xfrm>
              <a:off x="10552093" y="0"/>
              <a:ext cx="570962" cy="711200"/>
            </a:xfrm>
            <a:prstGeom prst="rect">
              <a:avLst/>
            </a:prstGeom>
            <a:solidFill>
              <a:srgbClr val="BFE6BC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6" name="矩形 9"/>
            <p:cNvSpPr/>
            <p:nvPr/>
          </p:nvSpPr>
          <p:spPr>
            <a:xfrm>
              <a:off x="9989716" y="0"/>
              <a:ext cx="570962" cy="711200"/>
            </a:xfrm>
            <a:prstGeom prst="rect">
              <a:avLst/>
            </a:prstGeom>
            <a:solidFill>
              <a:srgbClr val="D7CAD9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7" name="矩形 10"/>
            <p:cNvSpPr/>
            <p:nvPr/>
          </p:nvSpPr>
          <p:spPr>
            <a:xfrm>
              <a:off x="11676847" y="0"/>
              <a:ext cx="570962" cy="711200"/>
            </a:xfrm>
            <a:prstGeom prst="rect">
              <a:avLst/>
            </a:prstGeom>
            <a:solidFill>
              <a:srgbClr val="F5F5C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8" name="矩形 11"/>
            <p:cNvSpPr/>
            <p:nvPr/>
          </p:nvSpPr>
          <p:spPr>
            <a:xfrm>
              <a:off x="9427339" y="0"/>
              <a:ext cx="570962" cy="711200"/>
            </a:xfrm>
            <a:prstGeom prst="rect">
              <a:avLst/>
            </a:prstGeom>
            <a:solidFill>
              <a:srgbClr val="BAE3F8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3089" name="矩形 12"/>
            <p:cNvSpPr/>
            <p:nvPr/>
          </p:nvSpPr>
          <p:spPr>
            <a:xfrm>
              <a:off x="0" y="0"/>
              <a:ext cx="9427339" cy="711200"/>
            </a:xfrm>
            <a:prstGeom prst="rect">
              <a:avLst/>
            </a:prstGeom>
            <a:solidFill>
              <a:srgbClr val="EDF7FD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3077" name="矩形 4"/>
          <p:cNvSpPr/>
          <p:nvPr/>
        </p:nvSpPr>
        <p:spPr>
          <a:xfrm>
            <a:off x="0" y="0"/>
            <a:ext cx="12196763" cy="1095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eaLnBrk="1" hangingPunct="1"/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rPr>
              <a:t>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52780" y="822325"/>
            <a:ext cx="97758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IRIS DATASET:</a:t>
            </a:r>
            <a:endParaRPr lang="en-US" sz="2800" dirty="0"/>
          </a:p>
        </p:txBody>
      </p:sp>
      <p:sp>
        <p:nvSpPr>
          <p:cNvPr id="3" name="Text Box 2"/>
          <p:cNvSpPr txBox="1"/>
          <p:nvPr/>
        </p:nvSpPr>
        <p:spPr>
          <a:xfrm>
            <a:off x="52806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03922" y="1871618"/>
            <a:ext cx="10384155" cy="2437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Iris Dataset contains four features (length and width of sepals and petals) of 50 samples of three species of Iris (Iris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Iris virginica and Iris versicolor).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Iris Dataset We Have 150 rows and 5columns,Each Columns Are Divided Into Three Instances .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CSV File (Comma Separated Value).</a:t>
            </a:r>
          </a:p>
        </p:txBody>
      </p:sp>
    </p:spTree>
    <p:extLst>
      <p:ext uri="{BB962C8B-B14F-4D97-AF65-F5344CB8AC3E}">
        <p14:creationId xmlns:p14="http://schemas.microsoft.com/office/powerpoint/2010/main" val="129483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882</Words>
  <Application>Microsoft Office PowerPoint</Application>
  <PresentationFormat>Widescreen</PresentationFormat>
  <Paragraphs>176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Microsoft YaHei</vt:lpstr>
      <vt:lpstr>Microsoft YaHei Light</vt:lpstr>
      <vt:lpstr>SimSun</vt:lpstr>
      <vt:lpstr>Arial</vt:lpstr>
      <vt:lpstr>Average</vt:lpstr>
      <vt:lpstr>Calibri</vt:lpstr>
      <vt:lpstr>Calibri Light</vt:lpstr>
      <vt:lpstr>Courier New</vt:lpstr>
      <vt:lpstr>Sitka Small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ASUS</cp:lastModifiedBy>
  <cp:revision>72</cp:revision>
  <dcterms:created xsi:type="dcterms:W3CDTF">2014-12-14T05:50:00Z</dcterms:created>
  <dcterms:modified xsi:type="dcterms:W3CDTF">2023-03-02T09:31:10Z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name">
    <vt:lpwstr>W4V0MbspnD79384.ppt</vt:lpwstr>
  </property>
  <property fmtid="{D5CDD505-2E9C-101B-9397-08002B2CF9AE}" pid="4" name="fileid">
    <vt:lpwstr>521592</vt:lpwstr>
  </property>
  <property fmtid="{D5CDD505-2E9C-101B-9397-08002B2CF9AE}" pid="5" name="ICV">
    <vt:lpwstr>C16057BD72AC4EB8AD5CE5AB98F94326</vt:lpwstr>
  </property>
</Properties>
</file>