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sldIdLst>
    <p:sldId id="530" r:id="rId5"/>
    <p:sldId id="533" r:id="rId6"/>
    <p:sldId id="531" r:id="rId7"/>
    <p:sldId id="534" r:id="rId8"/>
    <p:sldId id="536" r:id="rId9"/>
    <p:sldId id="546" r:id="rId10"/>
    <p:sldId id="538" r:id="rId11"/>
    <p:sldId id="539" r:id="rId12"/>
    <p:sldId id="547" r:id="rId13"/>
    <p:sldId id="543" r:id="rId14"/>
    <p:sldId id="54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250036-93B2-E444-18D2-84BC247D6172}" v="108" dt="2024-07-06T14:17:10.567"/>
    <p1510:client id="{DB2A184C-BC8E-9CC2-D51F-B4A1CE514522}" v="115" dt="2024-07-06T15:42:50.5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7/7/2024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3C058E0-0852-DB43-83D6-BD76659FF1D8}" type="slidenum">
              <a:rPr lang="en-US" smtClean="0"/>
              <a:t>7</a:t>
            </a:fld>
            <a:endParaRPr lang="en-US"/>
          </a:p>
        </p:txBody>
      </p:sp>
    </p:spTree>
    <p:extLst>
      <p:ext uri="{BB962C8B-B14F-4D97-AF65-F5344CB8AC3E}">
        <p14:creationId xmlns:p14="http://schemas.microsoft.com/office/powerpoint/2010/main" val="2715101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endParaRPr lang="en-US"/>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endParaRPr lang="en-US"/>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endParaRPr lang="en-US"/>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endParaRPr lang="en-US"/>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endParaRPr lang="en-US"/>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endParaRPr lang="en-US"/>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endParaRPr lang="en-US"/>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endParaRPr lang="en-US"/>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endParaRPr lang="en-US"/>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endParaRPr lang="en-US"/>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endParaRPr lang="en-US"/>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endParaRPr lang="en-US"/>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endParaRPr lang="en-US"/>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endParaRPr lang="en-US"/>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endParaRPr lang="en-US"/>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endParaRPr lang="en-US"/>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endParaRPr lang="en-US"/>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39328" y="1822311"/>
            <a:ext cx="12113341" cy="684916"/>
          </a:xfrm>
        </p:spPr>
        <p:txBody>
          <a:bodyPr/>
          <a:lstStyle/>
          <a:p>
            <a:r>
              <a:rPr lang="en-US" sz="3600"/>
              <a:t>Project Name: </a:t>
            </a:r>
            <a:r>
              <a:rPr lang="en-US" sz="3600" b="0"/>
              <a:t>Student Tracking System</a:t>
            </a:r>
          </a:p>
        </p:txBody>
      </p:sp>
      <p:sp>
        <p:nvSpPr>
          <p:cNvPr id="6" name="TextBox 5">
            <a:extLst>
              <a:ext uri="{FF2B5EF4-FFF2-40B4-BE49-F238E27FC236}">
                <a16:creationId xmlns:a16="http://schemas.microsoft.com/office/drawing/2014/main" id="{820EE4BF-17E2-710C-D478-F80C6FC5D59F}"/>
              </a:ext>
            </a:extLst>
          </p:cNvPr>
          <p:cNvSpPr txBox="1"/>
          <p:nvPr/>
        </p:nvSpPr>
        <p:spPr>
          <a:xfrm>
            <a:off x="4613456" y="3082138"/>
            <a:ext cx="3215150" cy="646331"/>
          </a:xfrm>
          <a:prstGeom prst="rect">
            <a:avLst/>
          </a:prstGeom>
          <a:noFill/>
        </p:spPr>
        <p:txBody>
          <a:bodyPr wrap="square" rtlCol="0">
            <a:spAutoFit/>
          </a:bodyPr>
          <a:lstStyle/>
          <a:p>
            <a:r>
              <a:rPr lang="en-US" sz="3600" b="1">
                <a:solidFill>
                  <a:schemeClr val="bg1">
                    <a:lumMod val="85000"/>
                  </a:schemeClr>
                </a:solidFill>
                <a:latin typeface="+mj-lt"/>
              </a:rPr>
              <a:t>Team Brainiac</a:t>
            </a:r>
          </a:p>
        </p:txBody>
      </p:sp>
      <p:sp>
        <p:nvSpPr>
          <p:cNvPr id="10" name="TextBox 9">
            <a:extLst>
              <a:ext uri="{FF2B5EF4-FFF2-40B4-BE49-F238E27FC236}">
                <a16:creationId xmlns:a16="http://schemas.microsoft.com/office/drawing/2014/main" id="{D38B8F33-585C-4288-AB2F-734E97D4ED15}"/>
              </a:ext>
            </a:extLst>
          </p:cNvPr>
          <p:cNvSpPr txBox="1"/>
          <p:nvPr/>
        </p:nvSpPr>
        <p:spPr>
          <a:xfrm>
            <a:off x="3185413" y="5751870"/>
            <a:ext cx="1314784" cy="461665"/>
          </a:xfrm>
          <a:prstGeom prst="rect">
            <a:avLst/>
          </a:prstGeom>
          <a:noFill/>
        </p:spPr>
        <p:txBody>
          <a:bodyPr wrap="none" rtlCol="0">
            <a:spAutoFit/>
          </a:bodyPr>
          <a:lstStyle/>
          <a:p>
            <a:r>
              <a:rPr lang="en-US" sz="2400" i="1">
                <a:solidFill>
                  <a:schemeClr val="bg1">
                    <a:lumMod val="95000"/>
                  </a:schemeClr>
                </a:solidFill>
                <a:latin typeface="Aharoni" panose="02010803020104030203" pitchFamily="2" charset="-79"/>
                <a:cs typeface="Aharoni" panose="02010803020104030203" pitchFamily="2" charset="-79"/>
              </a:rPr>
              <a:t>Md Rafi</a:t>
            </a:r>
          </a:p>
        </p:txBody>
      </p:sp>
      <p:sp>
        <p:nvSpPr>
          <p:cNvPr id="11" name="TextBox 10">
            <a:extLst>
              <a:ext uri="{FF2B5EF4-FFF2-40B4-BE49-F238E27FC236}">
                <a16:creationId xmlns:a16="http://schemas.microsoft.com/office/drawing/2014/main" id="{F567A5CB-527B-37DD-4C9A-3528B7A7107C}"/>
              </a:ext>
            </a:extLst>
          </p:cNvPr>
          <p:cNvSpPr txBox="1"/>
          <p:nvPr/>
        </p:nvSpPr>
        <p:spPr>
          <a:xfrm>
            <a:off x="4875951" y="5732205"/>
            <a:ext cx="2690160" cy="461665"/>
          </a:xfrm>
          <a:prstGeom prst="rect">
            <a:avLst/>
          </a:prstGeom>
          <a:noFill/>
        </p:spPr>
        <p:txBody>
          <a:bodyPr wrap="none" rtlCol="0">
            <a:spAutoFit/>
          </a:bodyPr>
          <a:lstStyle/>
          <a:p>
            <a:r>
              <a:rPr lang="en-US" sz="2400" i="1">
                <a:solidFill>
                  <a:schemeClr val="bg1">
                    <a:lumMod val="95000"/>
                  </a:schemeClr>
                </a:solidFill>
                <a:latin typeface="Aharoni" panose="02010803020104030203" pitchFamily="2" charset="-79"/>
                <a:cs typeface="Aharoni" panose="02010803020104030203" pitchFamily="2" charset="-79"/>
              </a:rPr>
              <a:t>Md </a:t>
            </a:r>
            <a:r>
              <a:rPr lang="en-US" sz="2400" i="1" err="1">
                <a:solidFill>
                  <a:schemeClr val="bg1">
                    <a:lumMod val="95000"/>
                  </a:schemeClr>
                </a:solidFill>
                <a:latin typeface="Aharoni" panose="02010803020104030203" pitchFamily="2" charset="-79"/>
                <a:cs typeface="Aharoni" panose="02010803020104030203" pitchFamily="2" charset="-79"/>
              </a:rPr>
              <a:t>Shihub</a:t>
            </a:r>
            <a:r>
              <a:rPr lang="en-US" sz="2400" i="1">
                <a:solidFill>
                  <a:schemeClr val="bg1">
                    <a:lumMod val="95000"/>
                  </a:schemeClr>
                </a:solidFill>
                <a:latin typeface="Aharoni" panose="02010803020104030203" pitchFamily="2" charset="-79"/>
                <a:cs typeface="Aharoni" panose="02010803020104030203" pitchFamily="2" charset="-79"/>
              </a:rPr>
              <a:t> Uddin</a:t>
            </a:r>
          </a:p>
        </p:txBody>
      </p:sp>
      <p:sp>
        <p:nvSpPr>
          <p:cNvPr id="12" name="TextBox 11">
            <a:extLst>
              <a:ext uri="{FF2B5EF4-FFF2-40B4-BE49-F238E27FC236}">
                <a16:creationId xmlns:a16="http://schemas.microsoft.com/office/drawing/2014/main" id="{08FDF89E-F47C-31BF-6B5C-45A33E6F93CD}"/>
              </a:ext>
            </a:extLst>
          </p:cNvPr>
          <p:cNvSpPr txBox="1"/>
          <p:nvPr/>
        </p:nvSpPr>
        <p:spPr>
          <a:xfrm>
            <a:off x="7482347" y="5751870"/>
            <a:ext cx="2880917" cy="461665"/>
          </a:xfrm>
          <a:prstGeom prst="rect">
            <a:avLst/>
          </a:prstGeom>
          <a:noFill/>
        </p:spPr>
        <p:txBody>
          <a:bodyPr wrap="none" rtlCol="0">
            <a:spAutoFit/>
          </a:bodyPr>
          <a:lstStyle/>
          <a:p>
            <a:r>
              <a:rPr lang="en-US" sz="2400" i="1">
                <a:solidFill>
                  <a:schemeClr val="bg1">
                    <a:lumMod val="95000"/>
                  </a:schemeClr>
                </a:solidFill>
                <a:latin typeface="Aharoni" panose="02010803020104030203" pitchFamily="2" charset="-79"/>
                <a:cs typeface="Aharoni" panose="02010803020104030203" pitchFamily="2" charset="-79"/>
              </a:rPr>
              <a:t>Md </a:t>
            </a:r>
            <a:r>
              <a:rPr lang="en-US" sz="2400" i="1" err="1">
                <a:solidFill>
                  <a:schemeClr val="bg1">
                    <a:lumMod val="95000"/>
                  </a:schemeClr>
                </a:solidFill>
                <a:latin typeface="Aharoni" panose="02010803020104030203" pitchFamily="2" charset="-79"/>
                <a:cs typeface="Aharoni" panose="02010803020104030203" pitchFamily="2" charset="-79"/>
              </a:rPr>
              <a:t>Mainul</a:t>
            </a:r>
            <a:r>
              <a:rPr lang="en-US" sz="2400" i="1">
                <a:solidFill>
                  <a:schemeClr val="bg1">
                    <a:lumMod val="95000"/>
                  </a:schemeClr>
                </a:solidFill>
                <a:latin typeface="Aharoni" panose="02010803020104030203" pitchFamily="2" charset="-79"/>
                <a:cs typeface="Aharoni" panose="02010803020104030203" pitchFamily="2" charset="-79"/>
              </a:rPr>
              <a:t> </a:t>
            </a:r>
            <a:r>
              <a:rPr lang="en-US" sz="2400" i="1" err="1">
                <a:solidFill>
                  <a:schemeClr val="bg1">
                    <a:lumMod val="95000"/>
                  </a:schemeClr>
                </a:solidFill>
                <a:latin typeface="Aharoni" panose="02010803020104030203" pitchFamily="2" charset="-79"/>
                <a:cs typeface="Aharoni" panose="02010803020104030203" pitchFamily="2" charset="-79"/>
              </a:rPr>
              <a:t>Hossen</a:t>
            </a:r>
            <a:endParaRPr lang="en-US" sz="2400" i="1">
              <a:solidFill>
                <a:schemeClr val="bg1">
                  <a:lumMod val="95000"/>
                </a:schemeClr>
              </a:solidFill>
              <a:latin typeface="Aharoni" panose="02010803020104030203" pitchFamily="2" charset="-79"/>
              <a:cs typeface="Aharoni" panose="02010803020104030203" pitchFamily="2" charset="-79"/>
            </a:endParaRPr>
          </a:p>
        </p:txBody>
      </p:sp>
      <p:sp>
        <p:nvSpPr>
          <p:cNvPr id="13" name="TextBox 12">
            <a:extLst>
              <a:ext uri="{FF2B5EF4-FFF2-40B4-BE49-F238E27FC236}">
                <a16:creationId xmlns:a16="http://schemas.microsoft.com/office/drawing/2014/main" id="{196BCDA9-23BB-477D-DAC6-B00545B9E97A}"/>
              </a:ext>
            </a:extLst>
          </p:cNvPr>
          <p:cNvSpPr txBox="1"/>
          <p:nvPr/>
        </p:nvSpPr>
        <p:spPr>
          <a:xfrm>
            <a:off x="3185413" y="6213535"/>
            <a:ext cx="1178528" cy="338554"/>
          </a:xfrm>
          <a:prstGeom prst="rect">
            <a:avLst/>
          </a:prstGeom>
          <a:noFill/>
        </p:spPr>
        <p:txBody>
          <a:bodyPr wrap="none" rtlCol="0">
            <a:spAutoFit/>
          </a:bodyPr>
          <a:lstStyle/>
          <a:p>
            <a:r>
              <a:rPr lang="en-US" sz="1600" b="1">
                <a:solidFill>
                  <a:schemeClr val="bg1">
                    <a:lumMod val="85000"/>
                  </a:schemeClr>
                </a:solidFill>
              </a:rPr>
              <a:t>0112230083</a:t>
            </a:r>
          </a:p>
        </p:txBody>
      </p:sp>
      <p:sp>
        <p:nvSpPr>
          <p:cNvPr id="14" name="TextBox 13">
            <a:extLst>
              <a:ext uri="{FF2B5EF4-FFF2-40B4-BE49-F238E27FC236}">
                <a16:creationId xmlns:a16="http://schemas.microsoft.com/office/drawing/2014/main" id="{6C9A45EA-CB5D-F43B-E3C0-7AADB5C008EA}"/>
              </a:ext>
            </a:extLst>
          </p:cNvPr>
          <p:cNvSpPr txBox="1"/>
          <p:nvPr/>
        </p:nvSpPr>
        <p:spPr>
          <a:xfrm>
            <a:off x="5442152" y="6213535"/>
            <a:ext cx="1181734" cy="338554"/>
          </a:xfrm>
          <a:prstGeom prst="rect">
            <a:avLst/>
          </a:prstGeom>
          <a:noFill/>
        </p:spPr>
        <p:txBody>
          <a:bodyPr wrap="none" rtlCol="0">
            <a:spAutoFit/>
          </a:bodyPr>
          <a:lstStyle/>
          <a:p>
            <a:r>
              <a:rPr lang="en-US" sz="1600" b="1">
                <a:solidFill>
                  <a:schemeClr val="bg1">
                    <a:lumMod val="85000"/>
                  </a:schemeClr>
                </a:solidFill>
              </a:rPr>
              <a:t>0112230084</a:t>
            </a:r>
          </a:p>
        </p:txBody>
      </p:sp>
      <p:sp>
        <p:nvSpPr>
          <p:cNvPr id="15" name="TextBox 14">
            <a:extLst>
              <a:ext uri="{FF2B5EF4-FFF2-40B4-BE49-F238E27FC236}">
                <a16:creationId xmlns:a16="http://schemas.microsoft.com/office/drawing/2014/main" id="{3DE29C29-9E01-1BFD-AC42-44430FC72595}"/>
              </a:ext>
            </a:extLst>
          </p:cNvPr>
          <p:cNvSpPr txBox="1"/>
          <p:nvPr/>
        </p:nvSpPr>
        <p:spPr>
          <a:xfrm>
            <a:off x="7698891" y="6213535"/>
            <a:ext cx="1178528" cy="338554"/>
          </a:xfrm>
          <a:prstGeom prst="rect">
            <a:avLst/>
          </a:prstGeom>
          <a:noFill/>
        </p:spPr>
        <p:txBody>
          <a:bodyPr wrap="none" rtlCol="0">
            <a:spAutoFit/>
          </a:bodyPr>
          <a:lstStyle/>
          <a:p>
            <a:r>
              <a:rPr lang="en-US" sz="1600" b="1">
                <a:solidFill>
                  <a:schemeClr val="bg1">
                    <a:lumMod val="85000"/>
                  </a:schemeClr>
                </a:solidFill>
              </a:rPr>
              <a:t>0112230085</a:t>
            </a:r>
          </a:p>
        </p:txBody>
      </p:sp>
      <p:sp>
        <p:nvSpPr>
          <p:cNvPr id="16" name="Flowchart: Connector 15">
            <a:extLst>
              <a:ext uri="{FF2B5EF4-FFF2-40B4-BE49-F238E27FC236}">
                <a16:creationId xmlns:a16="http://schemas.microsoft.com/office/drawing/2014/main" id="{413A32AF-53D1-84E7-D6AB-2E427A827963}"/>
              </a:ext>
            </a:extLst>
          </p:cNvPr>
          <p:cNvSpPr/>
          <p:nvPr/>
        </p:nvSpPr>
        <p:spPr>
          <a:xfrm>
            <a:off x="2948069" y="3949419"/>
            <a:ext cx="1789471" cy="173566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a:extLst>
              <a:ext uri="{FF2B5EF4-FFF2-40B4-BE49-F238E27FC236}">
                <a16:creationId xmlns:a16="http://schemas.microsoft.com/office/drawing/2014/main" id="{945E33C5-AB0D-042E-E42B-2CBC566F441D}"/>
              </a:ext>
            </a:extLst>
          </p:cNvPr>
          <p:cNvSpPr/>
          <p:nvPr/>
        </p:nvSpPr>
        <p:spPr>
          <a:xfrm>
            <a:off x="3072716" y="4042266"/>
            <a:ext cx="1540740" cy="1550900"/>
          </a:xfrm>
          <a:prstGeom prst="flowChartConnector">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Connector 20">
            <a:extLst>
              <a:ext uri="{FF2B5EF4-FFF2-40B4-BE49-F238E27FC236}">
                <a16:creationId xmlns:a16="http://schemas.microsoft.com/office/drawing/2014/main" id="{D7B433F2-EF2D-8D40-23E5-B23680E97359}"/>
              </a:ext>
            </a:extLst>
          </p:cNvPr>
          <p:cNvSpPr/>
          <p:nvPr/>
        </p:nvSpPr>
        <p:spPr>
          <a:xfrm>
            <a:off x="5202327" y="3996537"/>
            <a:ext cx="1787341" cy="173566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a:extLst>
              <a:ext uri="{FF2B5EF4-FFF2-40B4-BE49-F238E27FC236}">
                <a16:creationId xmlns:a16="http://schemas.microsoft.com/office/drawing/2014/main" id="{D200BBB6-6EF8-3BC5-F078-1983B384DEA4}"/>
              </a:ext>
            </a:extLst>
          </p:cNvPr>
          <p:cNvSpPr/>
          <p:nvPr/>
        </p:nvSpPr>
        <p:spPr>
          <a:xfrm>
            <a:off x="5351202" y="4076493"/>
            <a:ext cx="1482218" cy="1550900"/>
          </a:xfrm>
          <a:prstGeom prst="flowChartConnector">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Connector 22">
            <a:extLst>
              <a:ext uri="{FF2B5EF4-FFF2-40B4-BE49-F238E27FC236}">
                <a16:creationId xmlns:a16="http://schemas.microsoft.com/office/drawing/2014/main" id="{172FF275-C1A0-511E-E18F-4D2A2751616F}"/>
              </a:ext>
            </a:extLst>
          </p:cNvPr>
          <p:cNvSpPr/>
          <p:nvPr/>
        </p:nvSpPr>
        <p:spPr>
          <a:xfrm>
            <a:off x="7566111" y="4016202"/>
            <a:ext cx="1787341" cy="173566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Connector 23">
            <a:extLst>
              <a:ext uri="{FF2B5EF4-FFF2-40B4-BE49-F238E27FC236}">
                <a16:creationId xmlns:a16="http://schemas.microsoft.com/office/drawing/2014/main" id="{3C9DCEB2-14CC-1958-3DD0-F13145B2F68E}"/>
              </a:ext>
            </a:extLst>
          </p:cNvPr>
          <p:cNvSpPr/>
          <p:nvPr/>
        </p:nvSpPr>
        <p:spPr>
          <a:xfrm>
            <a:off x="7711456" y="4137337"/>
            <a:ext cx="1496649" cy="1507677"/>
          </a:xfrm>
          <a:prstGeom prst="flowChartConnector">
            <a:avLst/>
          </a:prstGeom>
          <a:blipFill>
            <a:blip r:embed="rId4"/>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a:xfrm>
            <a:off x="2228088" y="2476893"/>
            <a:ext cx="7735824" cy="1069848"/>
          </a:xfrm>
        </p:spPr>
        <p:txBody>
          <a:bodyPr/>
          <a:lstStyle/>
          <a:p>
            <a:b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br>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SUMMARY</a:t>
            </a:r>
            <a:endParaRPr lang="en-US" dirty="0"/>
          </a:p>
        </p:txBody>
      </p:sp>
    </p:spTree>
    <p:extLst>
      <p:ext uri="{BB962C8B-B14F-4D97-AF65-F5344CB8AC3E}">
        <p14:creationId xmlns:p14="http://schemas.microsoft.com/office/powerpoint/2010/main" val="1958759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a:ln w="28575">
                  <a:noFill/>
                  <a:prstDash val="solid"/>
                </a:ln>
                <a:solidFill>
                  <a:schemeClr val="bg1"/>
                </a:solidFill>
                <a:latin typeface="Tw Cen MT" panose="020B0602020104020603" pitchFamily="34" charset="77"/>
              </a:rPr>
              <a:t>THANK YOU</a:t>
            </a:r>
            <a:endParaRPr lang="en-US"/>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a:lstStyle/>
          <a:p>
            <a:pPr algn="just"/>
            <a:r>
              <a:rPr lang="en-US"/>
              <a:t>The student tracking system is an easy tool for tracking your students’ progress. By using the simple overviews, you can quickly see who is using the course and in which manner.</a:t>
            </a:r>
          </a:p>
          <a:p>
            <a:endParaRPr lang="en-US"/>
          </a:p>
        </p:txBody>
      </p:sp>
    </p:spTree>
    <p:extLst>
      <p:ext uri="{BB962C8B-B14F-4D97-AF65-F5344CB8AC3E}">
        <p14:creationId xmlns:p14="http://schemas.microsoft.com/office/powerpoint/2010/main" val="3380759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dirty="0">
                <a:ln w="28575">
                  <a:noFill/>
                  <a:prstDash val="solid"/>
                </a:ln>
                <a:latin typeface="Tw Cen MT" panose="020B0602020104020603" pitchFamily="34" charset="77"/>
              </a:rPr>
              <a:t>features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3</a:t>
            </a:fld>
            <a:endParaRPr lang="en-US"/>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536192" y="2212848"/>
            <a:ext cx="6597982" cy="3490368"/>
          </a:xfrm>
        </p:spPr>
        <p:txBody>
          <a:bodyPr vert="horz" lIns="91440" tIns="45720" rIns="91440" bIns="45720" rtlCol="0" anchor="t">
            <a:noAutofit/>
          </a:bodyPr>
          <a:lstStyle/>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Set Your Goal</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Your Courses</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Personal Folder</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Global Chat</a:t>
            </a:r>
          </a:p>
          <a:p>
            <a:pPr marL="342900" indent="-342900"/>
            <a:r>
              <a:rPr lang="en-US" dirty="0">
                <a:latin typeface="Segoe UI Light"/>
                <a:cs typeface="Segoe UI Light"/>
              </a:rPr>
              <a:t>Find Q&amp;S</a:t>
            </a:r>
          </a:p>
          <a:p>
            <a:pPr marL="342900" indent="-342900"/>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48027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1524000" y="2275775"/>
            <a:ext cx="9144000" cy="870548"/>
          </a:xfrm>
        </p:spPr>
        <p:txBody>
          <a:bodyPr/>
          <a:lstStyle/>
          <a:p>
            <a:r>
              <a:rPr lang="en-US"/>
              <a:t>Set Your Goal</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3216230" y="3603130"/>
            <a:ext cx="7068312" cy="2524293"/>
          </a:xfrm>
        </p:spPr>
        <p:txBody>
          <a:bodyPr/>
          <a:lstStyle/>
          <a:p>
            <a:pPr marL="342900" indent="-342900" algn="just">
              <a:buFont typeface="Wingdings" panose="05000000000000000000" pitchFamily="2" charset="2"/>
              <a:buChar char="§"/>
            </a:pPr>
            <a:r>
              <a:rPr lang="en-US" dirty="0"/>
              <a:t>Set Your Goals</a:t>
            </a:r>
          </a:p>
          <a:p>
            <a:pPr marL="342900" indent="-342900" algn="just">
              <a:buFont typeface="Wingdings" panose="05000000000000000000" pitchFamily="2" charset="2"/>
              <a:buChar char="§"/>
            </a:pPr>
            <a:r>
              <a:rPr lang="en-US" dirty="0"/>
              <a:t>Set Time Hour Limits</a:t>
            </a:r>
          </a:p>
          <a:p>
            <a:pPr marL="342900" indent="-342900" algn="just">
              <a:buFont typeface="Wingdings" panose="05000000000000000000" pitchFamily="2" charset="2"/>
              <a:buChar char="§"/>
            </a:pPr>
            <a:r>
              <a:rPr lang="en-US" dirty="0"/>
              <a:t>View Graph by user’s daily or weekly activity</a:t>
            </a:r>
          </a:p>
          <a:p>
            <a:pPr marL="342900" indent="-342900" algn="just">
              <a:buFont typeface="Wingdings" panose="05000000000000000000" pitchFamily="2" charset="2"/>
              <a:buChar char="§"/>
            </a:pPr>
            <a:r>
              <a:rPr lang="en-US" dirty="0"/>
              <a:t>Set Prayer Time</a:t>
            </a:r>
          </a:p>
          <a:p>
            <a:pPr marL="342900" indent="-342900" algn="just">
              <a:buFont typeface="Wingdings" panose="05000000000000000000" pitchFamily="2" charset="2"/>
              <a:buChar char="§"/>
            </a:pPr>
            <a:r>
              <a:rPr lang="en-US" dirty="0"/>
              <a:t>Set Class Time</a:t>
            </a:r>
          </a:p>
          <a:p>
            <a:pPr marL="342900" indent="-342900">
              <a:buFont typeface="Courier New" panose="02070309020205020404" pitchFamily="49" charset="0"/>
              <a:buChar char="o"/>
            </a:pPr>
            <a:endParaRPr lang="en-US" dirty="0"/>
          </a:p>
        </p:txBody>
      </p:sp>
      <p:sp>
        <p:nvSpPr>
          <p:cNvPr id="5" name="Flowchart: Connector 4">
            <a:extLst>
              <a:ext uri="{FF2B5EF4-FFF2-40B4-BE49-F238E27FC236}">
                <a16:creationId xmlns:a16="http://schemas.microsoft.com/office/drawing/2014/main" id="{EF99B9AB-DA50-0BF8-8248-8BC1D5C22324}"/>
              </a:ext>
            </a:extLst>
          </p:cNvPr>
          <p:cNvSpPr/>
          <p:nvPr/>
        </p:nvSpPr>
        <p:spPr>
          <a:xfrm>
            <a:off x="10392697" y="2121802"/>
            <a:ext cx="1435510" cy="1327355"/>
          </a:xfrm>
          <a:prstGeom prst="flowChartConnector">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id="{CF104C5B-CEC7-3BD6-4787-8BA4CA7E6219}"/>
              </a:ext>
            </a:extLst>
          </p:cNvPr>
          <p:cNvSpPr/>
          <p:nvPr/>
        </p:nvSpPr>
        <p:spPr>
          <a:xfrm>
            <a:off x="10452674" y="3643983"/>
            <a:ext cx="1435510" cy="1327355"/>
          </a:xfrm>
          <a:prstGeom prst="flowChartConnector">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id="{EFDE3F10-B495-2243-DCEE-E2B2641D6734}"/>
              </a:ext>
            </a:extLst>
          </p:cNvPr>
          <p:cNvSpPr/>
          <p:nvPr/>
        </p:nvSpPr>
        <p:spPr>
          <a:xfrm>
            <a:off x="10560337" y="5166164"/>
            <a:ext cx="1435510" cy="1327355"/>
          </a:xfrm>
          <a:prstGeom prst="flowChartConnector">
            <a:avLst/>
          </a:prstGeom>
          <a:blipFill>
            <a:blip r:embed="rId4"/>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185FD402-C088-F72A-858A-77C8A9DA605A}"/>
              </a:ext>
            </a:extLst>
          </p:cNvPr>
          <p:cNvSpPr/>
          <p:nvPr/>
        </p:nvSpPr>
        <p:spPr>
          <a:xfrm>
            <a:off x="10285526" y="491613"/>
            <a:ext cx="1435510" cy="1327355"/>
          </a:xfrm>
          <a:prstGeom prst="flowChartConnector">
            <a:avLst/>
          </a:prstGeom>
          <a:blipFill>
            <a:blip r:embed="rId5"/>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847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648928" y="615210"/>
            <a:ext cx="5447072" cy="876225"/>
          </a:xfrm>
        </p:spPr>
        <p:txBody>
          <a:bodyPr/>
          <a:lstStyle/>
          <a:p>
            <a:r>
              <a:rPr lang="en-US" sz="4000" b="1" spc="600">
                <a:ln w="28575">
                  <a:noFill/>
                  <a:prstDash val="solid"/>
                </a:ln>
                <a:solidFill>
                  <a:schemeClr val="bg1"/>
                </a:solidFill>
                <a:latin typeface="Tw Cen MT" panose="020B0602020104020603" pitchFamily="34" charset="77"/>
              </a:rPr>
              <a:t>Your Courses</a:t>
            </a: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5</a:t>
            </a:fld>
            <a:endParaRPr lang="en-US"/>
          </a:p>
        </p:txBody>
      </p:sp>
      <p:cxnSp>
        <p:nvCxnSpPr>
          <p:cNvPr id="9" name="Straight Connector 8">
            <a:extLst>
              <a:ext uri="{FF2B5EF4-FFF2-40B4-BE49-F238E27FC236}">
                <a16:creationId xmlns:a16="http://schemas.microsoft.com/office/drawing/2014/main" id="{76E4B6DA-2037-73D3-B977-FD955E428FA9}"/>
              </a:ext>
            </a:extLst>
          </p:cNvPr>
          <p:cNvCxnSpPr>
            <a:cxnSpLocks/>
          </p:cNvCxnSpPr>
          <p:nvPr/>
        </p:nvCxnSpPr>
        <p:spPr>
          <a:xfrm>
            <a:off x="1261558" y="1611311"/>
            <a:ext cx="1524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2C1328C-65A5-7280-21CD-0D661A4FA2CE}"/>
              </a:ext>
            </a:extLst>
          </p:cNvPr>
          <p:cNvSpPr txBox="1"/>
          <p:nvPr/>
        </p:nvSpPr>
        <p:spPr>
          <a:xfrm>
            <a:off x="1592825" y="2020675"/>
            <a:ext cx="3002745" cy="1938992"/>
          </a:xfrm>
          <a:prstGeom prst="rect">
            <a:avLst/>
          </a:prstGeom>
          <a:noFill/>
        </p:spPr>
        <p:txBody>
          <a:bodyPr wrap="none" rtlCol="0">
            <a:spAutoFit/>
          </a:bodyPr>
          <a:lstStyle/>
          <a:p>
            <a:pPr marL="285750" indent="-285750">
              <a:buFont typeface="Courier New" panose="02070309020205020404" pitchFamily="49" charset="0"/>
              <a:buChar char="o"/>
            </a:pPr>
            <a:r>
              <a:rPr lang="en-US" sz="2400">
                <a:solidFill>
                  <a:schemeClr val="bg2"/>
                </a:solidFill>
                <a:latin typeface="Aharoni" panose="02010803020104030203" pitchFamily="2" charset="-79"/>
                <a:cs typeface="Aharoni" panose="02010803020104030203" pitchFamily="2" charset="-79"/>
              </a:rPr>
              <a:t>Add Your Course</a:t>
            </a:r>
          </a:p>
          <a:p>
            <a:pPr marL="285750" indent="-285750">
              <a:buFont typeface="Courier New" panose="02070309020205020404" pitchFamily="49" charset="0"/>
              <a:buChar char="o"/>
            </a:pPr>
            <a:endParaRPr lang="en-US" sz="2400">
              <a:solidFill>
                <a:schemeClr val="bg2"/>
              </a:solidFill>
              <a:latin typeface="Aharoni" panose="02010803020104030203" pitchFamily="2" charset="-79"/>
              <a:cs typeface="Aharoni" panose="02010803020104030203" pitchFamily="2" charset="-79"/>
            </a:endParaRPr>
          </a:p>
          <a:p>
            <a:pPr marL="285750" indent="-285750">
              <a:buFont typeface="Courier New" panose="02070309020205020404" pitchFamily="49" charset="0"/>
              <a:buChar char="o"/>
            </a:pPr>
            <a:r>
              <a:rPr lang="en-US" sz="2400">
                <a:solidFill>
                  <a:schemeClr val="bg2"/>
                </a:solidFill>
                <a:latin typeface="Aharoni" panose="02010803020104030203" pitchFamily="2" charset="-79"/>
                <a:cs typeface="Aharoni" panose="02010803020104030203" pitchFamily="2" charset="-79"/>
              </a:rPr>
              <a:t>See Your Courses</a:t>
            </a:r>
          </a:p>
          <a:p>
            <a:endParaRPr lang="en-US" sz="2400">
              <a:solidFill>
                <a:schemeClr val="bg2"/>
              </a:solidFill>
            </a:endParaRPr>
          </a:p>
          <a:p>
            <a:pPr marL="285750" indent="-285750">
              <a:buFont typeface="Courier New" panose="02070309020205020404" pitchFamily="49" charset="0"/>
              <a:buChar char="o"/>
            </a:pPr>
            <a:r>
              <a:rPr lang="en-US" sz="2400">
                <a:solidFill>
                  <a:schemeClr val="bg2"/>
                </a:solidFill>
                <a:latin typeface="Aharoni" panose="02010803020104030203" pitchFamily="2" charset="-79"/>
                <a:cs typeface="Aharoni" panose="02010803020104030203" pitchFamily="2" charset="-79"/>
              </a:rPr>
              <a:t>Course Material: </a:t>
            </a:r>
          </a:p>
        </p:txBody>
      </p:sp>
      <p:sp>
        <p:nvSpPr>
          <p:cNvPr id="11" name="TextBox 10">
            <a:extLst>
              <a:ext uri="{FF2B5EF4-FFF2-40B4-BE49-F238E27FC236}">
                <a16:creationId xmlns:a16="http://schemas.microsoft.com/office/drawing/2014/main" id="{32938683-5121-CCF0-DF3C-C0CDC6CAD41F}"/>
              </a:ext>
            </a:extLst>
          </p:cNvPr>
          <p:cNvSpPr txBox="1"/>
          <p:nvPr/>
        </p:nvSpPr>
        <p:spPr>
          <a:xfrm>
            <a:off x="3094197" y="4134947"/>
            <a:ext cx="3127779" cy="1200329"/>
          </a:xfrm>
          <a:prstGeom prst="rect">
            <a:avLst/>
          </a:prstGeom>
          <a:noFill/>
        </p:spPr>
        <p:txBody>
          <a:bodyPr wrap="none" rtlCol="0">
            <a:spAutoFit/>
          </a:bodyPr>
          <a:lstStyle/>
          <a:p>
            <a:pPr marL="285750" indent="-285750">
              <a:buFont typeface="Wingdings" panose="05000000000000000000" pitchFamily="2" charset="2"/>
              <a:buChar char="§"/>
            </a:pPr>
            <a:r>
              <a:rPr lang="en-US" dirty="0">
                <a:solidFill>
                  <a:schemeClr val="bg1"/>
                </a:solidFill>
              </a:rPr>
              <a:t>Video</a:t>
            </a:r>
          </a:p>
          <a:p>
            <a:pPr marL="285750" indent="-285750">
              <a:buFont typeface="Wingdings" panose="05000000000000000000" pitchFamily="2" charset="2"/>
              <a:buChar char="§"/>
            </a:pPr>
            <a:r>
              <a:rPr lang="en-US" dirty="0">
                <a:solidFill>
                  <a:schemeClr val="bg1"/>
                </a:solidFill>
              </a:rPr>
              <a:t>Notes (pdf)</a:t>
            </a:r>
          </a:p>
          <a:p>
            <a:pPr marL="285750" indent="-285750">
              <a:buFont typeface="Wingdings" panose="05000000000000000000" pitchFamily="2" charset="2"/>
              <a:buChar char="§"/>
            </a:pPr>
            <a:r>
              <a:rPr lang="en-US" dirty="0">
                <a:solidFill>
                  <a:schemeClr val="bg1"/>
                </a:solidFill>
              </a:rPr>
              <a:t>Books (pdf)</a:t>
            </a:r>
          </a:p>
          <a:p>
            <a:pPr marL="285750" indent="-285750">
              <a:buFont typeface="Wingdings" panose="05000000000000000000" pitchFamily="2" charset="2"/>
              <a:buChar char="§"/>
            </a:pPr>
            <a:r>
              <a:rPr lang="en-US" dirty="0">
                <a:solidFill>
                  <a:schemeClr val="bg1"/>
                </a:solidFill>
              </a:rPr>
              <a:t>Add Question And Solution</a:t>
            </a:r>
          </a:p>
        </p:txBody>
      </p:sp>
      <p:sp>
        <p:nvSpPr>
          <p:cNvPr id="15" name="Rectangle 14">
            <a:extLst>
              <a:ext uri="{FF2B5EF4-FFF2-40B4-BE49-F238E27FC236}">
                <a16:creationId xmlns:a16="http://schemas.microsoft.com/office/drawing/2014/main" id="{2C489848-F31A-5A9A-E60D-0BFB366D3364}"/>
              </a:ext>
            </a:extLst>
          </p:cNvPr>
          <p:cNvSpPr/>
          <p:nvPr/>
        </p:nvSpPr>
        <p:spPr>
          <a:xfrm>
            <a:off x="7197213" y="0"/>
            <a:ext cx="4994787" cy="6857994"/>
          </a:xfrm>
          <a:prstGeom prst="rect">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8724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p:txBody>
          <a:bodyPr/>
          <a:lstStyle/>
          <a:p>
            <a:r>
              <a:rPr lang="en-US"/>
              <a:t>TYPES OF Course Material</a:t>
            </a:r>
          </a:p>
        </p:txBody>
      </p:sp>
      <p:sp>
        <p:nvSpPr>
          <p:cNvPr id="4" name="Text Placeholder 3">
            <a:extLst>
              <a:ext uri="{FF2B5EF4-FFF2-40B4-BE49-F238E27FC236}">
                <a16:creationId xmlns:a16="http://schemas.microsoft.com/office/drawing/2014/main" id="{55DA2D8B-92F5-22B2-084C-934BCBC00DFD}"/>
              </a:ext>
            </a:extLst>
          </p:cNvPr>
          <p:cNvSpPr>
            <a:spLocks noGrp="1"/>
          </p:cNvSpPr>
          <p:nvPr>
            <p:ph type="body" sz="quarter" idx="12"/>
          </p:nvPr>
        </p:nvSpPr>
        <p:spPr/>
        <p:txBody>
          <a:bodyPr/>
          <a:lstStyle/>
          <a:p>
            <a:r>
              <a:rPr lang="en-US"/>
              <a:t>Video</a:t>
            </a:r>
          </a:p>
        </p:txBody>
      </p:sp>
      <p:sp>
        <p:nvSpPr>
          <p:cNvPr id="5" name="Text Placeholder 4">
            <a:extLst>
              <a:ext uri="{FF2B5EF4-FFF2-40B4-BE49-F238E27FC236}">
                <a16:creationId xmlns:a16="http://schemas.microsoft.com/office/drawing/2014/main" id="{8B004B5D-BB88-E446-FDC1-8BE748EFE8B6}"/>
              </a:ext>
            </a:extLst>
          </p:cNvPr>
          <p:cNvSpPr>
            <a:spLocks noGrp="1"/>
          </p:cNvSpPr>
          <p:nvPr>
            <p:ph type="body" sz="quarter" idx="13"/>
          </p:nvPr>
        </p:nvSpPr>
        <p:spPr/>
        <p:txBody>
          <a:bodyPr/>
          <a:lstStyle/>
          <a:p>
            <a:r>
              <a:rPr lang="en-US"/>
              <a:t>Used to complete transactions anywhere crypto is accepted</a:t>
            </a:r>
          </a:p>
          <a:p>
            <a:endParaRPr lang="en-US"/>
          </a:p>
        </p:txBody>
      </p:sp>
      <p:sp>
        <p:nvSpPr>
          <p:cNvPr id="6" name="Text Placeholder 5">
            <a:extLst>
              <a:ext uri="{FF2B5EF4-FFF2-40B4-BE49-F238E27FC236}">
                <a16:creationId xmlns:a16="http://schemas.microsoft.com/office/drawing/2014/main" id="{98AC0C5B-16A7-E317-7222-BF9FA26C0DC6}"/>
              </a:ext>
            </a:extLst>
          </p:cNvPr>
          <p:cNvSpPr>
            <a:spLocks noGrp="1"/>
          </p:cNvSpPr>
          <p:nvPr>
            <p:ph type="body" sz="quarter" idx="14"/>
          </p:nvPr>
        </p:nvSpPr>
        <p:spPr/>
        <p:txBody>
          <a:bodyPr/>
          <a:lstStyle/>
          <a:p>
            <a:r>
              <a:rPr lang="en-US"/>
              <a:t>Notes</a:t>
            </a:r>
          </a:p>
        </p:txBody>
      </p:sp>
      <p:sp>
        <p:nvSpPr>
          <p:cNvPr id="7" name="Text Placeholder 6">
            <a:extLst>
              <a:ext uri="{FF2B5EF4-FFF2-40B4-BE49-F238E27FC236}">
                <a16:creationId xmlns:a16="http://schemas.microsoft.com/office/drawing/2014/main" id="{77D9B67F-AD02-4BA5-209B-C91070303A72}"/>
              </a:ext>
            </a:extLst>
          </p:cNvPr>
          <p:cNvSpPr>
            <a:spLocks noGrp="1"/>
          </p:cNvSpPr>
          <p:nvPr>
            <p:ph type="body" sz="quarter" idx="15"/>
          </p:nvPr>
        </p:nvSpPr>
        <p:spPr/>
        <p:txBody>
          <a:bodyPr/>
          <a:lstStyle/>
          <a:p>
            <a:r>
              <a:rPr lang="en-US"/>
              <a:t>These tokens have a specific use within a blockchain</a:t>
            </a:r>
          </a:p>
          <a:p>
            <a:endParaRPr lang="en-US"/>
          </a:p>
        </p:txBody>
      </p:sp>
      <p:sp>
        <p:nvSpPr>
          <p:cNvPr id="8" name="Text Placeholder 7">
            <a:extLst>
              <a:ext uri="{FF2B5EF4-FFF2-40B4-BE49-F238E27FC236}">
                <a16:creationId xmlns:a16="http://schemas.microsoft.com/office/drawing/2014/main" id="{6269FBD2-F371-6F7E-1D42-95EFADFA10DD}"/>
              </a:ext>
            </a:extLst>
          </p:cNvPr>
          <p:cNvSpPr>
            <a:spLocks noGrp="1"/>
          </p:cNvSpPr>
          <p:nvPr>
            <p:ph type="body" sz="quarter" idx="16"/>
          </p:nvPr>
        </p:nvSpPr>
        <p:spPr/>
        <p:txBody>
          <a:bodyPr/>
          <a:lstStyle/>
          <a:p>
            <a:r>
              <a:rPr lang="en-US"/>
              <a:t>Books</a:t>
            </a:r>
          </a:p>
        </p:txBody>
      </p:sp>
      <p:sp>
        <p:nvSpPr>
          <p:cNvPr id="9" name="Text Placeholder 8">
            <a:extLst>
              <a:ext uri="{FF2B5EF4-FFF2-40B4-BE49-F238E27FC236}">
                <a16:creationId xmlns:a16="http://schemas.microsoft.com/office/drawing/2014/main" id="{F039B280-D4F1-D5B7-9D62-C1DA10C605C9}"/>
              </a:ext>
            </a:extLst>
          </p:cNvPr>
          <p:cNvSpPr>
            <a:spLocks noGrp="1"/>
          </p:cNvSpPr>
          <p:nvPr>
            <p:ph type="body" sz="quarter" idx="17"/>
          </p:nvPr>
        </p:nvSpPr>
        <p:spPr/>
        <p:txBody>
          <a:bodyPr/>
          <a:lstStyle/>
          <a:p>
            <a:r>
              <a:rPr lang="en-US"/>
              <a:t>Tokens backed by securities</a:t>
            </a:r>
          </a:p>
          <a:p>
            <a:endParaRPr lang="en-US"/>
          </a:p>
        </p:txBody>
      </p:sp>
      <p:sp>
        <p:nvSpPr>
          <p:cNvPr id="10" name="Text Placeholder 9">
            <a:extLst>
              <a:ext uri="{FF2B5EF4-FFF2-40B4-BE49-F238E27FC236}">
                <a16:creationId xmlns:a16="http://schemas.microsoft.com/office/drawing/2014/main" id="{6A9C835B-EE7B-2801-6842-7044F690144A}"/>
              </a:ext>
            </a:extLst>
          </p:cNvPr>
          <p:cNvSpPr>
            <a:spLocks noGrp="1"/>
          </p:cNvSpPr>
          <p:nvPr>
            <p:ph type="body" sz="quarter" idx="18"/>
          </p:nvPr>
        </p:nvSpPr>
        <p:spPr/>
        <p:txBody>
          <a:bodyPr/>
          <a:lstStyle/>
          <a:p>
            <a:r>
              <a:rPr lang="en-US"/>
              <a:t>Questions</a:t>
            </a:r>
          </a:p>
        </p:txBody>
      </p:sp>
      <p:sp>
        <p:nvSpPr>
          <p:cNvPr id="11" name="Text Placeholder 10">
            <a:extLst>
              <a:ext uri="{FF2B5EF4-FFF2-40B4-BE49-F238E27FC236}">
                <a16:creationId xmlns:a16="http://schemas.microsoft.com/office/drawing/2014/main" id="{429544CE-BE3D-F6DD-FADE-D85F729A9BCC}"/>
              </a:ext>
            </a:extLst>
          </p:cNvPr>
          <p:cNvSpPr>
            <a:spLocks noGrp="1"/>
          </p:cNvSpPr>
          <p:nvPr>
            <p:ph type="body" sz="quarter" idx="19"/>
          </p:nvPr>
        </p:nvSpPr>
        <p:spPr/>
        <p:txBody>
          <a:bodyPr/>
          <a:lstStyle/>
          <a:p>
            <a:r>
              <a:rPr lang="en-US"/>
              <a:t>Authenticates ownership of specific assets</a:t>
            </a:r>
          </a:p>
          <a:p>
            <a:endParaRPr lang="en-US"/>
          </a:p>
        </p:txBody>
      </p:sp>
      <p:sp>
        <p:nvSpPr>
          <p:cNvPr id="81" name="Text Placeholder 80">
            <a:extLst>
              <a:ext uri="{FF2B5EF4-FFF2-40B4-BE49-F238E27FC236}">
                <a16:creationId xmlns:a16="http://schemas.microsoft.com/office/drawing/2014/main" id="{2AF0BD8F-E098-8282-AE8C-8BFAB5EBBFC2}"/>
              </a:ext>
            </a:extLst>
          </p:cNvPr>
          <p:cNvSpPr>
            <a:spLocks noGrp="1"/>
          </p:cNvSpPr>
          <p:nvPr>
            <p:ph type="body" sz="quarter" idx="20"/>
          </p:nvPr>
        </p:nvSpPr>
        <p:spPr/>
        <p:txBody>
          <a:bodyPr/>
          <a:lstStyle/>
          <a:p>
            <a:r>
              <a:rPr lang="en-US">
                <a:solidFill>
                  <a:schemeClr val="accent3">
                    <a:lumMod val="25000"/>
                  </a:schemeClr>
                </a:solidFill>
                <a:latin typeface="Tw Cen MT" panose="020B0602020104020603" pitchFamily="34" charset="77"/>
                <a:ea typeface="Source Sans Pro" panose="020B0503030403020204" pitchFamily="34" charset="0"/>
              </a:rPr>
              <a:t>Solutions</a:t>
            </a:r>
            <a:endParaRPr lang="en-US"/>
          </a:p>
        </p:txBody>
      </p:sp>
      <p:sp>
        <p:nvSpPr>
          <p:cNvPr id="2" name="Text Placeholder 1">
            <a:extLst>
              <a:ext uri="{FF2B5EF4-FFF2-40B4-BE49-F238E27FC236}">
                <a16:creationId xmlns:a16="http://schemas.microsoft.com/office/drawing/2014/main" id="{D733E31E-F298-485B-42BF-303CC635241F}"/>
              </a:ext>
            </a:extLst>
          </p:cNvPr>
          <p:cNvSpPr>
            <a:spLocks noGrp="1"/>
          </p:cNvSpPr>
          <p:nvPr>
            <p:ph type="body" sz="quarter" idx="21"/>
          </p:nvPr>
        </p:nvSpPr>
        <p:spPr/>
        <p:txBody>
          <a:bodyPr/>
          <a:lstStyle/>
          <a:p>
            <a:r>
              <a:rPr lang="en-US"/>
              <a:t>Used as in-game currency and traded with real world value</a:t>
            </a:r>
          </a:p>
          <a:p>
            <a:endParaRPr lang="en-US"/>
          </a:p>
        </p:txBody>
      </p:sp>
      <p:cxnSp>
        <p:nvCxnSpPr>
          <p:cNvPr id="12" name="Straight Connector 11">
            <a:extLst>
              <a:ext uri="{FF2B5EF4-FFF2-40B4-BE49-F238E27FC236}">
                <a16:creationId xmlns:a16="http://schemas.microsoft.com/office/drawing/2014/main" id="{5A076AC1-B66F-6CFD-3109-2989991E25D7}"/>
              </a:ext>
            </a:extLst>
          </p:cNvPr>
          <p:cNvCxnSpPr/>
          <p:nvPr/>
        </p:nvCxnSpPr>
        <p:spPr>
          <a:xfrm>
            <a:off x="4776462" y="2094271"/>
            <a:ext cx="236957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0138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CA3A91EA-7BBD-8B0E-0CF2-111D9C3443FC}"/>
              </a:ext>
            </a:extLst>
          </p:cNvPr>
          <p:cNvSpPr>
            <a:spLocks noGrp="1"/>
          </p:cNvSpPr>
          <p:nvPr>
            <p:ph type="title"/>
          </p:nvPr>
        </p:nvSpPr>
        <p:spPr>
          <a:xfrm>
            <a:off x="1381334" y="722376"/>
            <a:ext cx="6219002" cy="1069848"/>
          </a:xfrm>
        </p:spPr>
        <p:txBody>
          <a:bodyPr/>
          <a:lstStyle/>
          <a:p>
            <a:r>
              <a:rPr lang="en-US"/>
              <a:t>Personal Folder</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7</a:t>
            </a:fld>
            <a:endParaRPr lang="en-US"/>
          </a:p>
        </p:txBody>
      </p:sp>
      <p:cxnSp>
        <p:nvCxnSpPr>
          <p:cNvPr id="21" name="Straight Connector 20">
            <a:extLst>
              <a:ext uri="{FF2B5EF4-FFF2-40B4-BE49-F238E27FC236}">
                <a16:creationId xmlns:a16="http://schemas.microsoft.com/office/drawing/2014/main" id="{2E7B2C8D-7580-90A1-B703-23BFFA7E5311}"/>
              </a:ext>
            </a:extLst>
          </p:cNvPr>
          <p:cNvCxnSpPr/>
          <p:nvPr/>
        </p:nvCxnSpPr>
        <p:spPr>
          <a:xfrm flipV="1">
            <a:off x="1494502" y="1745982"/>
            <a:ext cx="5190676" cy="11723"/>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6BD83BF-D0BE-DE6A-EB1B-9E14BF6B6CCF}"/>
              </a:ext>
            </a:extLst>
          </p:cNvPr>
          <p:cNvSpPr txBox="1"/>
          <p:nvPr/>
        </p:nvSpPr>
        <p:spPr>
          <a:xfrm>
            <a:off x="1381332" y="2015613"/>
            <a:ext cx="5412757" cy="1015663"/>
          </a:xfrm>
          <a:prstGeom prst="rect">
            <a:avLst/>
          </a:prstGeom>
          <a:noFill/>
        </p:spPr>
        <p:txBody>
          <a:bodyPr wrap="square" rtlCol="0">
            <a:spAutoFit/>
          </a:bodyPr>
          <a:lstStyle/>
          <a:p>
            <a:pPr algn="just"/>
            <a:r>
              <a:rPr lang="en-US" sz="2000" dirty="0">
                <a:solidFill>
                  <a:schemeClr val="bg2"/>
                </a:solidFill>
              </a:rPr>
              <a:t>A personal folder is a private space, either physical or digital, where you store your important documents, files, and information. </a:t>
            </a:r>
          </a:p>
        </p:txBody>
      </p:sp>
      <p:sp>
        <p:nvSpPr>
          <p:cNvPr id="23" name="Rectangle 22">
            <a:extLst>
              <a:ext uri="{FF2B5EF4-FFF2-40B4-BE49-F238E27FC236}">
                <a16:creationId xmlns:a16="http://schemas.microsoft.com/office/drawing/2014/main" id="{D21CDD7D-F94B-DCE5-35DE-1ECCCDCF54B1}"/>
              </a:ext>
            </a:extLst>
          </p:cNvPr>
          <p:cNvSpPr/>
          <p:nvPr/>
        </p:nvSpPr>
        <p:spPr>
          <a:xfrm>
            <a:off x="7600335" y="0"/>
            <a:ext cx="4591665" cy="6858000"/>
          </a:xfrm>
          <a:prstGeom prst="rect">
            <a:avLst/>
          </a:prstGeom>
          <a:blipFill dpi="0" rotWithShape="1">
            <a:blip r:embed="rId3"/>
            <a:srcRect/>
            <a:stretch>
              <a:fillRect/>
            </a:stretch>
          </a:blip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5210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8</a:t>
            </a:fld>
            <a:endParaRPr lang="en-US"/>
          </a:p>
        </p:txBody>
      </p:sp>
      <p:sp>
        <p:nvSpPr>
          <p:cNvPr id="8" name="Title 7">
            <a:extLst>
              <a:ext uri="{FF2B5EF4-FFF2-40B4-BE49-F238E27FC236}">
                <a16:creationId xmlns:a16="http://schemas.microsoft.com/office/drawing/2014/main" id="{1A4F78D1-BCAE-C7B8-29C9-0E18649B9C32}"/>
              </a:ext>
            </a:extLst>
          </p:cNvPr>
          <p:cNvSpPr>
            <a:spLocks noGrp="1"/>
          </p:cNvSpPr>
          <p:nvPr>
            <p:ph type="title"/>
          </p:nvPr>
        </p:nvSpPr>
        <p:spPr>
          <a:xfrm>
            <a:off x="1417517" y="722376"/>
            <a:ext cx="8878824" cy="840363"/>
          </a:xfrm>
        </p:spPr>
        <p:txBody>
          <a:bodyPr/>
          <a:lstStyle/>
          <a:p>
            <a:r>
              <a:rPr lang="en-US"/>
              <a:t>Global Chat</a:t>
            </a:r>
          </a:p>
        </p:txBody>
      </p:sp>
      <p:cxnSp>
        <p:nvCxnSpPr>
          <p:cNvPr id="26" name="Straight Connector 25">
            <a:extLst>
              <a:ext uri="{FF2B5EF4-FFF2-40B4-BE49-F238E27FC236}">
                <a16:creationId xmlns:a16="http://schemas.microsoft.com/office/drawing/2014/main" id="{6B515308-1736-ED2B-8024-D2C5A6C5F8ED}"/>
              </a:ext>
            </a:extLst>
          </p:cNvPr>
          <p:cNvCxnSpPr/>
          <p:nvPr/>
        </p:nvCxnSpPr>
        <p:spPr>
          <a:xfrm>
            <a:off x="1420384" y="1625892"/>
            <a:ext cx="4229382" cy="35169"/>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5D5457F-27EE-BCC1-6B17-1FDC2F933012}"/>
              </a:ext>
            </a:extLst>
          </p:cNvPr>
          <p:cNvSpPr/>
          <p:nvPr/>
        </p:nvSpPr>
        <p:spPr>
          <a:xfrm>
            <a:off x="6558116" y="0"/>
            <a:ext cx="5702710" cy="6858000"/>
          </a:xfrm>
          <a:prstGeom prst="rect">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FC4B05E0-06AF-080B-BCAA-01FE2961C4CC}"/>
              </a:ext>
            </a:extLst>
          </p:cNvPr>
          <p:cNvSpPr txBox="1"/>
          <p:nvPr/>
        </p:nvSpPr>
        <p:spPr>
          <a:xfrm>
            <a:off x="1417517" y="1994377"/>
            <a:ext cx="3872238" cy="1200329"/>
          </a:xfrm>
          <a:prstGeom prst="rect">
            <a:avLst/>
          </a:prstGeom>
          <a:noFill/>
        </p:spPr>
        <p:txBody>
          <a:bodyPr wrap="square" rtlCol="0">
            <a:spAutoFit/>
          </a:bodyPr>
          <a:lstStyle/>
          <a:p>
            <a:pPr algn="just"/>
            <a:r>
              <a:rPr lang="en-US" dirty="0">
                <a:solidFill>
                  <a:schemeClr val="bg2"/>
                </a:solidFill>
              </a:rPr>
              <a:t>Global chat refers to a communication platform or feature that allows individuals from around the world to connect and converse in real time.</a:t>
            </a:r>
          </a:p>
        </p:txBody>
      </p:sp>
    </p:spTree>
    <p:extLst>
      <p:ext uri="{BB962C8B-B14F-4D97-AF65-F5344CB8AC3E}">
        <p14:creationId xmlns:p14="http://schemas.microsoft.com/office/powerpoint/2010/main" val="1877080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9</a:t>
            </a:fld>
            <a:endParaRPr lang="en-US"/>
          </a:p>
        </p:txBody>
      </p:sp>
      <p:sp>
        <p:nvSpPr>
          <p:cNvPr id="8" name="Title 7">
            <a:extLst>
              <a:ext uri="{FF2B5EF4-FFF2-40B4-BE49-F238E27FC236}">
                <a16:creationId xmlns:a16="http://schemas.microsoft.com/office/drawing/2014/main" id="{1A4F78D1-BCAE-C7B8-29C9-0E18649B9C32}"/>
              </a:ext>
            </a:extLst>
          </p:cNvPr>
          <p:cNvSpPr>
            <a:spLocks noGrp="1"/>
          </p:cNvSpPr>
          <p:nvPr>
            <p:ph type="title"/>
          </p:nvPr>
        </p:nvSpPr>
        <p:spPr>
          <a:xfrm>
            <a:off x="1417517" y="722376"/>
            <a:ext cx="8878824" cy="840363"/>
          </a:xfrm>
        </p:spPr>
        <p:txBody>
          <a:bodyPr/>
          <a:lstStyle/>
          <a:p>
            <a:r>
              <a:rPr lang="en-US" dirty="0"/>
              <a:t>FIND Q&amp;s</a:t>
            </a:r>
          </a:p>
        </p:txBody>
      </p:sp>
      <p:cxnSp>
        <p:nvCxnSpPr>
          <p:cNvPr id="26" name="Straight Connector 25">
            <a:extLst>
              <a:ext uri="{FF2B5EF4-FFF2-40B4-BE49-F238E27FC236}">
                <a16:creationId xmlns:a16="http://schemas.microsoft.com/office/drawing/2014/main" id="{6B515308-1736-ED2B-8024-D2C5A6C5F8ED}"/>
              </a:ext>
            </a:extLst>
          </p:cNvPr>
          <p:cNvCxnSpPr/>
          <p:nvPr/>
        </p:nvCxnSpPr>
        <p:spPr>
          <a:xfrm flipV="1">
            <a:off x="1430825" y="1637249"/>
            <a:ext cx="3011281" cy="11906"/>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C4B05E0-06AF-080B-BCAA-01FE2961C4CC}"/>
              </a:ext>
            </a:extLst>
          </p:cNvPr>
          <p:cNvSpPr txBox="1"/>
          <p:nvPr/>
        </p:nvSpPr>
        <p:spPr>
          <a:xfrm>
            <a:off x="1417517" y="1994377"/>
            <a:ext cx="3872238" cy="923330"/>
          </a:xfrm>
          <a:prstGeom prst="rect">
            <a:avLst/>
          </a:prstGeom>
          <a:noFill/>
        </p:spPr>
        <p:txBody>
          <a:bodyPr wrap="square" lIns="91440" tIns="45720" rIns="91440" bIns="45720" rtlCol="0" anchor="t">
            <a:spAutoFit/>
          </a:bodyPr>
          <a:lstStyle/>
          <a:p>
            <a:pPr algn="just"/>
            <a:r>
              <a:rPr lang="en-US" dirty="0">
                <a:solidFill>
                  <a:schemeClr val="bg2"/>
                </a:solidFill>
              </a:rPr>
              <a:t>Anyone who logged in this site will be available to find the previous question and solution.</a:t>
            </a:r>
          </a:p>
        </p:txBody>
      </p:sp>
      <p:pic>
        <p:nvPicPr>
          <p:cNvPr id="4" name="Picture 3" descr="A hand holding a magnifying glass&#10;&#10;Description automatically generated">
            <a:extLst>
              <a:ext uri="{FF2B5EF4-FFF2-40B4-BE49-F238E27FC236}">
                <a16:creationId xmlns:a16="http://schemas.microsoft.com/office/drawing/2014/main" id="{F4EFCD89-E6B4-3B1B-506D-ACD1E1961D11}"/>
              </a:ext>
            </a:extLst>
          </p:cNvPr>
          <p:cNvPicPr>
            <a:picLocks noChangeAspect="1"/>
          </p:cNvPicPr>
          <p:nvPr/>
        </p:nvPicPr>
        <p:blipFill>
          <a:blip r:embed="rId2"/>
          <a:stretch>
            <a:fillRect/>
          </a:stretch>
        </p:blipFill>
        <p:spPr>
          <a:xfrm>
            <a:off x="5856838" y="0"/>
            <a:ext cx="6339860" cy="6857999"/>
          </a:xfrm>
          <a:prstGeom prst="rect">
            <a:avLst/>
          </a:prstGeom>
        </p:spPr>
      </p:pic>
    </p:spTree>
    <p:extLst>
      <p:ext uri="{BB962C8B-B14F-4D97-AF65-F5344CB8AC3E}">
        <p14:creationId xmlns:p14="http://schemas.microsoft.com/office/powerpoint/2010/main" val="2869055897"/>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4A3FD6-E6BF-490E-B6B4-6A011394B0EB}">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62CF8670-35D1-4455-AC7A-762B7388BE22}">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3C4A95C-9007-4EA6-944B-306B6F2A0100}">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TM66925244</Template>
  <TotalTime>0</TotalTime>
  <Words>246</Words>
  <Application>Microsoft Office PowerPoint</Application>
  <PresentationFormat>Widescreen</PresentationFormat>
  <Paragraphs>57</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Aharoni</vt:lpstr>
      <vt:lpstr>Arial</vt:lpstr>
      <vt:lpstr>Calibri</vt:lpstr>
      <vt:lpstr>Courier New</vt:lpstr>
      <vt:lpstr>Segoe UI Light</vt:lpstr>
      <vt:lpstr>Tw Cen MT</vt:lpstr>
      <vt:lpstr>Wingdings</vt:lpstr>
      <vt:lpstr>Office Theme</vt:lpstr>
      <vt:lpstr>Project Name: Student Tracking System</vt:lpstr>
      <vt:lpstr>INTRODUCTION</vt:lpstr>
      <vt:lpstr>features</vt:lpstr>
      <vt:lpstr>Set Your Goal</vt:lpstr>
      <vt:lpstr>Your Courses</vt:lpstr>
      <vt:lpstr>TYPES OF Course Material</vt:lpstr>
      <vt:lpstr>Personal Folder</vt:lpstr>
      <vt:lpstr>Global Chat</vt:lpstr>
      <vt:lpstr>FIND Q&amp;s</vt:lpstr>
      <vt:lpstr> 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Student Tracking System</dc:title>
  <dc:creator/>
  <cp:lastModifiedBy/>
  <cp:revision>25</cp:revision>
  <dcterms:created xsi:type="dcterms:W3CDTF">2022-10-27T00:37:19Z</dcterms:created>
  <dcterms:modified xsi:type="dcterms:W3CDTF">2024-07-07T05:12:55Z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