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25" r:id="rId6"/>
    <p:sldId id="326" r:id="rId7"/>
    <p:sldId id="304" r:id="rId8"/>
    <p:sldId id="307" r:id="rId9"/>
    <p:sldId id="281" r:id="rId10"/>
    <p:sldId id="323" r:id="rId11"/>
    <p:sldId id="324" r:id="rId12"/>
    <p:sldId id="282" r:id="rId13"/>
    <p:sldId id="315"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R COMPUTER FAIR" initials="HCF" lastIdx="2" clrIdx="0">
    <p:extLst>
      <p:ext uri="{19B8F6BF-5375-455C-9EA6-DF929625EA0E}">
        <p15:presenceInfo xmlns:p15="http://schemas.microsoft.com/office/powerpoint/2012/main" userId="HR COMPUTER FA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1" d="100"/>
          <a:sy n="61" d="100"/>
        </p:scale>
        <p:origin x="1098" y="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59B16C-F1CB-4E17-99D3-44863343F29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773275E-86D4-483B-AB2B-EB2C7A425A32}">
      <dgm:prSet/>
      <dgm:spPr/>
      <dgm:t>
        <a:bodyPr/>
        <a:lstStyle/>
        <a:p>
          <a:r>
            <a:rPr lang="en-US" b="1" baseline="0" dirty="0"/>
            <a:t>CONSULTANT</a:t>
          </a:r>
          <a:br>
            <a:rPr lang="en-US" b="1" baseline="0" dirty="0"/>
          </a:br>
          <a:br>
            <a:rPr lang="en-US" b="1" baseline="0" dirty="0"/>
          </a:br>
          <a:r>
            <a:rPr lang="en-US" b="1" baseline="0" dirty="0"/>
            <a:t>Md. </a:t>
          </a:r>
          <a:r>
            <a:rPr lang="en-US" b="1" baseline="0" dirty="0" err="1"/>
            <a:t>Moshaidul</a:t>
          </a:r>
          <a:r>
            <a:rPr lang="en-US" b="1" baseline="0" dirty="0"/>
            <a:t> Islam</a:t>
          </a:r>
          <a:br>
            <a:rPr lang="en-US" b="1" baseline="0" dirty="0"/>
          </a:br>
          <a:r>
            <a:rPr lang="en-US" b="1" baseline="0" dirty="0" err="1"/>
            <a:t>wdpf.idb-bisew</a:t>
          </a:r>
          <a:r>
            <a:rPr lang="en-US" b="1" baseline="0" dirty="0"/>
            <a:t> it scholarship</a:t>
          </a:r>
          <a:br>
            <a:rPr lang="en-US" b="1" baseline="0" dirty="0"/>
          </a:br>
          <a:r>
            <a:rPr lang="en-US" b="1" baseline="0" dirty="0"/>
            <a:t>Email: moshaidul@gmail.com</a:t>
          </a:r>
          <a:endParaRPr lang="en-US" dirty="0"/>
        </a:p>
      </dgm:t>
    </dgm:pt>
    <dgm:pt modelId="{9643FF99-101F-47EF-BC78-7191EB6027A5}" type="parTrans" cxnId="{2B6E5163-7906-4F95-9D09-9EEC305EDB94}">
      <dgm:prSet/>
      <dgm:spPr/>
      <dgm:t>
        <a:bodyPr/>
        <a:lstStyle/>
        <a:p>
          <a:endParaRPr lang="en-US"/>
        </a:p>
      </dgm:t>
    </dgm:pt>
    <dgm:pt modelId="{CDD51EFD-C7B0-49BB-BB87-7C2D1FD66067}" type="sibTrans" cxnId="{2B6E5163-7906-4F95-9D09-9EEC305EDB94}">
      <dgm:prSet/>
      <dgm:spPr/>
      <dgm:t>
        <a:bodyPr/>
        <a:lstStyle/>
        <a:p>
          <a:endParaRPr lang="en-US"/>
        </a:p>
      </dgm:t>
    </dgm:pt>
    <dgm:pt modelId="{A142025B-82D3-4166-ABD2-D8983C04396D}" type="pres">
      <dgm:prSet presAssocID="{DB59B16C-F1CB-4E17-99D3-44863343F29F}" presName="Name0" presStyleCnt="0">
        <dgm:presLayoutVars>
          <dgm:chMax val="7"/>
          <dgm:dir/>
          <dgm:animLvl val="lvl"/>
          <dgm:resizeHandles val="exact"/>
        </dgm:presLayoutVars>
      </dgm:prSet>
      <dgm:spPr/>
    </dgm:pt>
    <dgm:pt modelId="{7AF08EAD-7C28-4F8D-B9BA-24F9AF2C8D6C}" type="pres">
      <dgm:prSet presAssocID="{7773275E-86D4-483B-AB2B-EB2C7A425A32}" presName="circle1" presStyleLbl="node1" presStyleIdx="0" presStyleCnt="1"/>
      <dgm:spPr/>
    </dgm:pt>
    <dgm:pt modelId="{32D955E1-620B-4D1B-9951-742CB0352E3D}" type="pres">
      <dgm:prSet presAssocID="{7773275E-86D4-483B-AB2B-EB2C7A425A32}" presName="space" presStyleCnt="0"/>
      <dgm:spPr/>
    </dgm:pt>
    <dgm:pt modelId="{CA4E4529-9142-407D-81F9-FD14BF4F3F1F}" type="pres">
      <dgm:prSet presAssocID="{7773275E-86D4-483B-AB2B-EB2C7A425A32}" presName="rect1" presStyleLbl="alignAcc1" presStyleIdx="0" presStyleCnt="1"/>
      <dgm:spPr/>
    </dgm:pt>
    <dgm:pt modelId="{FA7AF200-4CCA-4EBD-9C0F-8EBBC0F52A37}" type="pres">
      <dgm:prSet presAssocID="{7773275E-86D4-483B-AB2B-EB2C7A425A32}" presName="rect1ParTxNoCh" presStyleLbl="alignAcc1" presStyleIdx="0" presStyleCnt="1">
        <dgm:presLayoutVars>
          <dgm:chMax val="1"/>
          <dgm:bulletEnabled val="1"/>
        </dgm:presLayoutVars>
      </dgm:prSet>
      <dgm:spPr/>
    </dgm:pt>
  </dgm:ptLst>
  <dgm:cxnLst>
    <dgm:cxn modelId="{B318805D-C42F-456D-A14F-D030439690CC}" type="presOf" srcId="{DB59B16C-F1CB-4E17-99D3-44863343F29F}" destId="{A142025B-82D3-4166-ABD2-D8983C04396D}" srcOrd="0" destOrd="0" presId="urn:microsoft.com/office/officeart/2005/8/layout/target3"/>
    <dgm:cxn modelId="{2B6E5163-7906-4F95-9D09-9EEC305EDB94}" srcId="{DB59B16C-F1CB-4E17-99D3-44863343F29F}" destId="{7773275E-86D4-483B-AB2B-EB2C7A425A32}" srcOrd="0" destOrd="0" parTransId="{9643FF99-101F-47EF-BC78-7191EB6027A5}" sibTransId="{CDD51EFD-C7B0-49BB-BB87-7C2D1FD66067}"/>
    <dgm:cxn modelId="{18918ACD-ADED-4F15-961A-0E847A1BB397}" type="presOf" srcId="{7773275E-86D4-483B-AB2B-EB2C7A425A32}" destId="{FA7AF200-4CCA-4EBD-9C0F-8EBBC0F52A37}" srcOrd="1" destOrd="0" presId="urn:microsoft.com/office/officeart/2005/8/layout/target3"/>
    <dgm:cxn modelId="{3BD00EDC-F9A9-41E7-A503-3C59662E7F67}" type="presOf" srcId="{7773275E-86D4-483B-AB2B-EB2C7A425A32}" destId="{CA4E4529-9142-407D-81F9-FD14BF4F3F1F}" srcOrd="0" destOrd="0" presId="urn:microsoft.com/office/officeart/2005/8/layout/target3"/>
    <dgm:cxn modelId="{A5B83AA2-D76B-42BD-9F19-D4B60A67763F}" type="presParOf" srcId="{A142025B-82D3-4166-ABD2-D8983C04396D}" destId="{7AF08EAD-7C28-4F8D-B9BA-24F9AF2C8D6C}" srcOrd="0" destOrd="0" presId="urn:microsoft.com/office/officeart/2005/8/layout/target3"/>
    <dgm:cxn modelId="{CAA73DC8-944C-4575-91B7-60F3F01743F9}" type="presParOf" srcId="{A142025B-82D3-4166-ABD2-D8983C04396D}" destId="{32D955E1-620B-4D1B-9951-742CB0352E3D}" srcOrd="1" destOrd="0" presId="urn:microsoft.com/office/officeart/2005/8/layout/target3"/>
    <dgm:cxn modelId="{E86DF484-BD57-4704-979A-6B210F260649}" type="presParOf" srcId="{A142025B-82D3-4166-ABD2-D8983C04396D}" destId="{CA4E4529-9142-407D-81F9-FD14BF4F3F1F}" srcOrd="2" destOrd="0" presId="urn:microsoft.com/office/officeart/2005/8/layout/target3"/>
    <dgm:cxn modelId="{A7F9DA44-E814-4AE9-A739-4B3E93BED367}" type="presParOf" srcId="{A142025B-82D3-4166-ABD2-D8983C04396D}" destId="{FA7AF200-4CCA-4EBD-9C0F-8EBBC0F52A37}"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5E8D3-3299-4A59-9CA1-54EC746201A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E35C9620-F6E0-4666-BD86-7F554D517BAD}">
      <dgm:prSet custT="1"/>
      <dgm:spPr/>
      <dgm:t>
        <a:bodyPr/>
        <a:lstStyle/>
        <a:p>
          <a:r>
            <a:rPr lang="en-US" sz="2800" dirty="0"/>
            <a:t>Instructor</a:t>
          </a:r>
        </a:p>
      </dgm:t>
    </dgm:pt>
    <dgm:pt modelId="{20E0BDA0-BEA8-4A7E-827E-520B8FED1117}" type="parTrans" cxnId="{6A0B6E39-D8AC-481A-BA40-73D02E666720}">
      <dgm:prSet/>
      <dgm:spPr/>
      <dgm:t>
        <a:bodyPr/>
        <a:lstStyle/>
        <a:p>
          <a:endParaRPr lang="en-US"/>
        </a:p>
      </dgm:t>
    </dgm:pt>
    <dgm:pt modelId="{05334C3A-2CF1-4D85-8E2A-3A3D73D2FB76}" type="sibTrans" cxnId="{6A0B6E39-D8AC-481A-BA40-73D02E666720}">
      <dgm:prSet/>
      <dgm:spPr/>
      <dgm:t>
        <a:bodyPr/>
        <a:lstStyle/>
        <a:p>
          <a:endParaRPr lang="en-US"/>
        </a:p>
      </dgm:t>
    </dgm:pt>
    <dgm:pt modelId="{EDBAFDA4-0655-4F0D-8719-AF9E806A0495}">
      <dgm:prSet/>
      <dgm:spPr/>
      <dgm:t>
        <a:bodyPr/>
        <a:lstStyle/>
        <a:p>
          <a:r>
            <a:rPr lang="en-US" dirty="0"/>
            <a:t>FARHANA AKTER LUCKY</a:t>
          </a:r>
        </a:p>
      </dgm:t>
    </dgm:pt>
    <dgm:pt modelId="{0170D306-495D-4E23-B3AB-0119A37BC9A8}" type="parTrans" cxnId="{56CA9728-8227-48EA-86F9-FDA617B62AF0}">
      <dgm:prSet/>
      <dgm:spPr/>
      <dgm:t>
        <a:bodyPr/>
        <a:lstStyle/>
        <a:p>
          <a:endParaRPr lang="en-US"/>
        </a:p>
      </dgm:t>
    </dgm:pt>
    <dgm:pt modelId="{50F9C002-58F6-43C6-AEC3-E3F2DAAE81D6}" type="sibTrans" cxnId="{56CA9728-8227-48EA-86F9-FDA617B62AF0}">
      <dgm:prSet/>
      <dgm:spPr/>
      <dgm:t>
        <a:bodyPr/>
        <a:lstStyle/>
        <a:p>
          <a:endParaRPr lang="en-US"/>
        </a:p>
      </dgm:t>
    </dgm:pt>
    <dgm:pt modelId="{EC63B56B-8AF7-45B7-BED8-A9011B055B2C}">
      <dgm:prSet/>
      <dgm:spPr/>
      <dgm:t>
        <a:bodyPr/>
        <a:lstStyle/>
        <a:p>
          <a:r>
            <a:rPr lang="en-US" dirty="0" err="1"/>
            <a:t>wdpf.idb-bisew</a:t>
          </a:r>
          <a:r>
            <a:rPr lang="en-US" dirty="0"/>
            <a:t> it scholarship</a:t>
          </a:r>
        </a:p>
      </dgm:t>
    </dgm:pt>
    <dgm:pt modelId="{FE579C9D-B51A-47B1-8253-1F4CC6ADCE12}" type="parTrans" cxnId="{C28361BE-0023-4EF3-94F0-7AE9958D70D5}">
      <dgm:prSet/>
      <dgm:spPr/>
      <dgm:t>
        <a:bodyPr/>
        <a:lstStyle/>
        <a:p>
          <a:endParaRPr lang="en-US"/>
        </a:p>
      </dgm:t>
    </dgm:pt>
    <dgm:pt modelId="{8167000C-D6C9-4F03-A69F-9CC0C3F9512B}" type="sibTrans" cxnId="{C28361BE-0023-4EF3-94F0-7AE9958D70D5}">
      <dgm:prSet/>
      <dgm:spPr/>
      <dgm:t>
        <a:bodyPr/>
        <a:lstStyle/>
        <a:p>
          <a:endParaRPr lang="en-US"/>
        </a:p>
      </dgm:t>
    </dgm:pt>
    <dgm:pt modelId="{E0983111-5857-427F-836A-BD0217B9EDB0}" type="pres">
      <dgm:prSet presAssocID="{C485E8D3-3299-4A59-9CA1-54EC746201A0}" presName="Name0" presStyleCnt="0">
        <dgm:presLayoutVars>
          <dgm:chMax val="7"/>
          <dgm:dir/>
          <dgm:animLvl val="lvl"/>
          <dgm:resizeHandles val="exact"/>
        </dgm:presLayoutVars>
      </dgm:prSet>
      <dgm:spPr/>
    </dgm:pt>
    <dgm:pt modelId="{981078FF-CDFC-47CB-8BE8-E16A72CFE426}" type="pres">
      <dgm:prSet presAssocID="{E35C9620-F6E0-4666-BD86-7F554D517BAD}" presName="circle1" presStyleLbl="node1" presStyleIdx="0" presStyleCnt="3"/>
      <dgm:spPr/>
    </dgm:pt>
    <dgm:pt modelId="{BB465364-0694-4AFD-8867-FF641D45FF07}" type="pres">
      <dgm:prSet presAssocID="{E35C9620-F6E0-4666-BD86-7F554D517BAD}" presName="space" presStyleCnt="0"/>
      <dgm:spPr/>
    </dgm:pt>
    <dgm:pt modelId="{8E776204-2A3A-4AAA-B37E-A359247FE2A1}" type="pres">
      <dgm:prSet presAssocID="{E35C9620-F6E0-4666-BD86-7F554D517BAD}" presName="rect1" presStyleLbl="alignAcc1" presStyleIdx="0" presStyleCnt="3" custLinFactNeighborX="9910" custLinFactNeighborY="62343"/>
      <dgm:spPr/>
    </dgm:pt>
    <dgm:pt modelId="{D998A698-6BC2-4B1C-8A3C-899A669CC19F}" type="pres">
      <dgm:prSet presAssocID="{EDBAFDA4-0655-4F0D-8719-AF9E806A0495}" presName="vertSpace2" presStyleLbl="node1" presStyleIdx="0" presStyleCnt="3"/>
      <dgm:spPr/>
    </dgm:pt>
    <dgm:pt modelId="{6A5205ED-B5BD-4124-AFC7-A0749C99EEEA}" type="pres">
      <dgm:prSet presAssocID="{EDBAFDA4-0655-4F0D-8719-AF9E806A0495}" presName="circle2" presStyleLbl="node1" presStyleIdx="1" presStyleCnt="3"/>
      <dgm:spPr/>
    </dgm:pt>
    <dgm:pt modelId="{F802A1EB-B78F-4BC1-B509-F69928729615}" type="pres">
      <dgm:prSet presAssocID="{EDBAFDA4-0655-4F0D-8719-AF9E806A0495}" presName="rect2" presStyleLbl="alignAcc1" presStyleIdx="1" presStyleCnt="3"/>
      <dgm:spPr/>
    </dgm:pt>
    <dgm:pt modelId="{BCE38AC0-446C-411B-96A3-379D50551EC9}" type="pres">
      <dgm:prSet presAssocID="{EC63B56B-8AF7-45B7-BED8-A9011B055B2C}" presName="vertSpace3" presStyleLbl="node1" presStyleIdx="1" presStyleCnt="3"/>
      <dgm:spPr/>
    </dgm:pt>
    <dgm:pt modelId="{52400FC1-B557-4C74-A16F-63DDE8EC4CDF}" type="pres">
      <dgm:prSet presAssocID="{EC63B56B-8AF7-45B7-BED8-A9011B055B2C}" presName="circle3" presStyleLbl="node1" presStyleIdx="2" presStyleCnt="3"/>
      <dgm:spPr/>
    </dgm:pt>
    <dgm:pt modelId="{9348889F-B3F4-465C-85CF-2B23E0F89646}" type="pres">
      <dgm:prSet presAssocID="{EC63B56B-8AF7-45B7-BED8-A9011B055B2C}" presName="rect3" presStyleLbl="alignAcc1" presStyleIdx="2" presStyleCnt="3"/>
      <dgm:spPr/>
    </dgm:pt>
    <dgm:pt modelId="{2CE439A1-46D4-4DC2-8830-849634018B20}" type="pres">
      <dgm:prSet presAssocID="{E35C9620-F6E0-4666-BD86-7F554D517BAD}" presName="rect1ParTxNoCh" presStyleLbl="alignAcc1" presStyleIdx="2" presStyleCnt="3">
        <dgm:presLayoutVars>
          <dgm:chMax val="1"/>
          <dgm:bulletEnabled val="1"/>
        </dgm:presLayoutVars>
      </dgm:prSet>
      <dgm:spPr/>
    </dgm:pt>
    <dgm:pt modelId="{A8590EA9-668E-4A3A-B7DD-2733EE1210FE}" type="pres">
      <dgm:prSet presAssocID="{EDBAFDA4-0655-4F0D-8719-AF9E806A0495}" presName="rect2ParTxNoCh" presStyleLbl="alignAcc1" presStyleIdx="2" presStyleCnt="3">
        <dgm:presLayoutVars>
          <dgm:chMax val="1"/>
          <dgm:bulletEnabled val="1"/>
        </dgm:presLayoutVars>
      </dgm:prSet>
      <dgm:spPr/>
    </dgm:pt>
    <dgm:pt modelId="{8269EDBC-1839-44C2-BE56-29783E7A3CF3}" type="pres">
      <dgm:prSet presAssocID="{EC63B56B-8AF7-45B7-BED8-A9011B055B2C}" presName="rect3ParTxNoCh" presStyleLbl="alignAcc1" presStyleIdx="2" presStyleCnt="3">
        <dgm:presLayoutVars>
          <dgm:chMax val="1"/>
          <dgm:bulletEnabled val="1"/>
        </dgm:presLayoutVars>
      </dgm:prSet>
      <dgm:spPr/>
    </dgm:pt>
  </dgm:ptLst>
  <dgm:cxnLst>
    <dgm:cxn modelId="{AEAAE70E-070F-41E4-A9CF-C9FAB07C319F}" type="presOf" srcId="{EDBAFDA4-0655-4F0D-8719-AF9E806A0495}" destId="{A8590EA9-668E-4A3A-B7DD-2733EE1210FE}" srcOrd="1" destOrd="0" presId="urn:microsoft.com/office/officeart/2005/8/layout/target3"/>
    <dgm:cxn modelId="{6CF25018-B1DA-4791-A56F-9028600A9AE8}" type="presOf" srcId="{E35C9620-F6E0-4666-BD86-7F554D517BAD}" destId="{2CE439A1-46D4-4DC2-8830-849634018B20}" srcOrd="1" destOrd="0" presId="urn:microsoft.com/office/officeart/2005/8/layout/target3"/>
    <dgm:cxn modelId="{542E271A-E0DE-4C37-AA52-20FED679324E}" type="presOf" srcId="{EC63B56B-8AF7-45B7-BED8-A9011B055B2C}" destId="{9348889F-B3F4-465C-85CF-2B23E0F89646}" srcOrd="0" destOrd="0" presId="urn:microsoft.com/office/officeart/2005/8/layout/target3"/>
    <dgm:cxn modelId="{56CA9728-8227-48EA-86F9-FDA617B62AF0}" srcId="{C485E8D3-3299-4A59-9CA1-54EC746201A0}" destId="{EDBAFDA4-0655-4F0D-8719-AF9E806A0495}" srcOrd="1" destOrd="0" parTransId="{0170D306-495D-4E23-B3AB-0119A37BC9A8}" sibTransId="{50F9C002-58F6-43C6-AEC3-E3F2DAAE81D6}"/>
    <dgm:cxn modelId="{6A0B6E39-D8AC-481A-BA40-73D02E666720}" srcId="{C485E8D3-3299-4A59-9CA1-54EC746201A0}" destId="{E35C9620-F6E0-4666-BD86-7F554D517BAD}" srcOrd="0" destOrd="0" parTransId="{20E0BDA0-BEA8-4A7E-827E-520B8FED1117}" sibTransId="{05334C3A-2CF1-4D85-8E2A-3A3D73D2FB76}"/>
    <dgm:cxn modelId="{F273BF6F-8291-4242-B1B9-4B32CAAE262C}" type="presOf" srcId="{EC63B56B-8AF7-45B7-BED8-A9011B055B2C}" destId="{8269EDBC-1839-44C2-BE56-29783E7A3CF3}" srcOrd="1" destOrd="0" presId="urn:microsoft.com/office/officeart/2005/8/layout/target3"/>
    <dgm:cxn modelId="{C28361BE-0023-4EF3-94F0-7AE9958D70D5}" srcId="{C485E8D3-3299-4A59-9CA1-54EC746201A0}" destId="{EC63B56B-8AF7-45B7-BED8-A9011B055B2C}" srcOrd="2" destOrd="0" parTransId="{FE579C9D-B51A-47B1-8253-1F4CC6ADCE12}" sibTransId="{8167000C-D6C9-4F03-A69F-9CC0C3F9512B}"/>
    <dgm:cxn modelId="{80E4CEDA-F316-4F03-82EE-81F65EB47477}" type="presOf" srcId="{E35C9620-F6E0-4666-BD86-7F554D517BAD}" destId="{8E776204-2A3A-4AAA-B37E-A359247FE2A1}" srcOrd="0" destOrd="0" presId="urn:microsoft.com/office/officeart/2005/8/layout/target3"/>
    <dgm:cxn modelId="{9E5D9BE3-794C-4C0E-AF1B-A20947E7F2DE}" type="presOf" srcId="{EDBAFDA4-0655-4F0D-8719-AF9E806A0495}" destId="{F802A1EB-B78F-4BC1-B509-F69928729615}" srcOrd="0" destOrd="0" presId="urn:microsoft.com/office/officeart/2005/8/layout/target3"/>
    <dgm:cxn modelId="{A39998F7-6535-4322-AEF7-DDE675CCD49C}" type="presOf" srcId="{C485E8D3-3299-4A59-9CA1-54EC746201A0}" destId="{E0983111-5857-427F-836A-BD0217B9EDB0}" srcOrd="0" destOrd="0" presId="urn:microsoft.com/office/officeart/2005/8/layout/target3"/>
    <dgm:cxn modelId="{15E9448F-73CE-44D9-B54A-276D61AD6863}" type="presParOf" srcId="{E0983111-5857-427F-836A-BD0217B9EDB0}" destId="{981078FF-CDFC-47CB-8BE8-E16A72CFE426}" srcOrd="0" destOrd="0" presId="urn:microsoft.com/office/officeart/2005/8/layout/target3"/>
    <dgm:cxn modelId="{8DDB6C44-1534-4683-9742-40AD7DE131D8}" type="presParOf" srcId="{E0983111-5857-427F-836A-BD0217B9EDB0}" destId="{BB465364-0694-4AFD-8867-FF641D45FF07}" srcOrd="1" destOrd="0" presId="urn:microsoft.com/office/officeart/2005/8/layout/target3"/>
    <dgm:cxn modelId="{0BB61267-2E22-47E9-AD74-2E72E772D95F}" type="presParOf" srcId="{E0983111-5857-427F-836A-BD0217B9EDB0}" destId="{8E776204-2A3A-4AAA-B37E-A359247FE2A1}" srcOrd="2" destOrd="0" presId="urn:microsoft.com/office/officeart/2005/8/layout/target3"/>
    <dgm:cxn modelId="{D7A0F982-ABAD-43E8-B3EA-70E8758DCC8B}" type="presParOf" srcId="{E0983111-5857-427F-836A-BD0217B9EDB0}" destId="{D998A698-6BC2-4B1C-8A3C-899A669CC19F}" srcOrd="3" destOrd="0" presId="urn:microsoft.com/office/officeart/2005/8/layout/target3"/>
    <dgm:cxn modelId="{F8B1C831-595A-4FE4-9236-9493FBCFC981}" type="presParOf" srcId="{E0983111-5857-427F-836A-BD0217B9EDB0}" destId="{6A5205ED-B5BD-4124-AFC7-A0749C99EEEA}" srcOrd="4" destOrd="0" presId="urn:microsoft.com/office/officeart/2005/8/layout/target3"/>
    <dgm:cxn modelId="{24552F46-00F0-4847-B188-FE5BA47A430C}" type="presParOf" srcId="{E0983111-5857-427F-836A-BD0217B9EDB0}" destId="{F802A1EB-B78F-4BC1-B509-F69928729615}" srcOrd="5" destOrd="0" presId="urn:microsoft.com/office/officeart/2005/8/layout/target3"/>
    <dgm:cxn modelId="{F683B769-524F-4F6C-A822-CD5341FEE348}" type="presParOf" srcId="{E0983111-5857-427F-836A-BD0217B9EDB0}" destId="{BCE38AC0-446C-411B-96A3-379D50551EC9}" srcOrd="6" destOrd="0" presId="urn:microsoft.com/office/officeart/2005/8/layout/target3"/>
    <dgm:cxn modelId="{8D16EA75-84B3-4DDD-9A34-843E4A6912B0}" type="presParOf" srcId="{E0983111-5857-427F-836A-BD0217B9EDB0}" destId="{52400FC1-B557-4C74-A16F-63DDE8EC4CDF}" srcOrd="7" destOrd="0" presId="urn:microsoft.com/office/officeart/2005/8/layout/target3"/>
    <dgm:cxn modelId="{5A5CF854-7AE5-47DF-B969-7F59B5F99872}" type="presParOf" srcId="{E0983111-5857-427F-836A-BD0217B9EDB0}" destId="{9348889F-B3F4-465C-85CF-2B23E0F89646}" srcOrd="8" destOrd="0" presId="urn:microsoft.com/office/officeart/2005/8/layout/target3"/>
    <dgm:cxn modelId="{071EF55D-CB2B-4F9E-99DA-5890C8DB5DF5}" type="presParOf" srcId="{E0983111-5857-427F-836A-BD0217B9EDB0}" destId="{2CE439A1-46D4-4DC2-8830-849634018B20}" srcOrd="9" destOrd="0" presId="urn:microsoft.com/office/officeart/2005/8/layout/target3"/>
    <dgm:cxn modelId="{F778827E-340C-4952-BA72-62ADBCFD49DA}" type="presParOf" srcId="{E0983111-5857-427F-836A-BD0217B9EDB0}" destId="{A8590EA9-668E-4A3A-B7DD-2733EE1210FE}" srcOrd="10" destOrd="0" presId="urn:microsoft.com/office/officeart/2005/8/layout/target3"/>
    <dgm:cxn modelId="{AB169CC3-7BC6-4855-84F1-F9FEEADAE0D5}" type="presParOf" srcId="{E0983111-5857-427F-836A-BD0217B9EDB0}" destId="{8269EDBC-1839-44C2-BE56-29783E7A3CF3}"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14195-2D0D-4CBA-AC32-2AE8D0169EBF}" type="doc">
      <dgm:prSet loTypeId="urn:microsoft.com/office/officeart/2005/8/layout/vList3" loCatId="list" qsTypeId="urn:microsoft.com/office/officeart/2005/8/quickstyle/simple1" qsCatId="simple" csTypeId="urn:microsoft.com/office/officeart/2005/8/colors/accent1_2" csCatId="accent1" phldr="0"/>
      <dgm:spPr/>
    </dgm:pt>
    <dgm:pt modelId="{F202779C-2B56-459D-AC20-970985E552D6}" type="pres">
      <dgm:prSet presAssocID="{F4A14195-2D0D-4CBA-AC32-2AE8D0169EBF}" presName="linearFlow" presStyleCnt="0">
        <dgm:presLayoutVars>
          <dgm:dir/>
          <dgm:resizeHandles val="exact"/>
        </dgm:presLayoutVars>
      </dgm:prSet>
      <dgm:spPr/>
    </dgm:pt>
  </dgm:ptLst>
  <dgm:cxnLst>
    <dgm:cxn modelId="{805F4CCD-3A46-4E30-AA03-ECBE19467722}" type="presOf" srcId="{F4A14195-2D0D-4CBA-AC32-2AE8D0169EBF}" destId="{F202779C-2B56-459D-AC20-970985E552D6}"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8EAD-7C28-4F8D-B9BA-24F9AF2C8D6C}">
      <dsp:nvSpPr>
        <dsp:cNvPr id="0" name=""/>
        <dsp:cNvSpPr/>
      </dsp:nvSpPr>
      <dsp:spPr>
        <a:xfrm>
          <a:off x="0" y="0"/>
          <a:ext cx="2495027" cy="249502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E4529-9142-407D-81F9-FD14BF4F3F1F}">
      <dsp:nvSpPr>
        <dsp:cNvPr id="0" name=""/>
        <dsp:cNvSpPr/>
      </dsp:nvSpPr>
      <dsp:spPr>
        <a:xfrm>
          <a:off x="1247513" y="0"/>
          <a:ext cx="5137243" cy="249502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baseline="0" dirty="0"/>
            <a:t>CONSULTANT</a:t>
          </a:r>
          <a:br>
            <a:rPr lang="en-US" sz="2700" b="1" kern="1200" baseline="0" dirty="0"/>
          </a:br>
          <a:br>
            <a:rPr lang="en-US" sz="2700" b="1" kern="1200" baseline="0" dirty="0"/>
          </a:br>
          <a:r>
            <a:rPr lang="en-US" sz="2700" b="1" kern="1200" baseline="0" dirty="0"/>
            <a:t>Md. </a:t>
          </a:r>
          <a:r>
            <a:rPr lang="en-US" sz="2700" b="1" kern="1200" baseline="0" dirty="0" err="1"/>
            <a:t>Moshaidul</a:t>
          </a:r>
          <a:r>
            <a:rPr lang="en-US" sz="2700" b="1" kern="1200" baseline="0" dirty="0"/>
            <a:t> Islam</a:t>
          </a:r>
          <a:br>
            <a:rPr lang="en-US" sz="2700" b="1" kern="1200" baseline="0" dirty="0"/>
          </a:br>
          <a:r>
            <a:rPr lang="en-US" sz="2700" b="1" kern="1200" baseline="0" dirty="0" err="1"/>
            <a:t>wdpf.idb-bisew</a:t>
          </a:r>
          <a:r>
            <a:rPr lang="en-US" sz="2700" b="1" kern="1200" baseline="0" dirty="0"/>
            <a:t> it scholarship</a:t>
          </a:r>
          <a:br>
            <a:rPr lang="en-US" sz="2700" b="1" kern="1200" baseline="0" dirty="0"/>
          </a:br>
          <a:r>
            <a:rPr lang="en-US" sz="2700" b="1" kern="1200" baseline="0" dirty="0"/>
            <a:t>Email: moshaidul@gmail.com</a:t>
          </a:r>
          <a:endParaRPr lang="en-US" sz="2700" kern="1200" dirty="0"/>
        </a:p>
      </dsp:txBody>
      <dsp:txXfrm>
        <a:off x="1247513" y="0"/>
        <a:ext cx="5137243" cy="249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078FF-CDFC-47CB-8BE8-E16A72CFE426}">
      <dsp:nvSpPr>
        <dsp:cNvPr id="0" name=""/>
        <dsp:cNvSpPr/>
      </dsp:nvSpPr>
      <dsp:spPr>
        <a:xfrm>
          <a:off x="0" y="0"/>
          <a:ext cx="2495027" cy="249502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76204-2A3A-4AAA-B37E-A359247FE2A1}">
      <dsp:nvSpPr>
        <dsp:cNvPr id="0" name=""/>
        <dsp:cNvSpPr/>
      </dsp:nvSpPr>
      <dsp:spPr>
        <a:xfrm>
          <a:off x="1247513" y="0"/>
          <a:ext cx="5137244" cy="249502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Instructor</a:t>
          </a:r>
        </a:p>
      </dsp:txBody>
      <dsp:txXfrm>
        <a:off x="1247513" y="0"/>
        <a:ext cx="5137244" cy="748509"/>
      </dsp:txXfrm>
    </dsp:sp>
    <dsp:sp modelId="{6A5205ED-B5BD-4124-AFC7-A0749C99EEEA}">
      <dsp:nvSpPr>
        <dsp:cNvPr id="0" name=""/>
        <dsp:cNvSpPr/>
      </dsp:nvSpPr>
      <dsp:spPr>
        <a:xfrm>
          <a:off x="436630" y="748509"/>
          <a:ext cx="1621765" cy="162176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2A1EB-B78F-4BC1-B509-F69928729615}">
      <dsp:nvSpPr>
        <dsp:cNvPr id="0" name=""/>
        <dsp:cNvSpPr/>
      </dsp:nvSpPr>
      <dsp:spPr>
        <a:xfrm>
          <a:off x="1247513" y="748509"/>
          <a:ext cx="5137244" cy="162176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FARHANA AKTER LUCKY</a:t>
          </a:r>
        </a:p>
      </dsp:txBody>
      <dsp:txXfrm>
        <a:off x="1247513" y="748509"/>
        <a:ext cx="5137244" cy="748507"/>
      </dsp:txXfrm>
    </dsp:sp>
    <dsp:sp modelId="{52400FC1-B557-4C74-A16F-63DDE8EC4CDF}">
      <dsp:nvSpPr>
        <dsp:cNvPr id="0" name=""/>
        <dsp:cNvSpPr/>
      </dsp:nvSpPr>
      <dsp:spPr>
        <a:xfrm>
          <a:off x="873259" y="1497016"/>
          <a:ext cx="748507" cy="74850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8889F-B3F4-465C-85CF-2B23E0F89646}">
      <dsp:nvSpPr>
        <dsp:cNvPr id="0" name=""/>
        <dsp:cNvSpPr/>
      </dsp:nvSpPr>
      <dsp:spPr>
        <a:xfrm>
          <a:off x="1247513" y="1497016"/>
          <a:ext cx="5137244" cy="74850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wdpf.idb-bisew</a:t>
          </a:r>
          <a:r>
            <a:rPr lang="en-US" sz="2800" kern="1200" dirty="0"/>
            <a:t> it scholarship</a:t>
          </a:r>
        </a:p>
      </dsp:txBody>
      <dsp:txXfrm>
        <a:off x="1247513" y="1497016"/>
        <a:ext cx="5137244" cy="748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www.pngall.com/consumer-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56674" y="978567"/>
            <a:ext cx="11405937" cy="5197643"/>
          </a:xfrm>
        </p:spPr>
        <p:txBody>
          <a:bodyPr anchor="t"/>
          <a:lstStyle/>
          <a:p>
            <a:r>
              <a:rPr lang="en-US" sz="6000" dirty="0">
                <a:latin typeface="+mn-lt"/>
              </a:rPr>
              <a:t> retail Store management system</a:t>
            </a:r>
          </a:p>
        </p:txBody>
      </p:sp>
      <p:pic>
        <p:nvPicPr>
          <p:cNvPr id="11" name="Picture 10">
            <a:extLst>
              <a:ext uri="{FF2B5EF4-FFF2-40B4-BE49-F238E27FC236}">
                <a16:creationId xmlns:a16="http://schemas.microsoft.com/office/drawing/2014/main" id="{F505FFE1-76FD-8240-E430-A8D159E9C3B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89553" y="3011905"/>
            <a:ext cx="3742742" cy="2247838"/>
          </a:xfrm>
          <a:prstGeom prst="rect">
            <a:avLst/>
          </a:prstGeom>
        </p:spPr>
      </p:pic>
      <p:sp>
        <p:nvSpPr>
          <p:cNvPr id="12" name="TextBox 11">
            <a:extLst>
              <a:ext uri="{FF2B5EF4-FFF2-40B4-BE49-F238E27FC236}">
                <a16:creationId xmlns:a16="http://schemas.microsoft.com/office/drawing/2014/main" id="{C86A56B4-4562-70AF-ED3F-A6A4E25B7201}"/>
              </a:ext>
            </a:extLst>
          </p:cNvPr>
          <p:cNvSpPr txBox="1"/>
          <p:nvPr/>
        </p:nvSpPr>
        <p:spPr>
          <a:xfrm>
            <a:off x="6738810" y="6038763"/>
            <a:ext cx="1584597" cy="507831"/>
          </a:xfrm>
          <a:prstGeom prst="rect">
            <a:avLst/>
          </a:prstGeom>
          <a:noFill/>
        </p:spPr>
        <p:txBody>
          <a:bodyPr wrap="square" rtlCol="0">
            <a:spAutoFit/>
          </a:bodyPr>
          <a:lstStyle/>
          <a:p>
            <a:r>
              <a:rPr lang="en-US" sz="900">
                <a:hlinkClick r:id="rId4" tooltip="https://www.pngall.com/consumer-png/"/>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956391" y="-159488"/>
            <a:ext cx="6347637" cy="2412181"/>
          </a:xfrm>
        </p:spPr>
        <p:txBody>
          <a:bodyPr/>
          <a:lstStyle/>
          <a:p>
            <a:pPr>
              <a:lnSpc>
                <a:spcPct val="250000"/>
              </a:lnSpc>
            </a:pPr>
            <a:r>
              <a:rPr lang="en-US" dirty="0"/>
              <a:t>Our team members</a:t>
            </a:r>
            <a:br>
              <a:rPr lang="en-US" dirty="0"/>
            </a:b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5" name="Content Placeholder 4">
            <a:extLst>
              <a:ext uri="{FF2B5EF4-FFF2-40B4-BE49-F238E27FC236}">
                <a16:creationId xmlns:a16="http://schemas.microsoft.com/office/drawing/2014/main" id="{00B34D0C-4C00-3AFB-2447-2428FE31583B}"/>
              </a:ext>
            </a:extLst>
          </p:cNvPr>
          <p:cNvPicPr>
            <a:picLocks noGrp="1" noChangeAspect="1"/>
          </p:cNvPicPr>
          <p:nvPr>
            <p:ph sz="half" idx="2"/>
          </p:nvPr>
        </p:nvPicPr>
        <p:blipFill>
          <a:blip r:embed="rId3"/>
          <a:stretch>
            <a:fillRect/>
          </a:stretch>
        </p:blipFill>
        <p:spPr>
          <a:xfrm>
            <a:off x="116958" y="1696421"/>
            <a:ext cx="1382233" cy="10366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Content Placeholder 11">
            <a:extLst>
              <a:ext uri="{FF2B5EF4-FFF2-40B4-BE49-F238E27FC236}">
                <a16:creationId xmlns:a16="http://schemas.microsoft.com/office/drawing/2014/main" id="{D20ABA87-92EF-1F29-F028-C43F9BD039A8}"/>
              </a:ext>
            </a:extLst>
          </p:cNvPr>
          <p:cNvPicPr>
            <a:picLocks noGrp="1" noChangeAspect="1"/>
          </p:cNvPicPr>
          <p:nvPr>
            <p:ph sz="quarter" idx="4"/>
          </p:nvPr>
        </p:nvPicPr>
        <p:blipFill>
          <a:blip r:embed="rId4"/>
          <a:stretch>
            <a:fillRect/>
          </a:stretch>
        </p:blipFill>
        <p:spPr>
          <a:xfrm>
            <a:off x="3449964" y="3429000"/>
            <a:ext cx="1741081" cy="13058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EF2E8BE-8021-B698-E87F-6FAC2B59BB36}"/>
              </a:ext>
            </a:extLst>
          </p:cNvPr>
          <p:cNvSpPr txBox="1"/>
          <p:nvPr/>
        </p:nvSpPr>
        <p:spPr>
          <a:xfrm>
            <a:off x="116958" y="2733096"/>
            <a:ext cx="1613271" cy="646331"/>
          </a:xfrm>
          <a:prstGeom prst="rect">
            <a:avLst/>
          </a:prstGeom>
          <a:noFill/>
        </p:spPr>
        <p:txBody>
          <a:bodyPr wrap="square" rtlCol="0">
            <a:spAutoFit/>
          </a:bodyPr>
          <a:lstStyle/>
          <a:p>
            <a:r>
              <a:rPr lang="en-US" dirty="0" err="1"/>
              <a:t>Shariar</a:t>
            </a:r>
            <a:r>
              <a:rPr lang="en-US" dirty="0"/>
              <a:t> </a:t>
            </a:r>
            <a:r>
              <a:rPr lang="en-US" dirty="0" err="1"/>
              <a:t>shakil</a:t>
            </a:r>
            <a:endParaRPr lang="en-US" dirty="0"/>
          </a:p>
          <a:p>
            <a:r>
              <a:rPr lang="en-US" dirty="0" err="1"/>
              <a:t>somting</a:t>
            </a:r>
            <a:endParaRPr lang="en-US" dirty="0"/>
          </a:p>
        </p:txBody>
      </p:sp>
      <p:pic>
        <p:nvPicPr>
          <p:cNvPr id="10" name="Picture 9">
            <a:extLst>
              <a:ext uri="{FF2B5EF4-FFF2-40B4-BE49-F238E27FC236}">
                <a16:creationId xmlns:a16="http://schemas.microsoft.com/office/drawing/2014/main" id="{136E87D5-E86F-1409-62AE-BD8F53C314CC}"/>
              </a:ext>
            </a:extLst>
          </p:cNvPr>
          <p:cNvPicPr>
            <a:picLocks noChangeAspect="1"/>
          </p:cNvPicPr>
          <p:nvPr/>
        </p:nvPicPr>
        <p:blipFill>
          <a:blip r:embed="rId5"/>
          <a:stretch>
            <a:fillRect/>
          </a:stretch>
        </p:blipFill>
        <p:spPr>
          <a:xfrm>
            <a:off x="1730229" y="2392765"/>
            <a:ext cx="1613271" cy="12099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E562416-D461-B529-B861-B7B741124201}"/>
              </a:ext>
            </a:extLst>
          </p:cNvPr>
          <p:cNvPicPr>
            <a:picLocks noChangeAspect="1"/>
          </p:cNvPicPr>
          <p:nvPr/>
        </p:nvPicPr>
        <p:blipFill>
          <a:blip r:embed="rId3"/>
          <a:stretch>
            <a:fillRect/>
          </a:stretch>
        </p:blipFill>
        <p:spPr>
          <a:xfrm>
            <a:off x="5376530" y="4632213"/>
            <a:ext cx="1438940" cy="10792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928EBB98-0D65-E2A7-BB40-C8DE38EF12F5}"/>
              </a:ext>
            </a:extLst>
          </p:cNvPr>
          <p:cNvSpPr txBox="1"/>
          <p:nvPr/>
        </p:nvSpPr>
        <p:spPr>
          <a:xfrm>
            <a:off x="1956391" y="3742789"/>
            <a:ext cx="1897199" cy="369331"/>
          </a:xfrm>
          <a:prstGeom prst="rect">
            <a:avLst/>
          </a:prstGeom>
          <a:noFill/>
        </p:spPr>
        <p:txBody>
          <a:bodyPr wrap="square" rtlCol="0">
            <a:spAutoFit/>
          </a:bodyPr>
          <a:lstStyle/>
          <a:p>
            <a:r>
              <a:rPr lang="en-US" dirty="0" err="1"/>
              <a:t>mamun</a:t>
            </a:r>
            <a:endParaRPr lang="en-US" dirty="0"/>
          </a:p>
        </p:txBody>
      </p:sp>
      <p:sp>
        <p:nvSpPr>
          <p:cNvPr id="19" name="TextBox 18">
            <a:extLst>
              <a:ext uri="{FF2B5EF4-FFF2-40B4-BE49-F238E27FC236}">
                <a16:creationId xmlns:a16="http://schemas.microsoft.com/office/drawing/2014/main" id="{3DC28C89-16B8-6BC1-BE59-BE1477BC564B}"/>
              </a:ext>
            </a:extLst>
          </p:cNvPr>
          <p:cNvSpPr txBox="1"/>
          <p:nvPr/>
        </p:nvSpPr>
        <p:spPr>
          <a:xfrm>
            <a:off x="3518792" y="4802484"/>
            <a:ext cx="1672253" cy="369332"/>
          </a:xfrm>
          <a:prstGeom prst="rect">
            <a:avLst/>
          </a:prstGeom>
          <a:noFill/>
        </p:spPr>
        <p:txBody>
          <a:bodyPr wrap="none" rtlCol="0">
            <a:spAutoFit/>
          </a:bodyPr>
          <a:lstStyle/>
          <a:p>
            <a:r>
              <a:rPr lang="en-US" dirty="0"/>
              <a:t>Rafia khan </a:t>
            </a:r>
            <a:r>
              <a:rPr lang="en-US" dirty="0" err="1"/>
              <a:t>tuly</a:t>
            </a:r>
            <a:endParaRPr lang="en-US" dirty="0"/>
          </a:p>
        </p:txBody>
      </p:sp>
      <p:sp>
        <p:nvSpPr>
          <p:cNvPr id="20" name="TextBox 19">
            <a:extLst>
              <a:ext uri="{FF2B5EF4-FFF2-40B4-BE49-F238E27FC236}">
                <a16:creationId xmlns:a16="http://schemas.microsoft.com/office/drawing/2014/main" id="{79898223-24C8-016E-9C95-3D9BB08E80B8}"/>
              </a:ext>
            </a:extLst>
          </p:cNvPr>
          <p:cNvSpPr txBox="1"/>
          <p:nvPr/>
        </p:nvSpPr>
        <p:spPr>
          <a:xfrm>
            <a:off x="5645888" y="5654033"/>
            <a:ext cx="1071127" cy="369332"/>
          </a:xfrm>
          <a:prstGeom prst="rect">
            <a:avLst/>
          </a:prstGeom>
          <a:noFill/>
        </p:spPr>
        <p:txBody>
          <a:bodyPr wrap="none" rtlCol="0">
            <a:spAutoFit/>
          </a:bodyPr>
          <a:lstStyle/>
          <a:p>
            <a:r>
              <a:rPr lang="en-US" dirty="0" err="1"/>
              <a:t>Fima</a:t>
            </a:r>
            <a:r>
              <a:rPr lang="en-US" dirty="0"/>
              <a:t> </a:t>
            </a:r>
            <a:r>
              <a:rPr lang="en-US" dirty="0" err="1"/>
              <a:t>apa</a:t>
            </a:r>
            <a:endParaRPr lang="en-US" dirty="0"/>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Brita Tamm</a:t>
            </a:r>
          </a:p>
          <a:p>
            <a:r>
              <a:rPr lang="en-US" dirty="0"/>
              <a:t>502-555-0152</a:t>
            </a:r>
          </a:p>
          <a:p>
            <a:r>
              <a:rPr lang="en-US" dirty="0"/>
              <a:t>brita@firstupconsultants.com </a:t>
            </a:r>
          </a:p>
          <a:p>
            <a:r>
              <a:rPr lang="en-US" dirty="0"/>
              <a:t>www.firstupconsultants.com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52D525CD-D4FC-6B43-F6FF-66BA243A189B}"/>
              </a:ext>
            </a:extLst>
          </p:cNvPr>
          <p:cNvGraphicFramePr/>
          <p:nvPr>
            <p:extLst>
              <p:ext uri="{D42A27DB-BD31-4B8C-83A1-F6EECF244321}">
                <p14:modId xmlns:p14="http://schemas.microsoft.com/office/powerpoint/2010/main" val="1864293419"/>
              </p:ext>
            </p:extLst>
          </p:nvPr>
        </p:nvGraphicFramePr>
        <p:xfrm>
          <a:off x="914399" y="1057275"/>
          <a:ext cx="6384757" cy="2495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287B0BBD-CC89-712A-D3DB-34DB02D99EED}"/>
              </a:ext>
            </a:extLst>
          </p:cNvPr>
          <p:cNvGraphicFramePr/>
          <p:nvPr>
            <p:extLst>
              <p:ext uri="{D42A27DB-BD31-4B8C-83A1-F6EECF244321}">
                <p14:modId xmlns:p14="http://schemas.microsoft.com/office/powerpoint/2010/main" val="1447874236"/>
              </p:ext>
            </p:extLst>
          </p:nvPr>
        </p:nvGraphicFramePr>
        <p:xfrm>
          <a:off x="5486400" y="3914273"/>
          <a:ext cx="6384758" cy="24950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1097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C3445-9E92-D842-4988-61F968015229}"/>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8" name="TextBox 7">
            <a:extLst>
              <a:ext uri="{FF2B5EF4-FFF2-40B4-BE49-F238E27FC236}">
                <a16:creationId xmlns:a16="http://schemas.microsoft.com/office/drawing/2014/main" id="{0805B0BA-3A7A-1A26-5E69-50DA91CC6103}"/>
              </a:ext>
            </a:extLst>
          </p:cNvPr>
          <p:cNvSpPr txBox="1"/>
          <p:nvPr/>
        </p:nvSpPr>
        <p:spPr>
          <a:xfrm>
            <a:off x="382772" y="457199"/>
            <a:ext cx="11270512" cy="5355312"/>
          </a:xfrm>
          <a:prstGeom prst="rect">
            <a:avLst/>
          </a:prstGeom>
          <a:noFill/>
        </p:spPr>
        <p:txBody>
          <a:bodyPr wrap="square">
            <a:spAutoFit/>
          </a:bodyPr>
          <a:lstStyle/>
          <a:p>
            <a:r>
              <a:rPr lang="en-US" dirty="0"/>
              <a:t>Md. </a:t>
            </a:r>
            <a:r>
              <a:rPr lang="en-US" dirty="0" err="1"/>
              <a:t>Moshaidul</a:t>
            </a:r>
            <a:r>
              <a:rPr lang="en-US" dirty="0"/>
              <a:t> Islam</a:t>
            </a:r>
          </a:p>
          <a:p>
            <a:r>
              <a:rPr lang="en-US" dirty="0"/>
              <a:t>Consultant</a:t>
            </a:r>
          </a:p>
          <a:p>
            <a:r>
              <a:rPr lang="en-US" dirty="0"/>
              <a:t>WDPF-IDB-BISEW</a:t>
            </a:r>
          </a:p>
          <a:p>
            <a:r>
              <a:rPr lang="en-US" dirty="0"/>
              <a:t>IDB Bhaban</a:t>
            </a:r>
          </a:p>
          <a:p>
            <a:r>
              <a:rPr lang="en-US" dirty="0"/>
              <a:t>Sher-e-Bangla Nagar, Dhaka</a:t>
            </a:r>
          </a:p>
          <a:p>
            <a:endParaRPr lang="en-US" dirty="0"/>
          </a:p>
          <a:p>
            <a:r>
              <a:rPr lang="en-US" dirty="0"/>
              <a:t>Subject: Management Web Application Project Proposal</a:t>
            </a:r>
          </a:p>
          <a:p>
            <a:endParaRPr lang="en-US" dirty="0"/>
          </a:p>
          <a:p>
            <a:r>
              <a:rPr lang="en-US" dirty="0"/>
              <a:t>Dear Sir</a:t>
            </a:r>
          </a:p>
          <a:p>
            <a:r>
              <a:rPr lang="en-US" dirty="0"/>
              <a:t>Thank you for offering me a great opportunity to make a real life project based on our core course that</a:t>
            </a:r>
          </a:p>
          <a:p>
            <a:r>
              <a:rPr lang="en-US" dirty="0"/>
              <a:t>is Web Development with PHP and Framework (WDPF). In this respect, I would like to inform you that I</a:t>
            </a:r>
          </a:p>
          <a:p>
            <a:r>
              <a:rPr lang="en-US" dirty="0"/>
              <a:t>have decided to make a project on Education Management System, which is most importance for every</a:t>
            </a:r>
          </a:p>
          <a:p>
            <a:r>
              <a:rPr lang="en-US" dirty="0"/>
              <a:t>business communities. I have studied about the various aspects of this system and make a proposal</a:t>
            </a:r>
          </a:p>
          <a:p>
            <a:r>
              <a:rPr lang="en-US" dirty="0"/>
              <a:t>accordingly which is enclosed herewith for your kind perusal. So, I think you will finally Approved the</a:t>
            </a:r>
          </a:p>
          <a:p>
            <a:r>
              <a:rPr lang="en-US" dirty="0"/>
              <a:t>project and help to utilize my creativity.</a:t>
            </a:r>
          </a:p>
          <a:p>
            <a:endParaRPr lang="en-US" dirty="0"/>
          </a:p>
          <a:p>
            <a:r>
              <a:rPr lang="en-US" dirty="0"/>
              <a:t>Sincerely</a:t>
            </a:r>
          </a:p>
          <a:p>
            <a:r>
              <a:rPr lang="en-US" dirty="0"/>
              <a:t>Rainbow-Group</a:t>
            </a:r>
          </a:p>
          <a:p>
            <a:r>
              <a:rPr lang="en-US" dirty="0"/>
              <a:t>ID:1272591</a:t>
            </a:r>
          </a:p>
        </p:txBody>
      </p:sp>
    </p:spTree>
    <p:extLst>
      <p:ext uri="{BB962C8B-B14F-4D97-AF65-F5344CB8AC3E}">
        <p14:creationId xmlns:p14="http://schemas.microsoft.com/office/powerpoint/2010/main" val="333780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sz="4400" b="1" i="0" dirty="0">
                <a:solidFill>
                  <a:schemeClr val="accent2">
                    <a:lumMod val="75000"/>
                  </a:schemeClr>
                </a:solidFill>
                <a:effectLst/>
                <a:highlight>
                  <a:srgbClr val="FFFFFF"/>
                </a:highlight>
                <a:latin typeface="times new roman" panose="02020603050405020304" pitchFamily="18" charset="0"/>
              </a:rPr>
              <a:t>List of Details</a:t>
            </a:r>
            <a:br>
              <a:rPr lang="en-US" b="0" i="0" dirty="0">
                <a:solidFill>
                  <a:srgbClr val="333333"/>
                </a:solidFill>
                <a:effectLst/>
                <a:highlight>
                  <a:srgbClr val="FFFFFF"/>
                </a:highlight>
                <a:latin typeface="Source Sans Pro" panose="020B0503030403020204" pitchFamily="34" charset="0"/>
              </a:rPr>
            </a:br>
            <a:br>
              <a:rPr lang="en-US" b="0" i="0" dirty="0">
                <a:solidFill>
                  <a:srgbClr val="333333"/>
                </a:solidFill>
                <a:effectLst/>
                <a:highlight>
                  <a:srgbClr val="FFFFFF"/>
                </a:highlight>
                <a:latin typeface="Source Sans Pro" panose="020F0502020204030204" pitchFamily="34" charset="0"/>
              </a:rPr>
            </a:b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Add/Delete/Update the customer details.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Add/Delete/Update the available product details.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Add/Delete/Update the description of new products.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Add/Delete/Update the employee details.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Add/Delete/Update the product categories.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All type of reports to the owner daily/weekly/monthly/yearly.</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All the billing details.</a:t>
            </a:r>
            <a:endParaRPr lang="en-US" sz="2000" b="0" i="0" dirty="0">
              <a:solidFill>
                <a:srgbClr val="333333"/>
              </a:solidFill>
              <a:effectLst/>
              <a:highlight>
                <a:srgbClr val="FFFFFF"/>
              </a:highlight>
              <a:latin typeface="Source Sans Pro" panose="020B0503030403020204" pitchFamily="34" charset="0"/>
            </a:endParaRPr>
          </a:p>
          <a:p>
            <a:pPr algn="just"/>
            <a:endParaRPr lang="en-US" b="0" i="0" dirty="0">
              <a:solidFill>
                <a:schemeClr val="accent2">
                  <a:lumMod val="50000"/>
                </a:schemeClr>
              </a:solidFill>
              <a:effectLst/>
              <a:highlight>
                <a:srgbClr val="FFFFFF"/>
              </a:highlight>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793128-EAD5-616D-78E4-780AFE7FB2A2}"/>
              </a:ext>
            </a:extLst>
          </p:cNvPr>
          <p:cNvSpPr txBox="1"/>
          <p:nvPr/>
        </p:nvSpPr>
        <p:spPr>
          <a:xfrm>
            <a:off x="0" y="77118"/>
            <a:ext cx="2985571" cy="523220"/>
          </a:xfrm>
          <a:prstGeom prst="rect">
            <a:avLst/>
          </a:prstGeom>
          <a:noFill/>
        </p:spPr>
        <p:txBody>
          <a:bodyPr wrap="square">
            <a:spAutoFit/>
          </a:bodyPr>
          <a:lstStyle/>
          <a:p>
            <a:pPr algn="just"/>
            <a:r>
              <a:rPr lang="en-US" sz="2800" i="1" u="sng" dirty="0">
                <a:solidFill>
                  <a:schemeClr val="accent2">
                    <a:lumMod val="50000"/>
                  </a:schemeClr>
                </a:solidFill>
                <a:effectLst/>
                <a:highlight>
                  <a:srgbClr val="FFFFFF"/>
                </a:highlight>
                <a:latin typeface="times new roman" panose="02020603050405020304" pitchFamily="18" charset="0"/>
              </a:rPr>
              <a:t>Project Overview</a:t>
            </a:r>
            <a:endParaRPr lang="en-US" sz="2800" i="1" u="sng" dirty="0">
              <a:solidFill>
                <a:schemeClr val="accent2">
                  <a:lumMod val="50000"/>
                </a:schemeClr>
              </a:solidFill>
              <a:effectLst/>
              <a:highlight>
                <a:srgbClr val="FFFFFF"/>
              </a:highlight>
              <a:latin typeface="Source Sans Pro" panose="020B0503030403020204" pitchFamily="34" charset="0"/>
            </a:endParaRPr>
          </a:p>
        </p:txBody>
      </p:sp>
      <p:sp>
        <p:nvSpPr>
          <p:cNvPr id="11" name="TextBox 10">
            <a:extLst>
              <a:ext uri="{FF2B5EF4-FFF2-40B4-BE49-F238E27FC236}">
                <a16:creationId xmlns:a16="http://schemas.microsoft.com/office/drawing/2014/main" id="{F0FE092C-1C22-B27E-7B8F-657E23A4A86C}"/>
              </a:ext>
            </a:extLst>
          </p:cNvPr>
          <p:cNvSpPr txBox="1"/>
          <p:nvPr/>
        </p:nvSpPr>
        <p:spPr>
          <a:xfrm>
            <a:off x="151482" y="600338"/>
            <a:ext cx="9234889" cy="2308324"/>
          </a:xfrm>
          <a:prstGeom prst="rect">
            <a:avLst/>
          </a:prstGeom>
          <a:noFill/>
        </p:spPr>
        <p:txBody>
          <a:bodyPr wrap="square">
            <a:spAutoFit/>
          </a:bodyPr>
          <a:lstStyle/>
          <a:p>
            <a:r>
              <a:rPr lang="en-US" sz="2400" b="0" i="0" dirty="0">
                <a:solidFill>
                  <a:schemeClr val="accent2">
                    <a:lumMod val="75000"/>
                  </a:schemeClr>
                </a:solidFill>
                <a:effectLst/>
                <a:highlight>
                  <a:srgbClr val="FFFFFF"/>
                </a:highlight>
                <a:latin typeface="times new roman" panose="02020603050405020304" pitchFamily="18" charset="0"/>
              </a:rPr>
              <a:t>Administration and management of a departmental store is an essential part of the overall working and function of a departmental store. Particularly in the case of bigger stores, there will be several products and number of sections. So good and effective use of resources and effective management is necessary to the success and smooth working.</a:t>
            </a:r>
          </a:p>
          <a:p>
            <a:endParaRPr lang="en-US" sz="2400" dirty="0">
              <a:solidFill>
                <a:schemeClr val="accent2">
                  <a:lumMod val="75000"/>
                </a:schemeClr>
              </a:solidFill>
            </a:endParaRPr>
          </a:p>
        </p:txBody>
      </p:sp>
      <p:sp>
        <p:nvSpPr>
          <p:cNvPr id="13" name="TextBox 12">
            <a:extLst>
              <a:ext uri="{FF2B5EF4-FFF2-40B4-BE49-F238E27FC236}">
                <a16:creationId xmlns:a16="http://schemas.microsoft.com/office/drawing/2014/main" id="{D5E692B6-EC1B-91DD-76A1-C73D89464D03}"/>
              </a:ext>
            </a:extLst>
          </p:cNvPr>
          <p:cNvSpPr txBox="1"/>
          <p:nvPr/>
        </p:nvSpPr>
        <p:spPr>
          <a:xfrm>
            <a:off x="305718" y="2908662"/>
            <a:ext cx="6163936" cy="523220"/>
          </a:xfrm>
          <a:prstGeom prst="rect">
            <a:avLst/>
          </a:prstGeom>
          <a:noFill/>
        </p:spPr>
        <p:txBody>
          <a:bodyPr wrap="square">
            <a:spAutoFit/>
          </a:bodyPr>
          <a:lstStyle/>
          <a:p>
            <a:pPr algn="just"/>
            <a:r>
              <a:rPr lang="en-US" sz="2800" b="1" i="0" dirty="0">
                <a:solidFill>
                  <a:srgbClr val="000000"/>
                </a:solidFill>
                <a:effectLst/>
                <a:highlight>
                  <a:srgbClr val="FFFFFF"/>
                </a:highlight>
                <a:latin typeface="times new roman" panose="02020603050405020304" pitchFamily="18" charset="0"/>
              </a:rPr>
              <a:t>Problem Definition</a:t>
            </a:r>
            <a:endParaRPr lang="en-US" sz="2800" b="0" i="0" dirty="0">
              <a:solidFill>
                <a:srgbClr val="333333"/>
              </a:solidFill>
              <a:effectLst/>
              <a:highlight>
                <a:srgbClr val="FFFFFF"/>
              </a:highlight>
              <a:latin typeface="Source Sans Pro" panose="020B0503030403020204" pitchFamily="34" charset="0"/>
            </a:endParaRPr>
          </a:p>
        </p:txBody>
      </p:sp>
      <p:sp>
        <p:nvSpPr>
          <p:cNvPr id="15" name="TextBox 14">
            <a:extLst>
              <a:ext uri="{FF2B5EF4-FFF2-40B4-BE49-F238E27FC236}">
                <a16:creationId xmlns:a16="http://schemas.microsoft.com/office/drawing/2014/main" id="{A18E1685-8D0C-16F9-71F6-923150D1D8A5}"/>
              </a:ext>
            </a:extLst>
          </p:cNvPr>
          <p:cNvSpPr txBox="1"/>
          <p:nvPr/>
        </p:nvSpPr>
        <p:spPr>
          <a:xfrm>
            <a:off x="305718" y="3364562"/>
            <a:ext cx="10909453" cy="3170099"/>
          </a:xfrm>
          <a:prstGeom prst="rect">
            <a:avLst/>
          </a:prstGeom>
          <a:noFill/>
        </p:spPr>
        <p:txBody>
          <a:bodyPr wrap="square">
            <a:spAutoFit/>
          </a:bodyPr>
          <a:lstStyle/>
          <a:p>
            <a:pPr algn="just"/>
            <a:r>
              <a:rPr lang="en-US" sz="2000" b="0" i="0" dirty="0">
                <a:solidFill>
                  <a:srgbClr val="000000"/>
                </a:solidFill>
                <a:effectLst/>
                <a:highlight>
                  <a:srgbClr val="FFFFFF"/>
                </a:highlight>
                <a:latin typeface="times new roman" panose="02020603050405020304" pitchFamily="18" charset="0"/>
              </a:rPr>
              <a:t>In the existing Store Management System departmental store management system, most of the work is completed manually by using paper records. It is a place where we get all our daily use basic requirement products. This is one of the difficult job to administrate. Most of these jobs are done manually. This includes many drawbacks,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Increases the paper work</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Time consuming</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Loss of information</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Security issues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Lack of integrated resources</a:t>
            </a:r>
            <a:endParaRPr lang="en-US" sz="20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rPr>
              <a:t>Data duplication</a:t>
            </a:r>
            <a:endParaRPr lang="en-US" sz="2000" b="0" i="0" dirty="0">
              <a:solidFill>
                <a:srgbClr val="333333"/>
              </a:solidFill>
              <a:effectLst/>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DBE8E59-4249-C30D-48C2-36D369B77A7A}"/>
              </a:ext>
            </a:extLst>
          </p:cNvPr>
          <p:cNvGraphicFramePr>
            <a:graphicFrameLocks noGrp="1"/>
          </p:cNvGraphicFramePr>
          <p:nvPr>
            <p:ph idx="1"/>
            <p:extLst>
              <p:ext uri="{D42A27DB-BD31-4B8C-83A1-F6EECF244321}">
                <p14:modId xmlns:p14="http://schemas.microsoft.com/office/powerpoint/2010/main" val="2878558793"/>
              </p:ext>
            </p:extLst>
          </p:nvPr>
        </p:nvGraphicFramePr>
        <p:xfrm>
          <a:off x="914400" y="3808750"/>
          <a:ext cx="5259554" cy="223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C1439E3A-E612-72BD-FD11-EFC0D882D2C7}"/>
              </a:ext>
            </a:extLst>
          </p:cNvPr>
          <p:cNvSpPr txBox="1"/>
          <p:nvPr/>
        </p:nvSpPr>
        <p:spPr>
          <a:xfrm>
            <a:off x="489751" y="417307"/>
            <a:ext cx="10978808" cy="5632311"/>
          </a:xfrm>
          <a:prstGeom prst="rect">
            <a:avLst/>
          </a:prstGeom>
          <a:noFill/>
        </p:spPr>
        <p:txBody>
          <a:bodyPr wrap="square">
            <a:spAutoFit/>
          </a:bodyPr>
          <a:lstStyle/>
          <a:p>
            <a:pPr algn="just"/>
            <a:r>
              <a:rPr lang="en-US" sz="2400" b="1" i="0" dirty="0">
                <a:solidFill>
                  <a:srgbClr val="000000"/>
                </a:solidFill>
                <a:effectLst/>
                <a:highlight>
                  <a:srgbClr val="FFFFFF"/>
                </a:highlight>
                <a:latin typeface="times new roman" panose="02020603050405020304" pitchFamily="18" charset="0"/>
              </a:rPr>
              <a:t>Module 1:</a:t>
            </a:r>
          </a:p>
          <a:p>
            <a:pPr algn="just"/>
            <a:r>
              <a:rPr lang="en-US" sz="2400" b="0" i="0" dirty="0">
                <a:solidFill>
                  <a:srgbClr val="000000"/>
                </a:solidFill>
                <a:effectLst/>
                <a:highlight>
                  <a:srgbClr val="FFFFFF"/>
                </a:highlight>
                <a:latin typeface="times new roman" panose="02020603050405020304" pitchFamily="18" charset="0"/>
              </a:rPr>
              <a:t> Customer/User Module</a:t>
            </a:r>
            <a:endParaRPr lang="en-US" sz="2400" b="0" i="0" dirty="0">
              <a:solidFill>
                <a:srgbClr val="333333"/>
              </a:solidFill>
              <a:effectLst/>
              <a:highlight>
                <a:srgbClr val="FFFFFF"/>
              </a:highlight>
              <a:latin typeface="Source Sans Pro" panose="020B0503030403020204" pitchFamily="34" charset="0"/>
            </a:endParaRPr>
          </a:p>
          <a:p>
            <a:pPr algn="just"/>
            <a:r>
              <a:rPr lang="en-US" sz="2400" b="0" i="0" dirty="0">
                <a:solidFill>
                  <a:srgbClr val="000000"/>
                </a:solidFill>
                <a:effectLst/>
                <a:highlight>
                  <a:srgbClr val="FFFFFF"/>
                </a:highlight>
                <a:latin typeface="times new roman" panose="02020603050405020304" pitchFamily="18" charset="0"/>
              </a:rPr>
              <a:t>Data entry operator of the store will enter all the required details in the application. Details include,</a:t>
            </a:r>
          </a:p>
          <a:p>
            <a:pPr algn="just"/>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Customer details.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Available product details.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Description of new products.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The product categories.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Unit Price for the products.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Billing details.</a:t>
            </a:r>
          </a:p>
          <a:p>
            <a:pPr algn="just"/>
            <a:endParaRPr lang="en-US" sz="2400" b="0" i="0" dirty="0">
              <a:solidFill>
                <a:srgbClr val="333333"/>
              </a:solidFill>
              <a:effectLst/>
              <a:highlight>
                <a:srgbClr val="FFFFFF"/>
              </a:highlight>
              <a:latin typeface="Source Sans Pro" panose="020B0503030403020204" pitchFamily="34" charset="0"/>
            </a:endParaRPr>
          </a:p>
          <a:p>
            <a:pPr algn="just"/>
            <a:r>
              <a:rPr lang="en-US" sz="2400" b="1" i="0" dirty="0">
                <a:solidFill>
                  <a:srgbClr val="000000"/>
                </a:solidFill>
                <a:effectLst/>
                <a:highlight>
                  <a:srgbClr val="FFFFFF"/>
                </a:highlight>
                <a:latin typeface="times new roman" panose="02020603050405020304" pitchFamily="18" charset="0"/>
              </a:rPr>
              <a:t>Module 2:</a:t>
            </a:r>
            <a:r>
              <a:rPr lang="en-US" sz="2400" b="0" i="0" dirty="0">
                <a:solidFill>
                  <a:srgbClr val="000000"/>
                </a:solidFill>
                <a:effectLst/>
                <a:highlight>
                  <a:srgbClr val="FFFFFF"/>
                </a:highlight>
                <a:latin typeface="times new roman" panose="02020603050405020304" pitchFamily="18" charset="0"/>
              </a:rPr>
              <a:t> Server</a:t>
            </a:r>
            <a:endParaRPr lang="en-US" sz="2400" b="0" i="0" dirty="0">
              <a:solidFill>
                <a:srgbClr val="333333"/>
              </a:solidFill>
              <a:effectLst/>
              <a:highlight>
                <a:srgbClr val="FFFFFF"/>
              </a:highlight>
              <a:latin typeface="Source Sans Pro" panose="020B0503030403020204" pitchFamily="34" charset="0"/>
            </a:endParaRPr>
          </a:p>
          <a:p>
            <a:pPr algn="just"/>
            <a:r>
              <a:rPr lang="en-US" sz="2400" b="0" i="0" dirty="0">
                <a:solidFill>
                  <a:srgbClr val="000000"/>
                </a:solidFill>
                <a:effectLst/>
                <a:highlight>
                  <a:srgbClr val="FFFFFF"/>
                </a:highlight>
                <a:latin typeface="times new roman" panose="02020603050405020304" pitchFamily="18" charset="0"/>
              </a:rPr>
              <a:t>All the entered details and updated details will be stored in the server. The server details will be have backup facility everyday.</a:t>
            </a:r>
            <a:endParaRPr lang="en-US" sz="2400" b="0" i="0" dirty="0">
              <a:solidFill>
                <a:srgbClr val="333333"/>
              </a:solidFill>
              <a:effectLst/>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ADB3FF1-0A01-B960-C28F-99982F2E41A6}"/>
              </a:ext>
            </a:extLst>
          </p:cNvPr>
          <p:cNvSpPr txBox="1"/>
          <p:nvPr/>
        </p:nvSpPr>
        <p:spPr>
          <a:xfrm>
            <a:off x="711200" y="533401"/>
            <a:ext cx="10998200" cy="7109639"/>
          </a:xfrm>
          <a:prstGeom prst="rect">
            <a:avLst/>
          </a:prstGeom>
          <a:noFill/>
        </p:spPr>
        <p:txBody>
          <a:bodyPr wrap="square">
            <a:spAutoFit/>
          </a:bodyPr>
          <a:lstStyle/>
          <a:p>
            <a:pPr algn="just"/>
            <a:r>
              <a:rPr lang="en-US" sz="2400" b="1" i="0" dirty="0">
                <a:solidFill>
                  <a:srgbClr val="000000"/>
                </a:solidFill>
                <a:effectLst/>
                <a:highlight>
                  <a:srgbClr val="FFFFFF"/>
                </a:highlight>
                <a:latin typeface="times new roman" panose="02020603050405020304" pitchFamily="18" charset="0"/>
              </a:rPr>
              <a:t>Module 3:</a:t>
            </a:r>
          </a:p>
          <a:p>
            <a:pPr algn="just"/>
            <a:r>
              <a:rPr lang="en-US" sz="2400" b="0" i="0" dirty="0">
                <a:solidFill>
                  <a:srgbClr val="000000"/>
                </a:solidFill>
                <a:effectLst/>
                <a:highlight>
                  <a:srgbClr val="FFFFFF"/>
                </a:highlight>
                <a:latin typeface="times new roman" panose="02020603050405020304" pitchFamily="18" charset="0"/>
              </a:rPr>
              <a:t> Data Analysis</a:t>
            </a:r>
            <a:endParaRPr lang="en-US" sz="2400" b="0" i="0" dirty="0">
              <a:solidFill>
                <a:srgbClr val="333333"/>
              </a:solidFill>
              <a:effectLst/>
              <a:highlight>
                <a:srgbClr val="FFFFFF"/>
              </a:highlight>
              <a:latin typeface="Source Sans Pro" panose="020B0503030403020204" pitchFamily="34" charset="0"/>
            </a:endParaRPr>
          </a:p>
          <a:p>
            <a:pPr algn="just"/>
            <a:r>
              <a:rPr lang="en-US" sz="2400" b="0" i="0" dirty="0">
                <a:solidFill>
                  <a:srgbClr val="000000"/>
                </a:solidFill>
                <a:effectLst/>
                <a:highlight>
                  <a:srgbClr val="FFFFFF"/>
                </a:highlight>
                <a:latin typeface="times new roman" panose="02020603050405020304" pitchFamily="18" charset="0"/>
              </a:rPr>
              <a:t>All the details entered in the database will be </a:t>
            </a:r>
            <a:r>
              <a:rPr lang="en-US" sz="2400" b="0" i="0" dirty="0" err="1">
                <a:solidFill>
                  <a:srgbClr val="000000"/>
                </a:solidFill>
                <a:effectLst/>
                <a:highlight>
                  <a:srgbClr val="FFFFFF"/>
                </a:highlight>
                <a:latin typeface="times new roman" panose="02020603050405020304" pitchFamily="18" charset="0"/>
              </a:rPr>
              <a:t>analysed</a:t>
            </a:r>
            <a:r>
              <a:rPr lang="en-US" sz="2400" b="0" i="0" dirty="0">
                <a:solidFill>
                  <a:srgbClr val="000000"/>
                </a:solidFill>
                <a:effectLst/>
                <a:highlight>
                  <a:srgbClr val="FFFFFF"/>
                </a:highlight>
                <a:latin typeface="times new roman" panose="02020603050405020304" pitchFamily="18" charset="0"/>
              </a:rPr>
              <a:t> using statistics, business intelligence and data mining. This will provide better understanding of the business.</a:t>
            </a:r>
            <a:endParaRPr lang="en-US" sz="2400" b="0" i="0" dirty="0">
              <a:solidFill>
                <a:srgbClr val="333333"/>
              </a:solidFill>
              <a:effectLst/>
              <a:highlight>
                <a:srgbClr val="FFFFFF"/>
              </a:highlight>
              <a:latin typeface="Source Sans Pro" panose="020B0503030403020204" pitchFamily="34" charset="0"/>
            </a:endParaRPr>
          </a:p>
          <a:p>
            <a:pPr algn="just"/>
            <a:r>
              <a:rPr lang="en-US" sz="2400" b="0" i="0" dirty="0">
                <a:solidFill>
                  <a:srgbClr val="000000"/>
                </a:solidFill>
                <a:effectLst/>
                <a:highlight>
                  <a:srgbClr val="FFFFFF"/>
                </a:highlight>
                <a:latin typeface="times new roman" panose="02020603050405020304" pitchFamily="18" charset="0"/>
              </a:rPr>
              <a:t>Some of the business questions/statistics,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How many number of items sold today?</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is the total sales today?</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How week day sales differ from weekend sales?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is the category wise sales today?</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is the weekly sales?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are items frequently purchased together?</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is the monthly sales?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items can be best to provide offers?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What is the yearly sales?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Is attendance statistics of working employees good?</a:t>
            </a:r>
            <a:endParaRPr lang="en-US" sz="2400" b="0" i="0" dirty="0">
              <a:solidFill>
                <a:srgbClr val="333333"/>
              </a:solidFill>
              <a:effectLst/>
              <a:highlight>
                <a:srgbClr val="FFFFFF"/>
              </a:highlight>
              <a:latin typeface="Source Sans Pro" panose="020B0503030403020204" pitchFamily="34" charset="0"/>
            </a:endParaRPr>
          </a:p>
          <a:p>
            <a:pPr algn="just"/>
            <a:r>
              <a:rPr lang="en-US" sz="2400" b="1" i="0" dirty="0">
                <a:solidFill>
                  <a:srgbClr val="000000"/>
                </a:solidFill>
                <a:effectLst/>
                <a:highlight>
                  <a:srgbClr val="FFFFFF"/>
                </a:highlight>
                <a:latin typeface="times new roman" panose="02020603050405020304" pitchFamily="18" charset="0"/>
              </a:rPr>
              <a:t>Module 4:</a:t>
            </a:r>
            <a:r>
              <a:rPr lang="en-US" sz="2400" b="0" i="0" dirty="0">
                <a:solidFill>
                  <a:srgbClr val="000000"/>
                </a:solidFill>
                <a:effectLst/>
                <a:highlight>
                  <a:srgbClr val="FFFFFF"/>
                </a:highlight>
                <a:latin typeface="times new roman" panose="02020603050405020304" pitchFamily="18" charset="0"/>
              </a:rPr>
              <a:t> Reporting &amp; Visualization</a:t>
            </a:r>
            <a:endParaRPr lang="en-US" sz="2400" b="0" i="0" dirty="0">
              <a:solidFill>
                <a:srgbClr val="333333"/>
              </a:solidFill>
              <a:effectLst/>
              <a:highlight>
                <a:srgbClr val="FFFFFF"/>
              </a:highlight>
              <a:latin typeface="Source Sans Pro" panose="020B0503030403020204" pitchFamily="34" charset="0"/>
            </a:endParaRPr>
          </a:p>
          <a:p>
            <a:pPr algn="just"/>
            <a:r>
              <a:rPr lang="en-US" sz="2400" b="0" i="0" dirty="0">
                <a:solidFill>
                  <a:srgbClr val="000000"/>
                </a:solidFill>
                <a:effectLst/>
                <a:highlight>
                  <a:srgbClr val="FFFFFF"/>
                </a:highlight>
                <a:latin typeface="times new roman" panose="02020603050405020304" pitchFamily="18" charset="0"/>
              </a:rPr>
              <a:t>After the data analysis, the analyzed results need to be visualized. Tableau can be used for this purpose. Bar charts, Line charts and Pie charts are generated along with the table format.</a:t>
            </a:r>
            <a:endParaRPr lang="en-US" sz="2400" b="0" i="0" dirty="0">
              <a:solidFill>
                <a:srgbClr val="333333"/>
              </a:solidFill>
              <a:effectLst/>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311507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CBDC92-DAC8-9CDF-C853-27CC7C1EE8BB}"/>
              </a:ext>
            </a:extLst>
          </p:cNvPr>
          <p:cNvSpPr txBox="1"/>
          <p:nvPr/>
        </p:nvSpPr>
        <p:spPr>
          <a:xfrm>
            <a:off x="431800" y="277021"/>
            <a:ext cx="11633200" cy="5632311"/>
          </a:xfrm>
          <a:prstGeom prst="rect">
            <a:avLst/>
          </a:prstGeom>
          <a:noFill/>
        </p:spPr>
        <p:txBody>
          <a:bodyPr wrap="square">
            <a:spAutoFit/>
          </a:bodyPr>
          <a:lstStyle/>
          <a:p>
            <a:pPr algn="just"/>
            <a:r>
              <a:rPr lang="en-US" sz="2400" b="1" i="0" dirty="0">
                <a:solidFill>
                  <a:srgbClr val="000000"/>
                </a:solidFill>
                <a:effectLst/>
                <a:highlight>
                  <a:srgbClr val="FFFFFF"/>
                </a:highlight>
                <a:latin typeface="times new roman" panose="02020603050405020304" pitchFamily="18" charset="0"/>
              </a:rPr>
              <a:t>Store Management System Benefits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User friendly</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Easy to modify the details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Less paper work</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Human and manual work reduced</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Automated reporting</a:t>
            </a:r>
          </a:p>
          <a:p>
            <a:pPr algn="just"/>
            <a:endParaRPr lang="en-US" sz="2400" b="0" i="0" dirty="0">
              <a:solidFill>
                <a:srgbClr val="333333"/>
              </a:solidFill>
              <a:effectLst/>
              <a:highlight>
                <a:srgbClr val="FFFFFF"/>
              </a:highlight>
              <a:latin typeface="Source Sans Pro" panose="020B0503030403020204" pitchFamily="34" charset="0"/>
            </a:endParaRPr>
          </a:p>
          <a:p>
            <a:pPr algn="just"/>
            <a:r>
              <a:rPr lang="en-US" sz="2400" b="1" i="0" dirty="0">
                <a:solidFill>
                  <a:srgbClr val="000000"/>
                </a:solidFill>
                <a:effectLst/>
                <a:highlight>
                  <a:srgbClr val="FFFFFF"/>
                </a:highlight>
                <a:latin typeface="times new roman" panose="02020603050405020304" pitchFamily="18" charset="0"/>
              </a:rPr>
              <a:t>Software Requirements</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dirty="0">
                <a:solidFill>
                  <a:srgbClr val="000000"/>
                </a:solidFill>
                <a:highlight>
                  <a:srgbClr val="FFFFFF"/>
                </a:highlight>
                <a:latin typeface="times new roman" panose="02020603050405020304" pitchFamily="18" charset="0"/>
              </a:rPr>
              <a:t>PHP </a:t>
            </a:r>
            <a:endParaRPr lang="en-US" sz="2400" b="0" i="0" dirty="0">
              <a:solidFill>
                <a:srgbClr val="333333"/>
              </a:solidFill>
              <a:effectLst/>
              <a:highlight>
                <a:srgbClr val="FFFFFF"/>
              </a:highlight>
              <a:latin typeface="Source Sans Pro" panose="020B0503030403020204" pitchFamily="34" charset="0"/>
            </a:endParaRPr>
          </a:p>
          <a:p>
            <a:pPr algn="just">
              <a:buFont typeface="Arial" panose="020B0604020202020204" pitchFamily="34" charset="0"/>
              <a:buChar char="•"/>
            </a:pPr>
            <a:r>
              <a:rPr lang="en-US" sz="2400" dirty="0">
                <a:solidFill>
                  <a:srgbClr val="000000"/>
                </a:solidFill>
                <a:highlight>
                  <a:srgbClr val="FFFFFF"/>
                </a:highlight>
                <a:latin typeface="times new roman" panose="02020603050405020304" pitchFamily="18" charset="0"/>
              </a:rPr>
              <a:t>MySQL</a:t>
            </a:r>
            <a:endParaRPr lang="en-US" sz="2400" b="0" i="0" dirty="0">
              <a:solidFill>
                <a:srgbClr val="000000"/>
              </a:solidFill>
              <a:effectLst/>
              <a:highlight>
                <a:srgbClr val="FFFFFF"/>
              </a:highlight>
              <a:latin typeface="times new roman" panose="02020603050405020304" pitchFamily="18" charset="0"/>
            </a:endParaRPr>
          </a:p>
          <a:p>
            <a:pPr algn="just">
              <a:buFont typeface="Arial" panose="020B0604020202020204" pitchFamily="34" charset="0"/>
              <a:buChar char="•"/>
            </a:pPr>
            <a:endParaRPr lang="en-US" sz="2400" b="0" i="0" dirty="0">
              <a:solidFill>
                <a:srgbClr val="333333"/>
              </a:solidFill>
              <a:effectLst/>
              <a:highlight>
                <a:srgbClr val="FFFFFF"/>
              </a:highlight>
              <a:latin typeface="Source Sans Pro" panose="020B0503030403020204" pitchFamily="34" charset="0"/>
            </a:endParaRPr>
          </a:p>
          <a:p>
            <a:pPr algn="just"/>
            <a:r>
              <a:rPr lang="en-US" sz="2400" b="1" i="0" dirty="0">
                <a:solidFill>
                  <a:srgbClr val="000000"/>
                </a:solidFill>
                <a:effectLst/>
                <a:highlight>
                  <a:srgbClr val="FFFFFF"/>
                </a:highlight>
                <a:latin typeface="times new roman" panose="02020603050405020304" pitchFamily="18" charset="0"/>
              </a:rPr>
              <a:t>Hardware Requirements</a:t>
            </a: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Hard Disk – 500 GB or Above</a:t>
            </a: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RAM – 8 GB or Above</a:t>
            </a:r>
          </a:p>
          <a:p>
            <a:pPr algn="just">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rPr>
              <a:t>Processor – Core i3 or Above</a:t>
            </a:r>
            <a:endParaRPr lang="en-US" sz="2400" b="0" i="0" dirty="0">
              <a:solidFill>
                <a:srgbClr val="333333"/>
              </a:solidFill>
              <a:effectLst/>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416947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id="{2933E91B-B3C5-A7F2-1147-A2D242101359}"/>
              </a:ext>
            </a:extLst>
          </p:cNvPr>
          <p:cNvPicPr>
            <a:picLocks noChangeAspect="1"/>
          </p:cNvPicPr>
          <p:nvPr/>
        </p:nvPicPr>
        <p:blipFill>
          <a:blip r:embed="rId3"/>
          <a:stretch>
            <a:fillRect/>
          </a:stretch>
        </p:blipFill>
        <p:spPr>
          <a:xfrm>
            <a:off x="2764465" y="138223"/>
            <a:ext cx="9069572" cy="6802179"/>
          </a:xfrm>
          <a:prstGeom prst="rect">
            <a:avLst/>
          </a:prstGeom>
        </p:spPr>
      </p:pic>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{DE38B311-CE30-4A67-9894-1F61D386D4B6}tf78438558_win32</Template>
  <TotalTime>115</TotalTime>
  <Words>706</Words>
  <Application>Microsoft Office PowerPoint</Application>
  <PresentationFormat>Widescreen</PresentationFormat>
  <Paragraphs>102</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Sabon Next LT</vt:lpstr>
      <vt:lpstr>Source Sans Pro</vt:lpstr>
      <vt:lpstr>times new roman</vt:lpstr>
      <vt:lpstr>Custom</vt:lpstr>
      <vt:lpstr> retail Store management system</vt:lpstr>
      <vt:lpstr>PowerPoint Presentation</vt:lpstr>
      <vt:lpstr>PowerPoint Presentation</vt:lpstr>
      <vt:lpstr>List of Details  </vt:lpstr>
      <vt:lpstr>PowerPoint Presentation</vt:lpstr>
      <vt:lpstr>PowerPoint Presentation</vt:lpstr>
      <vt:lpstr>PowerPoint Presentation</vt:lpstr>
      <vt:lpstr>PowerPoint Presentation</vt:lpstr>
      <vt:lpstr>PowerPoint Presentation</vt:lpstr>
      <vt:lpstr>Our team members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subject/>
  <dc:creator>HR COMPUTER FAIR</dc:creator>
  <cp:lastModifiedBy>Student</cp:lastModifiedBy>
  <cp:revision>3</cp:revision>
  <dcterms:created xsi:type="dcterms:W3CDTF">2024-04-20T03:52:12Z</dcterms:created>
  <dcterms:modified xsi:type="dcterms:W3CDTF">2024-04-20T08:52:17Z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