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2"/>
    <p:sldId id="257" r:id="rId3"/>
    <p:sldId id="258" r:id="rId4"/>
    <p:sldId id="259" r:id="rId5"/>
    <p:sldId id="263" r:id="rId6"/>
    <p:sldId id="264" r:id="rId7"/>
    <p:sldId id="266" r:id="rId8"/>
    <p:sldId id="283" r:id="rId9"/>
    <p:sldId id="272" r:id="rId10"/>
    <p:sldId id="274" r:id="rId11"/>
    <p:sldId id="277" r:id="rId12"/>
    <p:sldId id="278" r:id="rId13"/>
    <p:sldId id="279" r:id="rId14"/>
    <p:sldId id="280" r:id="rId15"/>
    <p:sldId id="281" r:id="rId16"/>
    <p:sldId id="282" r:id="rId17"/>
    <p:sldId id="276" r:id="rId18"/>
    <p:sldId id="269" r:id="rId19"/>
  </p:sldIdLst>
  <p:sldSz cx="9144000" cy="6858000" type="screen4x3"/>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12">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80" y="-56"/>
      </p:cViewPr>
      <p:guideLst>
        <p:guide orient="horz" pos="291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3F3F3F"/>
                </a:solidFill>
                <a:latin typeface="Arial Black" panose="020B0A04020102020204"/>
                <a:cs typeface="Arial Black" panose="020B0A040201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3F3F3F"/>
                </a:solidFill>
                <a:latin typeface="Arial Black" panose="020B0A04020102020204"/>
                <a:cs typeface="Arial Black" panose="020B0A0402010202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3F3F3F"/>
                </a:solidFill>
                <a:latin typeface="Arial Black" panose="020B0A04020102020204"/>
                <a:cs typeface="Arial Black" panose="020B0A040201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514" y="6400444"/>
            <a:ext cx="9141460" cy="457200"/>
          </a:xfrm>
          <a:custGeom>
            <a:avLst/>
            <a:gdLst/>
            <a:ahLst/>
            <a:cxnLst/>
            <a:rect l="l" t="t" r="r" b="b"/>
            <a:pathLst>
              <a:path w="9141460" h="457200">
                <a:moveTo>
                  <a:pt x="9141129" y="0"/>
                </a:moveTo>
                <a:lnTo>
                  <a:pt x="0" y="0"/>
                </a:lnTo>
                <a:lnTo>
                  <a:pt x="0" y="456831"/>
                </a:lnTo>
                <a:lnTo>
                  <a:pt x="4570564" y="456831"/>
                </a:lnTo>
                <a:lnTo>
                  <a:pt x="9141129" y="456831"/>
                </a:lnTo>
                <a:lnTo>
                  <a:pt x="9141129" y="0"/>
                </a:lnTo>
                <a:close/>
              </a:path>
            </a:pathLst>
          </a:custGeom>
          <a:solidFill>
            <a:srgbClr val="BC572B"/>
          </a:solidFill>
        </p:spPr>
        <p:txBody>
          <a:bodyPr wrap="square" lIns="0" tIns="0" rIns="0" bIns="0" rtlCol="0"/>
          <a:lstStyle/>
          <a:p>
            <a:endParaRPr/>
          </a:p>
        </p:txBody>
      </p:sp>
      <p:sp>
        <p:nvSpPr>
          <p:cNvPr id="17" name="bg object 17"/>
          <p:cNvSpPr/>
          <p:nvPr/>
        </p:nvSpPr>
        <p:spPr>
          <a:xfrm>
            <a:off x="0" y="6333845"/>
            <a:ext cx="9141460" cy="64135"/>
          </a:xfrm>
          <a:custGeom>
            <a:avLst/>
            <a:gdLst/>
            <a:ahLst/>
            <a:cxnLst/>
            <a:rect l="l" t="t" r="r" b="b"/>
            <a:pathLst>
              <a:path w="9141460" h="64135">
                <a:moveTo>
                  <a:pt x="9141117" y="0"/>
                </a:moveTo>
                <a:lnTo>
                  <a:pt x="0" y="0"/>
                </a:lnTo>
                <a:lnTo>
                  <a:pt x="0" y="63715"/>
                </a:lnTo>
                <a:lnTo>
                  <a:pt x="4570564" y="63715"/>
                </a:lnTo>
                <a:lnTo>
                  <a:pt x="9141117" y="63715"/>
                </a:lnTo>
                <a:lnTo>
                  <a:pt x="9141117" y="0"/>
                </a:lnTo>
                <a:close/>
              </a:path>
            </a:pathLst>
          </a:custGeom>
          <a:solidFill>
            <a:srgbClr val="E38211"/>
          </a:solidFill>
        </p:spPr>
        <p:txBody>
          <a:bodyPr wrap="square" lIns="0" tIns="0" rIns="0" bIns="0" rtlCol="0"/>
          <a:lstStyle/>
          <a:p>
            <a:endParaRPr/>
          </a:p>
        </p:txBody>
      </p:sp>
      <p:sp>
        <p:nvSpPr>
          <p:cNvPr id="2" name="Holder 2"/>
          <p:cNvSpPr>
            <a:spLocks noGrp="1"/>
          </p:cNvSpPr>
          <p:nvPr>
            <p:ph type="title"/>
          </p:nvPr>
        </p:nvSpPr>
        <p:spPr>
          <a:xfrm>
            <a:off x="2668155" y="339026"/>
            <a:ext cx="3807688" cy="513715"/>
          </a:xfrm>
          <a:prstGeom prst="rect">
            <a:avLst/>
          </a:prstGeom>
        </p:spPr>
        <p:txBody>
          <a:bodyPr wrap="square" lIns="0" tIns="0" rIns="0" bIns="0">
            <a:spAutoFit/>
          </a:bodyPr>
          <a:lstStyle>
            <a:lvl1pPr>
              <a:defRPr sz="3200" b="0" i="0">
                <a:solidFill>
                  <a:srgbClr val="3F3F3F"/>
                </a:solidFill>
                <a:latin typeface="Arial Black" panose="020B0A04020102020204"/>
                <a:cs typeface="Arial Black" panose="020B0A04020102020204"/>
              </a:defRPr>
            </a:lvl1pPr>
          </a:lstStyle>
          <a:p>
            <a:endParaRPr/>
          </a:p>
        </p:txBody>
      </p:sp>
      <p:sp>
        <p:nvSpPr>
          <p:cNvPr id="3" name="Holder 3"/>
          <p:cNvSpPr>
            <a:spLocks noGrp="1"/>
          </p:cNvSpPr>
          <p:nvPr>
            <p:ph type="body" idx="1"/>
          </p:nvPr>
        </p:nvSpPr>
        <p:spPr>
          <a:xfrm>
            <a:off x="318236" y="1700288"/>
            <a:ext cx="8369300" cy="4541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6755"/>
          </a:xfrm>
          <a:prstGeom prst="rect">
            <a:avLst/>
          </a:prstGeom>
          <a:noFill/>
        </p:spPr>
        <p:txBody>
          <a:bodyPr wrap="square" rtlCol="0">
            <a:spAutoFit/>
          </a:bodyPr>
          <a:lstStyle/>
          <a:p>
            <a:pPr algn="ctr"/>
            <a:r>
              <a:rPr lang="en-IN" altLang="en-US" sz="4000" b="1" dirty="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Hostel Management System</a:t>
            </a:r>
          </a:p>
        </p:txBody>
      </p:sp>
      <p:sp>
        <p:nvSpPr>
          <p:cNvPr id="3" name="TextBox 2"/>
          <p:cNvSpPr txBox="1"/>
          <p:nvPr/>
        </p:nvSpPr>
        <p:spPr>
          <a:xfrm>
            <a:off x="5791200" y="3657600"/>
            <a:ext cx="3133090" cy="398780"/>
          </a:xfrm>
          <a:prstGeom prst="rect">
            <a:avLst/>
          </a:prstGeom>
          <a:noFill/>
        </p:spPr>
        <p:txBody>
          <a:bodyPr wrap="square" rtlCol="0">
            <a:spAutoFit/>
          </a:bodyPr>
          <a:lstStyle/>
          <a:p>
            <a:r>
              <a:rPr lang="en-US" sz="2000" b="1" dirty="0">
                <a:solidFill>
                  <a:schemeClr val="tx2">
                    <a:lumMod val="75000"/>
                  </a:schemeClr>
                </a:solidFill>
              </a:rPr>
              <a:t>Name of the student</a:t>
            </a:r>
            <a:r>
              <a:rPr lang="en-IN" altLang="en-US" sz="2000" b="1" dirty="0">
                <a:solidFill>
                  <a:schemeClr val="tx2">
                    <a:lumMod val="75000"/>
                  </a:schemeClr>
                </a:solidFill>
              </a:rPr>
              <a:t>s</a:t>
            </a:r>
          </a:p>
        </p:txBody>
      </p:sp>
      <p:sp>
        <p:nvSpPr>
          <p:cNvPr id="4" name="TextBox 3"/>
          <p:cNvSpPr txBox="1"/>
          <p:nvPr/>
        </p:nvSpPr>
        <p:spPr>
          <a:xfrm>
            <a:off x="228600" y="4876800"/>
            <a:ext cx="5181600" cy="1045210"/>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IN" altLang="en-US" sz="2000" b="1" dirty="0">
                <a:latin typeface="Arial" panose="020B0604020202020204" pitchFamily="34" charset="0"/>
                <a:cs typeface="Arial" panose="020B0604020202020204" pitchFamily="34" charset="0"/>
              </a:rPr>
              <a:t>Mrs </a:t>
            </a:r>
            <a:r>
              <a:rPr lang="en-IN" altLang="en-US" sz="2000" b="1" dirty="0" err="1">
                <a:latin typeface="Arial" panose="020B0604020202020204" pitchFamily="34" charset="0"/>
                <a:cs typeface="Arial" panose="020B0604020202020204" pitchFamily="34" charset="0"/>
              </a:rPr>
              <a:t>S.Swetha</a:t>
            </a:r>
            <a:r>
              <a:rPr lang="en-IN" altLang="en-US" sz="2000" b="1" dirty="0">
                <a:latin typeface="Arial" panose="020B0604020202020204" pitchFamily="34" charset="0"/>
                <a:cs typeface="Arial" panose="020B0604020202020204" pitchFamily="34" charset="0"/>
              </a:rPr>
              <a:t>(</a:t>
            </a:r>
            <a:r>
              <a:rPr lang="en-US" sz="1800" b="1" dirty="0">
                <a:solidFill>
                  <a:srgbClr val="000000"/>
                </a:solidFill>
                <a:effectLst/>
                <a:latin typeface="Times New Roman" panose="02020603050405020304" pitchFamily="18" charset="0"/>
                <a:ea typeface="Times New Roman" panose="02020603050405020304" pitchFamily="18" charset="0"/>
              </a:rPr>
              <a:t>Assistant Professor</a:t>
            </a:r>
            <a:r>
              <a:rPr lang="en-IN" altLang="en-US" sz="2000" b="1" dirty="0">
                <a:latin typeface="Arial" panose="020B0604020202020204" pitchFamily="34" charset="0"/>
                <a:cs typeface="Arial" panose="020B0604020202020204" pitchFamily="34" charset="0"/>
              </a:rPr>
              <a:t>)</a:t>
            </a:r>
          </a:p>
        </p:txBody>
      </p:sp>
      <p:graphicFrame>
        <p:nvGraphicFramePr>
          <p:cNvPr id="5" name="Table 4"/>
          <p:cNvGraphicFramePr>
            <a:graphicFrameLocks noGrp="1"/>
          </p:cNvGraphicFramePr>
          <p:nvPr/>
        </p:nvGraphicFramePr>
        <p:xfrm>
          <a:off x="1524000" y="228600"/>
          <a:ext cx="6096000" cy="9511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 Box 5"/>
          <p:cNvSpPr txBox="1"/>
          <p:nvPr/>
        </p:nvSpPr>
        <p:spPr>
          <a:xfrm>
            <a:off x="5257800" y="4102306"/>
            <a:ext cx="4006850" cy="1015663"/>
          </a:xfrm>
          <a:prstGeom prst="rect">
            <a:avLst/>
          </a:prstGeom>
          <a:noFill/>
        </p:spPr>
        <p:txBody>
          <a:bodyPr wrap="square" rtlCol="0">
            <a:spAutoFit/>
          </a:bodyPr>
          <a:lstStyle/>
          <a:p>
            <a:r>
              <a:rPr lang="en-IN" altLang="en-US" sz="2000" dirty="0" err="1">
                <a:latin typeface="Arial" panose="020B0604020202020204" pitchFamily="34" charset="0"/>
                <a:cs typeface="Arial" panose="020B0604020202020204" pitchFamily="34" charset="0"/>
              </a:rPr>
              <a:t>K.Pavan</a:t>
            </a:r>
            <a:r>
              <a:rPr lang="en-IN" altLang="en-US" sz="2000" dirty="0">
                <a:latin typeface="Arial" panose="020B0604020202020204" pitchFamily="34" charset="0"/>
                <a:cs typeface="Arial" panose="020B0604020202020204" pitchFamily="34" charset="0"/>
              </a:rPr>
              <a:t>                19H51A0544</a:t>
            </a:r>
          </a:p>
          <a:p>
            <a:r>
              <a:rPr lang="en-IN" altLang="en-US" sz="2000" dirty="0" err="1">
                <a:latin typeface="Arial" panose="020B0604020202020204" pitchFamily="34" charset="0"/>
                <a:cs typeface="Arial" panose="020B0604020202020204" pitchFamily="34" charset="0"/>
              </a:rPr>
              <a:t>P.Sai</a:t>
            </a:r>
            <a:r>
              <a:rPr lang="en-IN" altLang="en-US" sz="2000" dirty="0">
                <a:latin typeface="Arial" panose="020B0604020202020204" pitchFamily="34" charset="0"/>
                <a:cs typeface="Arial" panose="020B0604020202020204" pitchFamily="34" charset="0"/>
              </a:rPr>
              <a:t> Prasad         19H51A0554</a:t>
            </a:r>
          </a:p>
          <a:p>
            <a:r>
              <a:rPr lang="en-IN" altLang="en-US" sz="2000" dirty="0" err="1">
                <a:latin typeface="Arial" panose="020B0604020202020204" pitchFamily="34" charset="0"/>
                <a:cs typeface="Arial" panose="020B0604020202020204" pitchFamily="34" charset="0"/>
              </a:rPr>
              <a:t>G.Vamshi</a:t>
            </a:r>
            <a:r>
              <a:rPr lang="en-IN" altLang="en-US" sz="2000" dirty="0">
                <a:latin typeface="Arial" panose="020B0604020202020204" pitchFamily="34" charset="0"/>
                <a:cs typeface="Arial" panose="020B0604020202020204" pitchFamily="34" charset="0"/>
              </a:rPr>
              <a:t> </a:t>
            </a:r>
            <a:r>
              <a:rPr lang="en-IN" altLang="en-US" sz="2000" dirty="0" err="1">
                <a:latin typeface="Arial" panose="020B0604020202020204" pitchFamily="34" charset="0"/>
                <a:cs typeface="Arial" panose="020B0604020202020204" pitchFamily="34" charset="0"/>
              </a:rPr>
              <a:t>reddy</a:t>
            </a:r>
            <a:r>
              <a:rPr lang="en-IN" altLang="en-US" sz="2000" dirty="0">
                <a:latin typeface="Arial" panose="020B0604020202020204" pitchFamily="34" charset="0"/>
                <a:cs typeface="Arial" panose="020B0604020202020204" pitchFamily="34" charset="0"/>
              </a:rPr>
              <a:t>    19H51A05A1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155" y="339026"/>
            <a:ext cx="3807688" cy="504825"/>
          </a:xfrm>
          <a:prstGeom prst="rect">
            <a:avLst/>
          </a:prstGeom>
        </p:spPr>
        <p:txBody>
          <a:bodyPr vert="horz" wrap="square" lIns="0" tIns="12700" rIns="0" bIns="0" rtlCol="0">
            <a:spAutoFit/>
          </a:bodyPr>
          <a:lstStyle/>
          <a:p>
            <a:pPr marL="13970">
              <a:lnSpc>
                <a:spcPct val="100000"/>
              </a:lnSpc>
              <a:spcBef>
                <a:spcPts val="100"/>
              </a:spcBef>
            </a:pPr>
            <a:r>
              <a:rPr lang="en-IN" spc="-45" dirty="0"/>
              <a:t>      RESULTS</a:t>
            </a:r>
          </a:p>
        </p:txBody>
      </p:sp>
      <p:sp>
        <p:nvSpPr>
          <p:cNvPr id="3" name="object 3"/>
          <p:cNvSpPr/>
          <p:nvPr/>
        </p:nvSpPr>
        <p:spPr>
          <a:xfrm>
            <a:off x="467639" y="1002957"/>
            <a:ext cx="8519160" cy="80010"/>
          </a:xfrm>
          <a:custGeom>
            <a:avLst/>
            <a:gdLst/>
            <a:ahLst/>
            <a:cxnLst/>
            <a:rect l="l" t="t" r="r" b="b"/>
            <a:pathLst>
              <a:path w="8519160" h="80009">
                <a:moveTo>
                  <a:pt x="8519045" y="0"/>
                </a:moveTo>
                <a:lnTo>
                  <a:pt x="0" y="0"/>
                </a:lnTo>
                <a:lnTo>
                  <a:pt x="0" y="79921"/>
                </a:lnTo>
                <a:lnTo>
                  <a:pt x="8519045" y="79921"/>
                </a:lnTo>
                <a:lnTo>
                  <a:pt x="8519045" y="0"/>
                </a:lnTo>
                <a:close/>
              </a:path>
            </a:pathLst>
          </a:custGeom>
          <a:solidFill>
            <a:srgbClr val="6E2E9E"/>
          </a:solidFill>
        </p:spPr>
        <p:txBody>
          <a:bodyPr wrap="square" lIns="0" tIns="0" rIns="0" bIns="0" rtlCol="0"/>
          <a:lstStyle/>
          <a:p>
            <a:endParaRPr/>
          </a:p>
        </p:txBody>
      </p:sp>
      <p:pic>
        <p:nvPicPr>
          <p:cNvPr id="10" name="Content Placeholder 9" descr="A picture containing text, indoor, appliance, kitchen appliance&#10;&#10;Description automatically generated">
            <a:extLst>
              <a:ext uri="{FF2B5EF4-FFF2-40B4-BE49-F238E27FC236}">
                <a16:creationId xmlns:a16="http://schemas.microsoft.com/office/drawing/2014/main" id="{B500564E-E6CB-4D78-B25B-1724C20766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5011" y="1371600"/>
            <a:ext cx="8294814" cy="430010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085A4-9F24-41AE-8333-B809B7F25373}"/>
              </a:ext>
            </a:extLst>
          </p:cNvPr>
          <p:cNvSpPr txBox="1"/>
          <p:nvPr/>
        </p:nvSpPr>
        <p:spPr>
          <a:xfrm flipH="1">
            <a:off x="373117" y="182783"/>
            <a:ext cx="3015669" cy="523220"/>
          </a:xfrm>
          <a:prstGeom prst="rect">
            <a:avLst/>
          </a:prstGeom>
          <a:noFill/>
        </p:spPr>
        <p:txBody>
          <a:bodyPr wrap="square" rtlCol="0">
            <a:spAutoFit/>
          </a:bodyPr>
          <a:lstStyle/>
          <a:p>
            <a:r>
              <a:rPr lang="en-US" sz="2800"/>
              <a:t>Register page</a:t>
            </a:r>
            <a:endParaRPr lang="en-US" sz="2800" dirty="0"/>
          </a:p>
        </p:txBody>
      </p:sp>
      <p:pic>
        <p:nvPicPr>
          <p:cNvPr id="6" name="Picture 5">
            <a:extLst>
              <a:ext uri="{FF2B5EF4-FFF2-40B4-BE49-F238E27FC236}">
                <a16:creationId xmlns:a16="http://schemas.microsoft.com/office/drawing/2014/main" id="{CE110390-0CD4-482C-B697-B0CB629C037E}"/>
              </a:ext>
            </a:extLst>
          </p:cNvPr>
          <p:cNvPicPr>
            <a:picLocks noChangeAspect="1"/>
          </p:cNvPicPr>
          <p:nvPr/>
        </p:nvPicPr>
        <p:blipFill>
          <a:blip r:embed="rId2"/>
          <a:stretch>
            <a:fillRect/>
          </a:stretch>
        </p:blipFill>
        <p:spPr>
          <a:xfrm>
            <a:off x="373117" y="3402724"/>
            <a:ext cx="8008883" cy="2895600"/>
          </a:xfrm>
          <a:prstGeom prst="rect">
            <a:avLst/>
          </a:prstGeom>
        </p:spPr>
      </p:pic>
      <p:sp>
        <p:nvSpPr>
          <p:cNvPr id="7" name="TextBox 6">
            <a:extLst>
              <a:ext uri="{FF2B5EF4-FFF2-40B4-BE49-F238E27FC236}">
                <a16:creationId xmlns:a16="http://schemas.microsoft.com/office/drawing/2014/main" id="{9EEF3BC3-4A3C-492A-A530-AF11E4765AC0}"/>
              </a:ext>
            </a:extLst>
          </p:cNvPr>
          <p:cNvSpPr txBox="1"/>
          <p:nvPr/>
        </p:nvSpPr>
        <p:spPr>
          <a:xfrm>
            <a:off x="0" y="2936722"/>
            <a:ext cx="3015669" cy="461665"/>
          </a:xfrm>
          <a:prstGeom prst="rect">
            <a:avLst/>
          </a:prstGeom>
          <a:noFill/>
        </p:spPr>
        <p:txBody>
          <a:bodyPr wrap="square" rtlCol="0">
            <a:spAutoFit/>
          </a:bodyPr>
          <a:lstStyle/>
          <a:p>
            <a:r>
              <a:rPr lang="en-US"/>
              <a:t>     </a:t>
            </a:r>
            <a:r>
              <a:rPr lang="en-US" sz="2400"/>
              <a:t>Login Page</a:t>
            </a:r>
            <a:endParaRPr lang="en-US" sz="2400" dirty="0"/>
          </a:p>
        </p:txBody>
      </p:sp>
      <p:pic>
        <p:nvPicPr>
          <p:cNvPr id="8" name="Picture 7">
            <a:extLst>
              <a:ext uri="{FF2B5EF4-FFF2-40B4-BE49-F238E27FC236}">
                <a16:creationId xmlns:a16="http://schemas.microsoft.com/office/drawing/2014/main" id="{02B42F89-020C-41A3-89F0-E9809E424562}"/>
              </a:ext>
            </a:extLst>
          </p:cNvPr>
          <p:cNvPicPr>
            <a:picLocks noChangeAspect="1"/>
          </p:cNvPicPr>
          <p:nvPr/>
        </p:nvPicPr>
        <p:blipFill>
          <a:blip r:embed="rId3"/>
          <a:stretch>
            <a:fillRect/>
          </a:stretch>
        </p:blipFill>
        <p:spPr>
          <a:xfrm>
            <a:off x="609600" y="795601"/>
            <a:ext cx="7026167" cy="2051522"/>
          </a:xfrm>
          <a:prstGeom prst="rect">
            <a:avLst/>
          </a:prstGeom>
        </p:spPr>
      </p:pic>
    </p:spTree>
    <p:extLst>
      <p:ext uri="{BB962C8B-B14F-4D97-AF65-F5344CB8AC3E}">
        <p14:creationId xmlns:p14="http://schemas.microsoft.com/office/powerpoint/2010/main" val="390981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6243AC-1546-4556-AF68-E08D8C6046FE}"/>
              </a:ext>
            </a:extLst>
          </p:cNvPr>
          <p:cNvPicPr>
            <a:picLocks noChangeAspect="1"/>
          </p:cNvPicPr>
          <p:nvPr/>
        </p:nvPicPr>
        <p:blipFill>
          <a:blip r:embed="rId2"/>
          <a:stretch>
            <a:fillRect/>
          </a:stretch>
        </p:blipFill>
        <p:spPr>
          <a:xfrm>
            <a:off x="457200" y="1523998"/>
            <a:ext cx="3968749" cy="4466627"/>
          </a:xfrm>
          <a:prstGeom prst="rect">
            <a:avLst/>
          </a:prstGeom>
        </p:spPr>
      </p:pic>
      <p:pic>
        <p:nvPicPr>
          <p:cNvPr id="3" name="Picture 2">
            <a:extLst>
              <a:ext uri="{FF2B5EF4-FFF2-40B4-BE49-F238E27FC236}">
                <a16:creationId xmlns:a16="http://schemas.microsoft.com/office/drawing/2014/main" id="{524298C4-A9DC-4F78-822C-7153572B0BF4}"/>
              </a:ext>
            </a:extLst>
          </p:cNvPr>
          <p:cNvPicPr>
            <a:picLocks noChangeAspect="1"/>
          </p:cNvPicPr>
          <p:nvPr/>
        </p:nvPicPr>
        <p:blipFill>
          <a:blip r:embed="rId3"/>
          <a:stretch>
            <a:fillRect/>
          </a:stretch>
        </p:blipFill>
        <p:spPr>
          <a:xfrm>
            <a:off x="4572000" y="1523999"/>
            <a:ext cx="3968751" cy="4466627"/>
          </a:xfrm>
          <a:prstGeom prst="rect">
            <a:avLst/>
          </a:prstGeom>
        </p:spPr>
      </p:pic>
      <p:sp>
        <p:nvSpPr>
          <p:cNvPr id="4" name="TextBox 3">
            <a:extLst>
              <a:ext uri="{FF2B5EF4-FFF2-40B4-BE49-F238E27FC236}">
                <a16:creationId xmlns:a16="http://schemas.microsoft.com/office/drawing/2014/main" id="{0F810890-E695-4EBA-B8E7-0A9B36819073}"/>
              </a:ext>
            </a:extLst>
          </p:cNvPr>
          <p:cNvSpPr txBox="1"/>
          <p:nvPr/>
        </p:nvSpPr>
        <p:spPr>
          <a:xfrm>
            <a:off x="685800" y="830398"/>
            <a:ext cx="3276600" cy="400110"/>
          </a:xfrm>
          <a:prstGeom prst="rect">
            <a:avLst/>
          </a:prstGeom>
          <a:noFill/>
        </p:spPr>
        <p:txBody>
          <a:bodyPr wrap="square" rtlCol="0">
            <a:spAutoFit/>
          </a:bodyPr>
          <a:lstStyle/>
          <a:p>
            <a:r>
              <a:rPr lang="en-US" sz="2000" b="1" dirty="0"/>
              <a:t>Update Details of Users Page</a:t>
            </a:r>
          </a:p>
        </p:txBody>
      </p:sp>
      <p:sp>
        <p:nvSpPr>
          <p:cNvPr id="5" name="TextBox 4">
            <a:extLst>
              <a:ext uri="{FF2B5EF4-FFF2-40B4-BE49-F238E27FC236}">
                <a16:creationId xmlns:a16="http://schemas.microsoft.com/office/drawing/2014/main" id="{856A624C-E03D-4C82-BB4A-9698BB5DC777}"/>
              </a:ext>
            </a:extLst>
          </p:cNvPr>
          <p:cNvSpPr txBox="1"/>
          <p:nvPr/>
        </p:nvSpPr>
        <p:spPr>
          <a:xfrm>
            <a:off x="5181602" y="867373"/>
            <a:ext cx="3511551" cy="400110"/>
          </a:xfrm>
          <a:prstGeom prst="rect">
            <a:avLst/>
          </a:prstGeom>
          <a:noFill/>
        </p:spPr>
        <p:txBody>
          <a:bodyPr wrap="square" rtlCol="0">
            <a:spAutoFit/>
          </a:bodyPr>
          <a:lstStyle/>
          <a:p>
            <a:r>
              <a:rPr lang="en-US" sz="2000" b="1" dirty="0"/>
              <a:t>Payment Page</a:t>
            </a:r>
          </a:p>
        </p:txBody>
      </p:sp>
    </p:spTree>
    <p:extLst>
      <p:ext uri="{BB962C8B-B14F-4D97-AF65-F5344CB8AC3E}">
        <p14:creationId xmlns:p14="http://schemas.microsoft.com/office/powerpoint/2010/main" val="278080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DF32AA-D2B5-48C2-83EC-330ED76856F8}"/>
              </a:ext>
            </a:extLst>
          </p:cNvPr>
          <p:cNvPicPr>
            <a:picLocks noChangeAspect="1"/>
          </p:cNvPicPr>
          <p:nvPr/>
        </p:nvPicPr>
        <p:blipFill>
          <a:blip r:embed="rId2"/>
          <a:stretch>
            <a:fillRect/>
          </a:stretch>
        </p:blipFill>
        <p:spPr>
          <a:xfrm>
            <a:off x="-30480" y="1143000"/>
            <a:ext cx="9144000" cy="4036793"/>
          </a:xfrm>
          <a:prstGeom prst="rect">
            <a:avLst/>
          </a:prstGeom>
        </p:spPr>
      </p:pic>
    </p:spTree>
    <p:extLst>
      <p:ext uri="{BB962C8B-B14F-4D97-AF65-F5344CB8AC3E}">
        <p14:creationId xmlns:p14="http://schemas.microsoft.com/office/powerpoint/2010/main" val="159336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0A54C0C7-93B1-428D-A97F-73E215D6B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641164" cy="4543084"/>
          </a:xfrm>
          <a:prstGeom prst="rect">
            <a:avLst/>
          </a:prstGeom>
        </p:spPr>
      </p:pic>
      <p:sp>
        <p:nvSpPr>
          <p:cNvPr id="4" name="TextBox 3">
            <a:extLst>
              <a:ext uri="{FF2B5EF4-FFF2-40B4-BE49-F238E27FC236}">
                <a16:creationId xmlns:a16="http://schemas.microsoft.com/office/drawing/2014/main" id="{0D80CFDD-EE9C-461C-B480-B28588B08403}"/>
              </a:ext>
            </a:extLst>
          </p:cNvPr>
          <p:cNvSpPr txBox="1"/>
          <p:nvPr/>
        </p:nvSpPr>
        <p:spPr>
          <a:xfrm>
            <a:off x="2667000" y="609600"/>
            <a:ext cx="4343400" cy="461665"/>
          </a:xfrm>
          <a:prstGeom prst="rect">
            <a:avLst/>
          </a:prstGeom>
          <a:noFill/>
        </p:spPr>
        <p:txBody>
          <a:bodyPr wrap="square" rtlCol="0">
            <a:spAutoFit/>
          </a:bodyPr>
          <a:lstStyle/>
          <a:p>
            <a:r>
              <a:rPr lang="en-US" sz="2400" b="1" dirty="0"/>
              <a:t>Room Details Page for Booking</a:t>
            </a:r>
          </a:p>
        </p:txBody>
      </p:sp>
    </p:spTree>
    <p:extLst>
      <p:ext uri="{BB962C8B-B14F-4D97-AF65-F5344CB8AC3E}">
        <p14:creationId xmlns:p14="http://schemas.microsoft.com/office/powerpoint/2010/main" val="61043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580D10-F38F-4EB3-B935-78C06AD77035}"/>
              </a:ext>
            </a:extLst>
          </p:cNvPr>
          <p:cNvPicPr>
            <a:picLocks noChangeAspect="1"/>
          </p:cNvPicPr>
          <p:nvPr/>
        </p:nvPicPr>
        <p:blipFill>
          <a:blip r:embed="rId2"/>
          <a:stretch>
            <a:fillRect/>
          </a:stretch>
        </p:blipFill>
        <p:spPr>
          <a:xfrm>
            <a:off x="457200" y="914399"/>
            <a:ext cx="3968749" cy="5029200"/>
          </a:xfrm>
          <a:prstGeom prst="rect">
            <a:avLst/>
          </a:prstGeom>
        </p:spPr>
      </p:pic>
      <p:pic>
        <p:nvPicPr>
          <p:cNvPr id="3" name="Picture 2">
            <a:extLst>
              <a:ext uri="{FF2B5EF4-FFF2-40B4-BE49-F238E27FC236}">
                <a16:creationId xmlns:a16="http://schemas.microsoft.com/office/drawing/2014/main" id="{76A2A7CF-8D18-4BB2-A5A2-F4CC9C3F39B4}"/>
              </a:ext>
            </a:extLst>
          </p:cNvPr>
          <p:cNvPicPr>
            <a:picLocks noChangeAspect="1"/>
          </p:cNvPicPr>
          <p:nvPr/>
        </p:nvPicPr>
        <p:blipFill>
          <a:blip r:embed="rId3"/>
          <a:stretch>
            <a:fillRect/>
          </a:stretch>
        </p:blipFill>
        <p:spPr>
          <a:xfrm>
            <a:off x="4800600" y="1028699"/>
            <a:ext cx="3968751" cy="4800600"/>
          </a:xfrm>
          <a:prstGeom prst="rect">
            <a:avLst/>
          </a:prstGeom>
        </p:spPr>
      </p:pic>
      <p:sp>
        <p:nvSpPr>
          <p:cNvPr id="4" name="TextBox 3">
            <a:extLst>
              <a:ext uri="{FF2B5EF4-FFF2-40B4-BE49-F238E27FC236}">
                <a16:creationId xmlns:a16="http://schemas.microsoft.com/office/drawing/2014/main" id="{172D37DD-94BD-46CF-92EA-1F0AB765A3E3}"/>
              </a:ext>
            </a:extLst>
          </p:cNvPr>
          <p:cNvSpPr txBox="1"/>
          <p:nvPr/>
        </p:nvSpPr>
        <p:spPr>
          <a:xfrm>
            <a:off x="563881" y="367546"/>
            <a:ext cx="3352800" cy="461665"/>
          </a:xfrm>
          <a:prstGeom prst="rect">
            <a:avLst/>
          </a:prstGeom>
          <a:noFill/>
        </p:spPr>
        <p:txBody>
          <a:bodyPr wrap="square" rtlCol="0">
            <a:spAutoFit/>
          </a:bodyPr>
          <a:lstStyle/>
          <a:p>
            <a:r>
              <a:rPr lang="en-US" sz="2400" b="1" dirty="0"/>
              <a:t>Edit Rooms Page</a:t>
            </a:r>
          </a:p>
        </p:txBody>
      </p:sp>
      <p:sp>
        <p:nvSpPr>
          <p:cNvPr id="5" name="TextBox 4">
            <a:extLst>
              <a:ext uri="{FF2B5EF4-FFF2-40B4-BE49-F238E27FC236}">
                <a16:creationId xmlns:a16="http://schemas.microsoft.com/office/drawing/2014/main" id="{9209F5A2-FDC9-436E-97A0-0ED545672C5E}"/>
              </a:ext>
            </a:extLst>
          </p:cNvPr>
          <p:cNvSpPr txBox="1"/>
          <p:nvPr/>
        </p:nvSpPr>
        <p:spPr>
          <a:xfrm>
            <a:off x="5181600" y="365760"/>
            <a:ext cx="3124200" cy="461665"/>
          </a:xfrm>
          <a:prstGeom prst="rect">
            <a:avLst/>
          </a:prstGeom>
          <a:noFill/>
        </p:spPr>
        <p:txBody>
          <a:bodyPr wrap="square" rtlCol="0">
            <a:spAutoFit/>
          </a:bodyPr>
          <a:lstStyle/>
          <a:p>
            <a:r>
              <a:rPr lang="en-US" sz="2400" b="1" dirty="0"/>
              <a:t>Edit Users Page</a:t>
            </a:r>
          </a:p>
        </p:txBody>
      </p:sp>
    </p:spTree>
    <p:extLst>
      <p:ext uri="{BB962C8B-B14F-4D97-AF65-F5344CB8AC3E}">
        <p14:creationId xmlns:p14="http://schemas.microsoft.com/office/powerpoint/2010/main" val="301959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28399F-1CBF-41B6-B10B-09902B3FEEAF}"/>
              </a:ext>
            </a:extLst>
          </p:cNvPr>
          <p:cNvPicPr>
            <a:picLocks noChangeAspect="1"/>
          </p:cNvPicPr>
          <p:nvPr/>
        </p:nvPicPr>
        <p:blipFill>
          <a:blip r:embed="rId2"/>
          <a:stretch>
            <a:fillRect/>
          </a:stretch>
        </p:blipFill>
        <p:spPr>
          <a:xfrm>
            <a:off x="743088" y="1143000"/>
            <a:ext cx="7657824" cy="4842933"/>
          </a:xfrm>
          <a:prstGeom prst="rect">
            <a:avLst/>
          </a:prstGeom>
        </p:spPr>
      </p:pic>
      <p:sp>
        <p:nvSpPr>
          <p:cNvPr id="5" name="TextBox 4">
            <a:extLst>
              <a:ext uri="{FF2B5EF4-FFF2-40B4-BE49-F238E27FC236}">
                <a16:creationId xmlns:a16="http://schemas.microsoft.com/office/drawing/2014/main" id="{A10EB8CB-4189-4C45-9AF6-7EDE7D1EC97A}"/>
              </a:ext>
            </a:extLst>
          </p:cNvPr>
          <p:cNvSpPr txBox="1"/>
          <p:nvPr/>
        </p:nvSpPr>
        <p:spPr>
          <a:xfrm>
            <a:off x="1219200" y="457200"/>
            <a:ext cx="6629400" cy="461665"/>
          </a:xfrm>
          <a:prstGeom prst="rect">
            <a:avLst/>
          </a:prstGeom>
          <a:noFill/>
        </p:spPr>
        <p:txBody>
          <a:bodyPr wrap="square" rtlCol="0">
            <a:spAutoFit/>
          </a:bodyPr>
          <a:lstStyle/>
          <a:p>
            <a:r>
              <a:rPr lang="en-US" sz="2400" b="1" dirty="0"/>
              <a:t>                       Add Rooms By Admin</a:t>
            </a:r>
          </a:p>
        </p:txBody>
      </p:sp>
    </p:spTree>
    <p:extLst>
      <p:ext uri="{BB962C8B-B14F-4D97-AF65-F5344CB8AC3E}">
        <p14:creationId xmlns:p14="http://schemas.microsoft.com/office/powerpoint/2010/main" val="2871606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81000"/>
            <a:ext cx="8028305" cy="504825"/>
          </a:xfrm>
          <a:prstGeom prst="rect">
            <a:avLst/>
          </a:prstGeom>
        </p:spPr>
        <p:txBody>
          <a:bodyPr vert="horz" wrap="square" lIns="0" tIns="12700" rIns="0" bIns="0" rtlCol="0">
            <a:spAutoFit/>
          </a:bodyPr>
          <a:lstStyle/>
          <a:p>
            <a:pPr marL="13970">
              <a:lnSpc>
                <a:spcPct val="100000"/>
              </a:lnSpc>
              <a:spcBef>
                <a:spcPts val="100"/>
              </a:spcBef>
            </a:pPr>
            <a:r>
              <a:rPr lang="en-IN" spc="-45" dirty="0"/>
              <a:t>      Conclusion And Futer Work</a:t>
            </a:r>
          </a:p>
        </p:txBody>
      </p:sp>
      <p:sp>
        <p:nvSpPr>
          <p:cNvPr id="3" name="object 3"/>
          <p:cNvSpPr/>
          <p:nvPr/>
        </p:nvSpPr>
        <p:spPr>
          <a:xfrm>
            <a:off x="467639" y="1002957"/>
            <a:ext cx="8519160" cy="80010"/>
          </a:xfrm>
          <a:custGeom>
            <a:avLst/>
            <a:gdLst/>
            <a:ahLst/>
            <a:cxnLst/>
            <a:rect l="l" t="t" r="r" b="b"/>
            <a:pathLst>
              <a:path w="8519160" h="80009">
                <a:moveTo>
                  <a:pt x="8519045" y="0"/>
                </a:moveTo>
                <a:lnTo>
                  <a:pt x="0" y="0"/>
                </a:lnTo>
                <a:lnTo>
                  <a:pt x="0" y="79921"/>
                </a:lnTo>
                <a:lnTo>
                  <a:pt x="8519045" y="79921"/>
                </a:lnTo>
                <a:lnTo>
                  <a:pt x="8519045" y="0"/>
                </a:lnTo>
                <a:close/>
              </a:path>
            </a:pathLst>
          </a:custGeom>
          <a:solidFill>
            <a:srgbClr val="6E2E9E"/>
          </a:solidFill>
        </p:spPr>
        <p:txBody>
          <a:bodyPr wrap="square" lIns="0" tIns="0" rIns="0" bIns="0" rtlCol="0"/>
          <a:lstStyle/>
          <a:p>
            <a:endParaRPr/>
          </a:p>
        </p:txBody>
      </p:sp>
      <p:sp>
        <p:nvSpPr>
          <p:cNvPr id="100" name="Text Box 99"/>
          <p:cNvSpPr txBox="1"/>
          <p:nvPr/>
        </p:nvSpPr>
        <p:spPr>
          <a:xfrm>
            <a:off x="381000" y="1447800"/>
            <a:ext cx="8197850" cy="4952959"/>
          </a:xfrm>
          <a:prstGeom prst="rect">
            <a:avLst/>
          </a:prstGeom>
          <a:noFill/>
          <a:ln w="9525">
            <a:noFill/>
          </a:ln>
        </p:spPr>
        <p:txBody>
          <a:bodyPr wrap="square">
            <a:spAutoFit/>
          </a:bodyPr>
          <a:lstStyle/>
          <a:p>
            <a:pPr marL="457200" marR="506095" algn="just">
              <a:lnSpc>
                <a:spcPct val="115000"/>
              </a:lnSpc>
              <a:spcBef>
                <a:spcPts val="805"/>
              </a:spcBef>
              <a:spcAft>
                <a:spcPts val="0"/>
              </a:spcAft>
            </a:pPr>
            <a:r>
              <a:rPr lang="en-IN" sz="1800" dirty="0">
                <a:effectLst/>
                <a:latin typeface="Times New Roman" panose="02020603050405020304" pitchFamily="18" charset="0"/>
                <a:ea typeface="Times New Roman" panose="02020603050405020304" pitchFamily="18" charset="0"/>
              </a:rPr>
              <a:t> This project developed using HTML and MongoDB is based on the requirement specification of the user and the analysis of the existing system, with flexibility for future enhancement. The expanded functionality of today’s software requires an appropriate approach towards software development. This hostel management software is designed for people who want to manage various activities in the hostel. For the past few years the numbers of educational institutions are increasing rapidly. Thereby the numbers of hostels are also increasing for the accommodation of the students studying in this institution. And hence there is a lot of strain on the person who are running the hostel and software’s are not usually used in this context. This particular project deals with the problems on managing a hostel and avoids the problems which occur when carried manually.</a:t>
            </a:r>
            <a:endParaRPr lang="en-US" sz="1800" dirty="0">
              <a:effectLst/>
              <a:latin typeface="Times New Roman" panose="02020603050405020304" pitchFamily="18" charset="0"/>
              <a:ea typeface="Times New Roman" panose="02020603050405020304" pitchFamily="18" charset="0"/>
            </a:endParaRPr>
          </a:p>
          <a:p>
            <a:pPr marL="457200" marR="506095" algn="just">
              <a:lnSpc>
                <a:spcPct val="115000"/>
              </a:lnSpc>
              <a:spcBef>
                <a:spcPts val="805"/>
              </a:spcBef>
              <a:spcAft>
                <a:spcPts val="0"/>
              </a:spcAft>
            </a:pPr>
            <a:r>
              <a:rPr lang="en-IN" sz="1800" dirty="0">
                <a:effectLst/>
                <a:latin typeface="Times New Roman" panose="02020603050405020304" pitchFamily="18" charset="0"/>
                <a:ea typeface="Times New Roman" panose="02020603050405020304" pitchFamily="18" charset="0"/>
              </a:rPr>
              <a:t>Identification of the drawbacks of the existing system leads to the designing of computerized system that will be compatible to the existing system with the system which is more users friendly and more </a:t>
            </a:r>
            <a:r>
              <a:rPr lang="en-IN" sz="1800" dirty="0" err="1">
                <a:effectLst/>
                <a:latin typeface="Times New Roman" panose="02020603050405020304" pitchFamily="18" charset="0"/>
                <a:ea typeface="Times New Roman" panose="02020603050405020304" pitchFamily="18" charset="0"/>
              </a:rPr>
              <a:t>GUIoriented</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2"/>
            <a:ext cx="9144000" cy="6858000"/>
            <a:chOff x="0" y="12"/>
            <a:chExt cx="9144000" cy="6858000"/>
          </a:xfrm>
        </p:grpSpPr>
        <p:pic>
          <p:nvPicPr>
            <p:cNvPr id="3" name="object 3"/>
            <p:cNvPicPr/>
            <p:nvPr/>
          </p:nvPicPr>
          <p:blipFill>
            <a:blip r:embed="rId2" cstate="print"/>
            <a:stretch>
              <a:fillRect/>
            </a:stretch>
          </p:blipFill>
          <p:spPr>
            <a:xfrm>
              <a:off x="0" y="12"/>
              <a:ext cx="9143631" cy="6857631"/>
            </a:xfrm>
            <a:prstGeom prst="rect">
              <a:avLst/>
            </a:prstGeom>
          </p:spPr>
        </p:pic>
        <p:sp>
          <p:nvSpPr>
            <p:cNvPr id="4" name="object 4"/>
            <p:cNvSpPr/>
            <p:nvPr/>
          </p:nvSpPr>
          <p:spPr>
            <a:xfrm>
              <a:off x="2514" y="6400444"/>
              <a:ext cx="9141460" cy="457200"/>
            </a:xfrm>
            <a:custGeom>
              <a:avLst/>
              <a:gdLst/>
              <a:ahLst/>
              <a:cxnLst/>
              <a:rect l="l" t="t" r="r" b="b"/>
              <a:pathLst>
                <a:path w="9141460" h="457200">
                  <a:moveTo>
                    <a:pt x="9141129" y="0"/>
                  </a:moveTo>
                  <a:lnTo>
                    <a:pt x="0" y="0"/>
                  </a:lnTo>
                  <a:lnTo>
                    <a:pt x="0" y="456831"/>
                  </a:lnTo>
                  <a:lnTo>
                    <a:pt x="4570564" y="456831"/>
                  </a:lnTo>
                  <a:lnTo>
                    <a:pt x="9141129" y="456831"/>
                  </a:lnTo>
                  <a:lnTo>
                    <a:pt x="9141129" y="0"/>
                  </a:lnTo>
                  <a:close/>
                </a:path>
              </a:pathLst>
            </a:custGeom>
            <a:solidFill>
              <a:srgbClr val="BC572B"/>
            </a:solidFill>
          </p:spPr>
          <p:txBody>
            <a:bodyPr wrap="square" lIns="0" tIns="0" rIns="0" bIns="0" rtlCol="0"/>
            <a:lstStyle/>
            <a:p>
              <a:endParaRPr/>
            </a:p>
          </p:txBody>
        </p:sp>
        <p:sp>
          <p:nvSpPr>
            <p:cNvPr id="5" name="object 5"/>
            <p:cNvSpPr/>
            <p:nvPr/>
          </p:nvSpPr>
          <p:spPr>
            <a:xfrm>
              <a:off x="0" y="6333845"/>
              <a:ext cx="9141460" cy="64135"/>
            </a:xfrm>
            <a:custGeom>
              <a:avLst/>
              <a:gdLst/>
              <a:ahLst/>
              <a:cxnLst/>
              <a:rect l="l" t="t" r="r" b="b"/>
              <a:pathLst>
                <a:path w="9141460" h="64135">
                  <a:moveTo>
                    <a:pt x="9141117" y="0"/>
                  </a:moveTo>
                  <a:lnTo>
                    <a:pt x="0" y="0"/>
                  </a:lnTo>
                  <a:lnTo>
                    <a:pt x="0" y="63715"/>
                  </a:lnTo>
                  <a:lnTo>
                    <a:pt x="4570564" y="63715"/>
                  </a:lnTo>
                  <a:lnTo>
                    <a:pt x="9141117" y="63715"/>
                  </a:lnTo>
                  <a:lnTo>
                    <a:pt x="9141117" y="0"/>
                  </a:lnTo>
                  <a:close/>
                </a:path>
              </a:pathLst>
            </a:custGeom>
            <a:solidFill>
              <a:srgbClr val="E38211"/>
            </a:solidFill>
          </p:spPr>
          <p:txBody>
            <a:bodyPr wrap="square" lIns="0" tIns="0" rIns="0" bIns="0" rtlCol="0"/>
            <a:lstStyle/>
            <a:p>
              <a:endParaRPr/>
            </a:p>
          </p:txBody>
        </p:sp>
        <p:pic>
          <p:nvPicPr>
            <p:cNvPr id="6" name="object 6"/>
            <p:cNvPicPr/>
            <p:nvPr/>
          </p:nvPicPr>
          <p:blipFill>
            <a:blip r:embed="rId3" cstate="print"/>
            <a:stretch>
              <a:fillRect/>
            </a:stretch>
          </p:blipFill>
          <p:spPr>
            <a:xfrm>
              <a:off x="2555633" y="2420645"/>
              <a:ext cx="3888003" cy="2015998"/>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0725150" cy="6857365"/>
            <a:chOff x="0" y="12"/>
            <a:chExt cx="9144000" cy="6857365"/>
          </a:xfrm>
        </p:grpSpPr>
        <p:pic>
          <p:nvPicPr>
            <p:cNvPr id="3" name="object 3"/>
            <p:cNvPicPr/>
            <p:nvPr/>
          </p:nvPicPr>
          <p:blipFill>
            <a:blip r:embed="rId2" cstate="print"/>
            <a:stretch>
              <a:fillRect/>
            </a:stretch>
          </p:blipFill>
          <p:spPr>
            <a:xfrm>
              <a:off x="787759" y="12"/>
              <a:ext cx="7990127" cy="6504953"/>
            </a:xfrm>
            <a:prstGeom prst="rect">
              <a:avLst/>
            </a:prstGeom>
          </p:spPr>
        </p:pic>
        <p:sp>
          <p:nvSpPr>
            <p:cNvPr id="4" name="object 4"/>
            <p:cNvSpPr/>
            <p:nvPr/>
          </p:nvSpPr>
          <p:spPr>
            <a:xfrm>
              <a:off x="2514" y="6400444"/>
              <a:ext cx="9141460" cy="457200"/>
            </a:xfrm>
            <a:custGeom>
              <a:avLst/>
              <a:gdLst/>
              <a:ahLst/>
              <a:cxnLst/>
              <a:rect l="l" t="t" r="r" b="b"/>
              <a:pathLst>
                <a:path w="9141460" h="457200">
                  <a:moveTo>
                    <a:pt x="9141129" y="0"/>
                  </a:moveTo>
                  <a:lnTo>
                    <a:pt x="0" y="0"/>
                  </a:lnTo>
                  <a:lnTo>
                    <a:pt x="0" y="456831"/>
                  </a:lnTo>
                  <a:lnTo>
                    <a:pt x="4570564" y="456831"/>
                  </a:lnTo>
                  <a:lnTo>
                    <a:pt x="9141129" y="456831"/>
                  </a:lnTo>
                  <a:lnTo>
                    <a:pt x="9141129" y="0"/>
                  </a:lnTo>
                  <a:close/>
                </a:path>
              </a:pathLst>
            </a:custGeom>
            <a:solidFill>
              <a:srgbClr val="BC572B"/>
            </a:solidFill>
          </p:spPr>
          <p:txBody>
            <a:bodyPr wrap="square" lIns="0" tIns="0" rIns="0" bIns="0" rtlCol="0"/>
            <a:lstStyle/>
            <a:p>
              <a:endParaRPr/>
            </a:p>
          </p:txBody>
        </p:sp>
        <p:sp>
          <p:nvSpPr>
            <p:cNvPr id="5" name="object 5"/>
            <p:cNvSpPr/>
            <p:nvPr/>
          </p:nvSpPr>
          <p:spPr>
            <a:xfrm>
              <a:off x="0" y="6333845"/>
              <a:ext cx="9141460" cy="64135"/>
            </a:xfrm>
            <a:custGeom>
              <a:avLst/>
              <a:gdLst/>
              <a:ahLst/>
              <a:cxnLst/>
              <a:rect l="l" t="t" r="r" b="b"/>
              <a:pathLst>
                <a:path w="9141460" h="64135">
                  <a:moveTo>
                    <a:pt x="9141117" y="0"/>
                  </a:moveTo>
                  <a:lnTo>
                    <a:pt x="0" y="0"/>
                  </a:lnTo>
                  <a:lnTo>
                    <a:pt x="0" y="63715"/>
                  </a:lnTo>
                  <a:lnTo>
                    <a:pt x="4570564" y="63715"/>
                  </a:lnTo>
                  <a:lnTo>
                    <a:pt x="9141117" y="63715"/>
                  </a:lnTo>
                  <a:lnTo>
                    <a:pt x="9141117" y="0"/>
                  </a:lnTo>
                  <a:close/>
                </a:path>
              </a:pathLst>
            </a:custGeom>
            <a:solidFill>
              <a:srgbClr val="E38211"/>
            </a:solidFill>
          </p:spPr>
          <p:txBody>
            <a:bodyPr wrap="square" lIns="0" tIns="0" rIns="0" bIns="0" rtlCol="0"/>
            <a:lstStyle/>
            <a:p>
              <a:endParaRPr/>
            </a:p>
          </p:txBody>
        </p:sp>
        <p:sp>
          <p:nvSpPr>
            <p:cNvPr id="6" name="object 6"/>
            <p:cNvSpPr/>
            <p:nvPr/>
          </p:nvSpPr>
          <p:spPr>
            <a:xfrm>
              <a:off x="469074" y="890282"/>
              <a:ext cx="8380730" cy="76835"/>
            </a:xfrm>
            <a:custGeom>
              <a:avLst/>
              <a:gdLst/>
              <a:ahLst/>
              <a:cxnLst/>
              <a:rect l="l" t="t" r="r" b="b"/>
              <a:pathLst>
                <a:path w="8380730" h="76834">
                  <a:moveTo>
                    <a:pt x="8380450" y="0"/>
                  </a:moveTo>
                  <a:lnTo>
                    <a:pt x="0" y="0"/>
                  </a:lnTo>
                  <a:lnTo>
                    <a:pt x="0" y="76314"/>
                  </a:lnTo>
                  <a:lnTo>
                    <a:pt x="8380450" y="76314"/>
                  </a:lnTo>
                  <a:lnTo>
                    <a:pt x="8380450" y="0"/>
                  </a:lnTo>
                  <a:close/>
                </a:path>
              </a:pathLst>
            </a:custGeom>
            <a:solidFill>
              <a:srgbClr val="6E2E9E"/>
            </a:solidFill>
          </p:spPr>
          <p:txBody>
            <a:bodyPr wrap="square" lIns="0" tIns="0" rIns="0" bIns="0" rtlCol="0"/>
            <a:lstStyle/>
            <a:p>
              <a:endParaRPr/>
            </a:p>
          </p:txBody>
        </p:sp>
        <p:sp>
          <p:nvSpPr>
            <p:cNvPr id="7" name="object 7"/>
            <p:cNvSpPr/>
            <p:nvPr/>
          </p:nvSpPr>
          <p:spPr>
            <a:xfrm>
              <a:off x="469074" y="890282"/>
              <a:ext cx="8380730" cy="76835"/>
            </a:xfrm>
            <a:custGeom>
              <a:avLst/>
              <a:gdLst/>
              <a:ahLst/>
              <a:cxnLst/>
              <a:rect l="l" t="t" r="r" b="b"/>
              <a:pathLst>
                <a:path w="8380730" h="76834">
                  <a:moveTo>
                    <a:pt x="0" y="76314"/>
                  </a:moveTo>
                  <a:lnTo>
                    <a:pt x="8380450" y="76314"/>
                  </a:lnTo>
                  <a:lnTo>
                    <a:pt x="8380450" y="0"/>
                  </a:lnTo>
                  <a:lnTo>
                    <a:pt x="0" y="0"/>
                  </a:lnTo>
                  <a:lnTo>
                    <a:pt x="0" y="76314"/>
                  </a:lnTo>
                  <a:close/>
                </a:path>
              </a:pathLst>
            </a:custGeom>
            <a:ln w="25559">
              <a:solidFill>
                <a:srgbClr val="385E89"/>
              </a:solidFill>
            </a:ln>
          </p:spPr>
          <p:txBody>
            <a:bodyPr wrap="square" lIns="0" tIns="0" rIns="0" bIns="0" rtlCol="0"/>
            <a:lstStyle/>
            <a:p>
              <a:endParaRPr/>
            </a:p>
          </p:txBody>
        </p:sp>
      </p:grpSp>
      <p:sp>
        <p:nvSpPr>
          <p:cNvPr id="8" name="object 8"/>
          <p:cNvSpPr txBox="1">
            <a:spLocks noGrp="1"/>
          </p:cNvSpPr>
          <p:nvPr>
            <p:ph type="title"/>
          </p:nvPr>
        </p:nvSpPr>
        <p:spPr>
          <a:xfrm>
            <a:off x="435495" y="213385"/>
            <a:ext cx="2994660" cy="513715"/>
          </a:xfrm>
          <a:prstGeom prst="rect">
            <a:avLst/>
          </a:prstGeom>
        </p:spPr>
        <p:txBody>
          <a:bodyPr vert="horz" wrap="square" lIns="0" tIns="12700" rIns="0" bIns="0" rtlCol="0">
            <a:spAutoFit/>
          </a:bodyPr>
          <a:lstStyle/>
          <a:p>
            <a:pPr marL="12700">
              <a:lnSpc>
                <a:spcPct val="100000"/>
              </a:lnSpc>
              <a:spcBef>
                <a:spcPts val="100"/>
              </a:spcBef>
            </a:pPr>
            <a:r>
              <a:rPr spc="-60" dirty="0">
                <a:solidFill>
                  <a:srgbClr val="BF0000"/>
                </a:solidFill>
                <a:latin typeface="Calibri" panose="020F0502020204030204"/>
                <a:cs typeface="Calibri" panose="020F0502020204030204"/>
              </a:rPr>
              <a:t>Table</a:t>
            </a:r>
            <a:r>
              <a:rPr spc="-50" dirty="0">
                <a:solidFill>
                  <a:srgbClr val="BF0000"/>
                </a:solidFill>
                <a:latin typeface="Calibri" panose="020F0502020204030204"/>
                <a:cs typeface="Calibri" panose="020F0502020204030204"/>
              </a:rPr>
              <a:t> </a:t>
            </a:r>
            <a:r>
              <a:rPr spc="-5" dirty="0">
                <a:solidFill>
                  <a:srgbClr val="BF0000"/>
                </a:solidFill>
                <a:latin typeface="Calibri" panose="020F0502020204030204"/>
                <a:cs typeface="Calibri" panose="020F0502020204030204"/>
              </a:rPr>
              <a:t>of</a:t>
            </a:r>
            <a:r>
              <a:rPr spc="-45" dirty="0">
                <a:solidFill>
                  <a:srgbClr val="BF0000"/>
                </a:solidFill>
                <a:latin typeface="Calibri" panose="020F0502020204030204"/>
                <a:cs typeface="Calibri" panose="020F0502020204030204"/>
              </a:rPr>
              <a:t> </a:t>
            </a:r>
            <a:r>
              <a:rPr spc="-20" dirty="0">
                <a:solidFill>
                  <a:srgbClr val="BF0000"/>
                </a:solidFill>
                <a:latin typeface="Calibri" panose="020F0502020204030204"/>
                <a:cs typeface="Calibri" panose="020F0502020204030204"/>
              </a:rPr>
              <a:t>Contents:</a:t>
            </a:r>
          </a:p>
        </p:txBody>
      </p:sp>
      <p:sp>
        <p:nvSpPr>
          <p:cNvPr id="9" name="object 9"/>
          <p:cNvSpPr txBox="1"/>
          <p:nvPr/>
        </p:nvSpPr>
        <p:spPr>
          <a:xfrm>
            <a:off x="549910" y="1083945"/>
            <a:ext cx="8703945" cy="3719223"/>
          </a:xfrm>
          <a:prstGeom prst="rect">
            <a:avLst/>
          </a:prstGeom>
        </p:spPr>
        <p:txBody>
          <a:bodyPr vert="horz" wrap="square" lIns="0" tIns="1270" rIns="0" bIns="0" rtlCol="0">
            <a:spAutoFit/>
          </a:bodyPr>
          <a:lstStyle/>
          <a:p>
            <a:pPr>
              <a:buFont typeface="Arial" panose="020B0604020202020204" pitchFamily="34" charset="0"/>
              <a:buChar char="•"/>
            </a:pPr>
            <a:r>
              <a:rPr lang="en-IN" sz="2000" b="1" dirty="0">
                <a:solidFill>
                  <a:srgbClr val="000000"/>
                </a:solidFill>
                <a:cs typeface="Arial" panose="020B0604020202020204" pitchFamily="34" charset="0"/>
                <a:sym typeface="+mn-ea"/>
              </a:rPr>
              <a:t>Abstract </a:t>
            </a:r>
            <a:endParaRPr lang="en-IN" sz="2000" b="1" dirty="0">
              <a:solidFill>
                <a:srgbClr val="000000"/>
              </a:solidFill>
              <a:cs typeface="Arial" panose="020B0604020202020204" pitchFamily="34" charset="0"/>
            </a:endParaRPr>
          </a:p>
          <a:p>
            <a:pPr>
              <a:buFont typeface="Arial" panose="020B0604020202020204" pitchFamily="34" charset="0"/>
              <a:buChar char="•"/>
            </a:pPr>
            <a:r>
              <a:rPr lang="en-IN" sz="2000" b="1" dirty="0">
                <a:solidFill>
                  <a:srgbClr val="000000"/>
                </a:solidFill>
                <a:cs typeface="Arial" panose="020B0604020202020204" pitchFamily="34" charset="0"/>
                <a:sym typeface="+mn-ea"/>
              </a:rPr>
              <a:t> Introduction </a:t>
            </a:r>
            <a:endParaRPr lang="en-IN" sz="2000" b="1" dirty="0">
              <a:solidFill>
                <a:srgbClr val="000000"/>
              </a:solidFill>
              <a:cs typeface="Arial" panose="020B0604020202020204" pitchFamily="34" charset="0"/>
            </a:endParaRPr>
          </a:p>
          <a:p>
            <a:pPr>
              <a:buFont typeface="Arial" panose="020B0604020202020204"/>
              <a:buChar char="•"/>
            </a:pPr>
            <a:r>
              <a:rPr lang="en-IN" sz="2000" b="1" dirty="0">
                <a:solidFill>
                  <a:srgbClr val="000000"/>
                </a:solidFill>
                <a:cs typeface="Arial" panose="020B0604020202020204" pitchFamily="34" charset="0"/>
                <a:sym typeface="+mn-ea"/>
              </a:rPr>
              <a:t> Literature survey</a:t>
            </a:r>
            <a:endParaRPr lang="en-IN" sz="2000" b="1" dirty="0">
              <a:solidFill>
                <a:srgbClr val="000000"/>
              </a:solidFill>
              <a:cs typeface="Arial" panose="020B0604020202020204" pitchFamily="34" charset="0"/>
            </a:endParaRPr>
          </a:p>
          <a:p>
            <a:pPr lvl="1">
              <a:buFont typeface="Arial" panose="020B0604020202020204"/>
              <a:buChar char="•"/>
            </a:pPr>
            <a:r>
              <a:rPr lang="en-IN" sz="2000" b="1" dirty="0">
                <a:solidFill>
                  <a:srgbClr val="000000"/>
                </a:solidFill>
                <a:cs typeface="Arial" panose="020B0604020202020204" pitchFamily="34" charset="0"/>
                <a:sym typeface="+mn-ea"/>
              </a:rPr>
              <a:t> Existed system</a:t>
            </a:r>
            <a:endParaRPr lang="en-IN" sz="2000" b="1" dirty="0">
              <a:solidFill>
                <a:srgbClr val="000000"/>
              </a:solidFill>
              <a:cs typeface="Arial" panose="020B0604020202020204" pitchFamily="34" charset="0"/>
            </a:endParaRPr>
          </a:p>
          <a:p>
            <a:pPr lvl="2"/>
            <a:r>
              <a:rPr lang="en-IN" sz="2000" dirty="0">
                <a:solidFill>
                  <a:srgbClr val="000000"/>
                </a:solidFill>
                <a:cs typeface="Arial" panose="020B0604020202020204" pitchFamily="34" charset="0"/>
                <a:sym typeface="+mn-ea"/>
              </a:rPr>
              <a:t>- Problems in existed system</a:t>
            </a:r>
            <a:endParaRPr lang="en-IN" sz="2000" dirty="0">
              <a:solidFill>
                <a:srgbClr val="000000"/>
              </a:solidFill>
              <a:cs typeface="Arial" panose="020B0604020202020204" pitchFamily="34" charset="0"/>
            </a:endParaRPr>
          </a:p>
          <a:p>
            <a:pPr>
              <a:buFont typeface="Arial" panose="020B0604020202020204" pitchFamily="34" charset="0"/>
              <a:buChar char="•"/>
            </a:pPr>
            <a:r>
              <a:rPr lang="en-IN" sz="2000" b="1" dirty="0">
                <a:solidFill>
                  <a:srgbClr val="000000"/>
                </a:solidFill>
                <a:cs typeface="Arial" panose="020B0604020202020204" pitchFamily="34" charset="0"/>
                <a:sym typeface="+mn-ea"/>
              </a:rPr>
              <a:t>Research work</a:t>
            </a:r>
            <a:endParaRPr lang="en-IN" sz="2000" b="1" dirty="0">
              <a:solidFill>
                <a:srgbClr val="000000"/>
              </a:solidFill>
              <a:cs typeface="Arial" panose="020B0604020202020204" pitchFamily="34" charset="0"/>
            </a:endParaRPr>
          </a:p>
          <a:p>
            <a:pPr marL="38100" marR="1752600">
              <a:lnSpc>
                <a:spcPct val="104000"/>
              </a:lnSpc>
              <a:spcBef>
                <a:spcPts val="10"/>
              </a:spcBef>
            </a:pPr>
            <a:r>
              <a:rPr lang="en-IN" sz="2000" b="1" dirty="0">
                <a:solidFill>
                  <a:srgbClr val="000000"/>
                </a:solidFill>
                <a:cs typeface="Arial" panose="020B0604020202020204" pitchFamily="34" charset="0"/>
                <a:sym typeface="+mn-ea"/>
              </a:rPr>
              <a:t>	</a:t>
            </a:r>
            <a:r>
              <a:rPr lang="en-IN" sz="2000" dirty="0">
                <a:solidFill>
                  <a:srgbClr val="000000"/>
                </a:solidFill>
                <a:cs typeface="Arial" panose="020B0604020202020204" pitchFamily="34" charset="0"/>
                <a:sym typeface="+mn-ea"/>
              </a:rPr>
              <a:t>- Proposed system architecture</a:t>
            </a:r>
            <a:endParaRPr lang="en-IN" sz="2000" dirty="0">
              <a:solidFill>
                <a:srgbClr val="000000"/>
              </a:solidFill>
              <a:cs typeface="Arial" panose="020B0604020202020204" pitchFamily="34" charset="0"/>
            </a:endParaRPr>
          </a:p>
          <a:p>
            <a:pPr marL="38100" marR="1752600">
              <a:lnSpc>
                <a:spcPct val="104000"/>
              </a:lnSpc>
              <a:spcBef>
                <a:spcPts val="10"/>
              </a:spcBef>
            </a:pPr>
            <a:r>
              <a:rPr lang="en-IN" sz="2000" dirty="0">
                <a:solidFill>
                  <a:srgbClr val="000000"/>
                </a:solidFill>
                <a:cs typeface="Arial" panose="020B0604020202020204" pitchFamily="34" charset="0"/>
                <a:sym typeface="+mn-ea"/>
              </a:rPr>
              <a:t>	- Comparison of Proposed  system with an existed system</a:t>
            </a:r>
            <a:endParaRPr lang="en-IN" sz="2000" dirty="0">
              <a:solidFill>
                <a:srgbClr val="000000"/>
              </a:solidFill>
              <a:cs typeface="Arial" panose="020B0604020202020204" pitchFamily="34" charset="0"/>
            </a:endParaRPr>
          </a:p>
          <a:p>
            <a:pPr>
              <a:buFont typeface="Arial" panose="020B0604020202020204" pitchFamily="34" charset="0"/>
              <a:buChar char="•"/>
            </a:pPr>
            <a:r>
              <a:rPr lang="en-IN" sz="2000" b="1" dirty="0">
                <a:solidFill>
                  <a:srgbClr val="000000"/>
                </a:solidFill>
                <a:cs typeface="Arial" panose="020B0604020202020204" pitchFamily="34" charset="0"/>
                <a:sym typeface="+mn-ea"/>
              </a:rPr>
              <a:t>Results	</a:t>
            </a:r>
            <a:endParaRPr lang="en-IN" sz="2000" dirty="0">
              <a:solidFill>
                <a:srgbClr val="000000"/>
              </a:solidFill>
              <a:cs typeface="Arial" panose="020B0604020202020204" pitchFamily="34" charset="0"/>
            </a:endParaRPr>
          </a:p>
          <a:p>
            <a:pPr>
              <a:buFont typeface="Arial" panose="020B0604020202020204" pitchFamily="34" charset="0"/>
              <a:buChar char="•"/>
            </a:pPr>
            <a:r>
              <a:rPr lang="en-IN" sz="2000" b="1" dirty="0">
                <a:solidFill>
                  <a:srgbClr val="000000"/>
                </a:solidFill>
                <a:cs typeface="Arial" panose="020B0604020202020204" pitchFamily="34" charset="0"/>
                <a:sym typeface="+mn-ea"/>
              </a:rPr>
              <a:t> Conclusion</a:t>
            </a:r>
            <a:endParaRPr lang="en-IN" sz="2000" b="1" dirty="0">
              <a:solidFill>
                <a:srgbClr val="000000"/>
              </a:solidFill>
              <a:cs typeface="Arial" panose="020B0604020202020204" pitchFamily="34" charset="0"/>
            </a:endParaRPr>
          </a:p>
          <a:p>
            <a:pPr>
              <a:buFont typeface="Arial" panose="020B0604020202020204" pitchFamily="34" charset="0"/>
              <a:buChar char="•"/>
            </a:pPr>
            <a:r>
              <a:rPr lang="en-IN" sz="2000" b="1" dirty="0">
                <a:solidFill>
                  <a:srgbClr val="000000"/>
                </a:solidFill>
                <a:cs typeface="Arial" panose="020B0604020202020204" pitchFamily="34" charset="0"/>
                <a:sym typeface="+mn-ea"/>
              </a:rPr>
              <a:t> Future Work</a:t>
            </a:r>
            <a:endParaRPr lang="en-IN" sz="2000" b="1" dirty="0">
              <a:solidFill>
                <a:srgbClr val="000000"/>
              </a:solidFill>
              <a:cs typeface="Arial" panose="020B0604020202020204" pitchFamily="34" charset="0"/>
            </a:endParaRPr>
          </a:p>
          <a:p>
            <a:pPr marL="38100" marR="1752600">
              <a:lnSpc>
                <a:spcPct val="104000"/>
              </a:lnSpc>
              <a:spcBef>
                <a:spcPts val="10"/>
              </a:spcBef>
            </a:pPr>
            <a:endParaRPr sz="2000" dirty="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0378" y="1004223"/>
            <a:ext cx="8103234" cy="117475"/>
            <a:chOff x="520378" y="1004223"/>
            <a:chExt cx="8103234" cy="117475"/>
          </a:xfrm>
        </p:grpSpPr>
        <p:sp>
          <p:nvSpPr>
            <p:cNvPr id="3" name="object 3"/>
            <p:cNvSpPr/>
            <p:nvPr/>
          </p:nvSpPr>
          <p:spPr>
            <a:xfrm>
              <a:off x="533158" y="1017003"/>
              <a:ext cx="8077834" cy="91440"/>
            </a:xfrm>
            <a:custGeom>
              <a:avLst/>
              <a:gdLst/>
              <a:ahLst/>
              <a:cxnLst/>
              <a:rect l="l" t="t" r="r" b="b"/>
              <a:pathLst>
                <a:path w="8077834" h="91440">
                  <a:moveTo>
                    <a:pt x="8077327" y="0"/>
                  </a:moveTo>
                  <a:lnTo>
                    <a:pt x="0" y="0"/>
                  </a:lnTo>
                  <a:lnTo>
                    <a:pt x="0" y="91439"/>
                  </a:lnTo>
                  <a:lnTo>
                    <a:pt x="8077327" y="91439"/>
                  </a:lnTo>
                  <a:lnTo>
                    <a:pt x="8077327" y="0"/>
                  </a:lnTo>
                  <a:close/>
                </a:path>
              </a:pathLst>
            </a:custGeom>
            <a:solidFill>
              <a:srgbClr val="6E2E9E"/>
            </a:solidFill>
          </p:spPr>
          <p:txBody>
            <a:bodyPr wrap="square" lIns="0" tIns="0" rIns="0" bIns="0" rtlCol="0"/>
            <a:lstStyle/>
            <a:p>
              <a:endParaRPr/>
            </a:p>
          </p:txBody>
        </p:sp>
        <p:sp>
          <p:nvSpPr>
            <p:cNvPr id="4" name="object 4"/>
            <p:cNvSpPr/>
            <p:nvPr/>
          </p:nvSpPr>
          <p:spPr>
            <a:xfrm>
              <a:off x="533158" y="1017003"/>
              <a:ext cx="8077834" cy="91440"/>
            </a:xfrm>
            <a:custGeom>
              <a:avLst/>
              <a:gdLst/>
              <a:ahLst/>
              <a:cxnLst/>
              <a:rect l="l" t="t" r="r" b="b"/>
              <a:pathLst>
                <a:path w="8077834" h="91440">
                  <a:moveTo>
                    <a:pt x="0" y="91439"/>
                  </a:moveTo>
                  <a:lnTo>
                    <a:pt x="8077327" y="91439"/>
                  </a:lnTo>
                  <a:lnTo>
                    <a:pt x="8077327" y="0"/>
                  </a:lnTo>
                  <a:lnTo>
                    <a:pt x="0" y="0"/>
                  </a:lnTo>
                  <a:lnTo>
                    <a:pt x="0" y="91439"/>
                  </a:lnTo>
                  <a:close/>
                </a:path>
              </a:pathLst>
            </a:custGeom>
            <a:ln w="25559">
              <a:solidFill>
                <a:srgbClr val="385E89"/>
              </a:solidFill>
            </a:ln>
          </p:spPr>
          <p:txBody>
            <a:bodyPr wrap="square" lIns="0" tIns="0" rIns="0" bIns="0" rtlCol="0"/>
            <a:lstStyle/>
            <a:p>
              <a:endParaRPr/>
            </a:p>
          </p:txBody>
        </p:sp>
      </p:grpSp>
      <p:sp>
        <p:nvSpPr>
          <p:cNvPr id="5" name="object 5"/>
          <p:cNvSpPr txBox="1">
            <a:spLocks noGrp="1"/>
          </p:cNvSpPr>
          <p:nvPr>
            <p:ph type="title"/>
          </p:nvPr>
        </p:nvSpPr>
        <p:spPr>
          <a:xfrm>
            <a:off x="3233420" y="278180"/>
            <a:ext cx="2156460" cy="574040"/>
          </a:xfrm>
          <a:prstGeom prst="rect">
            <a:avLst/>
          </a:prstGeom>
        </p:spPr>
        <p:txBody>
          <a:bodyPr vert="horz" wrap="square" lIns="0" tIns="12700" rIns="0" bIns="0" rtlCol="0">
            <a:spAutoFit/>
          </a:bodyPr>
          <a:lstStyle/>
          <a:p>
            <a:pPr marL="12700">
              <a:lnSpc>
                <a:spcPct val="100000"/>
              </a:lnSpc>
              <a:spcBef>
                <a:spcPts val="100"/>
              </a:spcBef>
            </a:pPr>
            <a:r>
              <a:rPr sz="3600" spc="-65" dirty="0"/>
              <a:t>A</a:t>
            </a:r>
            <a:r>
              <a:rPr sz="3600" spc="-55" dirty="0"/>
              <a:t>b</a:t>
            </a:r>
            <a:r>
              <a:rPr sz="3600" spc="-50" dirty="0"/>
              <a:t>s</a:t>
            </a:r>
            <a:r>
              <a:rPr sz="3600" dirty="0"/>
              <a:t>t</a:t>
            </a:r>
            <a:r>
              <a:rPr sz="3600" spc="50" dirty="0"/>
              <a:t>r</a:t>
            </a:r>
            <a:r>
              <a:rPr sz="3600" spc="-55" dirty="0"/>
              <a:t>a</a:t>
            </a:r>
            <a:r>
              <a:rPr sz="3600" spc="-65" dirty="0"/>
              <a:t>c</a:t>
            </a:r>
            <a:r>
              <a:rPr sz="3600" dirty="0"/>
              <a:t>t</a:t>
            </a:r>
            <a:endParaRPr sz="3600"/>
          </a:p>
        </p:txBody>
      </p:sp>
      <p:sp>
        <p:nvSpPr>
          <p:cNvPr id="6" name="object 6"/>
          <p:cNvSpPr txBox="1"/>
          <p:nvPr/>
        </p:nvSpPr>
        <p:spPr>
          <a:xfrm>
            <a:off x="467245" y="1318292"/>
            <a:ext cx="8136890" cy="3709798"/>
          </a:xfrm>
          <a:prstGeom prst="rect">
            <a:avLst/>
          </a:prstGeom>
        </p:spPr>
        <p:txBody>
          <a:bodyPr vert="horz" wrap="square" lIns="0" tIns="12700" rIns="0" bIns="0" rtlCol="0">
            <a:spAutoFit/>
          </a:bodyPr>
          <a:lstStyle/>
          <a:p>
            <a:pPr marL="144145" marR="504190">
              <a:spcBef>
                <a:spcPts val="600"/>
              </a:spcBef>
              <a:spcAft>
                <a:spcPts val="600"/>
              </a:spcAft>
            </a:pPr>
            <a:r>
              <a:rPr lang="en-US" sz="1800" dirty="0">
                <a:solidFill>
                  <a:srgbClr val="0D0D0D"/>
                </a:solidFill>
                <a:effectLst/>
                <a:latin typeface="Times New Roman" panose="02020603050405020304" pitchFamily="18" charset="0"/>
                <a:ea typeface="Times New Roman" panose="02020603050405020304" pitchFamily="18" charset="0"/>
              </a:rPr>
              <a:t>As the name specifies “</a:t>
            </a:r>
            <a:r>
              <a:rPr lang="en-US" sz="1800" b="1" dirty="0">
                <a:solidFill>
                  <a:srgbClr val="0D0D0D"/>
                </a:solidFill>
                <a:effectLst/>
                <a:latin typeface="Times New Roman" panose="02020603050405020304" pitchFamily="18" charset="0"/>
                <a:ea typeface="Times New Roman" panose="02020603050405020304" pitchFamily="18" charset="0"/>
              </a:rPr>
              <a:t>HOSTEL MANAGEMENT SYSTEM</a:t>
            </a:r>
            <a:r>
              <a:rPr lang="en-US" sz="1800" dirty="0">
                <a:solidFill>
                  <a:srgbClr val="0D0D0D"/>
                </a:solidFill>
                <a:effectLst/>
                <a:latin typeface="Times New Roman" panose="02020603050405020304" pitchFamily="18" charset="0"/>
                <a:ea typeface="Times New Roman" panose="02020603050405020304" pitchFamily="18" charset="0"/>
              </a:rPr>
              <a:t>” is software developed</a:t>
            </a:r>
            <a:r>
              <a:rPr lang="en-US" dirty="0">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for managing various activities in the hostel. For the number of educational institutions</a:t>
            </a:r>
            <a:r>
              <a:rPr lang="en-US" dirty="0">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are increasing rapidly .There by the number of hostels are also increasing for the accommodation of the students in this institution. And hence is a lot of strain on the person</a:t>
            </a:r>
            <a:r>
              <a:rPr lang="en-US" dirty="0">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who are running the hostel and software’s are not usually in this context. This project deals with the problems on managing a hostel and avoids the problems which occur when carried manually.</a:t>
            </a:r>
            <a:endParaRPr lang="en-US" sz="1800" dirty="0">
              <a:effectLst/>
              <a:latin typeface="Times New Roman" panose="02020603050405020304" pitchFamily="18" charset="0"/>
              <a:ea typeface="Times New Roman" panose="02020603050405020304" pitchFamily="18" charset="0"/>
            </a:endParaRPr>
          </a:p>
          <a:p>
            <a:pPr marL="144145" marR="504190">
              <a:spcBef>
                <a:spcPts val="600"/>
              </a:spcBef>
              <a:spcAft>
                <a:spcPts val="600"/>
              </a:spcAft>
            </a:pPr>
            <a:r>
              <a:rPr lang="en-US" sz="1800" dirty="0">
                <a:solidFill>
                  <a:srgbClr val="0D0D0D"/>
                </a:solidFill>
                <a:effectLst/>
                <a:latin typeface="Times New Roman" panose="02020603050405020304" pitchFamily="18" charset="0"/>
                <a:ea typeface="Times New Roman" panose="02020603050405020304" pitchFamily="18" charset="0"/>
              </a:rPr>
              <a:t>Identification of drawbacks of the existing leads to the designing of computer system that</a:t>
            </a:r>
            <a:r>
              <a:rPr lang="en-US" dirty="0">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will be compatible to the existing system with the system which is more user friendly and</a:t>
            </a:r>
            <a:r>
              <a:rPr lang="en-US" dirty="0">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GUI oriented. We can improve the efficiency of the system and thus overcome the drawbacks of the existing system.</a:t>
            </a:r>
            <a:endParaRPr lang="en-US" sz="1800" dirty="0">
              <a:effectLst/>
              <a:latin typeface="Times New Roman" panose="02020603050405020304" pitchFamily="18" charset="0"/>
              <a:ea typeface="Times New Roman" panose="02020603050405020304" pitchFamily="18" charset="0"/>
            </a:endParaRPr>
          </a:p>
          <a:p>
            <a:pPr marL="50800" marR="43180" algn="just">
              <a:lnSpc>
                <a:spcPct val="150000"/>
              </a:lnSpc>
              <a:spcBef>
                <a:spcPts val="100"/>
              </a:spcBef>
            </a:pPr>
            <a:r>
              <a:rPr sz="2000" spc="-5" dirty="0">
                <a:latin typeface="Times New Roman" panose="02020603050405020304"/>
                <a:cs typeface="Times New Roman" panose="02020603050405020304"/>
              </a:rPr>
              <a:t>.</a:t>
            </a:r>
            <a:endParaRPr sz="2000" dirty="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50" dirty="0"/>
              <a:t>Introduction</a:t>
            </a:r>
            <a:endParaRPr sz="3600"/>
          </a:p>
        </p:txBody>
      </p:sp>
      <p:grpSp>
        <p:nvGrpSpPr>
          <p:cNvPr id="3" name="object 3"/>
          <p:cNvGrpSpPr/>
          <p:nvPr/>
        </p:nvGrpSpPr>
        <p:grpSpPr>
          <a:xfrm>
            <a:off x="520378" y="1053905"/>
            <a:ext cx="8103234" cy="102235"/>
            <a:chOff x="520378" y="1053905"/>
            <a:chExt cx="8103234" cy="102235"/>
          </a:xfrm>
        </p:grpSpPr>
        <p:sp>
          <p:nvSpPr>
            <p:cNvPr id="4" name="object 4"/>
            <p:cNvSpPr/>
            <p:nvPr/>
          </p:nvSpPr>
          <p:spPr>
            <a:xfrm>
              <a:off x="533158" y="1066685"/>
              <a:ext cx="8077834" cy="76835"/>
            </a:xfrm>
            <a:custGeom>
              <a:avLst/>
              <a:gdLst/>
              <a:ahLst/>
              <a:cxnLst/>
              <a:rect l="l" t="t" r="r" b="b"/>
              <a:pathLst>
                <a:path w="8077834" h="76834">
                  <a:moveTo>
                    <a:pt x="8077327" y="0"/>
                  </a:moveTo>
                  <a:lnTo>
                    <a:pt x="0" y="0"/>
                  </a:lnTo>
                  <a:lnTo>
                    <a:pt x="0" y="76314"/>
                  </a:lnTo>
                  <a:lnTo>
                    <a:pt x="8077327" y="76314"/>
                  </a:lnTo>
                  <a:lnTo>
                    <a:pt x="8077327" y="0"/>
                  </a:lnTo>
                  <a:close/>
                </a:path>
              </a:pathLst>
            </a:custGeom>
            <a:solidFill>
              <a:srgbClr val="6E2E9E"/>
            </a:solidFill>
          </p:spPr>
          <p:txBody>
            <a:bodyPr wrap="square" lIns="0" tIns="0" rIns="0" bIns="0" rtlCol="0"/>
            <a:lstStyle/>
            <a:p>
              <a:endParaRPr/>
            </a:p>
          </p:txBody>
        </p:sp>
        <p:sp>
          <p:nvSpPr>
            <p:cNvPr id="5" name="object 5"/>
            <p:cNvSpPr/>
            <p:nvPr/>
          </p:nvSpPr>
          <p:spPr>
            <a:xfrm>
              <a:off x="533158" y="1066685"/>
              <a:ext cx="8077834" cy="76835"/>
            </a:xfrm>
            <a:custGeom>
              <a:avLst/>
              <a:gdLst/>
              <a:ahLst/>
              <a:cxnLst/>
              <a:rect l="l" t="t" r="r" b="b"/>
              <a:pathLst>
                <a:path w="8077834" h="76834">
                  <a:moveTo>
                    <a:pt x="0" y="76314"/>
                  </a:moveTo>
                  <a:lnTo>
                    <a:pt x="8077327" y="76314"/>
                  </a:lnTo>
                  <a:lnTo>
                    <a:pt x="8077327" y="0"/>
                  </a:lnTo>
                  <a:lnTo>
                    <a:pt x="0" y="0"/>
                  </a:lnTo>
                  <a:lnTo>
                    <a:pt x="0" y="76314"/>
                  </a:lnTo>
                  <a:close/>
                </a:path>
              </a:pathLst>
            </a:custGeom>
            <a:ln w="25559">
              <a:solidFill>
                <a:srgbClr val="385E89"/>
              </a:solidFill>
            </a:ln>
          </p:spPr>
          <p:txBody>
            <a:bodyPr wrap="square" lIns="0" tIns="0" rIns="0" bIns="0" rtlCol="0"/>
            <a:lstStyle/>
            <a:p>
              <a:endParaRPr/>
            </a:p>
          </p:txBody>
        </p:sp>
      </p:grpSp>
      <p:sp>
        <p:nvSpPr>
          <p:cNvPr id="8" name="Content Placeholder 7">
            <a:extLst>
              <a:ext uri="{FF2B5EF4-FFF2-40B4-BE49-F238E27FC236}">
                <a16:creationId xmlns:a16="http://schemas.microsoft.com/office/drawing/2014/main" id="{880855A8-E681-4149-AFED-87AFFA3F9707}"/>
              </a:ext>
            </a:extLst>
          </p:cNvPr>
          <p:cNvSpPr>
            <a:spLocks noGrp="1"/>
          </p:cNvSpPr>
          <p:nvPr>
            <p:ph sz="half" idx="3"/>
          </p:nvPr>
        </p:nvSpPr>
        <p:spPr>
          <a:xfrm>
            <a:off x="228600" y="1143520"/>
            <a:ext cx="8687434" cy="2846741"/>
          </a:xfrm>
        </p:spPr>
        <p:txBody>
          <a:bodyPr/>
          <a:lstStyle/>
          <a:p>
            <a:pPr marL="360045" marR="43180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All the hostels present in the institution are managed manually by the hostel office. The Registration form verification to the different data processing are done manually.  Thus there are a lot of repetitions which can be easily avoided. And hence there is a lot of strain on the person who are running the hostel and software’s are not usually used in this </a:t>
            </a:r>
            <a:r>
              <a:rPr lang="en-IN" sz="1800" dirty="0" err="1">
                <a:solidFill>
                  <a:srgbClr val="000000"/>
                </a:solidFill>
                <a:effectLst/>
                <a:latin typeface="Times New Roman" panose="02020603050405020304" pitchFamily="18" charset="0"/>
                <a:ea typeface="Times New Roman" panose="02020603050405020304" pitchFamily="18" charset="0"/>
              </a:rPr>
              <a:t>context.This</a:t>
            </a:r>
            <a:r>
              <a:rPr lang="en-IN" sz="1800" dirty="0">
                <a:solidFill>
                  <a:srgbClr val="000000"/>
                </a:solidFill>
                <a:effectLst/>
                <a:latin typeface="Times New Roman" panose="02020603050405020304" pitchFamily="18" charset="0"/>
                <a:ea typeface="Times New Roman" panose="02020603050405020304" pitchFamily="18" charset="0"/>
              </a:rPr>
              <a:t> particular project deals with the problems on managing a hostel and avoids the problems which occur when carried manually Identification of the drawbacks of the existing system leads to the designing of computerized system that will be compatible to the existing system with the system which is more user friendly and more GU oriented. We can improve the efficiency of the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9174" y="372148"/>
            <a:ext cx="3806190" cy="513715"/>
          </a:xfrm>
          <a:prstGeom prst="rect">
            <a:avLst/>
          </a:prstGeom>
        </p:spPr>
        <p:txBody>
          <a:bodyPr vert="horz" wrap="square" lIns="0" tIns="12700" rIns="0" bIns="0" rtlCol="0">
            <a:spAutoFit/>
          </a:bodyPr>
          <a:lstStyle/>
          <a:p>
            <a:pPr marL="12700">
              <a:lnSpc>
                <a:spcPct val="100000"/>
              </a:lnSpc>
              <a:spcBef>
                <a:spcPts val="100"/>
              </a:spcBef>
            </a:pPr>
            <a:r>
              <a:rPr spc="-40" dirty="0"/>
              <a:t>Literature</a:t>
            </a:r>
            <a:r>
              <a:rPr spc="-210" dirty="0"/>
              <a:t> </a:t>
            </a:r>
            <a:r>
              <a:rPr spc="-25" dirty="0"/>
              <a:t>Survey</a:t>
            </a:r>
          </a:p>
        </p:txBody>
      </p:sp>
      <p:grpSp>
        <p:nvGrpSpPr>
          <p:cNvPr id="3" name="object 3"/>
          <p:cNvGrpSpPr/>
          <p:nvPr/>
        </p:nvGrpSpPr>
        <p:grpSpPr>
          <a:xfrm>
            <a:off x="598864" y="1001340"/>
            <a:ext cx="8103234" cy="102235"/>
            <a:chOff x="598864" y="1001340"/>
            <a:chExt cx="8103234" cy="102235"/>
          </a:xfrm>
        </p:grpSpPr>
        <p:sp>
          <p:nvSpPr>
            <p:cNvPr id="4" name="object 4"/>
            <p:cNvSpPr/>
            <p:nvPr/>
          </p:nvSpPr>
          <p:spPr>
            <a:xfrm>
              <a:off x="611644" y="1014120"/>
              <a:ext cx="8077834" cy="76835"/>
            </a:xfrm>
            <a:custGeom>
              <a:avLst/>
              <a:gdLst/>
              <a:ahLst/>
              <a:cxnLst/>
              <a:rect l="l" t="t" r="r" b="b"/>
              <a:pathLst>
                <a:path w="8077834" h="76834">
                  <a:moveTo>
                    <a:pt x="8077314" y="0"/>
                  </a:moveTo>
                  <a:lnTo>
                    <a:pt x="0" y="0"/>
                  </a:lnTo>
                  <a:lnTo>
                    <a:pt x="0" y="76314"/>
                  </a:lnTo>
                  <a:lnTo>
                    <a:pt x="8077314" y="76314"/>
                  </a:lnTo>
                  <a:lnTo>
                    <a:pt x="8077314" y="0"/>
                  </a:lnTo>
                  <a:close/>
                </a:path>
              </a:pathLst>
            </a:custGeom>
            <a:solidFill>
              <a:srgbClr val="6E2E9E"/>
            </a:solidFill>
          </p:spPr>
          <p:txBody>
            <a:bodyPr wrap="square" lIns="0" tIns="0" rIns="0" bIns="0" rtlCol="0"/>
            <a:lstStyle/>
            <a:p>
              <a:endParaRPr/>
            </a:p>
          </p:txBody>
        </p:sp>
        <p:sp>
          <p:nvSpPr>
            <p:cNvPr id="5" name="object 5"/>
            <p:cNvSpPr/>
            <p:nvPr/>
          </p:nvSpPr>
          <p:spPr>
            <a:xfrm>
              <a:off x="611644" y="1014120"/>
              <a:ext cx="8077834" cy="76835"/>
            </a:xfrm>
            <a:custGeom>
              <a:avLst/>
              <a:gdLst/>
              <a:ahLst/>
              <a:cxnLst/>
              <a:rect l="l" t="t" r="r" b="b"/>
              <a:pathLst>
                <a:path w="8077834" h="76834">
                  <a:moveTo>
                    <a:pt x="0" y="76314"/>
                  </a:moveTo>
                  <a:lnTo>
                    <a:pt x="8077314" y="76314"/>
                  </a:lnTo>
                  <a:lnTo>
                    <a:pt x="8077314" y="0"/>
                  </a:lnTo>
                  <a:lnTo>
                    <a:pt x="0" y="0"/>
                  </a:lnTo>
                  <a:lnTo>
                    <a:pt x="0" y="76314"/>
                  </a:lnTo>
                  <a:close/>
                </a:path>
              </a:pathLst>
            </a:custGeom>
            <a:ln w="25559">
              <a:solidFill>
                <a:srgbClr val="385E89"/>
              </a:solidFill>
            </a:ln>
          </p:spPr>
          <p:txBody>
            <a:bodyPr wrap="square" lIns="0" tIns="0" rIns="0" bIns="0" rtlCol="0"/>
            <a:lstStyle/>
            <a:p>
              <a:endParaRPr/>
            </a:p>
          </p:txBody>
        </p:sp>
      </p:grpSp>
      <p:sp>
        <p:nvSpPr>
          <p:cNvPr id="6" name="object 6"/>
          <p:cNvSpPr txBox="1"/>
          <p:nvPr/>
        </p:nvSpPr>
        <p:spPr>
          <a:xfrm>
            <a:off x="800049" y="1808780"/>
            <a:ext cx="7543902" cy="3714928"/>
          </a:xfrm>
          <a:prstGeom prst="rect">
            <a:avLst/>
          </a:prstGeom>
        </p:spPr>
        <p:txBody>
          <a:bodyPr vert="horz" wrap="square" lIns="0" tIns="12700" rIns="0" bIns="0" rtlCol="0">
            <a:spAutoFit/>
          </a:bodyPr>
          <a:lstStyle/>
          <a:p>
            <a:pPr marL="355600" marR="5080" indent="-343535" algn="just">
              <a:lnSpc>
                <a:spcPct val="150000"/>
              </a:lnSpc>
              <a:spcBef>
                <a:spcPts val="100"/>
              </a:spcBef>
              <a:buFont typeface="Wingdings" panose="05000000000000000000"/>
              <a:buChar char=""/>
              <a:tabLst>
                <a:tab pos="356235" algn="l"/>
              </a:tabLst>
            </a:pPr>
            <a:r>
              <a:rPr lang="en-US" sz="2000" spc="-5" dirty="0">
                <a:latin typeface="Times New Roman" panose="02020603050405020304"/>
                <a:cs typeface="Times New Roman" panose="02020603050405020304"/>
              </a:rPr>
              <a:t>According to peoples opinion they are facing lot problems with booking there rooms within the locality</a:t>
            </a:r>
            <a:r>
              <a:rPr sz="2000" spc="-5" dirty="0">
                <a:latin typeface="Times New Roman" panose="02020603050405020304"/>
                <a:cs typeface="Times New Roman" panose="02020603050405020304"/>
              </a:rPr>
              <a:t>.</a:t>
            </a:r>
            <a:endParaRPr lang="en-US" sz="2000" spc="-5" dirty="0">
              <a:latin typeface="Times New Roman" panose="02020603050405020304"/>
              <a:cs typeface="Times New Roman" panose="02020603050405020304"/>
            </a:endParaRPr>
          </a:p>
          <a:p>
            <a:pPr marL="355600" marR="5080" indent="-343535" algn="just">
              <a:lnSpc>
                <a:spcPct val="150000"/>
              </a:lnSpc>
              <a:spcBef>
                <a:spcPts val="100"/>
              </a:spcBef>
              <a:buFont typeface="Wingdings" panose="05000000000000000000"/>
              <a:buChar char=""/>
              <a:tabLst>
                <a:tab pos="356235" algn="l"/>
              </a:tabLst>
            </a:pPr>
            <a:r>
              <a:rPr lang="en-US" sz="2000" spc="-5" dirty="0">
                <a:latin typeface="Times New Roman" panose="02020603050405020304"/>
                <a:cs typeface="Times New Roman" panose="02020603050405020304"/>
              </a:rPr>
              <a:t>Depending upon the different comparisons on existing systems the people where searching for an online method to book there rooms</a:t>
            </a:r>
          </a:p>
          <a:p>
            <a:pPr marL="355600" marR="5080" indent="-343535" algn="just">
              <a:lnSpc>
                <a:spcPct val="150000"/>
              </a:lnSpc>
              <a:spcBef>
                <a:spcPts val="100"/>
              </a:spcBef>
              <a:buFont typeface="Wingdings" panose="05000000000000000000"/>
              <a:buChar char=""/>
              <a:tabLst>
                <a:tab pos="356235" algn="l"/>
              </a:tabLst>
            </a:pPr>
            <a:r>
              <a:rPr lang="en-US" sz="2000" spc="-5" dirty="0">
                <a:latin typeface="Times New Roman" panose="02020603050405020304"/>
                <a:cs typeface="Times New Roman" panose="02020603050405020304"/>
              </a:rPr>
              <a:t>There was many problems caused for management team as well as </a:t>
            </a:r>
          </a:p>
          <a:p>
            <a:pPr marL="12065" marR="5080" algn="just">
              <a:lnSpc>
                <a:spcPct val="150000"/>
              </a:lnSpc>
              <a:spcBef>
                <a:spcPts val="100"/>
              </a:spcBef>
              <a:tabLst>
                <a:tab pos="356235" algn="l"/>
              </a:tabLst>
            </a:pPr>
            <a:r>
              <a:rPr lang="en-US" sz="2000" spc="-5" dirty="0">
                <a:latin typeface="Times New Roman" panose="02020603050405020304"/>
                <a:cs typeface="Times New Roman" panose="02020603050405020304"/>
              </a:rPr>
              <a:t>      due  to manual entries and all other existing solutions</a:t>
            </a:r>
          </a:p>
          <a:p>
            <a:pPr marL="355600" marR="5080" indent="-343535" algn="just">
              <a:lnSpc>
                <a:spcPct val="150000"/>
              </a:lnSpc>
              <a:spcBef>
                <a:spcPts val="100"/>
              </a:spcBef>
              <a:buFont typeface="Wingdings" panose="05000000000000000000"/>
              <a:buChar char=""/>
              <a:tabLst>
                <a:tab pos="356235" algn="l"/>
              </a:tabLst>
            </a:pPr>
            <a:endParaRPr lang="en-US" sz="2000" spc="-5" dirty="0">
              <a:latin typeface="Times New Roman" panose="02020603050405020304"/>
              <a:cs typeface="Times New Roman" panose="02020603050405020304"/>
            </a:endParaRPr>
          </a:p>
          <a:p>
            <a:pPr marL="355600" marR="5080" indent="-343535" algn="just">
              <a:lnSpc>
                <a:spcPct val="150000"/>
              </a:lnSpc>
              <a:spcBef>
                <a:spcPts val="100"/>
              </a:spcBef>
              <a:buFont typeface="Wingdings" panose="05000000000000000000"/>
              <a:buChar char=""/>
              <a:tabLst>
                <a:tab pos="356235" algn="l"/>
              </a:tabLst>
            </a:pPr>
            <a:endParaRPr lang="en-US" sz="2000" spc="-5" dirty="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848581"/>
            <a:ext cx="9144000" cy="523240"/>
            <a:chOff x="-355" y="6334201"/>
            <a:chExt cx="9144000" cy="523240"/>
          </a:xfrm>
        </p:grpSpPr>
        <p:sp>
          <p:nvSpPr>
            <p:cNvPr id="3" name="object 3"/>
            <p:cNvSpPr/>
            <p:nvPr/>
          </p:nvSpPr>
          <p:spPr>
            <a:xfrm>
              <a:off x="-355" y="6400444"/>
              <a:ext cx="9144000" cy="457200"/>
            </a:xfrm>
            <a:custGeom>
              <a:avLst/>
              <a:gdLst/>
              <a:ahLst/>
              <a:cxnLst/>
              <a:rect l="l" t="t" r="r" b="b"/>
              <a:pathLst>
                <a:path w="9144000" h="457200">
                  <a:moveTo>
                    <a:pt x="9143631" y="0"/>
                  </a:moveTo>
                  <a:lnTo>
                    <a:pt x="0" y="0"/>
                  </a:lnTo>
                  <a:lnTo>
                    <a:pt x="0" y="456831"/>
                  </a:lnTo>
                  <a:lnTo>
                    <a:pt x="4572000" y="456831"/>
                  </a:lnTo>
                  <a:lnTo>
                    <a:pt x="9143631" y="456831"/>
                  </a:lnTo>
                  <a:lnTo>
                    <a:pt x="9143631" y="0"/>
                  </a:lnTo>
                  <a:close/>
                </a:path>
              </a:pathLst>
            </a:custGeom>
            <a:solidFill>
              <a:srgbClr val="BC572B"/>
            </a:solidFill>
          </p:spPr>
          <p:txBody>
            <a:bodyPr wrap="square" lIns="0" tIns="0" rIns="0" bIns="0" rtlCol="0"/>
            <a:lstStyle/>
            <a:p>
              <a:endParaRPr/>
            </a:p>
          </p:txBody>
        </p:sp>
        <p:sp>
          <p:nvSpPr>
            <p:cNvPr id="4" name="object 4"/>
            <p:cNvSpPr/>
            <p:nvPr/>
          </p:nvSpPr>
          <p:spPr>
            <a:xfrm>
              <a:off x="-355" y="6334201"/>
              <a:ext cx="9144000" cy="66040"/>
            </a:xfrm>
            <a:custGeom>
              <a:avLst/>
              <a:gdLst/>
              <a:ahLst/>
              <a:cxnLst/>
              <a:rect l="l" t="t" r="r" b="b"/>
              <a:pathLst>
                <a:path w="9144000" h="66039">
                  <a:moveTo>
                    <a:pt x="9143631" y="0"/>
                  </a:moveTo>
                  <a:lnTo>
                    <a:pt x="0" y="0"/>
                  </a:lnTo>
                  <a:lnTo>
                    <a:pt x="0" y="65519"/>
                  </a:lnTo>
                  <a:lnTo>
                    <a:pt x="4572000" y="65519"/>
                  </a:lnTo>
                  <a:lnTo>
                    <a:pt x="9143631" y="65519"/>
                  </a:lnTo>
                  <a:lnTo>
                    <a:pt x="9143631" y="0"/>
                  </a:lnTo>
                  <a:close/>
                </a:path>
              </a:pathLst>
            </a:custGeom>
            <a:solidFill>
              <a:srgbClr val="E38211"/>
            </a:solidFill>
          </p:spPr>
          <p:txBody>
            <a:bodyPr wrap="square" lIns="0" tIns="0" rIns="0" bIns="0" rtlCol="0"/>
            <a:lstStyle/>
            <a:p>
              <a:endParaRPr/>
            </a:p>
          </p:txBody>
        </p:sp>
      </p:grpSp>
      <p:grpSp>
        <p:nvGrpSpPr>
          <p:cNvPr id="6" name="object 6"/>
          <p:cNvGrpSpPr/>
          <p:nvPr/>
        </p:nvGrpSpPr>
        <p:grpSpPr>
          <a:xfrm>
            <a:off x="251456" y="790025"/>
            <a:ext cx="8103234" cy="102235"/>
            <a:chOff x="251456" y="790025"/>
            <a:chExt cx="8103234" cy="102235"/>
          </a:xfrm>
        </p:grpSpPr>
        <p:sp>
          <p:nvSpPr>
            <p:cNvPr id="7" name="object 7"/>
            <p:cNvSpPr/>
            <p:nvPr/>
          </p:nvSpPr>
          <p:spPr>
            <a:xfrm>
              <a:off x="264236" y="802805"/>
              <a:ext cx="8077834" cy="76835"/>
            </a:xfrm>
            <a:custGeom>
              <a:avLst/>
              <a:gdLst/>
              <a:ahLst/>
              <a:cxnLst/>
              <a:rect l="l" t="t" r="r" b="b"/>
              <a:pathLst>
                <a:path w="8077834" h="76834">
                  <a:moveTo>
                    <a:pt x="8077327" y="0"/>
                  </a:moveTo>
                  <a:lnTo>
                    <a:pt x="0" y="0"/>
                  </a:lnTo>
                  <a:lnTo>
                    <a:pt x="0" y="76314"/>
                  </a:lnTo>
                  <a:lnTo>
                    <a:pt x="8077327" y="76314"/>
                  </a:lnTo>
                  <a:lnTo>
                    <a:pt x="8077327" y="0"/>
                  </a:lnTo>
                  <a:close/>
                </a:path>
              </a:pathLst>
            </a:custGeom>
            <a:solidFill>
              <a:srgbClr val="6E2E9E"/>
            </a:solidFill>
          </p:spPr>
          <p:txBody>
            <a:bodyPr wrap="square" lIns="0" tIns="0" rIns="0" bIns="0" rtlCol="0"/>
            <a:lstStyle/>
            <a:p>
              <a:endParaRPr/>
            </a:p>
          </p:txBody>
        </p:sp>
        <p:sp>
          <p:nvSpPr>
            <p:cNvPr id="8" name="object 8"/>
            <p:cNvSpPr/>
            <p:nvPr/>
          </p:nvSpPr>
          <p:spPr>
            <a:xfrm>
              <a:off x="264236" y="802805"/>
              <a:ext cx="8077834" cy="76835"/>
            </a:xfrm>
            <a:custGeom>
              <a:avLst/>
              <a:gdLst/>
              <a:ahLst/>
              <a:cxnLst/>
              <a:rect l="l" t="t" r="r" b="b"/>
              <a:pathLst>
                <a:path w="8077834" h="76834">
                  <a:moveTo>
                    <a:pt x="0" y="76314"/>
                  </a:moveTo>
                  <a:lnTo>
                    <a:pt x="8077327" y="76314"/>
                  </a:lnTo>
                  <a:lnTo>
                    <a:pt x="8077327" y="0"/>
                  </a:lnTo>
                  <a:lnTo>
                    <a:pt x="0" y="0"/>
                  </a:lnTo>
                  <a:lnTo>
                    <a:pt x="0" y="76314"/>
                  </a:lnTo>
                  <a:close/>
                </a:path>
              </a:pathLst>
            </a:custGeom>
            <a:ln w="25559">
              <a:solidFill>
                <a:srgbClr val="385E89"/>
              </a:solidFill>
            </a:ln>
          </p:spPr>
          <p:txBody>
            <a:bodyPr wrap="square" lIns="0" tIns="0" rIns="0" bIns="0" rtlCol="0"/>
            <a:lstStyle/>
            <a:p>
              <a:endParaRPr/>
            </a:p>
          </p:txBody>
        </p:sp>
      </p:grpSp>
      <p:sp>
        <p:nvSpPr>
          <p:cNvPr id="9" name="object 9"/>
          <p:cNvSpPr txBox="1">
            <a:spLocks noGrp="1"/>
          </p:cNvSpPr>
          <p:nvPr>
            <p:ph type="title"/>
          </p:nvPr>
        </p:nvSpPr>
        <p:spPr>
          <a:xfrm>
            <a:off x="2133600" y="281098"/>
            <a:ext cx="3807460" cy="513715"/>
          </a:xfrm>
          <a:prstGeom prst="rect">
            <a:avLst/>
          </a:prstGeom>
        </p:spPr>
        <p:txBody>
          <a:bodyPr vert="horz" wrap="square" lIns="0" tIns="12700" rIns="0" bIns="0" rtlCol="0">
            <a:spAutoFit/>
          </a:bodyPr>
          <a:lstStyle/>
          <a:p>
            <a:pPr marL="12700">
              <a:lnSpc>
                <a:spcPct val="100000"/>
              </a:lnSpc>
              <a:spcBef>
                <a:spcPts val="100"/>
              </a:spcBef>
            </a:pPr>
            <a:r>
              <a:rPr spc="-40" dirty="0"/>
              <a:t>Literature</a:t>
            </a:r>
            <a:r>
              <a:rPr spc="-200" dirty="0"/>
              <a:t> </a:t>
            </a:r>
            <a:r>
              <a:rPr spc="-25" dirty="0"/>
              <a:t>Survey</a:t>
            </a:r>
          </a:p>
        </p:txBody>
      </p:sp>
      <p:sp>
        <p:nvSpPr>
          <p:cNvPr id="10" name="object 10"/>
          <p:cNvSpPr txBox="1"/>
          <p:nvPr/>
        </p:nvSpPr>
        <p:spPr>
          <a:xfrm>
            <a:off x="380885" y="1143012"/>
            <a:ext cx="2077085" cy="330835"/>
          </a:xfrm>
          <a:prstGeom prst="rect">
            <a:avLst/>
          </a:prstGeom>
        </p:spPr>
        <p:txBody>
          <a:bodyPr vert="horz" wrap="square" lIns="0" tIns="12700" rIns="0" bIns="0" rtlCol="0">
            <a:spAutoFit/>
          </a:bodyPr>
          <a:lstStyle/>
          <a:p>
            <a:pPr marL="12700">
              <a:lnSpc>
                <a:spcPct val="100000"/>
              </a:lnSpc>
              <a:spcBef>
                <a:spcPts val="100"/>
              </a:spcBef>
            </a:pPr>
            <a:r>
              <a:rPr sz="2000" b="1" u="heavy" spc="-5" dirty="0">
                <a:uFill>
                  <a:solidFill>
                    <a:srgbClr val="000000"/>
                  </a:solidFill>
                </a:uFill>
                <a:latin typeface="Times New Roman" panose="02020603050405020304"/>
                <a:cs typeface="Times New Roman" panose="02020603050405020304"/>
              </a:rPr>
              <a:t>Existing</a:t>
            </a:r>
            <a:r>
              <a:rPr sz="2000" b="1" u="heavy" spc="-15" dirty="0">
                <a:uFill>
                  <a:solidFill>
                    <a:srgbClr val="000000"/>
                  </a:solidFill>
                </a:uFill>
                <a:latin typeface="Times New Roman" panose="02020603050405020304"/>
                <a:cs typeface="Times New Roman" panose="02020603050405020304"/>
              </a:rPr>
              <a:t> </a:t>
            </a:r>
            <a:r>
              <a:rPr sz="2000" b="1" u="heavy" dirty="0">
                <a:uFill>
                  <a:solidFill>
                    <a:srgbClr val="000000"/>
                  </a:solidFill>
                </a:uFill>
                <a:latin typeface="Times New Roman" panose="02020603050405020304"/>
                <a:cs typeface="Times New Roman" panose="02020603050405020304"/>
              </a:rPr>
              <a:t>Methods</a:t>
            </a:r>
            <a:r>
              <a:rPr sz="2000" b="1" u="heavy" spc="-35" dirty="0">
                <a:uFill>
                  <a:solidFill>
                    <a:srgbClr val="000000"/>
                  </a:solidFill>
                </a:uFill>
                <a:latin typeface="Times New Roman" panose="02020603050405020304"/>
                <a:cs typeface="Times New Roman" panose="02020603050405020304"/>
              </a:rPr>
              <a:t> </a:t>
            </a:r>
            <a:r>
              <a:rPr sz="2000" b="1" u="heavy" dirty="0">
                <a:uFill>
                  <a:solidFill>
                    <a:srgbClr val="000000"/>
                  </a:solidFill>
                </a:uFill>
                <a:latin typeface="Times New Roman" panose="02020603050405020304"/>
                <a:cs typeface="Times New Roman" panose="02020603050405020304"/>
              </a:rPr>
              <a:t>:</a:t>
            </a:r>
            <a:endParaRPr sz="2000" dirty="0">
              <a:latin typeface="Times New Roman" panose="02020603050405020304"/>
              <a:cs typeface="Times New Roman" panose="02020603050405020304"/>
            </a:endParaRPr>
          </a:p>
        </p:txBody>
      </p:sp>
      <p:sp>
        <p:nvSpPr>
          <p:cNvPr id="13" name="object 13"/>
          <p:cNvSpPr txBox="1"/>
          <p:nvPr/>
        </p:nvSpPr>
        <p:spPr>
          <a:xfrm>
            <a:off x="304800" y="3810000"/>
            <a:ext cx="8919845" cy="474489"/>
          </a:xfrm>
          <a:prstGeom prst="rect">
            <a:avLst/>
          </a:prstGeom>
        </p:spPr>
        <p:txBody>
          <a:bodyPr vert="horz" wrap="square" lIns="0" tIns="165100" rIns="0" bIns="0" rtlCol="0">
            <a:spAutoFit/>
          </a:bodyPr>
          <a:lstStyle/>
          <a:p>
            <a:pPr marL="12700">
              <a:lnSpc>
                <a:spcPct val="100000"/>
              </a:lnSpc>
              <a:spcBef>
                <a:spcPts val="1300"/>
              </a:spcBef>
            </a:pPr>
            <a:r>
              <a:rPr lang="en-US" sz="2000" dirty="0">
                <a:latin typeface="Times New Roman" panose="02020603050405020304"/>
                <a:cs typeface="Times New Roman" panose="02020603050405020304"/>
              </a:rPr>
              <a:t>.</a:t>
            </a:r>
          </a:p>
        </p:txBody>
      </p:sp>
      <p:sp>
        <p:nvSpPr>
          <p:cNvPr id="15" name="TextBox 14">
            <a:extLst>
              <a:ext uri="{FF2B5EF4-FFF2-40B4-BE49-F238E27FC236}">
                <a16:creationId xmlns:a16="http://schemas.microsoft.com/office/drawing/2014/main" id="{EAF01BE0-1B11-4B0E-8F75-8A4D53D9AECC}"/>
              </a:ext>
            </a:extLst>
          </p:cNvPr>
          <p:cNvSpPr txBox="1"/>
          <p:nvPr/>
        </p:nvSpPr>
        <p:spPr>
          <a:xfrm>
            <a:off x="264236" y="1486985"/>
            <a:ext cx="7848600" cy="5361596"/>
          </a:xfrm>
          <a:prstGeom prst="rect">
            <a:avLst/>
          </a:prstGeom>
          <a:noFill/>
        </p:spPr>
        <p:txBody>
          <a:bodyPr wrap="square">
            <a:spAutoFit/>
          </a:bodyPr>
          <a:lstStyle/>
          <a:p>
            <a:pPr marL="431800" marR="539750">
              <a:lnSpc>
                <a:spcPct val="115000"/>
              </a:lnSpc>
              <a:spcBef>
                <a:spcPts val="600"/>
              </a:spcBef>
              <a:spcAft>
                <a:spcPts val="600"/>
              </a:spcAft>
            </a:pPr>
            <a:r>
              <a:rPr lang="en-US" sz="1800" dirty="0">
                <a:solidFill>
                  <a:srgbClr val="0D0D0D"/>
                </a:solidFill>
                <a:effectLst/>
                <a:latin typeface="Times New Roman" panose="02020603050405020304" pitchFamily="18" charset="0"/>
                <a:ea typeface="Times New Roman" panose="02020603050405020304" pitchFamily="18" charset="0"/>
              </a:rPr>
              <a:t>For the number of educational institutions are increasing rapidly .There by the number of hostels are also increasing for the accommodation of the students in this institution. And hence is a lot of strain on the person who are running extra the hostel and software’s are not usually in this context. This project deals with the problems on managing a hostel and avoids the problems which occur when carried manually.</a:t>
            </a:r>
            <a:r>
              <a:rPr lang="en-US" sz="1600" dirty="0">
                <a:latin typeface="Times New Roman" panose="02020603050405020304" pitchFamily="18" charset="0"/>
                <a:ea typeface="Times New Roman" panose="02020603050405020304" pitchFamily="18" charset="0"/>
              </a:rPr>
              <a:t> </a:t>
            </a:r>
          </a:p>
          <a:p>
            <a:pPr marL="342900" marR="0" lvl="0" indent="-342900">
              <a:lnSpc>
                <a:spcPct val="150000"/>
              </a:lnSpc>
              <a:spcBef>
                <a:spcPts val="0"/>
              </a:spcBef>
              <a:spcAft>
                <a:spcPts val="0"/>
              </a:spcAft>
              <a:buSzPts val="1200"/>
              <a:buFont typeface="Symbol" panose="05050102010706020507" pitchFamily="18" charset="2"/>
              <a:buChar char=""/>
            </a:pPr>
            <a:r>
              <a:rPr lang="en-US" sz="1800" dirty="0">
                <a:solidFill>
                  <a:srgbClr val="0D0D0D"/>
                </a:solidFill>
                <a:effectLst/>
                <a:latin typeface="Times New Roman" panose="02020603050405020304" pitchFamily="18" charset="0"/>
                <a:ea typeface="Carlito"/>
                <a:cs typeface="Carlito"/>
              </a:rPr>
              <a:t>Manual hostel administration</a:t>
            </a:r>
            <a:endParaRPr lang="en-US" sz="1800" dirty="0">
              <a:effectLst/>
              <a:latin typeface="Carlito"/>
              <a:ea typeface="Carlito"/>
              <a:cs typeface="Carlito"/>
            </a:endParaRPr>
          </a:p>
          <a:p>
            <a:pPr marL="342900" marR="0" lvl="0" indent="-342900">
              <a:lnSpc>
                <a:spcPct val="150000"/>
              </a:lnSpc>
              <a:spcBef>
                <a:spcPts val="0"/>
              </a:spcBef>
              <a:spcAft>
                <a:spcPts val="0"/>
              </a:spcAft>
              <a:buSzPts val="1200"/>
              <a:buFont typeface="Symbol" panose="05050102010706020507" pitchFamily="18" charset="2"/>
              <a:buChar char=""/>
            </a:pPr>
            <a:r>
              <a:rPr lang="en-US" sz="1800" dirty="0">
                <a:solidFill>
                  <a:srgbClr val="0D0D0D"/>
                </a:solidFill>
                <a:effectLst/>
                <a:latin typeface="Times New Roman" panose="02020603050405020304" pitchFamily="18" charset="0"/>
                <a:ea typeface="Carlito"/>
                <a:cs typeface="Carlito"/>
              </a:rPr>
              <a:t>Manual allocation of facilities</a:t>
            </a:r>
            <a:endParaRPr lang="en-US" sz="1800" dirty="0">
              <a:effectLst/>
              <a:latin typeface="Carlito"/>
              <a:ea typeface="Carlito"/>
              <a:cs typeface="Carlito"/>
            </a:endParaRPr>
          </a:p>
          <a:p>
            <a:pPr marL="342900" marR="0" lvl="0" indent="-342900">
              <a:lnSpc>
                <a:spcPct val="150000"/>
              </a:lnSpc>
              <a:spcBef>
                <a:spcPts val="0"/>
              </a:spcBef>
              <a:spcAft>
                <a:spcPts val="0"/>
              </a:spcAft>
              <a:buSzPts val="1200"/>
              <a:buFont typeface="Symbol" panose="05050102010706020507" pitchFamily="18" charset="2"/>
              <a:buChar char=""/>
            </a:pPr>
            <a:r>
              <a:rPr lang="en-US" sz="1800" dirty="0">
                <a:solidFill>
                  <a:srgbClr val="0D0D0D"/>
                </a:solidFill>
                <a:effectLst/>
                <a:latin typeface="Times New Roman" panose="02020603050405020304" pitchFamily="18" charset="0"/>
                <a:ea typeface="Carlito"/>
                <a:cs typeface="Carlito"/>
              </a:rPr>
              <a:t>Wastage of resources</a:t>
            </a:r>
            <a:endParaRPr lang="en-US" sz="1800" dirty="0">
              <a:effectLst/>
              <a:latin typeface="Carlito"/>
              <a:ea typeface="Carlito"/>
              <a:cs typeface="Carlito"/>
            </a:endParaRPr>
          </a:p>
          <a:p>
            <a:pPr marL="342900" marR="0" lvl="0" indent="-342900">
              <a:lnSpc>
                <a:spcPct val="150000"/>
              </a:lnSpc>
              <a:spcBef>
                <a:spcPts val="0"/>
              </a:spcBef>
              <a:spcAft>
                <a:spcPts val="0"/>
              </a:spcAft>
              <a:buSzPts val="1200"/>
              <a:buFont typeface="Symbol" panose="05050102010706020507" pitchFamily="18" charset="2"/>
              <a:buChar char=""/>
            </a:pPr>
            <a:r>
              <a:rPr lang="en-US" sz="1800" dirty="0">
                <a:solidFill>
                  <a:srgbClr val="0D0D0D"/>
                </a:solidFill>
                <a:effectLst/>
                <a:latin typeface="Times New Roman" panose="02020603050405020304" pitchFamily="18" charset="0"/>
                <a:ea typeface="Carlito"/>
                <a:cs typeface="Carlito"/>
              </a:rPr>
              <a:t>Increase in staff workload</a:t>
            </a:r>
            <a:endParaRPr lang="en-US" sz="1800" dirty="0">
              <a:effectLst/>
              <a:latin typeface="Carlito"/>
              <a:ea typeface="Carlito"/>
              <a:cs typeface="Carlito"/>
            </a:endParaRPr>
          </a:p>
          <a:p>
            <a:pPr marL="342900" marR="0" lvl="0" indent="-342900">
              <a:lnSpc>
                <a:spcPct val="150000"/>
              </a:lnSpc>
              <a:spcBef>
                <a:spcPts val="0"/>
              </a:spcBef>
              <a:spcAft>
                <a:spcPts val="0"/>
              </a:spcAft>
              <a:buSzPts val="1200"/>
              <a:buFont typeface="Symbol" panose="05050102010706020507" pitchFamily="18" charset="2"/>
              <a:buChar char=""/>
            </a:pPr>
            <a:r>
              <a:rPr lang="en-US" sz="1800" dirty="0">
                <a:solidFill>
                  <a:srgbClr val="0D0D0D"/>
                </a:solidFill>
                <a:effectLst/>
                <a:latin typeface="Times New Roman" panose="02020603050405020304" pitchFamily="18" charset="0"/>
                <a:ea typeface="Carlito"/>
                <a:cs typeface="Carlito"/>
              </a:rPr>
              <a:t>Difficulty in retrieving hostel record of assets &amp; inventory</a:t>
            </a:r>
            <a:endParaRPr lang="en-US" sz="1800" dirty="0">
              <a:effectLst/>
              <a:latin typeface="Carlito"/>
              <a:ea typeface="Carlito"/>
              <a:cs typeface="Carlito"/>
            </a:endParaRPr>
          </a:p>
          <a:p>
            <a:pPr marL="342900" marR="0" lvl="0" indent="-342900">
              <a:lnSpc>
                <a:spcPct val="150000"/>
              </a:lnSpc>
              <a:spcBef>
                <a:spcPts val="0"/>
              </a:spcBef>
              <a:spcAft>
                <a:spcPts val="0"/>
              </a:spcAft>
              <a:buSzPts val="1200"/>
              <a:buFont typeface="Symbol" panose="05050102010706020507" pitchFamily="18" charset="2"/>
              <a:buChar char=""/>
            </a:pPr>
            <a:r>
              <a:rPr lang="en-US" sz="1800" dirty="0">
                <a:solidFill>
                  <a:srgbClr val="0D0D0D"/>
                </a:solidFill>
                <a:effectLst/>
                <a:latin typeface="Times New Roman" panose="02020603050405020304" pitchFamily="18" charset="0"/>
                <a:ea typeface="Carlito"/>
                <a:cs typeface="Carlito"/>
              </a:rPr>
              <a:t>Tedious and time consuming work</a:t>
            </a:r>
            <a:endParaRPr lang="en-US" sz="1800" dirty="0">
              <a:effectLst/>
              <a:latin typeface="Carlito"/>
              <a:ea typeface="Carlito"/>
              <a:cs typeface="Carlito"/>
            </a:endParaRPr>
          </a:p>
          <a:p>
            <a:pPr marL="342900" marR="0" lvl="0" indent="-342900">
              <a:lnSpc>
                <a:spcPct val="150000"/>
              </a:lnSpc>
              <a:spcBef>
                <a:spcPts val="0"/>
              </a:spcBef>
              <a:spcAft>
                <a:spcPts val="0"/>
              </a:spcAft>
              <a:buSzPts val="1200"/>
              <a:buFont typeface="Symbol" panose="05050102010706020507" pitchFamily="18" charset="2"/>
              <a:buChar char=""/>
            </a:pPr>
            <a:r>
              <a:rPr lang="en-US" sz="1800" dirty="0">
                <a:solidFill>
                  <a:srgbClr val="0D0D0D"/>
                </a:solidFill>
                <a:effectLst/>
                <a:latin typeface="Times New Roman" panose="02020603050405020304" pitchFamily="18" charset="0"/>
                <a:ea typeface="Carlito"/>
                <a:cs typeface="Carlito"/>
              </a:rPr>
              <a:t>Inaccuracy of data</a:t>
            </a:r>
          </a:p>
          <a:p>
            <a:pPr marL="342900" marR="0" lvl="0" indent="-342900">
              <a:lnSpc>
                <a:spcPct val="150000"/>
              </a:lnSpc>
              <a:spcBef>
                <a:spcPts val="0"/>
              </a:spcBef>
              <a:spcAft>
                <a:spcPts val="0"/>
              </a:spcAft>
              <a:buSzPts val="1200"/>
              <a:buFont typeface="Symbol" panose="05050102010706020507" pitchFamily="18" charset="2"/>
              <a:buChar char=""/>
            </a:pPr>
            <a:r>
              <a:rPr lang="en-US" dirty="0">
                <a:solidFill>
                  <a:srgbClr val="0D0D0D"/>
                </a:solidFill>
                <a:latin typeface="Times New Roman" panose="02020603050405020304" pitchFamily="18" charset="0"/>
                <a:ea typeface="Carlito"/>
                <a:cs typeface="Carlito"/>
              </a:rPr>
              <a:t>Data Duplication errors</a:t>
            </a:r>
            <a:endParaRPr lang="en-US" sz="1800" dirty="0">
              <a:effectLst/>
              <a:latin typeface="Carlito"/>
              <a:ea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970">
              <a:lnSpc>
                <a:spcPct val="100000"/>
              </a:lnSpc>
              <a:spcBef>
                <a:spcPts val="100"/>
              </a:spcBef>
            </a:pPr>
            <a:r>
              <a:rPr spc="-40" dirty="0"/>
              <a:t>Proposed</a:t>
            </a:r>
            <a:r>
              <a:rPr spc="-165" dirty="0"/>
              <a:t> </a:t>
            </a:r>
            <a:r>
              <a:rPr spc="-45" dirty="0"/>
              <a:t>System</a:t>
            </a:r>
          </a:p>
        </p:txBody>
      </p:sp>
      <p:sp>
        <p:nvSpPr>
          <p:cNvPr id="3" name="object 3"/>
          <p:cNvSpPr/>
          <p:nvPr/>
        </p:nvSpPr>
        <p:spPr>
          <a:xfrm>
            <a:off x="467639" y="1002957"/>
            <a:ext cx="8519160" cy="80010"/>
          </a:xfrm>
          <a:custGeom>
            <a:avLst/>
            <a:gdLst/>
            <a:ahLst/>
            <a:cxnLst/>
            <a:rect l="l" t="t" r="r" b="b"/>
            <a:pathLst>
              <a:path w="8519160" h="80009">
                <a:moveTo>
                  <a:pt x="8519045" y="0"/>
                </a:moveTo>
                <a:lnTo>
                  <a:pt x="0" y="0"/>
                </a:lnTo>
                <a:lnTo>
                  <a:pt x="0" y="79921"/>
                </a:lnTo>
                <a:lnTo>
                  <a:pt x="8519045" y="79921"/>
                </a:lnTo>
                <a:lnTo>
                  <a:pt x="8519045" y="0"/>
                </a:lnTo>
                <a:close/>
              </a:path>
            </a:pathLst>
          </a:custGeom>
          <a:solidFill>
            <a:srgbClr val="6E2E9E"/>
          </a:solidFill>
        </p:spPr>
        <p:txBody>
          <a:bodyPr wrap="square" lIns="0" tIns="0" rIns="0" bIns="0" rtlCol="0"/>
          <a:lstStyle/>
          <a:p>
            <a:endParaRPr/>
          </a:p>
        </p:txBody>
      </p:sp>
      <p:sp>
        <p:nvSpPr>
          <p:cNvPr id="4" name="object 4"/>
          <p:cNvSpPr txBox="1"/>
          <p:nvPr/>
        </p:nvSpPr>
        <p:spPr>
          <a:xfrm>
            <a:off x="751458" y="3429000"/>
            <a:ext cx="7641081" cy="2617191"/>
          </a:xfrm>
          <a:prstGeom prst="rect">
            <a:avLst/>
          </a:prstGeom>
        </p:spPr>
        <p:txBody>
          <a:bodyPr vert="horz" wrap="square" lIns="0" tIns="12700" rIns="0" bIns="0" rtlCol="0">
            <a:spAutoFit/>
          </a:bodyPr>
          <a:lstStyle/>
          <a:p>
            <a:pPr marL="64770">
              <a:lnSpc>
                <a:spcPct val="100000"/>
              </a:lnSpc>
              <a:spcBef>
                <a:spcPts val="1260"/>
              </a:spcBef>
            </a:pPr>
            <a:endParaRPr lang="en-US" sz="2100" b="1" u="heavy" spc="-5" dirty="0">
              <a:uFill>
                <a:solidFill>
                  <a:srgbClr val="000000"/>
                </a:solidFill>
              </a:uFill>
              <a:latin typeface="Times New Roman" panose="02020603050405020304"/>
              <a:cs typeface="Times New Roman" panose="02020603050405020304"/>
            </a:endParaRPr>
          </a:p>
          <a:p>
            <a:pPr marL="64770">
              <a:lnSpc>
                <a:spcPct val="100000"/>
              </a:lnSpc>
              <a:spcBef>
                <a:spcPts val="1260"/>
              </a:spcBef>
            </a:pPr>
            <a:r>
              <a:rPr sz="2100" b="1" u="heavy" spc="-5" dirty="0">
                <a:uFill>
                  <a:solidFill>
                    <a:srgbClr val="000000"/>
                  </a:solidFill>
                </a:uFill>
                <a:latin typeface="Times New Roman" panose="02020603050405020304"/>
                <a:cs typeface="Times New Roman" panose="02020603050405020304"/>
              </a:rPr>
              <a:t>Advantages:</a:t>
            </a:r>
            <a:endParaRPr sz="2100" dirty="0">
              <a:latin typeface="Times New Roman" panose="02020603050405020304"/>
              <a:cs typeface="Times New Roman" panose="02020603050405020304"/>
            </a:endParaRPr>
          </a:p>
          <a:p>
            <a:pPr marL="355600" indent="-343535">
              <a:lnSpc>
                <a:spcPct val="100000"/>
              </a:lnSpc>
              <a:spcBef>
                <a:spcPts val="1200"/>
              </a:spcBef>
              <a:buFont typeface="Wingdings" panose="05000000000000000000"/>
              <a:buChar char=""/>
              <a:tabLst>
                <a:tab pos="356235" algn="l"/>
              </a:tabLst>
            </a:pPr>
            <a:r>
              <a:rPr sz="2000" dirty="0">
                <a:latin typeface="Times New Roman" panose="02020603050405020304"/>
                <a:cs typeface="Times New Roman" panose="02020603050405020304"/>
              </a:rPr>
              <a:t>High</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performance.</a:t>
            </a:r>
          </a:p>
          <a:p>
            <a:pPr marL="355600" indent="-343535">
              <a:lnSpc>
                <a:spcPct val="100000"/>
              </a:lnSpc>
              <a:spcBef>
                <a:spcPts val="1200"/>
              </a:spcBef>
              <a:buFont typeface="Wingdings" panose="05000000000000000000"/>
              <a:buChar char=""/>
              <a:tabLst>
                <a:tab pos="356235" algn="l"/>
              </a:tabLst>
            </a:pPr>
            <a:r>
              <a:rPr sz="2000" dirty="0">
                <a:latin typeface="Times New Roman" panose="02020603050405020304"/>
                <a:cs typeface="Times New Roman" panose="02020603050405020304"/>
              </a:rPr>
              <a:t>High</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accuracy</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rate.</a:t>
            </a:r>
            <a:endParaRPr sz="2000" dirty="0">
              <a:latin typeface="Times New Roman" panose="02020603050405020304"/>
              <a:cs typeface="Times New Roman" panose="02020603050405020304"/>
            </a:endParaRPr>
          </a:p>
          <a:p>
            <a:pPr marL="355600" marR="104140" indent="-343535">
              <a:lnSpc>
                <a:spcPct val="150000"/>
              </a:lnSpc>
              <a:buFont typeface="Wingdings" panose="05000000000000000000"/>
              <a:buChar char=""/>
              <a:tabLst>
                <a:tab pos="356235" algn="l"/>
              </a:tabLst>
            </a:pPr>
            <a:r>
              <a:rPr sz="2000" dirty="0">
                <a:latin typeface="Times New Roman" panose="02020603050405020304"/>
                <a:cs typeface="Times New Roman" panose="02020603050405020304"/>
              </a:rPr>
              <a:t>Process</a:t>
            </a:r>
            <a:r>
              <a:rPr sz="2000" spc="25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data</a:t>
            </a:r>
            <a:r>
              <a:rPr sz="2000" spc="254"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254" dirty="0">
                <a:latin typeface="Times New Roman" panose="02020603050405020304"/>
                <a:cs typeface="Times New Roman" panose="02020603050405020304"/>
              </a:rPr>
              <a:t> </a:t>
            </a:r>
            <a:r>
              <a:rPr sz="2000" dirty="0">
                <a:latin typeface="Times New Roman" panose="02020603050405020304"/>
                <a:cs typeface="Times New Roman" panose="02020603050405020304"/>
              </a:rPr>
              <a:t>gives</a:t>
            </a:r>
            <a:r>
              <a:rPr sz="2000" spc="26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result</a:t>
            </a:r>
            <a:r>
              <a:rPr sz="2000" spc="25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a:t>
            </a:r>
            <a:r>
              <a:rPr sz="2000" spc="265" dirty="0">
                <a:latin typeface="Times New Roman" panose="02020603050405020304"/>
                <a:cs typeface="Times New Roman" panose="02020603050405020304"/>
              </a:rPr>
              <a:t> </a:t>
            </a:r>
            <a:r>
              <a:rPr sz="2000" dirty="0">
                <a:latin typeface="Times New Roman" panose="02020603050405020304"/>
                <a:cs typeface="Times New Roman" panose="02020603050405020304"/>
              </a:rPr>
              <a:t>very</a:t>
            </a:r>
            <a:r>
              <a:rPr sz="2000" spc="26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less</a:t>
            </a:r>
            <a:r>
              <a:rPr sz="2000" spc="25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time</a:t>
            </a:r>
            <a:r>
              <a:rPr sz="2000" spc="250" dirty="0">
                <a:latin typeface="Times New Roman" panose="02020603050405020304"/>
                <a:cs typeface="Times New Roman" panose="02020603050405020304"/>
              </a:rPr>
              <a:t> </a:t>
            </a:r>
            <a:r>
              <a:rPr sz="2000" dirty="0">
                <a:latin typeface="Times New Roman" panose="02020603050405020304"/>
                <a:cs typeface="Times New Roman" panose="02020603050405020304"/>
              </a:rPr>
              <a:t>compared</a:t>
            </a:r>
            <a:r>
              <a:rPr sz="2000" spc="265"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26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existing </a:t>
            </a:r>
            <a:r>
              <a:rPr sz="2000" spc="-484"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system.</a:t>
            </a:r>
            <a:endParaRPr sz="2000" dirty="0">
              <a:latin typeface="Times New Roman" panose="02020603050405020304"/>
              <a:cs typeface="Times New Roman" panose="02020603050405020304"/>
            </a:endParaRPr>
          </a:p>
        </p:txBody>
      </p:sp>
      <p:sp>
        <p:nvSpPr>
          <p:cNvPr id="5" name="TextBox 4">
            <a:extLst>
              <a:ext uri="{FF2B5EF4-FFF2-40B4-BE49-F238E27FC236}">
                <a16:creationId xmlns:a16="http://schemas.microsoft.com/office/drawing/2014/main" id="{D57FCAB7-65AC-42A1-ABBD-F72FFCB8D1F6}"/>
              </a:ext>
            </a:extLst>
          </p:cNvPr>
          <p:cNvSpPr txBox="1"/>
          <p:nvPr/>
        </p:nvSpPr>
        <p:spPr>
          <a:xfrm rot="10800000" flipH="1" flipV="1">
            <a:off x="838198" y="1451610"/>
            <a:ext cx="7848602" cy="2031325"/>
          </a:xfrm>
          <a:prstGeom prst="rect">
            <a:avLst/>
          </a:prstGeom>
          <a:noFill/>
        </p:spPr>
        <p:txBody>
          <a:bodyPr wrap="square" rtlCol="0">
            <a:sp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Hostel facilities which are managed manually can use this application for the data management of hostel students. Not only admin but also user can use the application for the booking of hostel room and can also see the facilities provided by the hostel. Hostel fee can also be paid by the user which is provided in this application. This model is designed by considering all the demerits of existing model. This model is designed by using html, </a:t>
            </a:r>
            <a:r>
              <a:rPr lang="en-US" sz="1800" dirty="0" err="1">
                <a:solidFill>
                  <a:srgbClr val="000000"/>
                </a:solidFill>
                <a:effectLst/>
                <a:latin typeface="Times New Roman" panose="02020603050405020304" pitchFamily="18" charset="0"/>
                <a:ea typeface="Times New Roman" panose="02020603050405020304" pitchFamily="18" charset="0"/>
              </a:rPr>
              <a:t>css</a:t>
            </a:r>
            <a:r>
              <a:rPr lang="en-US" sz="1800" dirty="0">
                <a:solidFill>
                  <a:srgbClr val="000000"/>
                </a:solidFill>
                <a:effectLst/>
                <a:latin typeface="Times New Roman" panose="02020603050405020304" pitchFamily="18" charset="0"/>
                <a:ea typeface="Times New Roman" panose="02020603050405020304" pitchFamily="18" charset="0"/>
              </a:rPr>
              <a:t>, bootstrap and React </a:t>
            </a:r>
            <a:r>
              <a:rPr lang="en-US" sz="1800" dirty="0" err="1">
                <a:solidFill>
                  <a:srgbClr val="000000"/>
                </a:solidFill>
                <a:effectLst/>
                <a:latin typeface="Times New Roman" panose="02020603050405020304" pitchFamily="18" charset="0"/>
                <a:ea typeface="Times New Roman" panose="02020603050405020304" pitchFamily="18" charset="0"/>
              </a:rPr>
              <a:t>js</a:t>
            </a:r>
            <a:r>
              <a:rPr lang="en-US" sz="1800" dirty="0">
                <a:solidFill>
                  <a:srgbClr val="000000"/>
                </a:solidFill>
                <a:effectLst/>
                <a:latin typeface="Times New Roman" panose="02020603050405020304" pitchFamily="18" charset="0"/>
                <a:ea typeface="Times New Roman" panose="02020603050405020304" pitchFamily="18" charset="0"/>
              </a:rPr>
              <a:t>. Whereas Node </a:t>
            </a:r>
            <a:r>
              <a:rPr lang="en-US" sz="1800" dirty="0" err="1">
                <a:solidFill>
                  <a:srgbClr val="000000"/>
                </a:solidFill>
                <a:effectLst/>
                <a:latin typeface="Times New Roman" panose="02020603050405020304" pitchFamily="18" charset="0"/>
                <a:ea typeface="Times New Roman" panose="02020603050405020304" pitchFamily="18" charset="0"/>
              </a:rPr>
              <a:t>js</a:t>
            </a:r>
            <a:r>
              <a:rPr lang="en-US" sz="1800" dirty="0">
                <a:solidFill>
                  <a:srgbClr val="000000"/>
                </a:solidFill>
                <a:effectLst/>
                <a:latin typeface="Times New Roman" panose="02020603050405020304" pitchFamily="18" charset="0"/>
                <a:ea typeface="Times New Roman" panose="02020603050405020304" pitchFamily="18" charset="0"/>
              </a:rPr>
              <a:t> and express </a:t>
            </a:r>
            <a:r>
              <a:rPr lang="en-US" sz="1800" dirty="0" err="1">
                <a:solidFill>
                  <a:srgbClr val="000000"/>
                </a:solidFill>
                <a:effectLst/>
                <a:latin typeface="Times New Roman" panose="02020603050405020304" pitchFamily="18" charset="0"/>
                <a:ea typeface="Times New Roman" panose="02020603050405020304" pitchFamily="18" charset="0"/>
              </a:rPr>
              <a:t>js</a:t>
            </a:r>
            <a:r>
              <a:rPr lang="en-US" sz="1800" dirty="0">
                <a:solidFill>
                  <a:srgbClr val="000000"/>
                </a:solidFill>
                <a:effectLst/>
                <a:latin typeface="Times New Roman" panose="02020603050405020304" pitchFamily="18" charset="0"/>
                <a:ea typeface="Times New Roman" panose="02020603050405020304" pitchFamily="18" charset="0"/>
              </a:rPr>
              <a:t> is used a back end.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0242-8508-49B5-A976-08A5DB63E920}"/>
              </a:ext>
            </a:extLst>
          </p:cNvPr>
          <p:cNvSpPr>
            <a:spLocks noGrp="1"/>
          </p:cNvSpPr>
          <p:nvPr>
            <p:ph type="title"/>
          </p:nvPr>
        </p:nvSpPr>
        <p:spPr>
          <a:xfrm>
            <a:off x="2668155" y="339026"/>
            <a:ext cx="3807688" cy="492443"/>
          </a:xfrm>
        </p:spPr>
        <p:txBody>
          <a:bodyPr/>
          <a:lstStyle/>
          <a:p>
            <a:r>
              <a:rPr lang="en-US" dirty="0"/>
              <a:t>Requirements</a:t>
            </a:r>
          </a:p>
        </p:txBody>
      </p:sp>
      <p:sp>
        <p:nvSpPr>
          <p:cNvPr id="3" name="Text Placeholder 2">
            <a:extLst>
              <a:ext uri="{FF2B5EF4-FFF2-40B4-BE49-F238E27FC236}">
                <a16:creationId xmlns:a16="http://schemas.microsoft.com/office/drawing/2014/main" id="{F6304761-18D5-4E59-B39E-6FC12D7C2B96}"/>
              </a:ext>
            </a:extLst>
          </p:cNvPr>
          <p:cNvSpPr>
            <a:spLocks noGrp="1"/>
          </p:cNvSpPr>
          <p:nvPr>
            <p:ph type="body" idx="1"/>
          </p:nvPr>
        </p:nvSpPr>
        <p:spPr>
          <a:xfrm>
            <a:off x="318236" y="1700288"/>
            <a:ext cx="8369300" cy="3354765"/>
          </a:xfrm>
        </p:spPr>
        <p:txBody>
          <a:bodyPr/>
          <a:lstStyle/>
          <a:p>
            <a:pPr marL="101600" marR="0">
              <a:spcBef>
                <a:spcPts val="445"/>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Software Requirements:</a:t>
            </a:r>
            <a:endParaRPr lang="en-US" sz="1800" b="1" dirty="0">
              <a:effectLst/>
              <a:latin typeface="Times New Roman" panose="02020603050405020304" pitchFamily="18" charset="0"/>
              <a:ea typeface="Times New Roman" panose="02020603050405020304" pitchFamily="18" charset="0"/>
            </a:endParaRPr>
          </a:p>
          <a:p>
            <a:pPr marL="101600" marR="0">
              <a:lnSpc>
                <a:spcPct val="150000"/>
              </a:lnSpc>
              <a:spcBef>
                <a:spcPts val="445"/>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0" dirty="0">
                <a:solidFill>
                  <a:srgbClr val="000000"/>
                </a:solidFill>
                <a:effectLst/>
                <a:latin typeface="Times New Roman" panose="02020603050405020304" pitchFamily="18" charset="0"/>
                <a:ea typeface="Times New Roman" panose="02020603050405020304" pitchFamily="18" charset="0"/>
              </a:rPr>
              <a:t>Operating Systems      : Windows 10 and Above</a:t>
            </a:r>
            <a:endParaRPr lang="en-US" sz="1800" b="1" dirty="0">
              <a:effectLst/>
              <a:latin typeface="Times New Roman" panose="02020603050405020304" pitchFamily="18" charset="0"/>
              <a:ea typeface="Times New Roman" panose="02020603050405020304" pitchFamily="18" charset="0"/>
            </a:endParaRPr>
          </a:p>
          <a:p>
            <a:pPr marL="101600" marR="0">
              <a:lnSpc>
                <a:spcPct val="150000"/>
              </a:lnSpc>
              <a:spcBef>
                <a:spcPts val="445"/>
              </a:spcBef>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rPr>
              <a:t>              Technology                 : Web browser (chrome, fire fox)</a:t>
            </a:r>
            <a:endParaRPr lang="en-US" sz="1800" b="1" dirty="0">
              <a:effectLst/>
              <a:latin typeface="Times New Roman" panose="02020603050405020304" pitchFamily="18" charset="0"/>
              <a:ea typeface="Times New Roman" panose="02020603050405020304" pitchFamily="18" charset="0"/>
            </a:endParaRPr>
          </a:p>
          <a:p>
            <a:pPr marL="101600" marR="0">
              <a:lnSpc>
                <a:spcPct val="150000"/>
              </a:lnSpc>
              <a:spcBef>
                <a:spcPts val="445"/>
              </a:spcBef>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rPr>
              <a:t>              Front end                     : Html, </a:t>
            </a:r>
            <a:r>
              <a:rPr lang="en-US" sz="1800" b="0" dirty="0" err="1">
                <a:solidFill>
                  <a:srgbClr val="000000"/>
                </a:solidFill>
                <a:effectLst/>
                <a:latin typeface="Times New Roman" panose="02020603050405020304" pitchFamily="18" charset="0"/>
                <a:ea typeface="Times New Roman" panose="02020603050405020304" pitchFamily="18" charset="0"/>
              </a:rPr>
              <a:t>css</a:t>
            </a:r>
            <a:r>
              <a:rPr lang="en-US" sz="1800" b="0" dirty="0">
                <a:solidFill>
                  <a:srgbClr val="000000"/>
                </a:solidFill>
                <a:effectLst/>
                <a:latin typeface="Times New Roman" panose="02020603050405020304" pitchFamily="18" charset="0"/>
                <a:ea typeface="Times New Roman" panose="02020603050405020304" pitchFamily="18" charset="0"/>
              </a:rPr>
              <a:t>, bootstrap and React </a:t>
            </a:r>
            <a:r>
              <a:rPr lang="en-US" sz="1800" b="0" dirty="0" err="1">
                <a:solidFill>
                  <a:srgbClr val="000000"/>
                </a:solidFill>
                <a:effectLst/>
                <a:latin typeface="Times New Roman" panose="02020603050405020304" pitchFamily="18" charset="0"/>
                <a:ea typeface="Times New Roman" panose="02020603050405020304" pitchFamily="18" charset="0"/>
              </a:rPr>
              <a:t>js</a:t>
            </a:r>
            <a:endParaRPr lang="en-US" sz="1800" b="1" dirty="0">
              <a:effectLst/>
              <a:latin typeface="Times New Roman" panose="02020603050405020304" pitchFamily="18" charset="0"/>
              <a:ea typeface="Times New Roman" panose="02020603050405020304" pitchFamily="18" charset="0"/>
            </a:endParaRPr>
          </a:p>
          <a:p>
            <a:pPr marL="101600" marR="0">
              <a:lnSpc>
                <a:spcPct val="150000"/>
              </a:lnSpc>
              <a:spcBef>
                <a:spcPts val="445"/>
              </a:spcBef>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rPr>
              <a:t>              Back end                      : Node </a:t>
            </a:r>
            <a:r>
              <a:rPr lang="en-US" sz="1800" b="0" dirty="0" err="1">
                <a:solidFill>
                  <a:srgbClr val="000000"/>
                </a:solidFill>
                <a:effectLst/>
                <a:latin typeface="Times New Roman" panose="02020603050405020304" pitchFamily="18" charset="0"/>
                <a:ea typeface="Times New Roman" panose="02020603050405020304" pitchFamily="18" charset="0"/>
              </a:rPr>
              <a:t>js</a:t>
            </a:r>
            <a:r>
              <a:rPr lang="en-US" sz="1800" b="0" dirty="0">
                <a:solidFill>
                  <a:srgbClr val="000000"/>
                </a:solidFill>
                <a:effectLst/>
                <a:latin typeface="Times New Roman" panose="02020603050405020304" pitchFamily="18" charset="0"/>
                <a:ea typeface="Times New Roman" panose="02020603050405020304" pitchFamily="18" charset="0"/>
              </a:rPr>
              <a:t> and express </a:t>
            </a:r>
            <a:r>
              <a:rPr lang="en-US" sz="1800" b="0" dirty="0" err="1">
                <a:solidFill>
                  <a:srgbClr val="000000"/>
                </a:solidFill>
                <a:effectLst/>
                <a:latin typeface="Times New Roman" panose="02020603050405020304" pitchFamily="18" charset="0"/>
                <a:ea typeface="Times New Roman" panose="02020603050405020304" pitchFamily="18" charset="0"/>
              </a:rPr>
              <a:t>js</a:t>
            </a:r>
            <a:endParaRPr lang="en-US" sz="1800" b="1" dirty="0">
              <a:effectLst/>
              <a:latin typeface="Times New Roman" panose="02020603050405020304" pitchFamily="18" charset="0"/>
              <a:ea typeface="Times New Roman" panose="02020603050405020304" pitchFamily="18" charset="0"/>
            </a:endParaRPr>
          </a:p>
          <a:p>
            <a:pPr marL="101600" marR="0">
              <a:lnSpc>
                <a:spcPct val="150000"/>
              </a:lnSpc>
              <a:spcBef>
                <a:spcPts val="445"/>
              </a:spcBef>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rPr>
              <a:t>              Image storage              : </a:t>
            </a:r>
            <a:r>
              <a:rPr lang="en-US" sz="1800" b="0" dirty="0" err="1">
                <a:solidFill>
                  <a:srgbClr val="000000"/>
                </a:solidFill>
                <a:effectLst/>
                <a:latin typeface="Times New Roman" panose="02020603050405020304" pitchFamily="18" charset="0"/>
                <a:ea typeface="Times New Roman" panose="02020603050405020304" pitchFamily="18" charset="0"/>
              </a:rPr>
              <a:t>cloudinary</a:t>
            </a:r>
            <a:endParaRPr lang="en-US" sz="1800" b="1" dirty="0">
              <a:effectLst/>
              <a:latin typeface="Times New Roman" panose="02020603050405020304" pitchFamily="18" charset="0"/>
              <a:ea typeface="Times New Roman" panose="02020603050405020304" pitchFamily="18" charset="0"/>
            </a:endParaRPr>
          </a:p>
          <a:p>
            <a:pPr marL="101600" marR="0">
              <a:lnSpc>
                <a:spcPct val="150000"/>
              </a:lnSpc>
              <a:spcBef>
                <a:spcPts val="445"/>
              </a:spcBef>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rPr>
              <a:t>              Database                      : </a:t>
            </a:r>
            <a:r>
              <a:rPr lang="en-US" sz="1800" b="0" dirty="0" err="1">
                <a:solidFill>
                  <a:srgbClr val="000000"/>
                </a:solidFill>
                <a:effectLst/>
                <a:latin typeface="Times New Roman" panose="02020603050405020304" pitchFamily="18" charset="0"/>
                <a:ea typeface="Times New Roman" panose="02020603050405020304" pitchFamily="18" charset="0"/>
              </a:rPr>
              <a:t>mongoDB</a:t>
            </a:r>
            <a:r>
              <a:rPr lang="en-US" sz="1800" b="0" dirty="0">
                <a:solidFill>
                  <a:srgbClr val="000000"/>
                </a:solidFill>
                <a:effectLst/>
                <a:latin typeface="Times New Roman" panose="02020603050405020304" pitchFamily="18" charset="0"/>
                <a:ea typeface="Times New Roman" panose="02020603050405020304" pitchFamily="18" charset="0"/>
              </a:rPr>
              <a:t> Atlas</a:t>
            </a:r>
            <a:endParaRPr lang="en-US" sz="18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9423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304800"/>
            <a:ext cx="6758305" cy="504825"/>
          </a:xfrm>
          <a:prstGeom prst="rect">
            <a:avLst/>
          </a:prstGeom>
        </p:spPr>
        <p:txBody>
          <a:bodyPr vert="horz" wrap="square" lIns="0" tIns="12700" rIns="0" bIns="0" rtlCol="0">
            <a:spAutoFit/>
          </a:bodyPr>
          <a:lstStyle/>
          <a:p>
            <a:pPr marL="13970">
              <a:lnSpc>
                <a:spcPct val="100000"/>
              </a:lnSpc>
              <a:spcBef>
                <a:spcPts val="100"/>
              </a:spcBef>
            </a:pPr>
            <a:r>
              <a:rPr spc="-40" dirty="0"/>
              <a:t>Proposed</a:t>
            </a:r>
            <a:r>
              <a:rPr spc="-165" dirty="0"/>
              <a:t> </a:t>
            </a:r>
            <a:r>
              <a:rPr spc="-45" dirty="0"/>
              <a:t>System</a:t>
            </a:r>
            <a:r>
              <a:rPr lang="en-IN" spc="-45" dirty="0"/>
              <a:t> Architecture</a:t>
            </a:r>
          </a:p>
        </p:txBody>
      </p:sp>
      <p:sp>
        <p:nvSpPr>
          <p:cNvPr id="3" name="object 3"/>
          <p:cNvSpPr/>
          <p:nvPr/>
        </p:nvSpPr>
        <p:spPr>
          <a:xfrm>
            <a:off x="467639" y="1002957"/>
            <a:ext cx="8519160" cy="80010"/>
          </a:xfrm>
          <a:custGeom>
            <a:avLst/>
            <a:gdLst/>
            <a:ahLst/>
            <a:cxnLst/>
            <a:rect l="l" t="t" r="r" b="b"/>
            <a:pathLst>
              <a:path w="8519160" h="80009">
                <a:moveTo>
                  <a:pt x="8519045" y="0"/>
                </a:moveTo>
                <a:lnTo>
                  <a:pt x="0" y="0"/>
                </a:lnTo>
                <a:lnTo>
                  <a:pt x="0" y="79921"/>
                </a:lnTo>
                <a:lnTo>
                  <a:pt x="8519045" y="79921"/>
                </a:lnTo>
                <a:lnTo>
                  <a:pt x="8519045" y="0"/>
                </a:lnTo>
                <a:close/>
              </a:path>
            </a:pathLst>
          </a:custGeom>
          <a:solidFill>
            <a:srgbClr val="6E2E9E"/>
          </a:solidFill>
        </p:spPr>
        <p:txBody>
          <a:bodyPr wrap="square" lIns="0" tIns="0" rIns="0" bIns="0" rtlCol="0"/>
          <a:lstStyle/>
          <a:p>
            <a:endParaRPr/>
          </a:p>
        </p:txBody>
      </p:sp>
      <p:pic>
        <p:nvPicPr>
          <p:cNvPr id="6" name="Content Placeholder 5">
            <a:extLst>
              <a:ext uri="{FF2B5EF4-FFF2-40B4-BE49-F238E27FC236}">
                <a16:creationId xmlns:a16="http://schemas.microsoft.com/office/drawing/2014/main" id="{A8E27CD3-59D4-40EA-B0F6-60D50C0936FE}"/>
              </a:ext>
            </a:extLst>
          </p:cNvPr>
          <p:cNvPicPr>
            <a:picLocks noGrp="1" noChangeAspect="1"/>
          </p:cNvPicPr>
          <p:nvPr>
            <p:ph sz="half" idx="2"/>
          </p:nvPr>
        </p:nvPicPr>
        <p:blipFill>
          <a:blip r:embed="rId2"/>
          <a:stretch>
            <a:fillRect/>
          </a:stretch>
        </p:blipFill>
        <p:spPr>
          <a:xfrm>
            <a:off x="304800" y="1470497"/>
            <a:ext cx="7924800" cy="43950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944</Words>
  <Application>Microsoft Office PowerPoint</Application>
  <PresentationFormat>On-screen Show (4:3)</PresentationFormat>
  <Paragraphs>73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Carlito</vt:lpstr>
      <vt:lpstr>Symbol</vt:lpstr>
      <vt:lpstr>Times New Roman</vt:lpstr>
      <vt:lpstr>Wingdings</vt:lpstr>
      <vt:lpstr>Office Theme</vt:lpstr>
      <vt:lpstr>PowerPoint Presentation</vt:lpstr>
      <vt:lpstr>Table of Contents:</vt:lpstr>
      <vt:lpstr>Abstract</vt:lpstr>
      <vt:lpstr>Introduction</vt:lpstr>
      <vt:lpstr>Literature Survey</vt:lpstr>
      <vt:lpstr>Literature Survey</vt:lpstr>
      <vt:lpstr>Proposed System</vt:lpstr>
      <vt:lpstr>Requirements</vt:lpstr>
      <vt:lpstr>Proposed System Architecture</vt:lpstr>
      <vt:lpstr>      RESULTS</vt:lpstr>
      <vt:lpstr>PowerPoint Presentation</vt:lpstr>
      <vt:lpstr>PowerPoint Presentation</vt:lpstr>
      <vt:lpstr>PowerPoint Presentation</vt:lpstr>
      <vt:lpstr>PowerPoint Presentation</vt:lpstr>
      <vt:lpstr>PowerPoint Presentation</vt:lpstr>
      <vt:lpstr>PowerPoint Presentation</vt:lpstr>
      <vt:lpstr>      Conclusion And Futer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Pavan Kanuganti</cp:lastModifiedBy>
  <cp:revision>4</cp:revision>
  <dcterms:created xsi:type="dcterms:W3CDTF">2022-10-26T12:02:00Z</dcterms:created>
  <dcterms:modified xsi:type="dcterms:W3CDTF">2022-10-28T19:20:34Z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2021-11-24T16:30:00Z</vt:filetime>
  </property>
  <property fmtid="{D5CDD505-2E9C-101B-9397-08002B2CF9AE}" pid="3" name="Creator">
    <vt:lpwstr>Impress</vt:lpwstr>
  </property>
  <property fmtid="{D5CDD505-2E9C-101B-9397-08002B2CF9AE}" pid="4" name="LastSaved">
    <vt:filetime>2021-11-24T16:30:00Z</vt:filetime>
  </property>
  <property fmtid="{D5CDD505-2E9C-101B-9397-08002B2CF9AE}" pid="5" name="ICV">
    <vt:lpwstr>39DE1AF0BFAF4FA6A72BB0556E3007EC</vt:lpwstr>
  </property>
  <property fmtid="{D5CDD505-2E9C-101B-9397-08002B2CF9AE}" pid="6" name="KSOProductBuildVer">
    <vt:lpwstr>1033-11.2.0.11380</vt:lpwstr>
  </property>
</Properties>
</file>