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6" r:id="rId4"/>
    <p:sldId id="297" r:id="rId5"/>
    <p:sldId id="295" r:id="rId6"/>
    <p:sldId id="260" r:id="rId7"/>
    <p:sldId id="273" r:id="rId8"/>
    <p:sldId id="292" r:id="rId9"/>
    <p:sldId id="291" r:id="rId10"/>
    <p:sldId id="298" r:id="rId11"/>
    <p:sldId id="293" r:id="rId12"/>
    <p:sldId id="263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d Ur Rehman" initials="NUR" lastIdx="1" clrIdx="0">
    <p:extLst>
      <p:ext uri="{19B8F6BF-5375-455C-9EA6-DF929625EA0E}">
        <p15:presenceInfo xmlns:p15="http://schemas.microsoft.com/office/powerpoint/2012/main" userId="ddf29767464975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56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3A07B-F5EF-4708-A163-A40E775D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en-US" altLang="en-US"/>
              <a:t>Click here to edit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35CE19-193F-4A84-8CF0-75549FC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Click here to edit master subtitle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73B87-5714-4BCD-97E2-F76FBED0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8D0C0-EC02-4D7E-BBF6-79561A2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0469A-C551-4408-85A3-FEAA36CC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867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7CA6F-16D7-430A-88D4-05BDAE6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D90B4-F101-454E-A31A-63360D268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22E5D-F922-4BFE-90C6-1DFBA3B0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F7443-31FB-42FA-892C-B490BE00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370AA-3AB2-400F-BCBE-BDCE760D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915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15E8A-A948-43A4-BBDA-20A16E857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DBE9A-F799-41F6-A5E4-517110EBD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A11B-E4DC-46B6-9AA3-A8B97053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8FBBD-8889-436C-8D56-11D436E1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693F9-3291-4540-9452-D0E326A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033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E841D-21F2-4938-AD45-0D3D10E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62224-63F6-4640-96F0-A9701AC5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FC8AE-CC47-4429-9E02-077590BE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A9E0-B475-4624-97A0-6D8FAC96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937F9-A25B-4258-8EB5-4588F365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878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E61E9-753F-4328-9F08-7F916E8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en-US" altLang="en-US"/>
              <a:t>Click here to edit master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7D1FB-B843-4020-89E6-C4BCE1E44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/>
              <a:t>Click here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9B250-09FB-4853-9BA5-21DF095E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276BE-FB4A-428C-B9E5-77F7317B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D4362-3750-4BA7-8FB1-586FC1E2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602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2A298-7D53-4153-9498-4B673A8A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9F101-2465-4F46-9542-0C97A1787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EB3B6-B93B-4BB2-9763-11189D1D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CA2EE-4076-45EC-BA48-4F2B85AD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8741E-F057-4C0C-8E67-48A71FD1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30B8F-4474-49DD-9543-14C18B5B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384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C69FA-E39C-4048-BBA1-575D7BF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D407B-F931-4967-945F-5EC72FD1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C18F8-7006-463D-A65F-FB0B981B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575202-4FCE-4A60-A2D5-D262BC4AE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334542-2F84-4E4C-995E-0D3832136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6DF2D4-6481-4B0F-B1D6-BF0E5B9D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34A124-A4D7-433C-ACAC-6821C661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E72F80-0315-4F3A-8619-D21BFD34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0391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8F661-B5AB-4864-80BB-B68500AC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9FBB36-2F02-43FB-AC3F-9EF6CA3F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F6FA0F-D939-4D38-92B2-3D49DFD9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C8EB2-72E0-42EE-A0E5-EB6CBD11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808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3B7289-0DB8-446B-AFA8-E865B9D4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B6A8C8-BC43-4810-9CF0-C19DFD59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5A8A9-2D94-4AFF-ACF4-FE4295B0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456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8CD5-358D-4DEF-908D-5091018C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 sz="3000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ECCE1-F983-473B-B077-36992AF5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6480D-2AD0-4429-8D2E-10CB87A0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4CF3E-0636-49C9-B711-98B2064A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E071F-ED3D-4582-A4DC-63CC45A8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8D77A-5EF3-4A5C-AFFC-E60EC531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549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92AF-9D18-465D-B402-22FC98E8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 sz="3000"/>
              <a:t>Click here to edit master header styles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248DD4-BF0D-450F-91C8-DC61010E4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B84CBA-E0EC-4B52-B7F0-97A8388BB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1AC07-79E2-4578-A43A-9C254319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EFF18-F059-4038-BCB1-30DD4C63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24A4F-B2B2-4D53-A271-71B0BEA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408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01B79B-FB92-4CA4-88BE-1495DD14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F16F2-2FC9-417C-B649-A647003A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5683-0BAF-4F92-9608-690539197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8DF55F56-227C-4703-AB97-4F19C8BDDB1B}" type="datetimeFigureOut">
              <a:rPr lang="en-US" altLang="en-US" sz="1100" smtClean="0"/>
              <a:t>4/4/2024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A98A2-D18D-489C-A1B8-6F306E5BC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BB3F9-1328-4ED7-8234-959EEDB56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6B7258E-AE4C-4B87-863C-98943023A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7F8EF91-4980-4130-A333-6E0E3C55D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58" y="-60960"/>
            <a:ext cx="12406315" cy="69799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A567BF-2783-45DF-8C16-70D196A9E2B2}"/>
              </a:ext>
            </a:extLst>
          </p:cNvPr>
          <p:cNvSpPr txBox="1"/>
          <p:nvPr/>
        </p:nvSpPr>
        <p:spPr>
          <a:xfrm>
            <a:off x="378069" y="1752403"/>
            <a:ext cx="5357275" cy="13398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en-US" sz="8800" dirty="0">
                <a:solidFill>
                  <a:srgbClr val="F57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SC"/>
                <a:ea typeface="Source Han Sans SC"/>
              </a:rPr>
              <a:t>Online Tutor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BE7426-52D7-4D27-9B0B-1F88FC47FAD4}"/>
              </a:ext>
            </a:extLst>
          </p:cNvPr>
          <p:cNvSpPr txBox="1"/>
          <p:nvPr/>
        </p:nvSpPr>
        <p:spPr>
          <a:xfrm>
            <a:off x="2826398" y="2736952"/>
            <a:ext cx="4357589" cy="6310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en-US" sz="66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SC"/>
                <a:ea typeface="Source Han Sans SC"/>
              </a:rPr>
              <a:t>Finder System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07054FA-3520-40B8-97EE-E225515D1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8" t="36850" r="40206" b="49675"/>
          <a:stretch>
            <a:fillRect/>
          </a:stretch>
        </p:blipFill>
        <p:spPr>
          <a:xfrm>
            <a:off x="2826398" y="436301"/>
            <a:ext cx="1994914" cy="9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9984"/>
      </p:ext>
    </p:extLst>
  </p:cSld>
  <p:clrMapOvr>
    <a:masterClrMapping/>
  </p:clrMapOvr>
  <p:transition spd="slow" advClick="0" advTm="2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102995" y="567219"/>
            <a:ext cx="3206482" cy="647158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32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Tools &amp; Techniques</a:t>
            </a:r>
          </a:p>
        </p:txBody>
      </p:sp>
      <p:pic>
        <p:nvPicPr>
          <p:cNvPr id="2" name="图片 64">
            <a:extLst>
              <a:ext uri="{FF2B5EF4-FFF2-40B4-BE49-F238E27FC236}">
                <a16:creationId xmlns:a16="http://schemas.microsoft.com/office/drawing/2014/main" id="{1EC34131-C1C9-26D7-A42F-E4B7E973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89" y="3931229"/>
            <a:ext cx="2368153" cy="2368153"/>
          </a:xfrm>
          <a:prstGeom prst="rect">
            <a:avLst/>
          </a:prstGeom>
          <a:solidFill>
            <a:srgbClr val="F57B3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6D0250-F417-2871-0138-8701F412227D}"/>
              </a:ext>
            </a:extLst>
          </p:cNvPr>
          <p:cNvSpPr txBox="1"/>
          <p:nvPr/>
        </p:nvSpPr>
        <p:spPr>
          <a:xfrm>
            <a:off x="1940505" y="1212917"/>
            <a:ext cx="7878926" cy="461665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Technologies to be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6F03F9-DF41-6520-FB74-67E55C8DB63B}"/>
              </a:ext>
            </a:extLst>
          </p:cNvPr>
          <p:cNvSpPr/>
          <p:nvPr/>
        </p:nvSpPr>
        <p:spPr>
          <a:xfrm>
            <a:off x="1940505" y="4313781"/>
            <a:ext cx="7878926" cy="3693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-PHP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31904-9B26-CDCC-4820-5B2FEC83B981}"/>
              </a:ext>
            </a:extLst>
          </p:cNvPr>
          <p:cNvSpPr txBox="1"/>
          <p:nvPr/>
        </p:nvSpPr>
        <p:spPr>
          <a:xfrm>
            <a:off x="1940505" y="3727517"/>
            <a:ext cx="7878926" cy="461665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Back 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EFE8C-7B47-F712-C347-A51B5CC52459}"/>
              </a:ext>
            </a:extLst>
          </p:cNvPr>
          <p:cNvSpPr/>
          <p:nvPr/>
        </p:nvSpPr>
        <p:spPr>
          <a:xfrm>
            <a:off x="1940505" y="2408781"/>
            <a:ext cx="7878925" cy="92333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-HTML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-CSS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-JavaScript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2012D-8431-8E7F-3533-8ECA6835B85C}"/>
              </a:ext>
            </a:extLst>
          </p:cNvPr>
          <p:cNvSpPr txBox="1"/>
          <p:nvPr/>
        </p:nvSpPr>
        <p:spPr>
          <a:xfrm>
            <a:off x="1940505" y="1822517"/>
            <a:ext cx="7878926" cy="46166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Front 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E7A486-4643-D0EE-AD8B-539098583C12}"/>
              </a:ext>
            </a:extLst>
          </p:cNvPr>
          <p:cNvSpPr/>
          <p:nvPr/>
        </p:nvSpPr>
        <p:spPr>
          <a:xfrm>
            <a:off x="1940506" y="5403917"/>
            <a:ext cx="7878924" cy="369332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-MYSQL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6A5B0-0D6F-EC8F-B1E9-B385BC0D74FC}"/>
              </a:ext>
            </a:extLst>
          </p:cNvPr>
          <p:cNvSpPr txBox="1"/>
          <p:nvPr/>
        </p:nvSpPr>
        <p:spPr>
          <a:xfrm>
            <a:off x="1940505" y="4817653"/>
            <a:ext cx="7878925" cy="46166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8602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335065" y="248967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196340" y="615286"/>
            <a:ext cx="2679624" cy="381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System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483FF-B436-1666-C428-0461682ECD70}"/>
              </a:ext>
            </a:extLst>
          </p:cNvPr>
          <p:cNvSpPr txBox="1"/>
          <p:nvPr/>
        </p:nvSpPr>
        <p:spPr>
          <a:xfrm>
            <a:off x="1196340" y="1343907"/>
            <a:ext cx="9407495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Minimum System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A4D4-33CC-EA55-105C-159B579769C3}"/>
              </a:ext>
            </a:extLst>
          </p:cNvPr>
          <p:cNvSpPr txBox="1"/>
          <p:nvPr/>
        </p:nvSpPr>
        <p:spPr>
          <a:xfrm>
            <a:off x="2423949" y="2635976"/>
            <a:ext cx="7543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Proseser:  	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Intel(R) Pantium or Higher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3887D-DC7C-E5C1-67DB-525D8C4CDF49}"/>
              </a:ext>
            </a:extLst>
          </p:cNvPr>
          <p:cNvSpPr txBox="1"/>
          <p:nvPr/>
        </p:nvSpPr>
        <p:spPr>
          <a:xfrm>
            <a:off x="2423949" y="3104844"/>
            <a:ext cx="7543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RAM:   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2.00 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F4E01A-7621-112C-79F4-29ADD6C4ADA6}"/>
              </a:ext>
            </a:extLst>
          </p:cNvPr>
          <p:cNvSpPr/>
          <p:nvPr/>
        </p:nvSpPr>
        <p:spPr>
          <a:xfrm>
            <a:off x="2195349" y="5267972"/>
            <a:ext cx="7772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Minimum Windows 10 0r Higher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9D15FC-C27D-B6B5-F4EF-B1F96FC346AF}"/>
              </a:ext>
            </a:extLst>
          </p:cNvPr>
          <p:cNvSpPr txBox="1"/>
          <p:nvPr/>
        </p:nvSpPr>
        <p:spPr>
          <a:xfrm>
            <a:off x="1196340" y="4312376"/>
            <a:ext cx="9407495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Operating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2EFEC-8680-1DD0-156C-89D06B0EA254}"/>
              </a:ext>
            </a:extLst>
          </p:cNvPr>
          <p:cNvSpPr txBox="1"/>
          <p:nvPr/>
        </p:nvSpPr>
        <p:spPr>
          <a:xfrm>
            <a:off x="2423949" y="3566509"/>
            <a:ext cx="753058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Hard disk: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 GB</a:t>
            </a:r>
          </a:p>
        </p:txBody>
      </p:sp>
    </p:spTree>
    <p:extLst>
      <p:ext uri="{BB962C8B-B14F-4D97-AF65-F5344CB8AC3E}">
        <p14:creationId xmlns:p14="http://schemas.microsoft.com/office/powerpoint/2010/main" val="14156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0052CA-5CF3-4DC7-B9D0-6C84C874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76" y="0"/>
            <a:ext cx="12191999" cy="6858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3AA5060-0724-4FEE-8BD4-B039735E4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84636"/>
            <a:ext cx="5777703" cy="5777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B317BE-DA74-2896-6DD5-E2441C2CCEB2}"/>
              </a:ext>
            </a:extLst>
          </p:cNvPr>
          <p:cNvSpPr txBox="1"/>
          <p:nvPr/>
        </p:nvSpPr>
        <p:spPr>
          <a:xfrm>
            <a:off x="870204" y="2678638"/>
            <a:ext cx="736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40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200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AD02E-1C3A-4193-868B-487151E7DB17}"/>
              </a:ext>
            </a:extLst>
          </p:cNvPr>
          <p:cNvSpPr txBox="1"/>
          <p:nvPr/>
        </p:nvSpPr>
        <p:spPr>
          <a:xfrm>
            <a:off x="168812" y="126610"/>
            <a:ext cx="118449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Md. </a:t>
            </a:r>
            <a:r>
              <a:rPr lang="en-US" dirty="0" err="1"/>
              <a:t>Moshaidul</a:t>
            </a:r>
            <a:r>
              <a:rPr lang="en-US" dirty="0"/>
              <a:t> Islam</a:t>
            </a:r>
          </a:p>
          <a:p>
            <a:r>
              <a:rPr lang="en-US" dirty="0"/>
              <a:t>Consultant</a:t>
            </a:r>
          </a:p>
          <a:p>
            <a:r>
              <a:rPr lang="en-US" dirty="0"/>
              <a:t>WDPF-IDB-BISEW</a:t>
            </a:r>
          </a:p>
          <a:p>
            <a:r>
              <a:rPr lang="en-US" dirty="0"/>
              <a:t>IDB Bhaban</a:t>
            </a:r>
          </a:p>
          <a:p>
            <a:r>
              <a:rPr lang="en-US" dirty="0"/>
              <a:t>Sher-e-Bangla Nagar, Dhaka</a:t>
            </a:r>
          </a:p>
          <a:p>
            <a:endParaRPr lang="en-US" dirty="0"/>
          </a:p>
          <a:p>
            <a:r>
              <a:rPr lang="en-US" dirty="0"/>
              <a:t>Subject: Management Web Application Project Proposal</a:t>
            </a:r>
          </a:p>
          <a:p>
            <a:endParaRPr lang="en-US" dirty="0"/>
          </a:p>
          <a:p>
            <a:r>
              <a:rPr lang="en-US" dirty="0"/>
              <a:t>Dear Sir</a:t>
            </a:r>
          </a:p>
          <a:p>
            <a:r>
              <a:rPr lang="en-US" dirty="0"/>
              <a:t>Thank you for offering me a great opportunity to make a real life project based on our core course that</a:t>
            </a:r>
          </a:p>
          <a:p>
            <a:r>
              <a:rPr lang="en-US" dirty="0"/>
              <a:t>is Web Development with PHP and Framework (WDPF). In this respect, I would like to inform you that I</a:t>
            </a:r>
          </a:p>
          <a:p>
            <a:r>
              <a:rPr lang="en-US" dirty="0"/>
              <a:t>have decided to make a project on Education Management System, which is most importance for every</a:t>
            </a:r>
          </a:p>
          <a:p>
            <a:r>
              <a:rPr lang="en-US" dirty="0"/>
              <a:t>business communities. I have studied about the various aspects of this system and make a proposal</a:t>
            </a:r>
          </a:p>
          <a:p>
            <a:r>
              <a:rPr lang="en-US" dirty="0"/>
              <a:t>accordingly which is enclosed herewith for your kind perusal. So, I think you will finally Approved the</a:t>
            </a:r>
          </a:p>
          <a:p>
            <a:r>
              <a:rPr lang="en-US" dirty="0"/>
              <a:t>project and help to utilize my creativity.</a:t>
            </a:r>
          </a:p>
          <a:p>
            <a:endParaRPr lang="en-US" dirty="0"/>
          </a:p>
          <a:p>
            <a:r>
              <a:rPr lang="en-US" dirty="0"/>
              <a:t>Sincerely</a:t>
            </a:r>
          </a:p>
          <a:p>
            <a:r>
              <a:rPr lang="en-US" dirty="0"/>
              <a:t>Rainbow-GROUP</a:t>
            </a:r>
          </a:p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060185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213507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196338" y="544831"/>
            <a:ext cx="3375662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Group Members</a:t>
            </a:r>
          </a:p>
        </p:txBody>
      </p:sp>
      <p:sp>
        <p:nvSpPr>
          <p:cNvPr id="20" name="文本框 8">
            <a:extLst>
              <a:ext uri="{FF2B5EF4-FFF2-40B4-BE49-F238E27FC236}">
                <a16:creationId xmlns:a16="http://schemas.microsoft.com/office/drawing/2014/main" id="{28397F54-3EDB-425C-82F9-0B7917B4CC91}"/>
              </a:ext>
            </a:extLst>
          </p:cNvPr>
          <p:cNvSpPr txBox="1"/>
          <p:nvPr/>
        </p:nvSpPr>
        <p:spPr>
          <a:xfrm>
            <a:off x="1102995" y="1250674"/>
            <a:ext cx="3954098" cy="625602"/>
          </a:xfrm>
          <a:prstGeom prst="rect">
            <a:avLst/>
          </a:prstGeom>
          <a:solidFill>
            <a:srgbClr val="2CC0D3"/>
          </a:solidFill>
        </p:spPr>
        <p:txBody>
          <a:bodyPr wrap="square" rtlCol="0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 err="1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Shahriyar</a:t>
            </a:r>
            <a:r>
              <a:rPr lang="en-US" altLang="en-US" sz="3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 Rahman Shakil</a:t>
            </a: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08B8BD5E-DE76-4839-BD85-47B11AF20CE8}"/>
              </a:ext>
            </a:extLst>
          </p:cNvPr>
          <p:cNvSpPr txBox="1"/>
          <p:nvPr/>
        </p:nvSpPr>
        <p:spPr>
          <a:xfrm>
            <a:off x="2026495" y="1730204"/>
            <a:ext cx="2163091" cy="8863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Group-captain</a:t>
            </a:r>
          </a:p>
          <a:p>
            <a:r>
              <a:rPr lang="en-US" altLang="en-US" sz="2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ID-1280737</a:t>
            </a: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1E5F041F-52E0-74F5-E778-206E7325FFC7}"/>
              </a:ext>
            </a:extLst>
          </p:cNvPr>
          <p:cNvSpPr txBox="1"/>
          <p:nvPr/>
        </p:nvSpPr>
        <p:spPr>
          <a:xfrm>
            <a:off x="6602438" y="1250674"/>
            <a:ext cx="4486567" cy="625602"/>
          </a:xfrm>
          <a:prstGeom prst="rect">
            <a:avLst/>
          </a:prstGeom>
          <a:solidFill>
            <a:srgbClr val="2CC0D3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err="1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MD.Abdullah</a:t>
            </a:r>
            <a:r>
              <a:rPr lang="en-US" altLang="en-US" sz="32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-AL-MAMUN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14990C42-8343-1CED-D043-300FF233F5D2}"/>
              </a:ext>
            </a:extLst>
          </p:cNvPr>
          <p:cNvSpPr txBox="1"/>
          <p:nvPr/>
        </p:nvSpPr>
        <p:spPr>
          <a:xfrm>
            <a:off x="7134909" y="1761325"/>
            <a:ext cx="2163091" cy="6256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ID-1280023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E4555-91DD-4028-A7AC-48B13E0E92BA}"/>
              </a:ext>
            </a:extLst>
          </p:cNvPr>
          <p:cNvSpPr txBox="1"/>
          <p:nvPr/>
        </p:nvSpPr>
        <p:spPr>
          <a:xfrm>
            <a:off x="996315" y="3981157"/>
            <a:ext cx="4785507" cy="123110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  FIMA </a:t>
            </a:r>
            <a:r>
              <a:rPr lang="en-US" sz="2800" dirty="0" err="1"/>
              <a:t>Akter</a:t>
            </a:r>
            <a:r>
              <a:rPr lang="en-US" sz="2800" dirty="0"/>
              <a:t> Suma</a:t>
            </a:r>
          </a:p>
          <a:p>
            <a:r>
              <a:rPr lang="en-US" sz="2800" dirty="0"/>
              <a:t>      ID-1279917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8B2F1-A449-47A3-BD4A-A6AB0D785A46}"/>
              </a:ext>
            </a:extLst>
          </p:cNvPr>
          <p:cNvSpPr txBox="1"/>
          <p:nvPr/>
        </p:nvSpPr>
        <p:spPr>
          <a:xfrm>
            <a:off x="6205611" y="3949923"/>
            <a:ext cx="4785507" cy="123110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  </a:t>
            </a:r>
            <a:r>
              <a:rPr lang="en-US" sz="2800" dirty="0" err="1"/>
              <a:t>Rafia</a:t>
            </a:r>
            <a:r>
              <a:rPr lang="en-US" sz="2800" dirty="0"/>
              <a:t> khan Tuli</a:t>
            </a:r>
          </a:p>
          <a:p>
            <a:r>
              <a:rPr lang="en-US" sz="2800"/>
              <a:t>      ID-1281130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0" grpId="0" animBg="1"/>
      <p:bldP spid="21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对话气泡: 矩形 22">
            <a:extLst>
              <a:ext uri="{FF2B5EF4-FFF2-40B4-BE49-F238E27FC236}">
                <a16:creationId xmlns:a16="http://schemas.microsoft.com/office/drawing/2014/main" id="{A7C4E83C-08E2-1C7C-A51B-215F5042A67B}"/>
              </a:ext>
            </a:extLst>
          </p:cNvPr>
          <p:cNvSpPr/>
          <p:nvPr/>
        </p:nvSpPr>
        <p:spPr>
          <a:xfrm>
            <a:off x="5369694" y="130267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文本框 24">
            <a:extLst>
              <a:ext uri="{FF2B5EF4-FFF2-40B4-BE49-F238E27FC236}">
                <a16:creationId xmlns:a16="http://schemas.microsoft.com/office/drawing/2014/main" id="{B5F84867-56C2-31CC-15A4-670F3C6D861C}"/>
              </a:ext>
            </a:extLst>
          </p:cNvPr>
          <p:cNvSpPr txBox="1"/>
          <p:nvPr/>
        </p:nvSpPr>
        <p:spPr>
          <a:xfrm>
            <a:off x="5650611" y="1475281"/>
            <a:ext cx="3740200" cy="536128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kern="0" dirty="0">
                <a:solidFill>
                  <a:schemeClr val="bg1"/>
                </a:solidFill>
                <a:latin typeface="Stencil" panose="040409050D0802020404" pitchFamily="82" charset="0"/>
                <a:ea typeface="思源黑体 CN Heavy" panose="020B0A00000000000000" pitchFamily="34" charset="-122"/>
              </a:rPr>
              <a:t>introduction</a:t>
            </a:r>
          </a:p>
        </p:txBody>
      </p:sp>
      <p:sp>
        <p:nvSpPr>
          <p:cNvPr id="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97A7CF64-D538-8E97-3DA5-85A36E04B240}"/>
              </a:ext>
            </a:extLst>
          </p:cNvPr>
          <p:cNvSpPr txBox="1"/>
          <p:nvPr/>
        </p:nvSpPr>
        <p:spPr>
          <a:xfrm>
            <a:off x="5963223" y="2224219"/>
            <a:ext cx="4570665" cy="447228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rm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Low" defTabSz="412750" hangingPunct="0">
              <a:lnSpc>
                <a:spcPct val="12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GB" sz="2000" dirty="0">
                <a:sym typeface="Roboto Bold"/>
              </a:rPr>
              <a:t>This is a web-application which helps students find tutors based on their input location and subject. This app uses PHP For backend and MySQL database. You can choose Subjects ,Class , Location &amp; Salary etc in this Project.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Roboto Light"/>
            </a:endParaRPr>
          </a:p>
        </p:txBody>
      </p:sp>
      <p:cxnSp>
        <p:nvCxnSpPr>
          <p:cNvPr id="22" name="直接箭头连接符 6">
            <a:extLst>
              <a:ext uri="{FF2B5EF4-FFF2-40B4-BE49-F238E27FC236}">
                <a16:creationId xmlns:a16="http://schemas.microsoft.com/office/drawing/2014/main" id="{45B59E47-C56D-D94B-BAAA-1673EBBB30B9}"/>
              </a:ext>
            </a:extLst>
          </p:cNvPr>
          <p:cNvCxnSpPr/>
          <p:nvPr/>
        </p:nvCxnSpPr>
        <p:spPr>
          <a:xfrm>
            <a:off x="5867444" y="2221960"/>
            <a:ext cx="1" cy="2674369"/>
          </a:xfrm>
          <a:prstGeom prst="straightConnector1">
            <a:avLst/>
          </a:prstGeom>
          <a:ln w="38100" cap="rnd">
            <a:solidFill>
              <a:srgbClr val="342C5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剪去单角 1">
            <a:extLst>
              <a:ext uri="{FF2B5EF4-FFF2-40B4-BE49-F238E27FC236}">
                <a16:creationId xmlns:a16="http://schemas.microsoft.com/office/drawing/2014/main" id="{87390AC0-87FF-A61D-474A-1594A3959AEC}"/>
              </a:ext>
            </a:extLst>
          </p:cNvPr>
          <p:cNvSpPr/>
          <p:nvPr/>
        </p:nvSpPr>
        <p:spPr>
          <a:xfrm>
            <a:off x="2010977" y="2614723"/>
            <a:ext cx="3289971" cy="2226699"/>
          </a:xfrm>
          <a:prstGeom prst="snip1Rect">
            <a:avLst/>
          </a:prstGeom>
          <a:solidFill>
            <a:srgbClr val="2CC0D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6" name="图片 11">
            <a:extLst>
              <a:ext uri="{FF2B5EF4-FFF2-40B4-BE49-F238E27FC236}">
                <a16:creationId xmlns:a16="http://schemas.microsoft.com/office/drawing/2014/main" id="{F303F966-307A-DAD6-0C3B-FF10FB03D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5" t="33145" r="-2102" b="35776"/>
          <a:stretch>
            <a:fillRect/>
          </a:stretch>
        </p:blipFill>
        <p:spPr>
          <a:xfrm>
            <a:off x="1595753" y="1302671"/>
            <a:ext cx="4120418" cy="33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0419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" y="17418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752475" y="656085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C3379C-F5CB-439D-BB25-4FE27E75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6" t="31737" r="50259" b="34982"/>
          <a:stretch>
            <a:fillRect/>
          </a:stretch>
        </p:blipFill>
        <p:spPr>
          <a:xfrm>
            <a:off x="6095999" y="1402139"/>
            <a:ext cx="5444809" cy="475598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7594A2F-32FC-49ED-9628-A9DB1FB3555D}"/>
              </a:ext>
            </a:extLst>
          </p:cNvPr>
          <p:cNvCxnSpPr/>
          <p:nvPr/>
        </p:nvCxnSpPr>
        <p:spPr>
          <a:xfrm>
            <a:off x="6440394" y="2442949"/>
            <a:ext cx="1" cy="2674369"/>
          </a:xfrm>
          <a:prstGeom prst="straightConnector1">
            <a:avLst/>
          </a:prstGeom>
          <a:ln w="38100" cap="rnd">
            <a:solidFill>
              <a:srgbClr val="342C5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4">
            <a:extLst>
              <a:ext uri="{FF2B5EF4-FFF2-40B4-BE49-F238E27FC236}">
                <a16:creationId xmlns:a16="http://schemas.microsoft.com/office/drawing/2014/main" id="{BB708AFF-64C8-4965-A7C1-7474B8430EB4}"/>
              </a:ext>
            </a:extLst>
          </p:cNvPr>
          <p:cNvSpPr txBox="1"/>
          <p:nvPr/>
        </p:nvSpPr>
        <p:spPr>
          <a:xfrm>
            <a:off x="1058419" y="1002399"/>
            <a:ext cx="3740200" cy="536128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kern="0" dirty="0">
                <a:solidFill>
                  <a:schemeClr val="bg1"/>
                </a:solidFill>
                <a:latin typeface="Stencil" panose="040409050D0802020404" pitchFamily="82" charset="0"/>
                <a:ea typeface="思源黑体 CN Heavy" panose="020B0A00000000000000" pitchFamily="34" charset="-122"/>
              </a:rPr>
              <a:t>Abstract</a:t>
            </a:r>
          </a:p>
        </p:txBody>
      </p:sp>
      <p:sp>
        <p:nvSpPr>
          <p:cNvPr id="10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5DDC5478-F4FD-4836-95E2-3A60180C0B3D}"/>
              </a:ext>
            </a:extLst>
          </p:cNvPr>
          <p:cNvSpPr txBox="1"/>
          <p:nvPr/>
        </p:nvSpPr>
        <p:spPr>
          <a:xfrm>
            <a:off x="965835" y="2273805"/>
            <a:ext cx="5212079" cy="45667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rm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Low" defTabSz="412750" hangingPunct="0">
              <a:lnSpc>
                <a:spcPct val="12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GB" sz="2000" dirty="0">
                <a:sym typeface="Roboto Bold"/>
              </a:rPr>
              <a:t>It is an age old problem that a student has a tough time finding the teacher when required, thus this project present a easy to use solution of finding a teacher when required using our application. It also provide privacy to the teacher so that he can select the hours during which the students can meet him/her and the location where they can find the tutor.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28032020"/>
      </p:ext>
    </p:extLst>
  </p:cSld>
  <p:clrMapOvr>
    <a:masterClrMapping/>
  </p:clrMapOvr>
  <p:transition spd="slow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0052CA-5CF3-4DC7-B9D0-6C84C874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"/>
            <a:ext cx="12173710" cy="6847712"/>
          </a:xfrm>
          <a:prstGeom prst="rect">
            <a:avLst/>
          </a:prstGeom>
        </p:spPr>
      </p:pic>
      <p:sp>
        <p:nvSpPr>
          <p:cNvPr id="3" name="Google Shape;592;p30">
            <a:extLst>
              <a:ext uri="{FF2B5EF4-FFF2-40B4-BE49-F238E27FC236}">
                <a16:creationId xmlns:a16="http://schemas.microsoft.com/office/drawing/2014/main" id="{12668000-8DF8-4D46-B8FB-2911F9D513FC}"/>
              </a:ext>
            </a:extLst>
          </p:cNvPr>
          <p:cNvSpPr/>
          <p:nvPr/>
        </p:nvSpPr>
        <p:spPr>
          <a:xfrm>
            <a:off x="1478573" y="1473722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592;p30">
            <a:extLst>
              <a:ext uri="{FF2B5EF4-FFF2-40B4-BE49-F238E27FC236}">
                <a16:creationId xmlns:a16="http://schemas.microsoft.com/office/drawing/2014/main" id="{F8A9CC57-27AF-4DB1-BCC7-45F46B2EF6A5}"/>
              </a:ext>
            </a:extLst>
          </p:cNvPr>
          <p:cNvSpPr/>
          <p:nvPr/>
        </p:nvSpPr>
        <p:spPr>
          <a:xfrm>
            <a:off x="1478573" y="2479371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" name="Google Shape;592;p30">
            <a:extLst>
              <a:ext uri="{FF2B5EF4-FFF2-40B4-BE49-F238E27FC236}">
                <a16:creationId xmlns:a16="http://schemas.microsoft.com/office/drawing/2014/main" id="{D79713A5-E7BD-46E1-8728-52A2F289637A}"/>
              </a:ext>
            </a:extLst>
          </p:cNvPr>
          <p:cNvSpPr/>
          <p:nvPr/>
        </p:nvSpPr>
        <p:spPr>
          <a:xfrm>
            <a:off x="1479192" y="3489823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592;p30">
            <a:extLst>
              <a:ext uri="{FF2B5EF4-FFF2-40B4-BE49-F238E27FC236}">
                <a16:creationId xmlns:a16="http://schemas.microsoft.com/office/drawing/2014/main" id="{3028C81D-07E4-405C-98BD-20B67255E5AC}"/>
              </a:ext>
            </a:extLst>
          </p:cNvPr>
          <p:cNvSpPr/>
          <p:nvPr/>
        </p:nvSpPr>
        <p:spPr>
          <a:xfrm>
            <a:off x="1567137" y="4481581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E80D9196-4738-40CC-B686-974F23097690}"/>
              </a:ext>
            </a:extLst>
          </p:cNvPr>
          <p:cNvSpPr txBox="1"/>
          <p:nvPr/>
        </p:nvSpPr>
        <p:spPr>
          <a:xfrm>
            <a:off x="1924773" y="1564798"/>
            <a:ext cx="8324163" cy="501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GB" altLang="en-US" sz="24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A student can search for tutor when he is only logged in.</a:t>
            </a:r>
            <a:endParaRPr lang="en-US" altLang="en-US" sz="24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8" name="文本框 12">
            <a:extLst>
              <a:ext uri="{FF2B5EF4-FFF2-40B4-BE49-F238E27FC236}">
                <a16:creationId xmlns:a16="http://schemas.microsoft.com/office/drawing/2014/main" id="{C8E68EA3-876B-459D-8FAE-D76C777345AB}"/>
              </a:ext>
            </a:extLst>
          </p:cNvPr>
          <p:cNvSpPr txBox="1"/>
          <p:nvPr/>
        </p:nvSpPr>
        <p:spPr>
          <a:xfrm>
            <a:off x="1844609" y="2599798"/>
            <a:ext cx="9270803" cy="3477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When logged in student can also request tutor of a subject.</a:t>
            </a:r>
            <a:endParaRPr lang="en-US" altLang="en-US" sz="24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FF1E2B83-A7B9-4D54-9EDA-36349850F068}"/>
              </a:ext>
            </a:extLst>
          </p:cNvPr>
          <p:cNvSpPr txBox="1"/>
          <p:nvPr/>
        </p:nvSpPr>
        <p:spPr>
          <a:xfrm>
            <a:off x="1719818" y="3589381"/>
            <a:ext cx="7761933" cy="4897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GB" altLang="en-US" sz="24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There is space for teacher to update when he log in.</a:t>
            </a:r>
            <a:endParaRPr lang="en-US" altLang="en-US" sz="24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F317183C-7A18-45C8-8BA2-75CBBE951A56}"/>
              </a:ext>
            </a:extLst>
          </p:cNvPr>
          <p:cNvSpPr txBox="1"/>
          <p:nvPr/>
        </p:nvSpPr>
        <p:spPr>
          <a:xfrm>
            <a:off x="1692778" y="4629326"/>
            <a:ext cx="5501912" cy="544250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GB" altLang="en-US" sz="30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There are features such as FAQ's included.</a:t>
            </a:r>
            <a:endParaRPr lang="en-US" altLang="en-US" sz="30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AD5A2DB-03D2-4699-900D-DA173A261B38}"/>
              </a:ext>
            </a:extLst>
          </p:cNvPr>
          <p:cNvSpPr/>
          <p:nvPr/>
        </p:nvSpPr>
        <p:spPr>
          <a:xfrm>
            <a:off x="818038" y="1336107"/>
            <a:ext cx="874742" cy="827684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1C4CE1F-160F-4849-8069-569889055410}"/>
              </a:ext>
            </a:extLst>
          </p:cNvPr>
          <p:cNvSpPr/>
          <p:nvPr/>
        </p:nvSpPr>
        <p:spPr>
          <a:xfrm>
            <a:off x="818037" y="2399897"/>
            <a:ext cx="874742" cy="827684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F097A08-EB78-43F0-B0DF-FA6195ED0978}"/>
              </a:ext>
            </a:extLst>
          </p:cNvPr>
          <p:cNvSpPr/>
          <p:nvPr/>
        </p:nvSpPr>
        <p:spPr>
          <a:xfrm>
            <a:off x="818655" y="3363865"/>
            <a:ext cx="874742" cy="827684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4D11A4B-F9ED-4298-9D4D-324176ED80C3}"/>
              </a:ext>
            </a:extLst>
          </p:cNvPr>
          <p:cNvSpPr/>
          <p:nvPr/>
        </p:nvSpPr>
        <p:spPr>
          <a:xfrm>
            <a:off x="813248" y="4356058"/>
            <a:ext cx="874740" cy="827682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68BD26-241B-4075-9390-18350A41FCCB}"/>
              </a:ext>
            </a:extLst>
          </p:cNvPr>
          <p:cNvSpPr txBox="1"/>
          <p:nvPr/>
        </p:nvSpPr>
        <p:spPr>
          <a:xfrm>
            <a:off x="934647" y="1427582"/>
            <a:ext cx="1148398" cy="5800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8C079C-AA2D-4BFD-870F-D8DA7BE50B68}"/>
              </a:ext>
            </a:extLst>
          </p:cNvPr>
          <p:cNvSpPr txBox="1"/>
          <p:nvPr/>
        </p:nvSpPr>
        <p:spPr>
          <a:xfrm>
            <a:off x="934646" y="2532262"/>
            <a:ext cx="1148398" cy="580096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5F4293-5A3E-465B-8BF0-86BE397C0EF1}"/>
              </a:ext>
            </a:extLst>
          </p:cNvPr>
          <p:cNvSpPr txBox="1"/>
          <p:nvPr/>
        </p:nvSpPr>
        <p:spPr>
          <a:xfrm>
            <a:off x="934646" y="3465432"/>
            <a:ext cx="1148398" cy="5800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82DA52-3A3E-42FA-8AE8-58752DE23A19}"/>
              </a:ext>
            </a:extLst>
          </p:cNvPr>
          <p:cNvSpPr txBox="1"/>
          <p:nvPr/>
        </p:nvSpPr>
        <p:spPr>
          <a:xfrm>
            <a:off x="949695" y="4509429"/>
            <a:ext cx="1148398" cy="580096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72" name="Google Shape;592;p30">
            <a:extLst>
              <a:ext uri="{FF2B5EF4-FFF2-40B4-BE49-F238E27FC236}">
                <a16:creationId xmlns:a16="http://schemas.microsoft.com/office/drawing/2014/main" id="{B389C8AF-A2A4-A575-DD76-063394DAF21F}"/>
              </a:ext>
            </a:extLst>
          </p:cNvPr>
          <p:cNvSpPr/>
          <p:nvPr/>
        </p:nvSpPr>
        <p:spPr>
          <a:xfrm>
            <a:off x="1562347" y="5539647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3" name="文本框 14">
            <a:extLst>
              <a:ext uri="{FF2B5EF4-FFF2-40B4-BE49-F238E27FC236}">
                <a16:creationId xmlns:a16="http://schemas.microsoft.com/office/drawing/2014/main" id="{61000437-8178-68F3-6B72-EE39378D90D7}"/>
              </a:ext>
            </a:extLst>
          </p:cNvPr>
          <p:cNvSpPr txBox="1"/>
          <p:nvPr/>
        </p:nvSpPr>
        <p:spPr>
          <a:xfrm>
            <a:off x="1687988" y="5687392"/>
            <a:ext cx="5501912" cy="544250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GB" altLang="en-US" sz="30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Database file </a:t>
            </a:r>
            <a:r>
              <a:rPr lang="en-GB" altLang="en-US" sz="3000" dirty="0" err="1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main_db.sql</a:t>
            </a:r>
            <a:r>
              <a:rPr lang="en-GB" altLang="en-US" sz="30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 is also included.</a:t>
            </a:r>
            <a:endParaRPr lang="en-US" altLang="en-US" sz="30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74" name="椭圆 29">
            <a:extLst>
              <a:ext uri="{FF2B5EF4-FFF2-40B4-BE49-F238E27FC236}">
                <a16:creationId xmlns:a16="http://schemas.microsoft.com/office/drawing/2014/main" id="{D5F09BEF-D70C-9F13-0A5F-195D2D27283B}"/>
              </a:ext>
            </a:extLst>
          </p:cNvPr>
          <p:cNvSpPr/>
          <p:nvPr/>
        </p:nvSpPr>
        <p:spPr>
          <a:xfrm>
            <a:off x="808458" y="5414124"/>
            <a:ext cx="874740" cy="827682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8" name="图片 13">
            <a:extLst>
              <a:ext uri="{FF2B5EF4-FFF2-40B4-BE49-F238E27FC236}">
                <a16:creationId xmlns:a16="http://schemas.microsoft.com/office/drawing/2014/main" id="{3993BAD8-95B3-C462-8EAE-0882D84E9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0" y="1717630"/>
            <a:ext cx="6213762" cy="6213762"/>
          </a:xfrm>
          <a:prstGeom prst="rect">
            <a:avLst/>
          </a:prstGeom>
        </p:spPr>
      </p:pic>
      <p:sp>
        <p:nvSpPr>
          <p:cNvPr id="75" name="文本框 25">
            <a:extLst>
              <a:ext uri="{FF2B5EF4-FFF2-40B4-BE49-F238E27FC236}">
                <a16:creationId xmlns:a16="http://schemas.microsoft.com/office/drawing/2014/main" id="{96EA0257-DDCF-1074-EAC2-6B6ABC47953F}"/>
              </a:ext>
            </a:extLst>
          </p:cNvPr>
          <p:cNvSpPr txBox="1"/>
          <p:nvPr/>
        </p:nvSpPr>
        <p:spPr>
          <a:xfrm>
            <a:off x="944905" y="5567495"/>
            <a:ext cx="1148398" cy="580096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05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76" name="文本框 24">
            <a:extLst>
              <a:ext uri="{FF2B5EF4-FFF2-40B4-BE49-F238E27FC236}">
                <a16:creationId xmlns:a16="http://schemas.microsoft.com/office/drawing/2014/main" id="{5179CB06-1C9D-87F8-EB86-A0E205733C87}"/>
              </a:ext>
            </a:extLst>
          </p:cNvPr>
          <p:cNvSpPr txBox="1"/>
          <p:nvPr/>
        </p:nvSpPr>
        <p:spPr>
          <a:xfrm>
            <a:off x="368904" y="613450"/>
            <a:ext cx="2386885" cy="536128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kern="0" dirty="0">
                <a:solidFill>
                  <a:schemeClr val="bg1"/>
                </a:solidFill>
                <a:latin typeface="Stencil" panose="040409050D0802020404" pitchFamily="82" charset="0"/>
                <a:ea typeface="思源黑体 CN Heavy" panose="020B0A00000000000000" pitchFamily="34" charset="-122"/>
              </a:rPr>
              <a:t>Features</a:t>
            </a:r>
          </a:p>
        </p:txBody>
      </p:sp>
      <p:sp>
        <p:nvSpPr>
          <p:cNvPr id="77" name="对话气泡: 矩形 22">
            <a:extLst>
              <a:ext uri="{FF2B5EF4-FFF2-40B4-BE49-F238E27FC236}">
                <a16:creationId xmlns:a16="http://schemas.microsoft.com/office/drawing/2014/main" id="{795CD618-680F-EECB-D530-7B81EAF99AD3}"/>
              </a:ext>
            </a:extLst>
          </p:cNvPr>
          <p:cNvSpPr/>
          <p:nvPr/>
        </p:nvSpPr>
        <p:spPr>
          <a:xfrm>
            <a:off x="82345" y="354370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27" grpId="0" animBg="1"/>
      <p:bldP spid="28" grpId="0" animBg="1"/>
      <p:bldP spid="29" grpId="0" animBg="1"/>
      <p:bldP spid="30" grpId="0" animBg="1"/>
      <p:bldP spid="23" grpId="0"/>
      <p:bldP spid="24" grpId="0"/>
      <p:bldP spid="25" grpId="0"/>
      <p:bldP spid="26" grpId="0"/>
      <p:bldP spid="72" grpId="0" animBg="1"/>
      <p:bldP spid="73" grpId="0"/>
      <p:bldP spid="74" grpId="0" animBg="1"/>
      <p:bldP spid="75" grpId="0"/>
      <p:bldP spid="76" grpId="0" animBg="1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710755" y="532052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924115" y="532052"/>
            <a:ext cx="2761511" cy="350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COMPONENTS</a:t>
            </a: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9CC44466-6466-4A12-AB04-3233B580B3DA}"/>
              </a:ext>
            </a:extLst>
          </p:cNvPr>
          <p:cNvSpPr txBox="1"/>
          <p:nvPr/>
        </p:nvSpPr>
        <p:spPr>
          <a:xfrm>
            <a:off x="1201339" y="2993335"/>
            <a:ext cx="5758668" cy="5954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en-US" sz="1400" kern="0" dirty="0">
              <a:solidFill>
                <a:schemeClr val="bg2">
                  <a:lumMod val="25000"/>
                </a:schemeClr>
              </a:solidFill>
              <a:latin typeface="思源黑体 Regular"/>
              <a:ea typeface="思源黑体 CN Regular" panose="020B0500000000000000" pitchFamily="34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CEFD1634-8032-75BB-D6DC-3FD1B7E08F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057698"/>
            <a:ext cx="4122421" cy="4122421"/>
          </a:xfrm>
          <a:prstGeom prst="rect">
            <a:avLst/>
          </a:prstGeom>
        </p:spPr>
      </p:pic>
      <p:sp>
        <p:nvSpPr>
          <p:cNvPr id="11" name="文本框 24">
            <a:extLst>
              <a:ext uri="{FF2B5EF4-FFF2-40B4-BE49-F238E27FC236}">
                <a16:creationId xmlns:a16="http://schemas.microsoft.com/office/drawing/2014/main" id="{C111E922-C26B-42DB-7A2D-04AB752A1C23}"/>
              </a:ext>
            </a:extLst>
          </p:cNvPr>
          <p:cNvSpPr txBox="1"/>
          <p:nvPr/>
        </p:nvSpPr>
        <p:spPr>
          <a:xfrm>
            <a:off x="4368764" y="1577610"/>
            <a:ext cx="1217677" cy="45720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kern="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</a:rPr>
              <a:t>Student</a:t>
            </a:r>
          </a:p>
        </p:txBody>
      </p:sp>
      <p:sp>
        <p:nvSpPr>
          <p:cNvPr id="13" name="文本框 26">
            <a:extLst>
              <a:ext uri="{FF2B5EF4-FFF2-40B4-BE49-F238E27FC236}">
                <a16:creationId xmlns:a16="http://schemas.microsoft.com/office/drawing/2014/main" id="{DE547753-0C9E-7DAE-69DF-3F6457A7C575}"/>
              </a:ext>
            </a:extLst>
          </p:cNvPr>
          <p:cNvSpPr txBox="1"/>
          <p:nvPr/>
        </p:nvSpPr>
        <p:spPr>
          <a:xfrm>
            <a:off x="4440508" y="2072116"/>
            <a:ext cx="5446859" cy="17795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Log In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Home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Post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Search Tutor page</a:t>
            </a:r>
          </a:p>
        </p:txBody>
      </p:sp>
      <p:sp>
        <p:nvSpPr>
          <p:cNvPr id="14" name="文本框 27">
            <a:extLst>
              <a:ext uri="{FF2B5EF4-FFF2-40B4-BE49-F238E27FC236}">
                <a16:creationId xmlns:a16="http://schemas.microsoft.com/office/drawing/2014/main" id="{1A83A8CC-F9CC-092D-2FB7-7DB5B87B9B17}"/>
              </a:ext>
            </a:extLst>
          </p:cNvPr>
          <p:cNvSpPr txBox="1"/>
          <p:nvPr/>
        </p:nvSpPr>
        <p:spPr>
          <a:xfrm>
            <a:off x="4588508" y="4209936"/>
            <a:ext cx="1200355" cy="45720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kern="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</a:rPr>
              <a:t>Teacher</a:t>
            </a: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E26043D7-6982-805C-A77D-8F5E3AFE2A9B}"/>
              </a:ext>
            </a:extLst>
          </p:cNvPr>
          <p:cNvSpPr txBox="1"/>
          <p:nvPr/>
        </p:nvSpPr>
        <p:spPr>
          <a:xfrm>
            <a:off x="4617720" y="4667954"/>
            <a:ext cx="5446859" cy="17795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Log In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Profile Edit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Student News Feed Page</a:t>
            </a:r>
          </a:p>
        </p:txBody>
      </p:sp>
      <p:pic>
        <p:nvPicPr>
          <p:cNvPr id="16" name="图片 5">
            <a:extLst>
              <a:ext uri="{FF2B5EF4-FFF2-40B4-BE49-F238E27FC236}">
                <a16:creationId xmlns:a16="http://schemas.microsoft.com/office/drawing/2014/main" id="{35A01846-F45B-4E5F-CF46-415412D24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5" y="-161039"/>
            <a:ext cx="4012694" cy="40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1200"/>
      </p:ext>
    </p:extLst>
  </p:cSld>
  <p:clrMapOvr>
    <a:masterClrMapping/>
  </p:clrMapOvr>
  <p:transition spd="med" advClick="0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6" grpId="0"/>
      <p:bldP spid="11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337752" y="552009"/>
            <a:ext cx="3617675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Tools &amp; Techniques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94648F60-2F9C-45D5-8D53-C47670C51703}"/>
              </a:ext>
            </a:extLst>
          </p:cNvPr>
          <p:cNvSpPr txBox="1"/>
          <p:nvPr/>
        </p:nvSpPr>
        <p:spPr>
          <a:xfrm>
            <a:off x="1713753" y="1920324"/>
            <a:ext cx="2368550" cy="39624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+mn-ea"/>
              </a:rPr>
              <a:t>Editor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D34670CC-C524-4BEE-B7BB-81CC7B230672}"/>
              </a:ext>
            </a:extLst>
          </p:cNvPr>
          <p:cNvSpPr txBox="1"/>
          <p:nvPr/>
        </p:nvSpPr>
        <p:spPr>
          <a:xfrm>
            <a:off x="1805742" y="2308364"/>
            <a:ext cx="3241675" cy="660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4000"/>
              </a:lnSpc>
            </a:pPr>
            <a:r>
              <a:rPr lang="en-GB" sz="1400" dirty="0"/>
              <a:t>Visual Studio Code, also commonly referred to as VS Code, is a source-code editor made by Microsoft with the Electron Framework,</a:t>
            </a:r>
            <a:endParaRPr lang="en-US" altLang="en-US" sz="1400" dirty="0">
              <a:solidFill>
                <a:srgbClr val="4E4856"/>
              </a:solidFill>
              <a:latin typeface="思源黑体 Regular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D2CFA2F3-258A-4D38-A4C1-7F979B270E7F}"/>
              </a:ext>
            </a:extLst>
          </p:cNvPr>
          <p:cNvSpPr txBox="1"/>
          <p:nvPr/>
        </p:nvSpPr>
        <p:spPr>
          <a:xfrm>
            <a:off x="1648827" y="3357042"/>
            <a:ext cx="2368550" cy="39624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+mn-ea"/>
              </a:rPr>
              <a:t>Browser</a:t>
            </a: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8F0EB718-36B4-4754-937B-2F723D05126F}"/>
              </a:ext>
            </a:extLst>
          </p:cNvPr>
          <p:cNvSpPr txBox="1"/>
          <p:nvPr/>
        </p:nvSpPr>
        <p:spPr>
          <a:xfrm>
            <a:off x="1713753" y="3803520"/>
            <a:ext cx="3241675" cy="66063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4000"/>
              </a:lnSpc>
            </a:pPr>
            <a:r>
              <a:rPr lang="en-GB" dirty="0"/>
              <a:t>Chrome is a fast, secure, free web browser. There's no place like Chrome. Download Chrome</a:t>
            </a:r>
            <a:r>
              <a:rPr lang="en-GB" b="1" dirty="0"/>
              <a:t>.</a:t>
            </a:r>
            <a:endParaRPr lang="en-US" altLang="en-US" sz="1200" dirty="0">
              <a:solidFill>
                <a:srgbClr val="4E4856"/>
              </a:solidFill>
              <a:latin typeface="思源黑体 Regular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D8BCCA4E-C3F8-4E3B-9381-B15C314E7991}"/>
              </a:ext>
            </a:extLst>
          </p:cNvPr>
          <p:cNvSpPr txBox="1"/>
          <p:nvPr/>
        </p:nvSpPr>
        <p:spPr>
          <a:xfrm>
            <a:off x="7791114" y="1940094"/>
            <a:ext cx="2368550" cy="39624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+mn-ea"/>
              </a:rPr>
              <a:t>Server</a:t>
            </a: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20EA7A97-09A0-4CBC-B200-92F30BA9DCFC}"/>
              </a:ext>
            </a:extLst>
          </p:cNvPr>
          <p:cNvSpPr txBox="1"/>
          <p:nvPr/>
        </p:nvSpPr>
        <p:spPr>
          <a:xfrm>
            <a:off x="7791114" y="2292519"/>
            <a:ext cx="3241675" cy="660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4000"/>
              </a:lnSpc>
            </a:pPr>
            <a:r>
              <a:rPr lang="en-GB" sz="1400" dirty="0"/>
              <a:t>XAMPP is a free and open-source cross-platform web server solution stack package developed by Apache Friends, consisting mainly of the Apache HTTP Server,</a:t>
            </a:r>
            <a:endParaRPr lang="en-US" altLang="en-US" sz="1400" dirty="0">
              <a:solidFill>
                <a:srgbClr val="4E4856"/>
              </a:solidFill>
              <a:latin typeface="思源黑体 Regular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3658E5B6-6137-452A-B110-D2DD6486AE3F}"/>
              </a:ext>
            </a:extLst>
          </p:cNvPr>
          <p:cNvSpPr txBox="1"/>
          <p:nvPr/>
        </p:nvSpPr>
        <p:spPr>
          <a:xfrm>
            <a:off x="7791114" y="3513040"/>
            <a:ext cx="2368550" cy="39624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+mn-ea"/>
              </a:rPr>
              <a:t>Operating System</a:t>
            </a: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81741E5E-0B11-425E-800D-A5ABFA34A12B}"/>
              </a:ext>
            </a:extLst>
          </p:cNvPr>
          <p:cNvSpPr txBox="1"/>
          <p:nvPr/>
        </p:nvSpPr>
        <p:spPr>
          <a:xfrm>
            <a:off x="7791114" y="3936622"/>
            <a:ext cx="3241675" cy="660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4000"/>
              </a:lnSpc>
            </a:pPr>
            <a:r>
              <a:rPr lang="en-GB" sz="1400" dirty="0"/>
              <a:t>Microsoft Windows is a group of several proprietary graphical operating system families developed and marketed by Microsoft</a:t>
            </a:r>
            <a:endParaRPr lang="en-US" altLang="en-US" sz="1400" dirty="0">
              <a:solidFill>
                <a:srgbClr val="4E4856"/>
              </a:solidFill>
              <a:latin typeface="思源黑体 Regular"/>
              <a:ea typeface="思源黑体 CN Regular" panose="020B0500000000000000" pitchFamily="34" charset="-122"/>
              <a:sym typeface="+mn-e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AD7FAD-2809-483C-AB8C-E0BDE5DCE5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06" y="1940094"/>
            <a:ext cx="2416870" cy="2416870"/>
          </a:xfrm>
          <a:prstGeom prst="rect">
            <a:avLst/>
          </a:prstGeom>
          <a:solidFill>
            <a:srgbClr val="2CC0D3"/>
          </a:solidFill>
        </p:spPr>
      </p:pic>
    </p:spTree>
    <p:extLst>
      <p:ext uri="{BB962C8B-B14F-4D97-AF65-F5344CB8AC3E}">
        <p14:creationId xmlns:p14="http://schemas.microsoft.com/office/powerpoint/2010/main" val="1991381259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10" grpId="0" animBg="1"/>
      <p:bldP spid="11" grpId="0"/>
      <p:bldP spid="12" grpId="0" animBg="1"/>
      <p:bldP spid="13" grpId="0"/>
      <p:bldP spid="16" grpId="0" animBg="1"/>
      <p:bldP spid="17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300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228909" y="582932"/>
            <a:ext cx="3654538" cy="6857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32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Tools &amp; Techniques</a:t>
            </a: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32A825B2-B077-49CC-B3D1-CF91B1E1D419}"/>
              </a:ext>
            </a:extLst>
          </p:cNvPr>
          <p:cNvSpPr txBox="1"/>
          <p:nvPr/>
        </p:nvSpPr>
        <p:spPr>
          <a:xfrm rot="16200000">
            <a:off x="6494520" y="759620"/>
            <a:ext cx="492557" cy="2240495"/>
          </a:xfrm>
          <a:prstGeom prst="rect">
            <a:avLst/>
          </a:prstGeom>
          <a:solidFill>
            <a:srgbClr val="F57B3B"/>
          </a:solidFill>
        </p:spPr>
        <p:txBody>
          <a:bodyPr vert="vert" wrap="non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WenYue GuDianMingChaoTi (Non-Commercial Use)" pitchFamily="50" charset="-122"/>
              </a:rPr>
              <a:t>User Authentication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Heavy"/>
              <a:ea typeface="思源黑体 CN Heavy" panose="020B0A00000000000000" pitchFamily="34" charset="-122"/>
              <a:sym typeface="WenYue GuDianMingChaoTi (Non-Commercial Use)" pitchFamily="50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6F6ABB-AFCD-4EAB-B7DB-6C46C9CB01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3692" y="455830"/>
            <a:ext cx="0" cy="37062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8">
            <a:extLst>
              <a:ext uri="{FF2B5EF4-FFF2-40B4-BE49-F238E27FC236}">
                <a16:creationId xmlns:a16="http://schemas.microsoft.com/office/drawing/2014/main" id="{03A9C88D-C628-454C-9136-9C2834ED0C87}"/>
              </a:ext>
            </a:extLst>
          </p:cNvPr>
          <p:cNvSpPr txBox="1"/>
          <p:nvPr/>
        </p:nvSpPr>
        <p:spPr>
          <a:xfrm rot="16200000">
            <a:off x="7130753" y="798769"/>
            <a:ext cx="831190" cy="3851592"/>
          </a:xfrm>
          <a:prstGeom prst="rect">
            <a:avLst/>
          </a:prstGeom>
          <a:noFill/>
        </p:spPr>
        <p:txBody>
          <a:bodyPr vert="vert" wrap="non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200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  <a:sym typeface="WenYue GuDianMingChaoTi (Non-Commercial Use)" pitchFamily="50" charset="-122"/>
              </a:rPr>
              <a:t>Implement secure user login and registration</a:t>
            </a:r>
          </a:p>
          <a:p>
            <a:pPr lvl="0" algn="just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200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  <a:sym typeface="WenYue GuDianMingChaoTi (Non-Commercial Use)" pitchFamily="50" charset="-122"/>
              </a:rPr>
              <a:t>to control access to the platform.</a:t>
            </a: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51AEE598-FE93-4D13-BB2A-DD0A9FBED0E8}"/>
              </a:ext>
            </a:extLst>
          </p:cNvPr>
          <p:cNvSpPr txBox="1"/>
          <p:nvPr/>
        </p:nvSpPr>
        <p:spPr>
          <a:xfrm rot="16200000">
            <a:off x="6224864" y="2747220"/>
            <a:ext cx="492557" cy="1701181"/>
          </a:xfrm>
          <a:prstGeom prst="rect">
            <a:avLst/>
          </a:prstGeom>
          <a:solidFill>
            <a:srgbClr val="F57B3B"/>
          </a:solidFill>
        </p:spPr>
        <p:txBody>
          <a:bodyPr vert="vert" wrap="non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WenYue GuDianMingChaoTi (Non-Commercial Use)" pitchFamily="50" charset="-122"/>
              </a:rPr>
              <a:t>Device mode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Heavy"/>
              <a:ea typeface="思源黑体 CN Heavy" panose="020B0A00000000000000" pitchFamily="34" charset="-122"/>
              <a:sym typeface="WenYue GuDianMingChaoTi (Non-Commercial Use)" pitchFamily="50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67E72F-B1C6-4A4B-BD26-3BE33208E4DF}"/>
              </a:ext>
            </a:extLst>
          </p:cNvPr>
          <p:cNvCxnSpPr>
            <a:cxnSpLocks/>
          </p:cNvCxnSpPr>
          <p:nvPr/>
        </p:nvCxnSpPr>
        <p:spPr>
          <a:xfrm>
            <a:off x="5620552" y="4005149"/>
            <a:ext cx="326521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2">
            <a:extLst>
              <a:ext uri="{FF2B5EF4-FFF2-40B4-BE49-F238E27FC236}">
                <a16:creationId xmlns:a16="http://schemas.microsoft.com/office/drawing/2014/main" id="{1CD2BA75-7E14-40A6-A920-5AEE84DEBF00}"/>
              </a:ext>
            </a:extLst>
          </p:cNvPr>
          <p:cNvSpPr txBox="1"/>
          <p:nvPr/>
        </p:nvSpPr>
        <p:spPr>
          <a:xfrm rot="16200000">
            <a:off x="7217910" y="2332816"/>
            <a:ext cx="831190" cy="4025905"/>
          </a:xfrm>
          <a:prstGeom prst="rect">
            <a:avLst/>
          </a:prstGeom>
          <a:noFill/>
        </p:spPr>
        <p:txBody>
          <a:bodyPr vert="vert" wrap="non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dirty="0"/>
              <a:t>Test your website design’s responsiveness,</a:t>
            </a:r>
          </a:p>
          <a:p>
            <a:pPr algn="justLow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dirty="0"/>
              <a:t> modify device performance, and limit</a:t>
            </a:r>
          </a:p>
          <a:p>
            <a:pPr algn="justLow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dirty="0"/>
              <a:t> network speed.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思源黑体 Regular"/>
              <a:ea typeface="思源黑体 CN Regular" panose="020B0500000000000000" pitchFamily="34" charset="-122"/>
              <a:sym typeface="WenYue GuDianMingChaoTi (Non-Commercial Use)" pitchFamily="50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7350D1-8721-4FD5-BAAF-3DC13EF4D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589"/>
            <a:ext cx="6055427" cy="55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9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6" grpId="0" animBg="1"/>
      <p:bldP spid="8" grpId="0"/>
      <p:bldP spid="9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546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等线</vt:lpstr>
      <vt:lpstr>Algerian</vt:lpstr>
      <vt:lpstr>Arial</vt:lpstr>
      <vt:lpstr>Roboto Bold</vt:lpstr>
      <vt:lpstr>Segoe UI Black</vt:lpstr>
      <vt:lpstr>Source Han Sans SC</vt:lpstr>
      <vt:lpstr>Stencil</vt:lpstr>
      <vt:lpstr>Times New Roman</vt:lpstr>
      <vt:lpstr>字魂185号-状元榜书</vt:lpstr>
      <vt:lpstr>思源黑体 CN Regular</vt:lpstr>
      <vt:lpstr>思源黑体 Heavy</vt:lpstr>
      <vt:lpstr>思源黑体 Medium</vt:lpstr>
      <vt:lpstr>思源黑体 Regular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春妹</dc:creator>
  <cp:lastModifiedBy>Student</cp:lastModifiedBy>
  <cp:revision>48</cp:revision>
  <dcterms:created xsi:type="dcterms:W3CDTF">2021-01-23T09:45:21Z</dcterms:created>
  <dcterms:modified xsi:type="dcterms:W3CDTF">2024-04-04T09:07:11Z</dcterms:modified>
</cp:coreProperties>
</file>