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0"/>
  </p:notesMasterIdLst>
  <p:sldIdLst>
    <p:sldId id="256" r:id="rId2"/>
    <p:sldId id="257" r:id="rId3"/>
    <p:sldId id="258" r:id="rId4"/>
    <p:sldId id="259" r:id="rId5"/>
    <p:sldId id="266" r:id="rId6"/>
    <p:sldId id="267" r:id="rId7"/>
    <p:sldId id="271" r:id="rId8"/>
    <p:sldId id="272" r:id="rId9"/>
    <p:sldId id="261" r:id="rId10"/>
    <p:sldId id="274" r:id="rId11"/>
    <p:sldId id="273" r:id="rId12"/>
    <p:sldId id="275" r:id="rId13"/>
    <p:sldId id="260" r:id="rId14"/>
    <p:sldId id="265" r:id="rId15"/>
    <p:sldId id="264" r:id="rId16"/>
    <p:sldId id="268" r:id="rId17"/>
    <p:sldId id="276"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5159" autoAdjust="0"/>
  </p:normalViewPr>
  <p:slideViewPr>
    <p:cSldViewPr snapToGrid="0" snapToObjects="1">
      <p:cViewPr varScale="1">
        <p:scale>
          <a:sx n="81" d="100"/>
          <a:sy n="81"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18208-DA37-CB4B-9976-9A79A1944E32}" type="datetimeFigureOut">
              <a:rPr lang="en-US" smtClean="0"/>
              <a:t>6/1/2024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49F82-4973-9C47-9ADF-F7070A9DB1BE}" type="slidenum">
              <a:rPr lang="en-US" smtClean="0"/>
              <a:t>‹#›</a:t>
            </a:fld>
            <a:endParaRPr lang="en-US"/>
          </a:p>
        </p:txBody>
      </p:sp>
    </p:spTree>
    <p:extLst>
      <p:ext uri="{BB962C8B-B14F-4D97-AF65-F5344CB8AC3E}">
        <p14:creationId xmlns:p14="http://schemas.microsoft.com/office/powerpoint/2010/main" val="212828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49F82-4973-9C47-9ADF-F7070A9DB1BE}" type="slidenum">
              <a:rPr lang="en-US" smtClean="0"/>
              <a:t>1</a:t>
            </a:fld>
            <a:endParaRPr lang="en-US"/>
          </a:p>
        </p:txBody>
      </p:sp>
    </p:spTree>
    <p:extLst>
      <p:ext uri="{BB962C8B-B14F-4D97-AF65-F5344CB8AC3E}">
        <p14:creationId xmlns:p14="http://schemas.microsoft.com/office/powerpoint/2010/main" val="51890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7F7BCD-856D-41BD-B930-26907E63D0F1}"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451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23DC7-6414-49CC-B80B-EAE9964BB25B}"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261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5D8033-7381-42C4-94ED-C8D8E953C327}"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7765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B564C8-A369-4657-9235-FDE8588EF652}"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809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BF23C-5390-426F-9A2B-47A8D6927053}"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67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F14100-0B81-441F-8878-E5FDF683E974}" type="datetime1">
              <a:rPr lang="en-US" smtClean="0"/>
              <a:t>6/1/2024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513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804A33-0651-4385-916D-42BAFC6150F0}" type="datetime1">
              <a:rPr lang="en-US" smtClean="0"/>
              <a:t>6/1/2024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981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96DB-D58C-4A05-91FC-83C4A5277D97}"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68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D00AA0-246B-4C86-A57F-019518C8FE75}"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08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B8D9CB-0D96-4EBE-9390-E9617A608DDA}"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210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218E87-EDBB-4240-A6A1-52711C1B4DC0}"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098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5B30C-15FF-4A8C-8F04-B9FD4D3D10E7}"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7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77BCF-FED0-4C3E-8DDC-B3E083356B4B}" type="datetime1">
              <a:rPr lang="en-US" smtClean="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840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4FACA9-3E62-4707-B82E-E8DEDE8D0032}" type="datetime1">
              <a:rPr lang="en-US" smtClean="0"/>
              <a:t>6/1/2024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4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55B58D-135D-44A9-B2C4-7E9FB727D177}" type="datetime1">
              <a:rPr lang="en-US" smtClean="0"/>
              <a:t>6/1/2024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78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D3AAF4E-2A10-48FE-AB90-D4968EB61645}" type="datetime1">
              <a:rPr lang="en-US" smtClean="0"/>
              <a:t>6/1/2024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31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838DF-DB63-43DE-8AB7-E800FB435D4B}"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708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CC517F-16F0-42B2-AD56-9E42EC167915}" type="datetime1">
              <a:rPr lang="en-US" smtClean="0"/>
              <a:t>6/1/2024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44352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brighton-hove.gov.uk/sites/default/files/2024-03/census-2021-briefing-city-profile_Muna%20Mohamed.pdf" TargetMode="External"/><Relationship Id="rId3" Type="http://schemas.openxmlformats.org/officeDocument/2006/relationships/hyperlink" Target="https://www.e-education.psu.edu/emsc297/node/649#:~:text=Thus%2C%20the%20power%20available%20to,variable%20input%20is%20wind%20speed" TargetMode="External"/><Relationship Id="rId7" Type="http://schemas.openxmlformats.org/officeDocument/2006/relationships/hyperlink" Target="https://www.utilitybidder.co.uk/compare-business-energy/what-is-the-average-household-energy-usage/#:~:text=What%20is%20the%20average%20electricity,factors%20that%20affect%20this%20figure" TargetMode="External"/><Relationship Id="rId2" Type="http://schemas.openxmlformats.org/officeDocument/2006/relationships/hyperlink" Target="https://www.rampionoffshore.com/#:~:text=The%20wind%20farm%20comprises%20116,coast%20in%20the%20English% 20Channel" TargetMode="External"/><Relationship Id="rId1" Type="http://schemas.openxmlformats.org/officeDocument/2006/relationships/slideLayout" Target="../slideLayouts/slideLayout2.xml"/><Relationship Id="rId6" Type="http://schemas.openxmlformats.org/officeDocument/2006/relationships/hyperlink" Target="https://lginform.local.gov.uk/reports/lgastandard?mod-metric=3801&amp;mod-area=E06000043&amp;mod-group=AllUnitaryLaInCountry_England&amp;mod-type=namedComparisonGroup" TargetMode="External"/><Relationship Id="rId5" Type="http://schemas.openxmlformats.org/officeDocument/2006/relationships/hyperlink" Target="https://www.saurenergy.com/solar-energy-blog/here-is-how-you-can-calculate-the-annual-solar-energy-output-of-a-photovoltaic-system" TargetMode="External"/><Relationship Id="rId10" Type="http://schemas.openxmlformats.org/officeDocument/2006/relationships/hyperlink" Target="https://www.greenbuildingrenewables.co.uk/guide-to-solar-energy-as-electricity-prices-increase/" TargetMode="External"/><Relationship Id="rId4" Type="http://schemas.openxmlformats.org/officeDocument/2006/relationships/hyperlink" Target="https://www.brighton-hove.gov.uk/news/2023/hundreds-council-homes-switch-solar-power" TargetMode="External"/><Relationship Id="rId9" Type="http://schemas.openxmlformats.org/officeDocument/2006/relationships/hyperlink" Target="https://businessenergycomparison.com/business-electricity/price-of-1-mwh-of-electricity-in-2023/#:~:text=Price%20Of%201%20MWh%20Electricity,focus%20on%20wholesale%20electricity%20pric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999-B352-3F4E-A3CF-7BC4778260A7}"/>
              </a:ext>
            </a:extLst>
          </p:cNvPr>
          <p:cNvSpPr>
            <a:spLocks noGrp="1"/>
          </p:cNvSpPr>
          <p:nvPr>
            <p:ph type="ctrTitle"/>
          </p:nvPr>
        </p:nvSpPr>
        <p:spPr>
          <a:xfrm>
            <a:off x="827244" y="1063416"/>
            <a:ext cx="10537512" cy="3329581"/>
          </a:xfrm>
        </p:spPr>
        <p:txBody>
          <a:bodyPr>
            <a:normAutofit fontScale="90000"/>
          </a:bodyPr>
          <a:lstStyle/>
          <a:p>
            <a:pPr algn="ctr"/>
            <a:r>
              <a:rPr lang="en-US" b="1" dirty="0"/>
              <a:t>Forecasting energy availability from renewable sources</a:t>
            </a:r>
            <a:endParaRPr lang="en-US" dirty="0"/>
          </a:p>
        </p:txBody>
      </p:sp>
      <p:sp>
        <p:nvSpPr>
          <p:cNvPr id="4" name="Slide Number Placeholder 3">
            <a:extLst>
              <a:ext uri="{FF2B5EF4-FFF2-40B4-BE49-F238E27FC236}">
                <a16:creationId xmlns:a16="http://schemas.microsoft.com/office/drawing/2014/main" id="{6842C668-91DA-533E-A9D3-E63A4D6A936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2273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sz="2800" dirty="0"/>
              <a:t>Wind energy forecasting model performance on the validation set</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446542" y="1168182"/>
            <a:ext cx="9905999" cy="3541714"/>
          </a:xfrm>
        </p:spPr>
        <p:txBody>
          <a:bodyPr/>
          <a:lstStyle/>
          <a:p>
            <a:pPr lvl="1"/>
            <a:r>
              <a:rPr lang="en-US" dirty="0"/>
              <a:t>The average squared difference between the predicted values and the true values (Mean Squared Error): 20.665</a:t>
            </a:r>
          </a:p>
          <a:p>
            <a:pPr lvl="1"/>
            <a:r>
              <a:rPr lang="en-US" dirty="0"/>
              <a:t>R-Squared: 0.822 indicates our model fits the data well but not as well as it fits for solar energy.</a:t>
            </a:r>
          </a:p>
          <a:p>
            <a:endParaRPr lang="en-US" dirty="0"/>
          </a:p>
        </p:txBody>
      </p:sp>
      <p:sp>
        <p:nvSpPr>
          <p:cNvPr id="4" name="Slide Number Placeholder 3">
            <a:extLst>
              <a:ext uri="{FF2B5EF4-FFF2-40B4-BE49-F238E27FC236}">
                <a16:creationId xmlns:a16="http://schemas.microsoft.com/office/drawing/2014/main" id="{594E3B90-F46E-FFFF-013E-626F12E4BD90}"/>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9" name="Picture 8">
            <a:extLst>
              <a:ext uri="{FF2B5EF4-FFF2-40B4-BE49-F238E27FC236}">
                <a16:creationId xmlns:a16="http://schemas.microsoft.com/office/drawing/2014/main" id="{8ADB150F-216B-F3D0-68C4-875F65493446}"/>
              </a:ext>
            </a:extLst>
          </p:cNvPr>
          <p:cNvPicPr>
            <a:picLocks noChangeAspect="1"/>
          </p:cNvPicPr>
          <p:nvPr/>
        </p:nvPicPr>
        <p:blipFill>
          <a:blip r:embed="rId2"/>
          <a:stretch>
            <a:fillRect/>
          </a:stretch>
        </p:blipFill>
        <p:spPr>
          <a:xfrm>
            <a:off x="2191524" y="2646752"/>
            <a:ext cx="7491204" cy="3999435"/>
          </a:xfrm>
          <a:prstGeom prst="rect">
            <a:avLst/>
          </a:prstGeom>
        </p:spPr>
      </p:pic>
    </p:spTree>
    <p:extLst>
      <p:ext uri="{BB962C8B-B14F-4D97-AF65-F5344CB8AC3E}">
        <p14:creationId xmlns:p14="http://schemas.microsoft.com/office/powerpoint/2010/main" val="104610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sz="2800" dirty="0"/>
              <a:t>Solar energy forecasting model performance on the test set</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446542" y="941226"/>
            <a:ext cx="9905999" cy="3541714"/>
          </a:xfrm>
        </p:spPr>
        <p:txBody>
          <a:bodyPr/>
          <a:lstStyle/>
          <a:p>
            <a:pPr lvl="1"/>
            <a:r>
              <a:rPr lang="en-US" dirty="0"/>
              <a:t>The average squared difference between the predicted values and the true values (Mean Squared Error) : 0.01</a:t>
            </a:r>
          </a:p>
          <a:p>
            <a:pPr lvl="1"/>
            <a:r>
              <a:rPr lang="en-US" dirty="0"/>
              <a:t>R-Squared: 0.886 indicates our model fits the data very well.</a:t>
            </a:r>
          </a:p>
          <a:p>
            <a:endParaRPr lang="en-US" dirty="0"/>
          </a:p>
        </p:txBody>
      </p:sp>
      <p:sp>
        <p:nvSpPr>
          <p:cNvPr id="4" name="Slide Number Placeholder 3">
            <a:extLst>
              <a:ext uri="{FF2B5EF4-FFF2-40B4-BE49-F238E27FC236}">
                <a16:creationId xmlns:a16="http://schemas.microsoft.com/office/drawing/2014/main" id="{594E3B90-F46E-FFFF-013E-626F12E4BD90}"/>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9651CEC3-1743-B17C-C52E-283E01EE23F8}"/>
              </a:ext>
            </a:extLst>
          </p:cNvPr>
          <p:cNvPicPr>
            <a:picLocks noChangeAspect="1"/>
          </p:cNvPicPr>
          <p:nvPr/>
        </p:nvPicPr>
        <p:blipFill>
          <a:blip r:embed="rId2"/>
          <a:stretch>
            <a:fillRect/>
          </a:stretch>
        </p:blipFill>
        <p:spPr>
          <a:xfrm>
            <a:off x="2173766" y="2271177"/>
            <a:ext cx="7508961" cy="4099491"/>
          </a:xfrm>
          <a:prstGeom prst="rect">
            <a:avLst/>
          </a:prstGeom>
        </p:spPr>
      </p:pic>
    </p:spTree>
    <p:extLst>
      <p:ext uri="{BB962C8B-B14F-4D97-AF65-F5344CB8AC3E}">
        <p14:creationId xmlns:p14="http://schemas.microsoft.com/office/powerpoint/2010/main" val="285531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sz="2800" dirty="0"/>
              <a:t>Wind energy forecasting model performance on the test set</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497149" y="1044142"/>
            <a:ext cx="10715348" cy="1722075"/>
          </a:xfrm>
        </p:spPr>
        <p:txBody>
          <a:bodyPr>
            <a:normAutofit/>
          </a:bodyPr>
          <a:lstStyle/>
          <a:p>
            <a:pPr lvl="1"/>
            <a:r>
              <a:rPr lang="en-US" dirty="0"/>
              <a:t>The average squared difference between the predicted values and the true values (Mean Squared Error): 22.42</a:t>
            </a:r>
          </a:p>
          <a:p>
            <a:pPr lvl="1"/>
            <a:r>
              <a:rPr lang="en-US" dirty="0"/>
              <a:t>R-Squared: 0.79 indicates our model is comparatively not performing well for wind energy.</a:t>
            </a:r>
          </a:p>
          <a:p>
            <a:endParaRPr lang="en-US" dirty="0"/>
          </a:p>
        </p:txBody>
      </p:sp>
      <p:sp>
        <p:nvSpPr>
          <p:cNvPr id="4" name="Slide Number Placeholder 3">
            <a:extLst>
              <a:ext uri="{FF2B5EF4-FFF2-40B4-BE49-F238E27FC236}">
                <a16:creationId xmlns:a16="http://schemas.microsoft.com/office/drawing/2014/main" id="{594E3B90-F46E-FFFF-013E-626F12E4BD90}"/>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87CAD42A-3E71-2171-F655-BAC588B9E17F}"/>
              </a:ext>
            </a:extLst>
          </p:cNvPr>
          <p:cNvPicPr>
            <a:picLocks noChangeAspect="1"/>
          </p:cNvPicPr>
          <p:nvPr/>
        </p:nvPicPr>
        <p:blipFill>
          <a:blip r:embed="rId2"/>
          <a:stretch>
            <a:fillRect/>
          </a:stretch>
        </p:blipFill>
        <p:spPr>
          <a:xfrm>
            <a:off x="1973801" y="2522712"/>
            <a:ext cx="7676207" cy="3826276"/>
          </a:xfrm>
          <a:prstGeom prst="rect">
            <a:avLst/>
          </a:prstGeom>
        </p:spPr>
      </p:pic>
    </p:spTree>
    <p:extLst>
      <p:ext uri="{BB962C8B-B14F-4D97-AF65-F5344CB8AC3E}">
        <p14:creationId xmlns:p14="http://schemas.microsoft.com/office/powerpoint/2010/main" val="337724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Total Energy Analysis</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0" y="925827"/>
            <a:ext cx="10352540" cy="1045016"/>
          </a:xfrm>
        </p:spPr>
        <p:txBody>
          <a:bodyPr>
            <a:normAutofit/>
          </a:bodyPr>
          <a:lstStyle/>
          <a:p>
            <a:pPr lvl="1"/>
            <a:r>
              <a:rPr lang="en-US" dirty="0"/>
              <a:t>Threshold: 95 </a:t>
            </a:r>
            <a:r>
              <a:rPr lang="en-US" dirty="0" err="1"/>
              <a:t>mW</a:t>
            </a:r>
            <a:endParaRPr lang="en-US" dirty="0"/>
          </a:p>
          <a:p>
            <a:pPr lvl="1"/>
            <a:r>
              <a:rPr lang="en-US" dirty="0"/>
              <a:t>False Positives: 2</a:t>
            </a:r>
          </a:p>
        </p:txBody>
      </p:sp>
      <p:sp>
        <p:nvSpPr>
          <p:cNvPr id="4" name="Slide Number Placeholder 3">
            <a:extLst>
              <a:ext uri="{FF2B5EF4-FFF2-40B4-BE49-F238E27FC236}">
                <a16:creationId xmlns:a16="http://schemas.microsoft.com/office/drawing/2014/main" id="{4C242EF0-D1D0-3D2A-C20F-0C17FA4289FA}"/>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13" name="Picture 12">
            <a:extLst>
              <a:ext uri="{FF2B5EF4-FFF2-40B4-BE49-F238E27FC236}">
                <a16:creationId xmlns:a16="http://schemas.microsoft.com/office/drawing/2014/main" id="{CC0CD43B-BBEE-F66C-4667-0A3B3CF527B9}"/>
              </a:ext>
            </a:extLst>
          </p:cNvPr>
          <p:cNvPicPr>
            <a:picLocks noChangeAspect="1"/>
          </p:cNvPicPr>
          <p:nvPr/>
        </p:nvPicPr>
        <p:blipFill>
          <a:blip r:embed="rId2"/>
          <a:stretch>
            <a:fillRect/>
          </a:stretch>
        </p:blipFill>
        <p:spPr>
          <a:xfrm>
            <a:off x="136124" y="1893223"/>
            <a:ext cx="5959876" cy="4038950"/>
          </a:xfrm>
          <a:prstGeom prst="rect">
            <a:avLst/>
          </a:prstGeom>
        </p:spPr>
      </p:pic>
      <p:pic>
        <p:nvPicPr>
          <p:cNvPr id="15" name="Picture 14">
            <a:extLst>
              <a:ext uri="{FF2B5EF4-FFF2-40B4-BE49-F238E27FC236}">
                <a16:creationId xmlns:a16="http://schemas.microsoft.com/office/drawing/2014/main" id="{C32F141E-9526-92F9-95A3-AA4648A63BD9}"/>
              </a:ext>
            </a:extLst>
          </p:cNvPr>
          <p:cNvPicPr>
            <a:picLocks noChangeAspect="1"/>
          </p:cNvPicPr>
          <p:nvPr/>
        </p:nvPicPr>
        <p:blipFill>
          <a:blip r:embed="rId3"/>
          <a:stretch>
            <a:fillRect/>
          </a:stretch>
        </p:blipFill>
        <p:spPr>
          <a:xfrm>
            <a:off x="6338656" y="1893223"/>
            <a:ext cx="5406501" cy="4038950"/>
          </a:xfrm>
          <a:prstGeom prst="rect">
            <a:avLst/>
          </a:prstGeom>
        </p:spPr>
      </p:pic>
    </p:spTree>
    <p:extLst>
      <p:ext uri="{BB962C8B-B14F-4D97-AF65-F5344CB8AC3E}">
        <p14:creationId xmlns:p14="http://schemas.microsoft.com/office/powerpoint/2010/main" val="1646022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False Positives Analysis</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1" y="968340"/>
            <a:ext cx="9905999" cy="3541714"/>
          </a:xfrm>
        </p:spPr>
        <p:txBody>
          <a:bodyPr/>
          <a:lstStyle/>
          <a:p>
            <a:r>
              <a:rPr lang="en-US" dirty="0"/>
              <a:t>Cost: £50 for 1mW</a:t>
            </a:r>
          </a:p>
          <a:p>
            <a:endParaRPr lang="en-US" dirty="0"/>
          </a:p>
        </p:txBody>
      </p:sp>
      <p:graphicFrame>
        <p:nvGraphicFramePr>
          <p:cNvPr id="4" name="Table 3">
            <a:extLst>
              <a:ext uri="{FF2B5EF4-FFF2-40B4-BE49-F238E27FC236}">
                <a16:creationId xmlns:a16="http://schemas.microsoft.com/office/drawing/2014/main" id="{E09D9126-6710-D849-A4A2-FF3E0110CA25}"/>
              </a:ext>
            </a:extLst>
          </p:cNvPr>
          <p:cNvGraphicFramePr>
            <a:graphicFrameLocks noGrp="1"/>
          </p:cNvGraphicFramePr>
          <p:nvPr>
            <p:extLst>
              <p:ext uri="{D42A27DB-BD31-4B8C-83A1-F6EECF244321}">
                <p14:modId xmlns:p14="http://schemas.microsoft.com/office/powerpoint/2010/main" val="2373427390"/>
              </p:ext>
            </p:extLst>
          </p:nvPr>
        </p:nvGraphicFramePr>
        <p:xfrm>
          <a:off x="870012" y="2371040"/>
          <a:ext cx="10093908" cy="1769304"/>
        </p:xfrm>
        <a:graphic>
          <a:graphicData uri="http://schemas.openxmlformats.org/drawingml/2006/table">
            <a:tbl>
              <a:tblPr firstRow="1" bandRow="1">
                <a:tableStyleId>{073A0DAA-6AF3-43AB-8588-CEC1D06C72B9}</a:tableStyleId>
              </a:tblPr>
              <a:tblGrid>
                <a:gridCol w="2383478">
                  <a:extLst>
                    <a:ext uri="{9D8B030D-6E8A-4147-A177-3AD203B41FA5}">
                      <a16:colId xmlns:a16="http://schemas.microsoft.com/office/drawing/2014/main" val="3855639352"/>
                    </a:ext>
                  </a:extLst>
                </a:gridCol>
                <a:gridCol w="1654084">
                  <a:extLst>
                    <a:ext uri="{9D8B030D-6E8A-4147-A177-3AD203B41FA5}">
                      <a16:colId xmlns:a16="http://schemas.microsoft.com/office/drawing/2014/main" val="43455473"/>
                    </a:ext>
                  </a:extLst>
                </a:gridCol>
                <a:gridCol w="2018782">
                  <a:extLst>
                    <a:ext uri="{9D8B030D-6E8A-4147-A177-3AD203B41FA5}">
                      <a16:colId xmlns:a16="http://schemas.microsoft.com/office/drawing/2014/main" val="2733906857"/>
                    </a:ext>
                  </a:extLst>
                </a:gridCol>
                <a:gridCol w="2018782">
                  <a:extLst>
                    <a:ext uri="{9D8B030D-6E8A-4147-A177-3AD203B41FA5}">
                      <a16:colId xmlns:a16="http://schemas.microsoft.com/office/drawing/2014/main" val="302278850"/>
                    </a:ext>
                  </a:extLst>
                </a:gridCol>
                <a:gridCol w="2018782">
                  <a:extLst>
                    <a:ext uri="{9D8B030D-6E8A-4147-A177-3AD203B41FA5}">
                      <a16:colId xmlns:a16="http://schemas.microsoft.com/office/drawing/2014/main" val="621238214"/>
                    </a:ext>
                  </a:extLst>
                </a:gridCol>
              </a:tblGrid>
              <a:tr h="819604">
                <a:tc>
                  <a:txBody>
                    <a:bodyPr/>
                    <a:lstStyle/>
                    <a:p>
                      <a:pPr algn="ctr"/>
                      <a:r>
                        <a:rPr lang="en-US" dirty="0"/>
                        <a:t>Datetime</a:t>
                      </a:r>
                    </a:p>
                  </a:txBody>
                  <a:tcPr>
                    <a:solidFill>
                      <a:schemeClr val="bg2">
                        <a:lumMod val="60000"/>
                        <a:lumOff val="40000"/>
                      </a:schemeClr>
                    </a:solidFill>
                  </a:tcPr>
                </a:tc>
                <a:tc>
                  <a:txBody>
                    <a:bodyPr/>
                    <a:lstStyle/>
                    <a:p>
                      <a:pPr algn="ctr"/>
                      <a:r>
                        <a:rPr lang="en-US" dirty="0"/>
                        <a:t>Total Energy</a:t>
                      </a:r>
                    </a:p>
                  </a:txBody>
                  <a:tcPr>
                    <a:solidFill>
                      <a:schemeClr val="bg2">
                        <a:lumMod val="60000"/>
                        <a:lumOff val="40000"/>
                      </a:schemeClr>
                    </a:solidFill>
                  </a:tcPr>
                </a:tc>
                <a:tc>
                  <a:txBody>
                    <a:bodyPr/>
                    <a:lstStyle/>
                    <a:p>
                      <a:pPr algn="ctr"/>
                      <a:r>
                        <a:rPr lang="en-US" dirty="0"/>
                        <a:t>Total Energy - Predicted</a:t>
                      </a:r>
                    </a:p>
                  </a:txBody>
                  <a:tcPr>
                    <a:solidFill>
                      <a:schemeClr val="bg2">
                        <a:lumMod val="60000"/>
                        <a:lumOff val="40000"/>
                      </a:schemeClr>
                    </a:solidFill>
                  </a:tcPr>
                </a:tc>
                <a:tc>
                  <a:txBody>
                    <a:bodyPr/>
                    <a:lstStyle/>
                    <a:p>
                      <a:pPr algn="ctr"/>
                      <a:r>
                        <a:rPr lang="en-US" dirty="0"/>
                        <a:t>Difference</a:t>
                      </a:r>
                    </a:p>
                  </a:txBody>
                  <a:tcPr>
                    <a:solidFill>
                      <a:schemeClr val="bg2">
                        <a:lumMod val="60000"/>
                        <a:lumOff val="40000"/>
                      </a:schemeClr>
                    </a:solidFill>
                  </a:tcPr>
                </a:tc>
                <a:tc>
                  <a:txBody>
                    <a:bodyPr/>
                    <a:lstStyle/>
                    <a:p>
                      <a:pPr algn="ctr"/>
                      <a:r>
                        <a:rPr lang="en-US" dirty="0"/>
                        <a:t>Cost in GBP</a:t>
                      </a:r>
                    </a:p>
                  </a:txBody>
                  <a:tcPr>
                    <a:solidFill>
                      <a:schemeClr val="bg2">
                        <a:lumMod val="60000"/>
                        <a:lumOff val="40000"/>
                      </a:schemeClr>
                    </a:solidFill>
                  </a:tcPr>
                </a:tc>
                <a:extLst>
                  <a:ext uri="{0D108BD9-81ED-4DB2-BD59-A6C34878D82A}">
                    <a16:rowId xmlns:a16="http://schemas.microsoft.com/office/drawing/2014/main" val="1931842947"/>
                  </a:ext>
                </a:extLst>
              </a:tr>
              <a:tr h="474850">
                <a:tc>
                  <a:txBody>
                    <a:bodyPr/>
                    <a:lstStyle/>
                    <a:p>
                      <a:pPr algn="ctr"/>
                      <a:r>
                        <a:rPr lang="en-US" dirty="0"/>
                        <a:t>2022-02-18 16:00:00</a:t>
                      </a:r>
                    </a:p>
                  </a:txBody>
                  <a:tcPr>
                    <a:solidFill>
                      <a:schemeClr val="bg2">
                        <a:lumMod val="60000"/>
                        <a:lumOff val="40000"/>
                      </a:schemeClr>
                    </a:solidFill>
                  </a:tcPr>
                </a:tc>
                <a:tc>
                  <a:txBody>
                    <a:bodyPr/>
                    <a:lstStyle/>
                    <a:p>
                      <a:pPr algn="ctr"/>
                      <a:r>
                        <a:rPr lang="en-US" dirty="0"/>
                        <a:t>60.18</a:t>
                      </a:r>
                    </a:p>
                  </a:txBody>
                  <a:tcPr>
                    <a:solidFill>
                      <a:schemeClr val="bg2">
                        <a:lumMod val="60000"/>
                        <a:lumOff val="40000"/>
                      </a:schemeClr>
                    </a:solidFill>
                  </a:tcPr>
                </a:tc>
                <a:tc>
                  <a:txBody>
                    <a:bodyPr/>
                    <a:lstStyle/>
                    <a:p>
                      <a:pPr algn="ctr"/>
                      <a:r>
                        <a:rPr lang="en-US" dirty="0"/>
                        <a:t>106.30</a:t>
                      </a:r>
                    </a:p>
                  </a:txBody>
                  <a:tcPr>
                    <a:solidFill>
                      <a:schemeClr val="bg2">
                        <a:lumMod val="60000"/>
                        <a:lumOff val="40000"/>
                      </a:schemeClr>
                    </a:solidFill>
                  </a:tcPr>
                </a:tc>
                <a:tc>
                  <a:txBody>
                    <a:bodyPr/>
                    <a:lstStyle/>
                    <a:p>
                      <a:pPr algn="ctr"/>
                      <a:r>
                        <a:rPr lang="en-US" dirty="0"/>
                        <a:t>46.12</a:t>
                      </a:r>
                    </a:p>
                  </a:txBody>
                  <a:tcPr>
                    <a:solidFill>
                      <a:schemeClr val="bg2">
                        <a:lumMod val="60000"/>
                        <a:lumOff val="40000"/>
                      </a:schemeClr>
                    </a:solidFill>
                  </a:tcPr>
                </a:tc>
                <a:tc>
                  <a:txBody>
                    <a:bodyPr/>
                    <a:lstStyle/>
                    <a:p>
                      <a:pPr algn="ctr"/>
                      <a:r>
                        <a:rPr lang="en-US" dirty="0"/>
                        <a:t>2306.392</a:t>
                      </a:r>
                    </a:p>
                  </a:txBody>
                  <a:tcPr>
                    <a:solidFill>
                      <a:schemeClr val="bg2">
                        <a:lumMod val="60000"/>
                        <a:lumOff val="40000"/>
                      </a:schemeClr>
                    </a:solidFill>
                  </a:tcPr>
                </a:tc>
                <a:extLst>
                  <a:ext uri="{0D108BD9-81ED-4DB2-BD59-A6C34878D82A}">
                    <a16:rowId xmlns:a16="http://schemas.microsoft.com/office/drawing/2014/main" val="2283280179"/>
                  </a:ext>
                </a:extLst>
              </a:tr>
              <a:tr h="474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2022-11-01 03:00:00</a:t>
                      </a:r>
                    </a:p>
                  </a:txBody>
                  <a:tcPr>
                    <a:solidFill>
                      <a:schemeClr val="bg2">
                        <a:lumMod val="60000"/>
                        <a:lumOff val="40000"/>
                      </a:schemeClr>
                    </a:solidFill>
                  </a:tcPr>
                </a:tc>
                <a:tc>
                  <a:txBody>
                    <a:bodyPr/>
                    <a:lstStyle/>
                    <a:p>
                      <a:pPr algn="ctr"/>
                      <a:r>
                        <a:rPr lang="en-US" dirty="0"/>
                        <a:t>68.25</a:t>
                      </a:r>
                    </a:p>
                  </a:txBody>
                  <a:tcPr>
                    <a:solidFill>
                      <a:schemeClr val="bg2">
                        <a:lumMod val="60000"/>
                        <a:lumOff val="40000"/>
                      </a:schemeClr>
                    </a:solidFill>
                  </a:tcPr>
                </a:tc>
                <a:tc>
                  <a:txBody>
                    <a:bodyPr/>
                    <a:lstStyle/>
                    <a:p>
                      <a:pPr algn="ctr"/>
                      <a:r>
                        <a:rPr lang="en-US" dirty="0"/>
                        <a:t>108.64</a:t>
                      </a:r>
                    </a:p>
                  </a:txBody>
                  <a:tcPr>
                    <a:solidFill>
                      <a:schemeClr val="bg2">
                        <a:lumMod val="60000"/>
                        <a:lumOff val="40000"/>
                      </a:schemeClr>
                    </a:solidFill>
                  </a:tcPr>
                </a:tc>
                <a:tc>
                  <a:txBody>
                    <a:bodyPr/>
                    <a:lstStyle/>
                    <a:p>
                      <a:pPr algn="ctr"/>
                      <a:r>
                        <a:rPr lang="en-US" dirty="0"/>
                        <a:t>40.39</a:t>
                      </a:r>
                    </a:p>
                  </a:txBody>
                  <a:tcPr>
                    <a:solidFill>
                      <a:schemeClr val="bg2">
                        <a:lumMod val="60000"/>
                        <a:lumOff val="40000"/>
                      </a:schemeClr>
                    </a:solidFill>
                  </a:tcPr>
                </a:tc>
                <a:tc>
                  <a:txBody>
                    <a:bodyPr/>
                    <a:lstStyle/>
                    <a:p>
                      <a:pPr algn="ctr"/>
                      <a:r>
                        <a:rPr lang="en-US" dirty="0"/>
                        <a:t>2019.522</a:t>
                      </a:r>
                    </a:p>
                  </a:txBody>
                  <a:tcPr>
                    <a:solidFill>
                      <a:schemeClr val="bg2">
                        <a:lumMod val="60000"/>
                        <a:lumOff val="40000"/>
                      </a:schemeClr>
                    </a:solidFill>
                  </a:tcPr>
                </a:tc>
                <a:extLst>
                  <a:ext uri="{0D108BD9-81ED-4DB2-BD59-A6C34878D82A}">
                    <a16:rowId xmlns:a16="http://schemas.microsoft.com/office/drawing/2014/main" val="3333242433"/>
                  </a:ext>
                </a:extLst>
              </a:tr>
            </a:tbl>
          </a:graphicData>
        </a:graphic>
      </p:graphicFrame>
      <p:sp>
        <p:nvSpPr>
          <p:cNvPr id="5" name="TextBox 4">
            <a:extLst>
              <a:ext uri="{FF2B5EF4-FFF2-40B4-BE49-F238E27FC236}">
                <a16:creationId xmlns:a16="http://schemas.microsoft.com/office/drawing/2014/main" id="{D9D3F1FE-21DF-AA43-8337-CD5CD9C53C5E}"/>
              </a:ext>
            </a:extLst>
          </p:cNvPr>
          <p:cNvSpPr txBox="1"/>
          <p:nvPr/>
        </p:nvSpPr>
        <p:spPr>
          <a:xfrm>
            <a:off x="3249431" y="4486960"/>
            <a:ext cx="5351145" cy="369332"/>
          </a:xfrm>
          <a:prstGeom prst="rect">
            <a:avLst/>
          </a:prstGeom>
          <a:noFill/>
        </p:spPr>
        <p:txBody>
          <a:bodyPr wrap="none" rtlCol="0">
            <a:spAutoFit/>
          </a:bodyPr>
          <a:lstStyle/>
          <a:p>
            <a:r>
              <a:rPr lang="en-US" dirty="0"/>
              <a:t>Total estimated cost to the company £4325.91</a:t>
            </a:r>
          </a:p>
        </p:txBody>
      </p:sp>
      <p:sp>
        <p:nvSpPr>
          <p:cNvPr id="6" name="Slide Number Placeholder 5">
            <a:extLst>
              <a:ext uri="{FF2B5EF4-FFF2-40B4-BE49-F238E27FC236}">
                <a16:creationId xmlns:a16="http://schemas.microsoft.com/office/drawing/2014/main" id="{C4741B89-A647-E404-8EAB-AFE49FCE8526}"/>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00244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16029" y="28430"/>
            <a:ext cx="9905998" cy="1478570"/>
          </a:xfrm>
        </p:spPr>
        <p:txBody>
          <a:bodyPr/>
          <a:lstStyle/>
          <a:p>
            <a:r>
              <a:rPr lang="en-US" sz="2800" dirty="0"/>
              <a:t>Monthly Model Performance on Test Set</a:t>
            </a:r>
          </a:p>
        </p:txBody>
      </p:sp>
      <p:sp>
        <p:nvSpPr>
          <p:cNvPr id="7" name="Slide Number Placeholder 6">
            <a:extLst>
              <a:ext uri="{FF2B5EF4-FFF2-40B4-BE49-F238E27FC236}">
                <a16:creationId xmlns:a16="http://schemas.microsoft.com/office/drawing/2014/main" id="{C06124BF-6CA9-3EFE-4FD0-B40E1207AE3D}"/>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10" name="Picture 9">
            <a:extLst>
              <a:ext uri="{FF2B5EF4-FFF2-40B4-BE49-F238E27FC236}">
                <a16:creationId xmlns:a16="http://schemas.microsoft.com/office/drawing/2014/main" id="{712C4603-6661-CEED-F021-EC10AA7DB38A}"/>
              </a:ext>
            </a:extLst>
          </p:cNvPr>
          <p:cNvPicPr>
            <a:picLocks noChangeAspect="1"/>
          </p:cNvPicPr>
          <p:nvPr/>
        </p:nvPicPr>
        <p:blipFill>
          <a:blip r:embed="rId2"/>
          <a:stretch>
            <a:fillRect/>
          </a:stretch>
        </p:blipFill>
        <p:spPr>
          <a:xfrm>
            <a:off x="1695179" y="1223522"/>
            <a:ext cx="7729244" cy="4410956"/>
          </a:xfrm>
          <a:prstGeom prst="rect">
            <a:avLst/>
          </a:prstGeom>
        </p:spPr>
      </p:pic>
    </p:spTree>
    <p:extLst>
      <p:ext uri="{BB962C8B-B14F-4D97-AF65-F5344CB8AC3E}">
        <p14:creationId xmlns:p14="http://schemas.microsoft.com/office/powerpoint/2010/main" val="365513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Conclusions and Recommendations</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590998" y="1097982"/>
            <a:ext cx="9905999" cy="4779035"/>
          </a:xfrm>
        </p:spPr>
        <p:txBody>
          <a:bodyPr>
            <a:normAutofit/>
          </a:bodyPr>
          <a:lstStyle/>
          <a:p>
            <a:r>
              <a:rPr lang="en-US" dirty="0"/>
              <a:t>Conclusions:</a:t>
            </a:r>
          </a:p>
          <a:p>
            <a:pPr lvl="1"/>
            <a:r>
              <a:rPr lang="en-US" dirty="0"/>
              <a:t>Model predicted 2 false positives which will incur a £4325.91 loss for the company</a:t>
            </a:r>
          </a:p>
          <a:p>
            <a:pPr lvl="1"/>
            <a:r>
              <a:rPr lang="en-US" dirty="0"/>
              <a:t>Model performance in May is 75%, indicating its effectiveness in capturing the variability in energy production during that month.</a:t>
            </a:r>
          </a:p>
          <a:p>
            <a:pPr lvl="1"/>
            <a:r>
              <a:rPr lang="en-US" dirty="0"/>
              <a:t>We can conclude that the model is feasible and ready to be deployed in May 2024</a:t>
            </a:r>
          </a:p>
          <a:p>
            <a:r>
              <a:rPr lang="en-US" dirty="0"/>
              <a:t>Recommendations and future work:</a:t>
            </a:r>
          </a:p>
          <a:p>
            <a:pPr lvl="1"/>
            <a:r>
              <a:rPr lang="en-US" dirty="0"/>
              <a:t>Look for better alternatives to predict wind energy.</a:t>
            </a:r>
          </a:p>
          <a:p>
            <a:pPr lvl="1"/>
            <a:r>
              <a:rPr lang="en-US" dirty="0"/>
              <a:t>Continuously monitor and evaluate the model's performance post-deployment.</a:t>
            </a:r>
          </a:p>
          <a:p>
            <a:pPr lvl="1"/>
            <a:r>
              <a:rPr lang="en-US" dirty="0"/>
              <a:t>Conduct a thorough cost-benefit analysis to evaluate the economic impact of deploying the model.</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F8CDFB5-7E76-C975-50BB-B113FC6C2A6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565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41E-7FE3-F3E8-9DFA-81CEB9126DBE}"/>
              </a:ext>
            </a:extLst>
          </p:cNvPr>
          <p:cNvSpPr>
            <a:spLocks noGrp="1"/>
          </p:cNvSpPr>
          <p:nvPr>
            <p:ph type="title"/>
          </p:nvPr>
        </p:nvSpPr>
        <p:spPr>
          <a:xfrm>
            <a:off x="0" y="0"/>
            <a:ext cx="9404723" cy="1400530"/>
          </a:xfrm>
        </p:spPr>
        <p:txBody>
          <a:bodyPr/>
          <a:lstStyle/>
          <a:p>
            <a:r>
              <a:rPr lang="en-IN" dirty="0"/>
              <a:t>References</a:t>
            </a:r>
          </a:p>
        </p:txBody>
      </p:sp>
      <p:sp>
        <p:nvSpPr>
          <p:cNvPr id="3" name="Content Placeholder 2">
            <a:extLst>
              <a:ext uri="{FF2B5EF4-FFF2-40B4-BE49-F238E27FC236}">
                <a16:creationId xmlns:a16="http://schemas.microsoft.com/office/drawing/2014/main" id="{56204607-B153-DE47-AB39-84676AE2AD5D}"/>
              </a:ext>
            </a:extLst>
          </p:cNvPr>
          <p:cNvSpPr>
            <a:spLocks noGrp="1"/>
          </p:cNvSpPr>
          <p:nvPr>
            <p:ph idx="1"/>
          </p:nvPr>
        </p:nvSpPr>
        <p:spPr>
          <a:xfrm>
            <a:off x="229091" y="987597"/>
            <a:ext cx="10123450" cy="5297793"/>
          </a:xfrm>
        </p:spPr>
        <p:txBody>
          <a:bodyPr>
            <a:normAutofit fontScale="77500" lnSpcReduction="20000"/>
          </a:bodyPr>
          <a:lstStyle/>
          <a:p>
            <a:r>
              <a:rPr lang="en-IN" dirty="0">
                <a:hlinkClick r:id="rId2"/>
              </a:rPr>
              <a:t>https://www.rampionoffshore.com/#:~:text=The%20wind%20farm%20comprises%20116,coast%20in%20the%20English% 20Channel</a:t>
            </a:r>
            <a:endParaRPr lang="en-IN" dirty="0"/>
          </a:p>
          <a:p>
            <a:r>
              <a:rPr lang="en-IN" dirty="0">
                <a:hlinkClick r:id="rId3"/>
              </a:rPr>
              <a:t>https://www.e-education.psu.edu/emsc297/node/649#:~:text=Thus%2C%20the%20power%20available%20to,variable%20input%20is%20wind%20speed</a:t>
            </a:r>
            <a:endParaRPr lang="en-IN" dirty="0"/>
          </a:p>
          <a:p>
            <a:r>
              <a:rPr lang="en-IN" dirty="0">
                <a:hlinkClick r:id="rId4"/>
              </a:rPr>
              <a:t>https://www.brighton-hove.gov.uk/news/2023/hundreds-council-homes-switch-solar-power</a:t>
            </a:r>
            <a:endParaRPr lang="en-IN" dirty="0"/>
          </a:p>
          <a:p>
            <a:r>
              <a:rPr lang="en-IN" dirty="0">
                <a:hlinkClick r:id="rId5"/>
              </a:rPr>
              <a:t>https://www.saurenergy.com/solar-energy-blog/here-is-how-you-can-calculate-the-annual-solar-energy-output-of-a-photovoltaic-system</a:t>
            </a:r>
            <a:endParaRPr lang="en-IN" dirty="0"/>
          </a:p>
          <a:p>
            <a:r>
              <a:rPr lang="en-IN" dirty="0">
                <a:hlinkClick r:id="rId6"/>
              </a:rPr>
              <a:t>https://lginform.local.gov.uk/reports/lgastandard?mod-metric=3801&amp;mod-area=E06000043&amp;mod-group=AllUnitaryLaInCountry_England&amp;mod-type=namedComparisonGroup</a:t>
            </a:r>
            <a:endParaRPr lang="en-IN" dirty="0"/>
          </a:p>
          <a:p>
            <a:r>
              <a:rPr lang="en-IN" dirty="0">
                <a:hlinkClick r:id="rId7"/>
              </a:rPr>
              <a:t>https://www.utilitybidder.co.uk/compare-business-energy/what-is-the-average-household-energy-usage/#:~:text=What%20is%20the%20average%20electricity,factors%20that%20affect%20this%20figure</a:t>
            </a:r>
            <a:endParaRPr lang="en-IN" dirty="0"/>
          </a:p>
          <a:p>
            <a:r>
              <a:rPr lang="en-IN" dirty="0">
                <a:hlinkClick r:id="rId8"/>
              </a:rPr>
              <a:t>https://www.brighton-hove.gov.uk/sites/default/files/2024-03/census-2021-briefing-city-profile_Muna%20Mohamed.pdf</a:t>
            </a:r>
            <a:endParaRPr lang="en-IN" dirty="0"/>
          </a:p>
          <a:p>
            <a:r>
              <a:rPr lang="en-IN" dirty="0">
                <a:hlinkClick r:id="rId9"/>
              </a:rPr>
              <a:t>https://businessenergycomparison.com/business-electricity/price-of-1-mwh-of-electricity-in-2023/#:~:text=Price%20Of%201%20MWh%20Electricity,focus%20on%20wholesale%20electricity%20prices</a:t>
            </a:r>
            <a:endParaRPr lang="en-IN" dirty="0"/>
          </a:p>
          <a:p>
            <a:r>
              <a:rPr lang="en-IN" dirty="0">
                <a:hlinkClick r:id="rId10"/>
              </a:rPr>
              <a:t>https://www.greenbuildingrenewables.co.uk/guide-to-solar-energy-as-electricity-prices-increase/</a:t>
            </a:r>
            <a:endParaRPr lang="en-IN" dirty="0"/>
          </a:p>
          <a:p>
            <a:pPr marL="0" indent="0">
              <a:buNone/>
            </a:pPr>
            <a:endParaRPr lang="en-IN" dirty="0"/>
          </a:p>
          <a:p>
            <a:endParaRPr lang="en-IN" dirty="0"/>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A0B04304-D761-737B-0830-4FC7BDB247B4}"/>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58348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DAAB-B9EA-0640-BF11-2F4F189D0EBE}"/>
              </a:ext>
            </a:extLst>
          </p:cNvPr>
          <p:cNvSpPr>
            <a:spLocks noGrp="1"/>
          </p:cNvSpPr>
          <p:nvPr>
            <p:ph type="title"/>
          </p:nvPr>
        </p:nvSpPr>
        <p:spPr>
          <a:xfrm>
            <a:off x="1284741" y="2493643"/>
            <a:ext cx="9905998" cy="1478570"/>
          </a:xfrm>
        </p:spPr>
        <p:txBody>
          <a:bodyPr>
            <a:normAutofit/>
          </a:bodyPr>
          <a:lstStyle/>
          <a:p>
            <a:pPr algn="ctr"/>
            <a:r>
              <a:rPr lang="en-US" sz="4800" i="1" dirty="0"/>
              <a:t>Thank You</a:t>
            </a:r>
            <a:r>
              <a:rPr lang="en-US" sz="4800" i="1" dirty="0">
                <a:latin typeface="Segoe UI Emoji" panose="020B0502040204020203" pitchFamily="34" charset="0"/>
                <a:ea typeface="Segoe UI Emoji" panose="020B0502040204020203" pitchFamily="34" charset="0"/>
              </a:rPr>
              <a:t>🙂</a:t>
            </a:r>
            <a:endParaRPr lang="en-US" sz="4800" i="1" dirty="0"/>
          </a:p>
        </p:txBody>
      </p:sp>
      <p:sp>
        <p:nvSpPr>
          <p:cNvPr id="3" name="Slide Number Placeholder 2">
            <a:extLst>
              <a:ext uri="{FF2B5EF4-FFF2-40B4-BE49-F238E27FC236}">
                <a16:creationId xmlns:a16="http://schemas.microsoft.com/office/drawing/2014/main" id="{D65AC5CB-959E-9B3E-0B5B-AADE523697E8}"/>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53816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4FA4-3B48-4748-B157-C3336C3F69CA}"/>
              </a:ext>
            </a:extLst>
          </p:cNvPr>
          <p:cNvSpPr>
            <a:spLocks noGrp="1"/>
          </p:cNvSpPr>
          <p:nvPr>
            <p:ph type="title"/>
          </p:nvPr>
        </p:nvSpPr>
        <p:spPr>
          <a:xfrm>
            <a:off x="0" y="0"/>
            <a:ext cx="9404723" cy="1400530"/>
          </a:xfrm>
        </p:spPr>
        <p:txBody>
          <a:bodyPr/>
          <a:lstStyle/>
          <a:p>
            <a:r>
              <a:rPr lang="en-US" dirty="0"/>
              <a:t>Introduction</a:t>
            </a:r>
          </a:p>
        </p:txBody>
      </p:sp>
      <p:sp>
        <p:nvSpPr>
          <p:cNvPr id="3" name="Content Placeholder 2">
            <a:extLst>
              <a:ext uri="{FF2B5EF4-FFF2-40B4-BE49-F238E27FC236}">
                <a16:creationId xmlns:a16="http://schemas.microsoft.com/office/drawing/2014/main" id="{D4905203-D1DA-7D4A-9C77-BC8ED56513A3}"/>
              </a:ext>
            </a:extLst>
          </p:cNvPr>
          <p:cNvSpPr>
            <a:spLocks noGrp="1"/>
          </p:cNvSpPr>
          <p:nvPr>
            <p:ph idx="1"/>
          </p:nvPr>
        </p:nvSpPr>
        <p:spPr>
          <a:xfrm>
            <a:off x="188536" y="1263332"/>
            <a:ext cx="6108569" cy="5250590"/>
          </a:xfrm>
        </p:spPr>
        <p:txBody>
          <a:bodyPr/>
          <a:lstStyle/>
          <a:p>
            <a:r>
              <a:rPr lang="en-US" dirty="0"/>
              <a:t>In light of rising energy costs, the company seeks to introduce a service providing free energy to local clients near renewable sources during surplus energy periods. With a pilot project slated for May 2024, our immediate focus is on developing a predictive system to forecast surplus energy at least 24 hours in advance. This introduction outlines our goal to assess feasibility, minimize false positives, and pave the way for successful implementation, leveraging historic energy data at our disposal.</a:t>
            </a:r>
          </a:p>
        </p:txBody>
      </p:sp>
      <p:sp>
        <p:nvSpPr>
          <p:cNvPr id="4" name="Slide Number Placeholder 3">
            <a:extLst>
              <a:ext uri="{FF2B5EF4-FFF2-40B4-BE49-F238E27FC236}">
                <a16:creationId xmlns:a16="http://schemas.microsoft.com/office/drawing/2014/main" id="{BC605C77-B63B-C69E-3EC9-69202CCAB943}"/>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6" name="Picture 5">
            <a:extLst>
              <a:ext uri="{FF2B5EF4-FFF2-40B4-BE49-F238E27FC236}">
                <a16:creationId xmlns:a16="http://schemas.microsoft.com/office/drawing/2014/main" id="{8A436AFA-2AA8-7866-B6EF-9A886F41E268}"/>
              </a:ext>
            </a:extLst>
          </p:cNvPr>
          <p:cNvPicPr>
            <a:picLocks noChangeAspect="1"/>
          </p:cNvPicPr>
          <p:nvPr/>
        </p:nvPicPr>
        <p:blipFill>
          <a:blip r:embed="rId2"/>
          <a:stretch>
            <a:fillRect/>
          </a:stretch>
        </p:blipFill>
        <p:spPr>
          <a:xfrm>
            <a:off x="6400800" y="1400530"/>
            <a:ext cx="5502117" cy="3998437"/>
          </a:xfrm>
          <a:prstGeom prst="rect">
            <a:avLst/>
          </a:prstGeom>
        </p:spPr>
      </p:pic>
    </p:spTree>
    <p:extLst>
      <p:ext uri="{BB962C8B-B14F-4D97-AF65-F5344CB8AC3E}">
        <p14:creationId xmlns:p14="http://schemas.microsoft.com/office/powerpoint/2010/main" val="124832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0459-8306-8E4D-84CB-2115E5441BDB}"/>
              </a:ext>
            </a:extLst>
          </p:cNvPr>
          <p:cNvSpPr>
            <a:spLocks noGrp="1"/>
          </p:cNvSpPr>
          <p:nvPr>
            <p:ph type="title"/>
          </p:nvPr>
        </p:nvSpPr>
        <p:spPr>
          <a:xfrm>
            <a:off x="0" y="0"/>
            <a:ext cx="9404723" cy="1180852"/>
          </a:xfrm>
        </p:spPr>
        <p:txBody>
          <a:bodyPr/>
          <a:lstStyle/>
          <a:p>
            <a:r>
              <a:rPr lang="en-US" dirty="0"/>
              <a:t>Objective</a:t>
            </a:r>
          </a:p>
        </p:txBody>
      </p:sp>
      <p:sp>
        <p:nvSpPr>
          <p:cNvPr id="3" name="Content Placeholder 2">
            <a:extLst>
              <a:ext uri="{FF2B5EF4-FFF2-40B4-BE49-F238E27FC236}">
                <a16:creationId xmlns:a16="http://schemas.microsoft.com/office/drawing/2014/main" id="{DA5D5B0B-8FD6-7641-8D47-E6FBF1466116}"/>
              </a:ext>
            </a:extLst>
          </p:cNvPr>
          <p:cNvSpPr>
            <a:spLocks noGrp="1"/>
          </p:cNvSpPr>
          <p:nvPr>
            <p:ph idx="1"/>
          </p:nvPr>
        </p:nvSpPr>
        <p:spPr>
          <a:xfrm>
            <a:off x="0" y="1180852"/>
            <a:ext cx="9568206" cy="4710901"/>
          </a:xfrm>
        </p:spPr>
        <p:txBody>
          <a:bodyPr>
            <a:normAutofit/>
          </a:bodyPr>
          <a:lstStyle/>
          <a:p>
            <a:r>
              <a:rPr lang="en-US" dirty="0"/>
              <a:t>Analyze historical energy records to identify patterns and trends related to excess renewable energy.</a:t>
            </a:r>
          </a:p>
          <a:p>
            <a:r>
              <a:rPr lang="en-US" dirty="0"/>
              <a:t>Develop a predictive model to forecast excess renewable energy conditions with a minimum lead time of 24 hours.</a:t>
            </a:r>
          </a:p>
          <a:p>
            <a:r>
              <a:rPr lang="en-US" dirty="0"/>
              <a:t>Validation and Testing: Validate the model on unseen data to ensure its generalizability and robustness. Conduct thorough testing to confirm that the model performs reliably across different scenarios and time periods.</a:t>
            </a:r>
          </a:p>
          <a:p>
            <a:r>
              <a:rPr lang="en-US" dirty="0"/>
              <a:t>Determine appropriate threshold points for excess energy through external studies and research.</a:t>
            </a:r>
          </a:p>
          <a:p>
            <a:r>
              <a:rPr lang="en-US" dirty="0"/>
              <a:t>Analyze if the model is ready for deployment in May 2024</a:t>
            </a:r>
          </a:p>
        </p:txBody>
      </p:sp>
      <p:sp>
        <p:nvSpPr>
          <p:cNvPr id="4" name="Slide Number Placeholder 3">
            <a:extLst>
              <a:ext uri="{FF2B5EF4-FFF2-40B4-BE49-F238E27FC236}">
                <a16:creationId xmlns:a16="http://schemas.microsoft.com/office/drawing/2014/main" id="{44D6C280-E245-5300-4602-5401DFD4F24E}"/>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36932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1638-38E5-8E4A-BB15-C91DA751AE2C}"/>
              </a:ext>
            </a:extLst>
          </p:cNvPr>
          <p:cNvSpPr>
            <a:spLocks noGrp="1"/>
          </p:cNvSpPr>
          <p:nvPr>
            <p:ph type="title"/>
          </p:nvPr>
        </p:nvSpPr>
        <p:spPr>
          <a:xfrm>
            <a:off x="0" y="0"/>
            <a:ext cx="9404723" cy="1400530"/>
          </a:xfrm>
        </p:spPr>
        <p:txBody>
          <a:bodyPr/>
          <a:lstStyle/>
          <a:p>
            <a:r>
              <a:rPr lang="en-US" dirty="0"/>
              <a:t>Methodology</a:t>
            </a:r>
          </a:p>
        </p:txBody>
      </p:sp>
      <p:sp>
        <p:nvSpPr>
          <p:cNvPr id="3" name="Content Placeholder 2">
            <a:extLst>
              <a:ext uri="{FF2B5EF4-FFF2-40B4-BE49-F238E27FC236}">
                <a16:creationId xmlns:a16="http://schemas.microsoft.com/office/drawing/2014/main" id="{D72F633E-B492-4D48-BE7D-256CDC2C60BA}"/>
              </a:ext>
            </a:extLst>
          </p:cNvPr>
          <p:cNvSpPr>
            <a:spLocks noGrp="1"/>
          </p:cNvSpPr>
          <p:nvPr>
            <p:ph idx="1"/>
          </p:nvPr>
        </p:nvSpPr>
        <p:spPr>
          <a:xfrm>
            <a:off x="0" y="943784"/>
            <a:ext cx="8946541" cy="4195481"/>
          </a:xfrm>
        </p:spPr>
        <p:txBody>
          <a:bodyPr>
            <a:normAutofit lnSpcReduction="10000"/>
          </a:bodyPr>
          <a:lstStyle/>
          <a:p>
            <a:r>
              <a:rPr lang="en-US" dirty="0"/>
              <a:t>Historical weather data of Brighton from 2010-2024</a:t>
            </a:r>
          </a:p>
          <a:p>
            <a:r>
              <a:rPr lang="en-US" dirty="0"/>
              <a:t>Data cleaning and Preprocessing to address missing values, outliers, and inconsistencies.</a:t>
            </a:r>
          </a:p>
          <a:p>
            <a:r>
              <a:rPr lang="en-US" dirty="0"/>
              <a:t>Split the dataset</a:t>
            </a:r>
          </a:p>
          <a:p>
            <a:pPr lvl="1"/>
            <a:r>
              <a:rPr lang="en-US" dirty="0"/>
              <a:t>Train Set: 2010 – 2019</a:t>
            </a:r>
          </a:p>
          <a:p>
            <a:pPr lvl="1"/>
            <a:r>
              <a:rPr lang="en-US" dirty="0"/>
              <a:t>Validation Set: 2020 - 2021</a:t>
            </a:r>
          </a:p>
          <a:p>
            <a:pPr lvl="1"/>
            <a:r>
              <a:rPr lang="en-US" dirty="0"/>
              <a:t>Test Set: 2022 - 2024</a:t>
            </a:r>
          </a:p>
          <a:p>
            <a:r>
              <a:rPr lang="en-US" dirty="0"/>
              <a:t>Design and train two Recurrent Neural Network (RNN) models with Long Short-Term Memory (LSTM) layers:</a:t>
            </a:r>
          </a:p>
          <a:p>
            <a:pPr lvl="1"/>
            <a:r>
              <a:rPr lang="en-US" dirty="0"/>
              <a:t>Model 1: Forecast solar energy production 24 hours in advance.</a:t>
            </a:r>
          </a:p>
          <a:p>
            <a:pPr lvl="1"/>
            <a:r>
              <a:rPr lang="en-US" dirty="0"/>
              <a:t>Model 2: Forecast wind energy production 24 hours in advance.</a:t>
            </a:r>
          </a:p>
        </p:txBody>
      </p:sp>
      <p:sp>
        <p:nvSpPr>
          <p:cNvPr id="4" name="Slide Number Placeholder 3">
            <a:extLst>
              <a:ext uri="{FF2B5EF4-FFF2-40B4-BE49-F238E27FC236}">
                <a16:creationId xmlns:a16="http://schemas.microsoft.com/office/drawing/2014/main" id="{D59B6EB3-0FFC-E014-14AE-DE29A1405F5B}"/>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3062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Assumptions and Research</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0" y="1081967"/>
            <a:ext cx="9905999" cy="4210689"/>
          </a:xfrm>
        </p:spPr>
        <p:txBody>
          <a:bodyPr>
            <a:normAutofit/>
          </a:bodyPr>
          <a:lstStyle/>
          <a:p>
            <a:r>
              <a:rPr lang="en-US" dirty="0"/>
              <a:t>Wind energy calculation </a:t>
            </a:r>
          </a:p>
          <a:p>
            <a:pPr lvl="1"/>
            <a:r>
              <a:rPr lang="en-US" dirty="0"/>
              <a:t>Air density: 1.225kgm</a:t>
            </a:r>
            <a:r>
              <a:rPr lang="en-US" baseline="30000" dirty="0"/>
              <a:t>-3</a:t>
            </a:r>
          </a:p>
          <a:p>
            <a:pPr lvl="1"/>
            <a:r>
              <a:rPr lang="en-US" dirty="0"/>
              <a:t>The windmill's dimensions, i.e., turbine radius, and swept area of the turbine are assumed to be 12m and 452.4 m</a:t>
            </a:r>
            <a:r>
              <a:rPr lang="en-US" baseline="30000" dirty="0"/>
              <a:t>2 </a:t>
            </a:r>
            <a:r>
              <a:rPr lang="en-US" dirty="0"/>
              <a:t>respectively.</a:t>
            </a:r>
          </a:p>
          <a:p>
            <a:pPr lvl="1"/>
            <a:r>
              <a:rPr lang="en-US" dirty="0"/>
              <a:t>The assumed number of windmills is 116 in Brighton</a:t>
            </a:r>
          </a:p>
          <a:p>
            <a:r>
              <a:rPr lang="en-US" dirty="0"/>
              <a:t>Solar energy calculation</a:t>
            </a:r>
          </a:p>
          <a:p>
            <a:pPr lvl="1"/>
            <a:r>
              <a:rPr lang="en-US" dirty="0"/>
              <a:t>Solar Panel efficiency is assumed to be 20%</a:t>
            </a:r>
          </a:p>
          <a:p>
            <a:pPr lvl="1"/>
            <a:r>
              <a:rPr lang="en-US" dirty="0"/>
              <a:t>Panel surface area: 20m</a:t>
            </a:r>
            <a:r>
              <a:rPr lang="en-US" baseline="30000" dirty="0"/>
              <a:t>2</a:t>
            </a:r>
          </a:p>
          <a:p>
            <a:pPr lvl="1"/>
            <a:r>
              <a:rPr lang="en-US" dirty="0"/>
              <a:t>The assumed number of solar panels is 369 in Brighton</a:t>
            </a:r>
          </a:p>
          <a:p>
            <a:endParaRPr lang="en-US" dirty="0"/>
          </a:p>
        </p:txBody>
      </p:sp>
      <p:sp>
        <p:nvSpPr>
          <p:cNvPr id="4" name="Slide Number Placeholder 3">
            <a:extLst>
              <a:ext uri="{FF2B5EF4-FFF2-40B4-BE49-F238E27FC236}">
                <a16:creationId xmlns:a16="http://schemas.microsoft.com/office/drawing/2014/main" id="{1639EF44-4DB1-7305-E7F9-FB3514148C23}"/>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01808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Assumptions and Research</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0" y="1065034"/>
            <a:ext cx="9905999" cy="4210689"/>
          </a:xfrm>
        </p:spPr>
        <p:txBody>
          <a:bodyPr>
            <a:normAutofit/>
          </a:bodyPr>
          <a:lstStyle/>
          <a:p>
            <a:r>
              <a:rPr lang="en-US" dirty="0"/>
              <a:t>Energy Surplus Threshold</a:t>
            </a:r>
          </a:p>
          <a:p>
            <a:pPr lvl="1"/>
            <a:r>
              <a:rPr lang="en-US" dirty="0"/>
              <a:t>No of households in Brighton: 121,401</a:t>
            </a:r>
            <a:endParaRPr lang="en-US" baseline="30000" dirty="0"/>
          </a:p>
          <a:p>
            <a:pPr lvl="1"/>
            <a:r>
              <a:rPr lang="en-US" dirty="0"/>
              <a:t>Average hourly energy usage per household: 0.38kWh</a:t>
            </a:r>
          </a:p>
          <a:p>
            <a:pPr lvl="1"/>
            <a:r>
              <a:rPr lang="en-US" dirty="0"/>
              <a:t>Average hourly energy consumption all over Brighton households: 46.13 MWh</a:t>
            </a:r>
          </a:p>
          <a:p>
            <a:pPr lvl="1"/>
            <a:r>
              <a:rPr lang="en-US" dirty="0"/>
              <a:t>Consumer behavior factor: 2</a:t>
            </a:r>
          </a:p>
          <a:p>
            <a:pPr lvl="1"/>
            <a:r>
              <a:rPr lang="en-US" dirty="0"/>
              <a:t>Assumed Threshold: 95 </a:t>
            </a:r>
            <a:r>
              <a:rPr lang="en-US" dirty="0" err="1"/>
              <a:t>mW</a:t>
            </a:r>
            <a:endParaRPr lang="en-US" dirty="0"/>
          </a:p>
          <a:p>
            <a:r>
              <a:rPr lang="en-US" dirty="0"/>
              <a:t>Model selection</a:t>
            </a:r>
          </a:p>
          <a:p>
            <a:pPr lvl="1"/>
            <a:r>
              <a:rPr lang="en-US" dirty="0"/>
              <a:t>Extensive research and testing is done to find the best model for the defined problem – RNN with LSTM architecture</a:t>
            </a:r>
          </a:p>
          <a:p>
            <a:r>
              <a:rPr lang="en-US" dirty="0"/>
              <a:t>Electricity cost per 1 Megawatt: £50</a:t>
            </a:r>
          </a:p>
          <a:p>
            <a:endParaRPr lang="en-US" dirty="0"/>
          </a:p>
        </p:txBody>
      </p:sp>
      <p:sp>
        <p:nvSpPr>
          <p:cNvPr id="4" name="Slide Number Placeholder 3">
            <a:extLst>
              <a:ext uri="{FF2B5EF4-FFF2-40B4-BE49-F238E27FC236}">
                <a16:creationId xmlns:a16="http://schemas.microsoft.com/office/drawing/2014/main" id="{6F68C888-67CC-C4E4-7AF5-C38D39995644}"/>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50713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Results</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0" y="941226"/>
            <a:ext cx="9905999" cy="3541714"/>
          </a:xfrm>
        </p:spPr>
        <p:txBody>
          <a:bodyPr/>
          <a:lstStyle/>
          <a:p>
            <a:r>
              <a:rPr lang="en-US" dirty="0"/>
              <a:t>Solar Energy data showing clear seasonal trends.</a:t>
            </a:r>
          </a:p>
          <a:p>
            <a:endParaRPr lang="en-US" dirty="0"/>
          </a:p>
        </p:txBody>
      </p:sp>
      <p:pic>
        <p:nvPicPr>
          <p:cNvPr id="5" name="Picture 4">
            <a:extLst>
              <a:ext uri="{FF2B5EF4-FFF2-40B4-BE49-F238E27FC236}">
                <a16:creationId xmlns:a16="http://schemas.microsoft.com/office/drawing/2014/main" id="{A3B07F5C-8A52-6ABA-C068-18DCC2C5E026}"/>
              </a:ext>
            </a:extLst>
          </p:cNvPr>
          <p:cNvPicPr>
            <a:picLocks noChangeAspect="1"/>
          </p:cNvPicPr>
          <p:nvPr/>
        </p:nvPicPr>
        <p:blipFill>
          <a:blip r:embed="rId2"/>
          <a:stretch>
            <a:fillRect/>
          </a:stretch>
        </p:blipFill>
        <p:spPr>
          <a:xfrm>
            <a:off x="1412285" y="1575047"/>
            <a:ext cx="8740897" cy="4046571"/>
          </a:xfrm>
          <a:prstGeom prst="rect">
            <a:avLst/>
          </a:prstGeom>
        </p:spPr>
      </p:pic>
      <p:sp>
        <p:nvSpPr>
          <p:cNvPr id="6" name="Slide Number Placeholder 5">
            <a:extLst>
              <a:ext uri="{FF2B5EF4-FFF2-40B4-BE49-F238E27FC236}">
                <a16:creationId xmlns:a16="http://schemas.microsoft.com/office/drawing/2014/main" id="{9DBF3A74-D486-36A2-2F5D-3FFF9EEEEB43}"/>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27497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9905998" cy="1478570"/>
          </a:xfrm>
        </p:spPr>
        <p:txBody>
          <a:bodyPr/>
          <a:lstStyle/>
          <a:p>
            <a:r>
              <a:rPr lang="en-US" dirty="0"/>
              <a:t>Results</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0" y="941226"/>
            <a:ext cx="10363200" cy="3541714"/>
          </a:xfrm>
        </p:spPr>
        <p:txBody>
          <a:bodyPr/>
          <a:lstStyle/>
          <a:p>
            <a:r>
              <a:rPr lang="en-US" dirty="0"/>
              <a:t>Wind Energy data does not show us a clear seasonal trend.</a:t>
            </a:r>
          </a:p>
          <a:p>
            <a:endParaRPr lang="en-US" dirty="0"/>
          </a:p>
        </p:txBody>
      </p:sp>
      <p:pic>
        <p:nvPicPr>
          <p:cNvPr id="8" name="Picture 7">
            <a:extLst>
              <a:ext uri="{FF2B5EF4-FFF2-40B4-BE49-F238E27FC236}">
                <a16:creationId xmlns:a16="http://schemas.microsoft.com/office/drawing/2014/main" id="{C9EAE15E-E591-B7C5-CEBE-703C14E950EF}"/>
              </a:ext>
            </a:extLst>
          </p:cNvPr>
          <p:cNvPicPr>
            <a:picLocks noChangeAspect="1"/>
          </p:cNvPicPr>
          <p:nvPr/>
        </p:nvPicPr>
        <p:blipFill>
          <a:blip r:embed="rId2"/>
          <a:stretch>
            <a:fillRect/>
          </a:stretch>
        </p:blipFill>
        <p:spPr>
          <a:xfrm>
            <a:off x="1412284" y="1607736"/>
            <a:ext cx="8740897" cy="4046571"/>
          </a:xfrm>
          <a:prstGeom prst="rect">
            <a:avLst/>
          </a:prstGeom>
        </p:spPr>
      </p:pic>
      <p:sp>
        <p:nvSpPr>
          <p:cNvPr id="9" name="Slide Number Placeholder 8">
            <a:extLst>
              <a:ext uri="{FF2B5EF4-FFF2-40B4-BE49-F238E27FC236}">
                <a16:creationId xmlns:a16="http://schemas.microsoft.com/office/drawing/2014/main" id="{FBD2947C-505E-93BC-0E7D-EE0A732A863E}"/>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4374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6103-F1E9-5949-AE0E-0C0ECB61B93C}"/>
              </a:ext>
            </a:extLst>
          </p:cNvPr>
          <p:cNvSpPr>
            <a:spLocks noGrp="1"/>
          </p:cNvSpPr>
          <p:nvPr>
            <p:ph type="title"/>
          </p:nvPr>
        </p:nvSpPr>
        <p:spPr>
          <a:xfrm>
            <a:off x="0" y="0"/>
            <a:ext cx="10111666" cy="1731146"/>
          </a:xfrm>
        </p:spPr>
        <p:txBody>
          <a:bodyPr/>
          <a:lstStyle/>
          <a:p>
            <a:r>
              <a:rPr lang="en-US" sz="2800" dirty="0"/>
              <a:t>Solar energy forecasting model performance on the validation set</a:t>
            </a:r>
          </a:p>
        </p:txBody>
      </p:sp>
      <p:sp>
        <p:nvSpPr>
          <p:cNvPr id="3" name="Content Placeholder 2">
            <a:extLst>
              <a:ext uri="{FF2B5EF4-FFF2-40B4-BE49-F238E27FC236}">
                <a16:creationId xmlns:a16="http://schemas.microsoft.com/office/drawing/2014/main" id="{C3EBA7E0-FF3C-B140-89BC-125715569CA5}"/>
              </a:ext>
            </a:extLst>
          </p:cNvPr>
          <p:cNvSpPr>
            <a:spLocks noGrp="1"/>
          </p:cNvSpPr>
          <p:nvPr>
            <p:ph idx="1"/>
          </p:nvPr>
        </p:nvSpPr>
        <p:spPr>
          <a:xfrm>
            <a:off x="-461638" y="1074752"/>
            <a:ext cx="9905999" cy="3541714"/>
          </a:xfrm>
        </p:spPr>
        <p:txBody>
          <a:bodyPr/>
          <a:lstStyle/>
          <a:p>
            <a:pPr lvl="1"/>
            <a:r>
              <a:rPr lang="en-US" dirty="0"/>
              <a:t>The average squared difference between the predicted values and the true values (Mean Squared Error) : 0.0077</a:t>
            </a:r>
          </a:p>
          <a:p>
            <a:pPr lvl="1"/>
            <a:r>
              <a:rPr lang="en-US" dirty="0"/>
              <a:t>R-Squared: 0.912 indicates our model fits the data very well.</a:t>
            </a:r>
          </a:p>
          <a:p>
            <a:endParaRPr lang="en-US" dirty="0"/>
          </a:p>
        </p:txBody>
      </p:sp>
      <p:sp>
        <p:nvSpPr>
          <p:cNvPr id="4" name="Slide Number Placeholder 3">
            <a:extLst>
              <a:ext uri="{FF2B5EF4-FFF2-40B4-BE49-F238E27FC236}">
                <a16:creationId xmlns:a16="http://schemas.microsoft.com/office/drawing/2014/main" id="{594E3B90-F46E-FFFF-013E-626F12E4BD90}"/>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id="{ACF07D35-6BE0-82C6-9FE1-7FABC4093C91}"/>
              </a:ext>
            </a:extLst>
          </p:cNvPr>
          <p:cNvPicPr>
            <a:picLocks noChangeAspect="1"/>
          </p:cNvPicPr>
          <p:nvPr/>
        </p:nvPicPr>
        <p:blipFill>
          <a:blip r:embed="rId3"/>
          <a:stretch>
            <a:fillRect/>
          </a:stretch>
        </p:blipFill>
        <p:spPr>
          <a:xfrm>
            <a:off x="2061085" y="2359954"/>
            <a:ext cx="7525319" cy="4099491"/>
          </a:xfrm>
          <a:prstGeom prst="rect">
            <a:avLst/>
          </a:prstGeom>
        </p:spPr>
      </p:pic>
    </p:spTree>
    <p:extLst>
      <p:ext uri="{BB962C8B-B14F-4D97-AF65-F5344CB8AC3E}">
        <p14:creationId xmlns:p14="http://schemas.microsoft.com/office/powerpoint/2010/main" val="321547137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724</TotalTime>
  <Words>1011</Words>
  <Application>Microsoft Office PowerPoint</Application>
  <PresentationFormat>Widescreen</PresentationFormat>
  <Paragraphs>120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Segoe UI Emoji</vt:lpstr>
      <vt:lpstr>Wingdings 3</vt:lpstr>
      <vt:lpstr>Ion</vt:lpstr>
      <vt:lpstr>Forecasting energy availability from renewable sources</vt:lpstr>
      <vt:lpstr>Introduction</vt:lpstr>
      <vt:lpstr>Objective</vt:lpstr>
      <vt:lpstr>Methodology</vt:lpstr>
      <vt:lpstr>Assumptions and Research</vt:lpstr>
      <vt:lpstr>Assumptions and Research</vt:lpstr>
      <vt:lpstr>Results</vt:lpstr>
      <vt:lpstr>Results</vt:lpstr>
      <vt:lpstr>Solar energy forecasting model performance on the validation set</vt:lpstr>
      <vt:lpstr>Wind energy forecasting model performance on the validation set</vt:lpstr>
      <vt:lpstr>Solar energy forecasting model performance on the test set</vt:lpstr>
      <vt:lpstr>Wind energy forecasting model performance on the test set</vt:lpstr>
      <vt:lpstr>Total Energy Analysis</vt:lpstr>
      <vt:lpstr>False Positives Analysis</vt:lpstr>
      <vt:lpstr>Monthly Model Performance on Test Set</vt:lpstr>
      <vt:lpstr>Conclusions and 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and Wind Energy Surplus Prediction in Brighton </dc:title>
  <dc:creator>Weerasinghe, Danodya</dc:creator>
  <cp:lastModifiedBy>Sheikh Saqib</cp:lastModifiedBy>
  <cp:revision>35</cp:revision>
  <dcterms:created xsi:type="dcterms:W3CDTF">2024-04-19T14:55:19Z</dcterms:created>
  <dcterms:modified xsi:type="dcterms:W3CDTF">2024-06-01T19:01:28Z</dcterms:modified>
</cp:coreProperties>
</file>