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6A2A91-B247-2796-C4D6-34ABB26986B0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u="sng" dirty="0" err="1">
                <a:solidFill>
                  <a:schemeClr val="accent6"/>
                </a:solidFill>
              </a:rPr>
              <a:t>SuperStore</a:t>
            </a:r>
            <a:r>
              <a:rPr b="1" u="sng" dirty="0">
                <a:solidFill>
                  <a:schemeClr val="accent6"/>
                </a:solidFill>
              </a:rPr>
              <a:t> 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rgbClr val="92D050"/>
                </a:solidFill>
              </a:rPr>
              <a:t>Dashboard Insights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48F46C1-244E-879C-F986-EB1A718FE9BB}"/>
              </a:ext>
            </a:extLst>
          </p:cNvPr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2527" y="1048363"/>
            <a:ext cx="2118946" cy="457199"/>
          </a:xfrm>
        </p:spPr>
        <p:txBody>
          <a:bodyPr>
            <a:normAutofit fontScale="90000"/>
          </a:bodyPr>
          <a:lstStyle/>
          <a:p>
            <a:r>
              <a:rPr sz="2800" b="1" u="sng" dirty="0">
                <a:solidFill>
                  <a:schemeClr val="accent6"/>
                </a:solidFill>
              </a:rP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8" y="1701313"/>
            <a:ext cx="3640015" cy="13452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solidFill>
                  <a:srgbClr val="92D050"/>
                </a:solidFill>
              </a:rPr>
              <a:t>• Total Sales: ₹6,08,473.83</a:t>
            </a:r>
          </a:p>
          <a:p>
            <a:pPr marL="0" indent="0">
              <a:buNone/>
            </a:pPr>
            <a:r>
              <a:rPr sz="2400" dirty="0">
                <a:solidFill>
                  <a:srgbClr val="92D050"/>
                </a:solidFill>
              </a:rPr>
              <a:t>• Total Profit: ₹81,726.93</a:t>
            </a:r>
          </a:p>
          <a:p>
            <a:pPr marL="0" indent="0">
              <a:buNone/>
            </a:pPr>
            <a:r>
              <a:rPr sz="2400" dirty="0">
                <a:solidFill>
                  <a:srgbClr val="92D050"/>
                </a:solidFill>
              </a:rPr>
              <a:t>• Total Quantity Sold: 9,810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93F10-E674-7761-600D-F3D6EB9B260B}"/>
              </a:ext>
            </a:extLst>
          </p:cNvPr>
          <p:cNvSpPr txBox="1"/>
          <p:nvPr/>
        </p:nvSpPr>
        <p:spPr>
          <a:xfrm>
            <a:off x="294542" y="4059761"/>
            <a:ext cx="85153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• Highest Sales: December (₹97K)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• Lowest Sales: January (₹19K)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• Sales increased towards year-end, especially from October to      December.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BDDA56-3A72-F62B-B043-CCE36D4A1A2D}"/>
              </a:ext>
            </a:extLst>
          </p:cNvPr>
          <p:cNvSpPr txBox="1"/>
          <p:nvPr/>
        </p:nvSpPr>
        <p:spPr>
          <a:xfrm>
            <a:off x="2839916" y="3319231"/>
            <a:ext cx="34641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chemeClr val="accent6"/>
                </a:solidFill>
              </a:rPr>
              <a:t>Sales Trend (Monthly)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001B53D-94EF-6697-5245-6DF574DCAE10}"/>
              </a:ext>
            </a:extLst>
          </p:cNvPr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7643" y="274638"/>
            <a:ext cx="4668715" cy="543047"/>
          </a:xfrm>
        </p:spPr>
        <p:txBody>
          <a:bodyPr>
            <a:normAutofit/>
          </a:bodyPr>
          <a:lstStyle/>
          <a:p>
            <a:r>
              <a:rPr sz="2500" b="1" u="sng" dirty="0">
                <a:solidFill>
                  <a:schemeClr val="accent6"/>
                </a:solidFill>
              </a:rPr>
              <a:t>Sales </a:t>
            </a:r>
            <a:r>
              <a:rPr sz="240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Breakdown</a:t>
            </a:r>
            <a:r>
              <a:rPr sz="2500" b="1" u="sng" dirty="0">
                <a:solidFill>
                  <a:schemeClr val="accent6"/>
                </a:solidFill>
              </a:rPr>
              <a:t> by Sub-Category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144" y="817685"/>
            <a:ext cx="5547946" cy="31036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solidFill>
                  <a:srgbClr val="92D050"/>
                </a:solidFill>
              </a:rPr>
              <a:t>• Top Performing:</a:t>
            </a:r>
          </a:p>
          <a:p>
            <a:pPr marL="0" indent="0">
              <a:buNone/>
            </a:pPr>
            <a:r>
              <a:rPr sz="2400" dirty="0">
                <a:solidFill>
                  <a:srgbClr val="92D050"/>
                </a:solidFill>
              </a:rPr>
              <a:t>   - Phones: ₹79K</a:t>
            </a:r>
          </a:p>
          <a:p>
            <a:pPr marL="0" indent="0">
              <a:buNone/>
            </a:pPr>
            <a:r>
              <a:rPr sz="2400" dirty="0">
                <a:solidFill>
                  <a:srgbClr val="92D050"/>
                </a:solidFill>
              </a:rPr>
              <a:t>   - Chairs: ₹61K</a:t>
            </a:r>
          </a:p>
          <a:p>
            <a:pPr marL="0" indent="0">
              <a:buNone/>
            </a:pPr>
            <a:r>
              <a:rPr sz="2400" dirty="0">
                <a:solidFill>
                  <a:srgbClr val="92D050"/>
                </a:solidFill>
              </a:rPr>
              <a:t>   - Tables: ₹59K</a:t>
            </a:r>
          </a:p>
          <a:p>
            <a:pPr marL="0" indent="0">
              <a:buNone/>
            </a:pPr>
            <a:r>
              <a:rPr sz="2400" dirty="0">
                <a:solidFill>
                  <a:srgbClr val="92D050"/>
                </a:solidFill>
              </a:rPr>
              <a:t>• Least Performing:</a:t>
            </a:r>
          </a:p>
          <a:p>
            <a:pPr marL="0" indent="0">
              <a:buNone/>
            </a:pPr>
            <a:r>
              <a:rPr sz="2400" dirty="0">
                <a:solidFill>
                  <a:srgbClr val="92D050"/>
                </a:solidFill>
              </a:rPr>
              <a:t>   - Fasteners: ₹1K</a:t>
            </a:r>
          </a:p>
          <a:p>
            <a:pPr marL="0" indent="0">
              <a:buNone/>
            </a:pPr>
            <a:r>
              <a:rPr sz="2400" dirty="0">
                <a:solidFill>
                  <a:srgbClr val="92D050"/>
                </a:solidFill>
              </a:rPr>
              <a:t>   - Labels &amp; Envelopes: ₹3K–₹5K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275135" y="4292722"/>
            <a:ext cx="2593731" cy="4571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u="sng" dirty="0">
                <a:solidFill>
                  <a:schemeClr val="accent6"/>
                </a:solidFill>
              </a:rPr>
              <a:t>Sales by Category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5020405"/>
            <a:ext cx="7948246" cy="145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• Technology: ₹226.06K (37.15%)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• Furniture: ₹198.9K (32.7%)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• Office Supplies: ₹183.5K (30.16%)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BCF9D1-4792-CD30-318C-D7409300D61E}"/>
              </a:ext>
            </a:extLst>
          </p:cNvPr>
          <p:cNvSpPr/>
          <p:nvPr/>
        </p:nvSpPr>
        <p:spPr>
          <a:xfrm>
            <a:off x="1" y="0"/>
            <a:ext cx="9143999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2719" y="364637"/>
            <a:ext cx="2558562" cy="523386"/>
          </a:xfrm>
        </p:spPr>
        <p:txBody>
          <a:bodyPr>
            <a:normAutofit/>
          </a:bodyPr>
          <a:lstStyle/>
          <a:p>
            <a:r>
              <a:rPr sz="2500" b="1" u="sng" dirty="0">
                <a:solidFill>
                  <a:schemeClr val="accent6"/>
                </a:solidFill>
              </a:rPr>
              <a:t>Sales by Segment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070" y="967155"/>
            <a:ext cx="3754315" cy="12660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400" dirty="0">
                <a:solidFill>
                  <a:srgbClr val="92D050"/>
                </a:solidFill>
              </a:rPr>
              <a:t>• Consumer: ₹296.3K</a:t>
            </a:r>
          </a:p>
          <a:p>
            <a:pPr marL="0" indent="0">
              <a:buNone/>
            </a:pPr>
            <a:r>
              <a:rPr sz="2400" dirty="0">
                <a:solidFill>
                  <a:srgbClr val="92D050"/>
                </a:solidFill>
              </a:rPr>
              <a:t>• Corporate: ₹206.9K</a:t>
            </a:r>
          </a:p>
          <a:p>
            <a:pPr marL="0" indent="0">
              <a:buNone/>
            </a:pPr>
            <a:r>
              <a:rPr sz="2400" dirty="0">
                <a:solidFill>
                  <a:srgbClr val="92D050"/>
                </a:solidFill>
              </a:rPr>
              <a:t>• Home Office: ₹105.2K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615712" y="2367201"/>
            <a:ext cx="3912577" cy="49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u="sng" dirty="0">
                <a:solidFill>
                  <a:schemeClr val="accent6"/>
                </a:solidFill>
              </a:rPr>
              <a:t>Regional Sales Performance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3138848"/>
            <a:ext cx="8383465" cy="17408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• South Region: Highest (₹0.61M)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• West &amp; Central Regions: ₹0.19M – ₹0.15M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• East: ₹0.18M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</a:rPr>
              <a:t>• South contributed significantly to the total revenue.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037743" y="4908179"/>
            <a:ext cx="3068515" cy="569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500" b="1" u="sng" dirty="0">
                <a:solidFill>
                  <a:schemeClr val="accent6"/>
                </a:solidFill>
              </a:rPr>
              <a:t>Geographical Spread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3334" y="5664317"/>
            <a:ext cx="8537331" cy="8880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92D050"/>
                </a:solidFill>
              </a:rPr>
              <a:t>• Sales concentrated across major US cities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solidFill>
                  <a:srgbClr val="92D050"/>
                </a:solidFill>
              </a:rPr>
              <a:t>• Dense activity along the East and West Coasts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211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SuperStore Sales Dashboard Summary</vt:lpstr>
      <vt:lpstr>Key Metrics</vt:lpstr>
      <vt:lpstr>Sales Breakdown by Sub-Category</vt:lpstr>
      <vt:lpstr>Sales by Segment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Sheikh Shakeel</cp:lastModifiedBy>
  <cp:revision>2</cp:revision>
  <dcterms:created xsi:type="dcterms:W3CDTF">2013-01-27T09:14:16Z</dcterms:created>
  <dcterms:modified xsi:type="dcterms:W3CDTF">2025-04-13T16:26:49Z</dcterms:modified>
  <cp:category/>
</cp:coreProperties>
</file>