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9" r:id="rId2"/>
    <p:sldId id="308" r:id="rId3"/>
    <p:sldId id="303" r:id="rId4"/>
    <p:sldId id="304" r:id="rId5"/>
    <p:sldId id="305" r:id="rId6"/>
    <p:sldId id="306" r:id="rId7"/>
    <p:sldId id="309" r:id="rId8"/>
    <p:sldId id="307" r:id="rId9"/>
    <p:sldId id="310" r:id="rId10"/>
    <p:sldId id="313" r:id="rId11"/>
    <p:sldId id="314" r:id="rId12"/>
    <p:sldId id="315" r:id="rId13"/>
    <p:sldId id="316" r:id="rId14"/>
    <p:sldId id="311" r:id="rId15"/>
    <p:sldId id="312" r:id="rId16"/>
    <p:sldId id="317" r:id="rId17"/>
    <p:sldId id="318" r:id="rId18"/>
    <p:sldId id="319" r:id="rId19"/>
    <p:sldId id="320" r:id="rId20"/>
    <p:sldId id="321" r:id="rId21"/>
    <p:sldId id="325" r:id="rId22"/>
    <p:sldId id="334" r:id="rId23"/>
    <p:sldId id="326" r:id="rId24"/>
    <p:sldId id="327" r:id="rId25"/>
    <p:sldId id="328" r:id="rId26"/>
    <p:sldId id="329" r:id="rId27"/>
    <p:sldId id="330" r:id="rId28"/>
    <p:sldId id="331" r:id="rId29"/>
    <p:sldId id="332" r:id="rId30"/>
    <p:sldId id="335" r:id="rId31"/>
    <p:sldId id="336" r:id="rId32"/>
    <p:sldId id="333" r:id="rId33"/>
    <p:sldId id="324" r:id="rId34"/>
    <p:sldId id="337" r:id="rId35"/>
    <p:sldId id="322" r:id="rId36"/>
    <p:sldId id="302" r:id="rId37"/>
  </p:sldIdLst>
  <p:sldSz cx="9144000" cy="5143500" type="screen16x9"/>
  <p:notesSz cx="6858000" cy="9144000"/>
  <p:defaultTextStyle>
    <a:defPPr>
      <a:defRPr lang="es-E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543" autoAdjust="0"/>
    <p:restoredTop sz="94652" autoAdjust="0"/>
  </p:normalViewPr>
  <p:slideViewPr>
    <p:cSldViewPr>
      <p:cViewPr varScale="1">
        <p:scale>
          <a:sx n="142" d="100"/>
          <a:sy n="142" d="100"/>
        </p:scale>
        <p:origin x="834" y="13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067535F9-F21E-4222-8839-B42EA683F574}" type="datetimeFigureOut">
              <a:rPr lang="en-US"/>
              <a:pPr>
                <a:defRPr/>
              </a:pPr>
              <a:t>11/28/2022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1016450D-AB33-40CA-8C31-D1C18123DBE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E7111C-B0F8-40AC-B39D-138D3B33917F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820874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F4C4EB-F2AB-4ABF-96FD-EF5695D5EF3F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4257830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A308CD-9A63-4E21-86E3-F7E7ECA9001E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732170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4C2B34-DEF6-4972-8AF8-ED82E7AD2435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2216617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BB8822-A960-497E-B730-A23D00926ADE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2659468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09CFFD-A702-4C2C-A007-BAD3AED8F398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3062959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9D4BF9-CF02-41E8-B849-31E92676B202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1883354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DA9AE2-3683-43DB-A250-1CCE2D686182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2292812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4C6DDE-0495-4573-828E-4FE0AB2FBA9D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3008822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DDE2CA-5687-47BD-B480-071B2A8E577E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1383195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2FAE2B-147C-45B5-9B4D-19EA795437EA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908309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50800"/>
            <a:ext cx="8229600" cy="566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n-US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700088"/>
            <a:ext cx="8229600" cy="3894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n-US" dirty="0"/>
              <a:t>Haga clic para modificar el estilo de texto del patrón</a:t>
            </a:r>
          </a:p>
          <a:p>
            <a:pPr lvl="1"/>
            <a:r>
              <a:rPr lang="es-ES" altLang="en-US" dirty="0"/>
              <a:t>Segundo nivel</a:t>
            </a:r>
          </a:p>
          <a:p>
            <a:pPr lvl="2"/>
            <a:r>
              <a:rPr lang="es-ES" altLang="en-US" dirty="0"/>
              <a:t>Tercer nivel</a:t>
            </a:r>
          </a:p>
          <a:p>
            <a:pPr lvl="3"/>
            <a:r>
              <a:rPr lang="es-ES" altLang="en-US" dirty="0"/>
              <a:t>Cuarto nivel</a:t>
            </a:r>
          </a:p>
          <a:p>
            <a:pPr lvl="4"/>
            <a:r>
              <a:rPr lang="es-ES" altLang="en-US" dirty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684713"/>
            <a:ext cx="2133600" cy="357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4713"/>
            <a:ext cx="2895600" cy="357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4713"/>
            <a:ext cx="2133600" cy="357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842907C4-B77C-490F-BD46-2AD4CF227BB8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askerville Old Face" pitchFamily="18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askerville Old Face" pitchFamily="18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askerville Old Face" pitchFamily="18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askerville Old Face" pitchFamily="18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askerville Old Face" pitchFamily="18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q"/>
        <a:defRPr sz="2000">
          <a:solidFill>
            <a:schemeClr val="tx1"/>
          </a:solidFill>
          <a:latin typeface="Baskerville Old Face" pitchFamily="18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>
          <a:solidFill>
            <a:schemeClr val="tx1"/>
          </a:solidFill>
          <a:latin typeface="Baskerville Old Face" pitchFamily="18" charset="0"/>
          <a:cs typeface="+mn-cs"/>
        </a:defRPr>
      </a:lvl2pPr>
      <a:lvl3pPr marL="1143000" indent="-228600" algn="just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Baskerville Old Face" pitchFamily="18" charset="0"/>
          <a:cs typeface="+mn-cs"/>
        </a:defRPr>
      </a:lvl3pPr>
      <a:lvl4pPr marL="1600200" indent="-228600" algn="just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Baskerville Old Face" pitchFamily="18" charset="0"/>
          <a:cs typeface="+mn-cs"/>
        </a:defRPr>
      </a:lvl4pPr>
      <a:lvl5pPr marL="2057400" indent="-228600" algn="just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12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3.png"/><Relationship Id="rId7" Type="http://schemas.openxmlformats.org/officeDocument/2006/relationships/image" Target="../media/image31.pn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23.png"/><Relationship Id="rId7" Type="http://schemas.openxmlformats.org/officeDocument/2006/relationships/image" Target="../media/image39.png"/><Relationship Id="rId12" Type="http://schemas.openxmlformats.org/officeDocument/2006/relationships/image" Target="../media/image45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image" Target="../media/image44.png"/><Relationship Id="rId5" Type="http://schemas.openxmlformats.org/officeDocument/2006/relationships/image" Target="../media/image37.png"/><Relationship Id="rId10" Type="http://schemas.openxmlformats.org/officeDocument/2006/relationships/image" Target="../media/image43.png"/><Relationship Id="rId4" Type="http://schemas.openxmlformats.org/officeDocument/2006/relationships/image" Target="../media/image34.png"/><Relationship Id="rId9" Type="http://schemas.openxmlformats.org/officeDocument/2006/relationships/image" Target="../media/image4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7.png"/><Relationship Id="rId3" Type="http://schemas.openxmlformats.org/officeDocument/2006/relationships/image" Target="../media/image4.png"/><Relationship Id="rId7" Type="http://schemas.openxmlformats.org/officeDocument/2006/relationships/image" Target="../media/image15.png"/><Relationship Id="rId12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1.png"/><Relationship Id="rId5" Type="http://schemas.openxmlformats.org/officeDocument/2006/relationships/image" Target="../media/image6.png"/><Relationship Id="rId15" Type="http://schemas.openxmlformats.org/officeDocument/2006/relationships/image" Target="../media/image19.png"/><Relationship Id="rId10" Type="http://schemas.openxmlformats.org/officeDocument/2006/relationships/image" Target="../media/image10.png"/><Relationship Id="rId4" Type="http://schemas.openxmlformats.org/officeDocument/2006/relationships/image" Target="../media/image5.png"/><Relationship Id="rId9" Type="http://schemas.openxmlformats.org/officeDocument/2006/relationships/image" Target="../media/image9.png"/><Relationship Id="rId1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/>
          </p:nvPr>
        </p:nvSpPr>
        <p:spPr>
          <a:xfrm>
            <a:off x="467544" y="1109985"/>
            <a:ext cx="7772400" cy="1101725"/>
          </a:xfrm>
        </p:spPr>
        <p:txBody>
          <a:bodyPr/>
          <a:lstStyle/>
          <a:p>
            <a:pPr eaLnBrk="1" hangingPunct="1"/>
            <a:r>
              <a:rPr lang="en-US" altLang="en-US" dirty="0"/>
              <a:t>CSE 306</a:t>
            </a:r>
            <a:br>
              <a:rPr lang="en-US" altLang="en-US" dirty="0"/>
            </a:br>
            <a:r>
              <a:rPr lang="en-US" altLang="en-US" dirty="0"/>
              <a:t>Computer Architecture</a:t>
            </a:r>
            <a:br>
              <a:rPr lang="en-US" altLang="en-US" dirty="0"/>
            </a:br>
            <a:br>
              <a:rPr lang="en-US" altLang="en-US" dirty="0"/>
            </a:br>
            <a:r>
              <a:rPr lang="en-US" altLang="en-US" dirty="0">
                <a:solidFill>
                  <a:srgbClr val="00B050"/>
                </a:solidFill>
              </a:rPr>
              <a:t>Design of an ALU</a:t>
            </a:r>
            <a:br>
              <a:rPr lang="en-US" altLang="en-US" dirty="0">
                <a:solidFill>
                  <a:srgbClr val="00B050"/>
                </a:solidFill>
              </a:rPr>
            </a:br>
            <a:endParaRPr lang="en-US" altLang="en-US" dirty="0">
              <a:solidFill>
                <a:srgbClr val="00B050"/>
              </a:solidFill>
            </a:endParaRPr>
          </a:p>
        </p:txBody>
      </p:sp>
      <p:sp>
        <p:nvSpPr>
          <p:cNvPr id="6" name="Subtitle 3"/>
          <p:cNvSpPr>
            <a:spLocks noGrp="1"/>
          </p:cNvSpPr>
          <p:nvPr>
            <p:ph type="subTitle" idx="1"/>
          </p:nvPr>
        </p:nvSpPr>
        <p:spPr>
          <a:xfrm>
            <a:off x="1258888" y="2931790"/>
            <a:ext cx="6400800" cy="1871984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/>
              <a:t>Prepared by</a:t>
            </a:r>
          </a:p>
          <a:p>
            <a:pPr eaLnBrk="1" hangingPunct="1">
              <a:defRPr/>
            </a:pPr>
            <a:r>
              <a:rPr lang="en-US" b="1" dirty="0" err="1">
                <a:solidFill>
                  <a:schemeClr val="accent2">
                    <a:lumMod val="50000"/>
                  </a:schemeClr>
                </a:solidFill>
              </a:rPr>
              <a:t>Madhusudan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2">
                    <a:lumMod val="50000"/>
                  </a:schemeClr>
                </a:solidFill>
              </a:rPr>
              <a:t>Basak</a:t>
            </a: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  <a:p>
            <a:pPr eaLnBrk="1" hangingPunct="1">
              <a:defRPr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Assistant Professor</a:t>
            </a:r>
          </a:p>
          <a:p>
            <a:pPr eaLnBrk="1" hangingPunct="1">
              <a:defRPr/>
            </a:pPr>
            <a:r>
              <a:rPr lang="en-US" dirty="0"/>
              <a:t>CSE, BUET</a:t>
            </a:r>
          </a:p>
          <a:p>
            <a:pPr eaLnBrk="1" hangingPunct="1">
              <a:defRPr/>
            </a:pPr>
            <a:r>
              <a:rPr lang="en-US" sz="800" dirty="0"/>
              <a:t>*Some modifications made by Md. Toufikuzzaman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Adder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Parallel adder</a:t>
            </a:r>
          </a:p>
          <a:p>
            <a:pPr lvl="1"/>
            <a:r>
              <a:rPr lang="en-US" dirty="0"/>
              <a:t>A number of full-adder circuits connected in cascade</a:t>
            </a:r>
          </a:p>
        </p:txBody>
      </p:sp>
    </p:spTree>
    <p:extLst>
      <p:ext uri="{BB962C8B-B14F-4D97-AF65-F5344CB8AC3E}">
        <p14:creationId xmlns:p14="http://schemas.microsoft.com/office/powerpoint/2010/main" val="7767650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1-bit Half Adder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70596" y="831775"/>
                <a:ext cx="8229600" cy="3894137"/>
              </a:xfrm>
            </p:spPr>
            <p:txBody>
              <a:bodyPr/>
              <a:lstStyle/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𝑥𝑦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0596" y="831775"/>
                <a:ext cx="8229600" cy="3894137"/>
              </a:xfrm>
              <a:blipFill>
                <a:blip r:embed="rId2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915566"/>
            <a:ext cx="2532281" cy="151216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1275606"/>
            <a:ext cx="2843325" cy="115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916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1-bit Full Adder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𝑥𝑦𝑧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𝑦𝑧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987574"/>
            <a:ext cx="2536540" cy="201622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1419622"/>
            <a:ext cx="4472210" cy="139045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139952" y="2787774"/>
                <a:ext cx="7200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9952" y="2787774"/>
                <a:ext cx="720080" cy="369332"/>
              </a:xfrm>
              <a:prstGeom prst="rect">
                <a:avLst/>
              </a:prstGeom>
              <a:blipFill>
                <a:blip r:embed="rId5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8138610" y="2284546"/>
                <a:ext cx="7200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8610" y="2284546"/>
                <a:ext cx="72008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0461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Adders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342900" lvl="1" indent="-342900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rgbClr val="7030A0"/>
                    </a:solidFill>
                  </a:rPr>
                  <a:t> number </a:t>
                </a:r>
                <a:r>
                  <a:rPr lang="en-US" dirty="0"/>
                  <a:t>of </a:t>
                </a:r>
                <a:r>
                  <a:rPr lang="en-US" dirty="0">
                    <a:solidFill>
                      <a:srgbClr val="7030A0"/>
                    </a:solidFill>
                  </a:rPr>
                  <a:t>1-bit full-adders </a:t>
                </a:r>
                <a:r>
                  <a:rPr lang="en-US" dirty="0"/>
                  <a:t>are connected in cascade to form a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rgbClr val="7030A0"/>
                    </a:solidFill>
                  </a:rPr>
                  <a:t>-bit parallel adder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44" t="-7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103" y="1131590"/>
            <a:ext cx="5991225" cy="23526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3911" y="3514345"/>
            <a:ext cx="2085975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48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 Operations by ALU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915566"/>
            <a:ext cx="5124450" cy="3362325"/>
          </a:xfrm>
        </p:spPr>
      </p:pic>
    </p:spTree>
    <p:extLst>
      <p:ext uri="{BB962C8B-B14F-4D97-AF65-F5344CB8AC3E}">
        <p14:creationId xmlns:p14="http://schemas.microsoft.com/office/powerpoint/2010/main" val="19471715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 Operations by ALU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772" y="915566"/>
            <a:ext cx="5020330" cy="3362325"/>
          </a:xfrm>
        </p:spPr>
      </p:pic>
    </p:spTree>
    <p:extLst>
      <p:ext uri="{BB962C8B-B14F-4D97-AF65-F5344CB8AC3E}">
        <p14:creationId xmlns:p14="http://schemas.microsoft.com/office/powerpoint/2010/main" val="2882315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we doing?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700088"/>
                <a:ext cx="8686800" cy="3894137"/>
              </a:xfrm>
            </p:spPr>
            <p:txBody>
              <a:bodyPr/>
              <a:lstStyle/>
              <a:p>
                <a:r>
                  <a:rPr lang="en-US" dirty="0"/>
                  <a:t>Keeping A fixed and changing B to generate different operations</a:t>
                </a:r>
              </a:p>
              <a:p>
                <a:r>
                  <a:rPr lang="en-US" dirty="0"/>
                  <a:t>Changes in B</a:t>
                </a:r>
              </a:p>
              <a:p>
                <a:pPr lvl="1"/>
                <a:r>
                  <a:rPr lang="en-US" dirty="0"/>
                  <a:t>Keeping B as it is</a:t>
                </a:r>
              </a:p>
              <a:p>
                <a:pPr lvl="1"/>
                <a:r>
                  <a:rPr lang="en-US" dirty="0"/>
                  <a:t>Inverting all bits of B</a:t>
                </a:r>
              </a:p>
              <a:p>
                <a:pPr lvl="1"/>
                <a:r>
                  <a:rPr lang="en-US" dirty="0"/>
                  <a:t>Changing each bit of B to 0</a:t>
                </a:r>
              </a:p>
              <a:p>
                <a:pPr lvl="1"/>
                <a:r>
                  <a:rPr lang="en-US" dirty="0"/>
                  <a:t>Changing each bit of B to 1</a:t>
                </a:r>
              </a:p>
              <a:p>
                <a:r>
                  <a:rPr lang="en-US" dirty="0"/>
                  <a:t>Let’s assume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represents modified representation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and thus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represents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So, following 4 combinations can be obtained</a:t>
                </a:r>
              </a:p>
              <a:p>
                <a:pPr lvl="1"/>
                <a:r>
                  <a:rPr lang="en-US" dirty="0"/>
                  <a:t>Keeping B as it is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pPr lvl="1"/>
                <a:r>
                  <a:rPr lang="en-US" dirty="0"/>
                  <a:t>Inverting all bits of B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/>
                  <a:t>)</a:t>
                </a:r>
              </a:p>
              <a:p>
                <a:pPr lvl="1"/>
                <a:r>
                  <a:rPr lang="en-US" dirty="0"/>
                  <a:t>Changing each bit of B to 0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)</a:t>
                </a:r>
              </a:p>
              <a:p>
                <a:pPr lvl="1"/>
                <a:r>
                  <a:rPr lang="en-US" dirty="0"/>
                  <a:t>Changing each bit of B to 1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)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700088"/>
                <a:ext cx="8686800" cy="3894137"/>
              </a:xfrm>
              <a:blipFill>
                <a:blip r:embed="rId2"/>
                <a:stretch>
                  <a:fillRect l="-632" t="-939" b="-86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9764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we doing?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700088"/>
                <a:ext cx="8686800" cy="3894137"/>
              </a:xfrm>
            </p:spPr>
            <p:txBody>
              <a:bodyPr/>
              <a:lstStyle/>
              <a:p>
                <a:r>
                  <a:rPr lang="en-US" dirty="0"/>
                  <a:t>So Following 4 combinations can be obtained</a:t>
                </a:r>
              </a:p>
              <a:p>
                <a:pPr lvl="1"/>
                <a:r>
                  <a:rPr lang="en-US" dirty="0"/>
                  <a:t>Keeping B as it is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pPr lvl="1"/>
                <a:r>
                  <a:rPr lang="en-US" dirty="0"/>
                  <a:t>Inverting all bits of B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/>
                  <a:t>)</a:t>
                </a:r>
              </a:p>
              <a:p>
                <a:pPr lvl="1"/>
                <a:r>
                  <a:rPr lang="en-US" dirty="0"/>
                  <a:t>Changing each bit of B to 0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)</a:t>
                </a:r>
              </a:p>
              <a:p>
                <a:pPr lvl="1"/>
                <a:r>
                  <a:rPr lang="en-US" dirty="0"/>
                  <a:t>Changing each bit of B to 1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)</a:t>
                </a:r>
              </a:p>
              <a:p>
                <a:pPr lvl="1"/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700088"/>
                <a:ext cx="8686800" cy="3894137"/>
              </a:xfrm>
              <a:blipFill>
                <a:blip r:embed="rId2"/>
                <a:stretch>
                  <a:fillRect l="-632" t="-9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1131590"/>
            <a:ext cx="1455217" cy="152197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2249" y="3085062"/>
            <a:ext cx="4687005" cy="1482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580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Table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1131590"/>
            <a:ext cx="7593571" cy="3456384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8" y="1059582"/>
            <a:ext cx="1455217" cy="152197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242072" y="762258"/>
                <a:ext cx="13681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  <a:latin typeface="Baskerville Old Face" panose="02020602080505020303" pitchFamily="18" charset="0"/>
                  </a:rPr>
                  <a:t>Modified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dirty="0">
                  <a:solidFill>
                    <a:srgbClr val="FF0000"/>
                  </a:solidFill>
                  <a:latin typeface="Baskerville Old Face" panose="02020602080505020303" pitchFamily="18" charset="0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2072" y="762258"/>
                <a:ext cx="1368152" cy="369332"/>
              </a:xfrm>
              <a:prstGeom prst="rect">
                <a:avLst/>
              </a:prstGeom>
              <a:blipFill>
                <a:blip r:embed="rId4"/>
                <a:stretch>
                  <a:fillRect l="-4018" t="-6557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/>
          <p:cNvCxnSpPr/>
          <p:nvPr/>
        </p:nvCxnSpPr>
        <p:spPr>
          <a:xfrm flipH="1">
            <a:off x="3746128" y="1059582"/>
            <a:ext cx="72008" cy="2880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211960" y="1275606"/>
            <a:ext cx="0" cy="31683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940152" y="1275606"/>
            <a:ext cx="0" cy="31683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347864" y="1275606"/>
            <a:ext cx="0" cy="31683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699792" y="2067694"/>
            <a:ext cx="0" cy="24482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123728" y="1995686"/>
            <a:ext cx="0" cy="24482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8820472" y="1203598"/>
            <a:ext cx="0" cy="31683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1547664" y="1275606"/>
            <a:ext cx="0" cy="31683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6869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Table: Designer’s perspective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8" y="1059582"/>
            <a:ext cx="1455217" cy="152197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" name="Content Placeholder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03648" y="1131590"/>
            <a:ext cx="7593571" cy="3456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242072" y="762258"/>
                <a:ext cx="13681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  <a:latin typeface="Baskerville Old Face" panose="02020602080505020303" pitchFamily="18" charset="0"/>
                  </a:rPr>
                  <a:t>Modified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dirty="0">
                  <a:solidFill>
                    <a:srgbClr val="FF0000"/>
                  </a:solidFill>
                  <a:latin typeface="Baskerville Old Face" panose="02020602080505020303" pitchFamily="18" charset="0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2072" y="762258"/>
                <a:ext cx="1368152" cy="369332"/>
              </a:xfrm>
              <a:prstGeom prst="rect">
                <a:avLst/>
              </a:prstGeom>
              <a:blipFill>
                <a:blip r:embed="rId4"/>
                <a:stretch>
                  <a:fillRect l="-4018" t="-6557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/>
          <p:cNvCxnSpPr/>
          <p:nvPr/>
        </p:nvCxnSpPr>
        <p:spPr>
          <a:xfrm flipH="1">
            <a:off x="3746128" y="1059582"/>
            <a:ext cx="72008" cy="2880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4355976" y="2437536"/>
            <a:ext cx="1224136" cy="20622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771800" y="2437536"/>
            <a:ext cx="1224136" cy="20622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331640" y="2427734"/>
            <a:ext cx="1224136" cy="20622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355976" y="2653560"/>
            <a:ext cx="1296144" cy="20571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843808" y="2653560"/>
            <a:ext cx="1224136" cy="20622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403648" y="2643758"/>
            <a:ext cx="1224136" cy="20622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355976" y="2869584"/>
            <a:ext cx="1224136" cy="20622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771800" y="2869584"/>
            <a:ext cx="1224136" cy="20622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331640" y="2859782"/>
            <a:ext cx="1224136" cy="23562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355976" y="3075806"/>
            <a:ext cx="1440160" cy="28752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771800" y="3157616"/>
            <a:ext cx="1224136" cy="20622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331640" y="3147814"/>
            <a:ext cx="1224136" cy="20622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4283968" y="3373640"/>
            <a:ext cx="1368152" cy="21621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2843808" y="3373640"/>
            <a:ext cx="1224136" cy="20622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1403648" y="3363838"/>
            <a:ext cx="1224136" cy="20622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4355976" y="3661672"/>
            <a:ext cx="1440160" cy="21570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2771800" y="3661672"/>
            <a:ext cx="1224136" cy="20622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331640" y="3651870"/>
            <a:ext cx="1224136" cy="20622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355976" y="3877696"/>
            <a:ext cx="1224136" cy="20622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2771800" y="3877696"/>
            <a:ext cx="1224136" cy="20622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331640" y="3867894"/>
            <a:ext cx="1224136" cy="20622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4355976" y="4165728"/>
            <a:ext cx="1224136" cy="20622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2771800" y="4165728"/>
            <a:ext cx="1224136" cy="20622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1331640" y="4155926"/>
            <a:ext cx="1224136" cy="20622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/>
          <p:cNvCxnSpPr/>
          <p:nvPr/>
        </p:nvCxnSpPr>
        <p:spPr>
          <a:xfrm>
            <a:off x="4211960" y="1275606"/>
            <a:ext cx="0" cy="31683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5940152" y="1275606"/>
            <a:ext cx="0" cy="31683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3347864" y="1275606"/>
            <a:ext cx="0" cy="31683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2699792" y="2067694"/>
            <a:ext cx="0" cy="24482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2123728" y="1995686"/>
            <a:ext cx="0" cy="24482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8820472" y="1203598"/>
            <a:ext cx="0" cy="31683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1547664" y="1275606"/>
            <a:ext cx="0" cy="31683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039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ALU and the Processor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ALU stands for Arithmetic Logic Unit</a:t>
            </a:r>
          </a:p>
          <a:p>
            <a:pPr lvl="1"/>
            <a:r>
              <a:rPr lang="en-US" dirty="0"/>
              <a:t>A part of the processor or CPU</a:t>
            </a:r>
          </a:p>
        </p:txBody>
      </p:sp>
    </p:spTree>
    <p:extLst>
      <p:ext uri="{BB962C8B-B14F-4D97-AF65-F5344CB8AC3E}">
        <p14:creationId xmlns:p14="http://schemas.microsoft.com/office/powerpoint/2010/main" val="11816385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800"/>
            <a:ext cx="4086100" cy="1584846"/>
          </a:xfrm>
        </p:spPr>
        <p:txBody>
          <a:bodyPr/>
          <a:lstStyle/>
          <a:p>
            <a:r>
              <a:rPr lang="en-US" dirty="0"/>
              <a:t>Logic Diagram of an independent Arithmetic Circuit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354" y="50800"/>
            <a:ext cx="4688158" cy="4969222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2627784" y="2499742"/>
                <a:ext cx="792088" cy="13681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𝑏𝑖𝑡</m:t>
                    </m:r>
                  </m:oMath>
                </a14:m>
                <a:r>
                  <a:rPr lang="en-US" sz="1200" dirty="0">
                    <a:latin typeface="Baskerville Old Face" panose="02020602080505020303" pitchFamily="18" charset="0"/>
                  </a:rPr>
                  <a:t> Parallel adder</a:t>
                </a: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784" y="2499742"/>
                <a:ext cx="792088" cy="136815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1403648" y="2067694"/>
            <a:ext cx="864096" cy="21602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Baskerville Old Face" panose="02020602080505020303" pitchFamily="18" charset="0"/>
              </a:rPr>
              <a:t>Combinational Circuit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987824" y="2283718"/>
            <a:ext cx="0" cy="216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267744" y="2934223"/>
            <a:ext cx="360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267744" y="3363838"/>
            <a:ext cx="360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2284226" y="2625175"/>
                <a:ext cx="2160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4226" y="2625175"/>
                <a:ext cx="216024" cy="369332"/>
              </a:xfrm>
              <a:prstGeom prst="rect">
                <a:avLst/>
              </a:prstGeom>
              <a:blipFill>
                <a:blip r:embed="rId4"/>
                <a:stretch>
                  <a:fillRect r="-5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303748" y="3363838"/>
                <a:ext cx="2160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3748" y="3363838"/>
                <a:ext cx="216024" cy="369332"/>
              </a:xfrm>
              <a:prstGeom prst="rect">
                <a:avLst/>
              </a:prstGeom>
              <a:blipFill>
                <a:blip r:embed="rId5"/>
                <a:stretch>
                  <a:fillRect r="-4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/>
          <p:cNvCxnSpPr/>
          <p:nvPr/>
        </p:nvCxnSpPr>
        <p:spPr>
          <a:xfrm>
            <a:off x="1043608" y="2952806"/>
            <a:ext cx="360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1043608" y="3382421"/>
            <a:ext cx="360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1060090" y="2643758"/>
                <a:ext cx="2160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0090" y="2643758"/>
                <a:ext cx="216024" cy="369332"/>
              </a:xfrm>
              <a:prstGeom prst="rect">
                <a:avLst/>
              </a:prstGeom>
              <a:blipFill>
                <a:blip r:embed="rId6"/>
                <a:stretch>
                  <a:fillRect r="-4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1079612" y="3382421"/>
                <a:ext cx="2160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9612" y="3382421"/>
                <a:ext cx="216024" cy="369332"/>
              </a:xfrm>
              <a:prstGeom prst="rect">
                <a:avLst/>
              </a:prstGeom>
              <a:blipFill>
                <a:blip r:embed="rId7"/>
                <a:stretch>
                  <a:fillRect r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/>
          <p:cNvCxnSpPr/>
          <p:nvPr/>
        </p:nvCxnSpPr>
        <p:spPr>
          <a:xfrm>
            <a:off x="1043608" y="2427734"/>
            <a:ext cx="360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043608" y="2139702"/>
            <a:ext cx="360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012776" y="2046863"/>
            <a:ext cx="349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23" name="Left Brace 22"/>
          <p:cNvSpPr/>
          <p:nvPr/>
        </p:nvSpPr>
        <p:spPr>
          <a:xfrm>
            <a:off x="827584" y="2067694"/>
            <a:ext cx="144016" cy="432048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102402" y="2046863"/>
            <a:ext cx="784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Baskerville Old Face" panose="02020602080505020303" pitchFamily="18" charset="0"/>
              </a:rPr>
              <a:t>Selection Variables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2843808" y="2054101"/>
                <a:ext cx="7844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Baskerville Old Face" panose="02020602080505020303" pitchFamily="18" charset="0"/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808" y="2054101"/>
                <a:ext cx="78445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5"/>
          <p:cNvSpPr/>
          <p:nvPr/>
        </p:nvSpPr>
        <p:spPr>
          <a:xfrm>
            <a:off x="4852492" y="89260"/>
            <a:ext cx="3031875" cy="4642730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516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4" grpId="0"/>
      <p:bldP spid="15" grpId="0"/>
      <p:bldP spid="18" grpId="0"/>
      <p:bldP spid="19" grpId="0"/>
      <p:bldP spid="22" grpId="0"/>
      <p:bldP spid="23" grpId="0" animBg="1"/>
      <p:bldP spid="24" grpId="0"/>
      <p:bldP spid="25" grpId="0"/>
      <p:bldP spid="2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just"/>
                <a:r>
                  <a:rPr lang="en-US" dirty="0"/>
                  <a:t>Design an adder/</a:t>
                </a:r>
                <a:r>
                  <a:rPr lang="en-US" dirty="0" err="1"/>
                  <a:t>subtractor</a:t>
                </a:r>
                <a:r>
                  <a:rPr lang="en-US" dirty="0"/>
                  <a:t> circuit with one selection variable </a:t>
                </a:r>
                <a:r>
                  <a:rPr lang="en-US" i="1" dirty="0"/>
                  <a:t>s </a:t>
                </a:r>
                <a:r>
                  <a:rPr lang="en-US" dirty="0"/>
                  <a:t>and two inputs </a:t>
                </a:r>
                <a:r>
                  <a:rPr lang="en-US" i="1" dirty="0"/>
                  <a:t>A </a:t>
                </a:r>
                <a:r>
                  <a:rPr lang="en-US" dirty="0"/>
                  <a:t>and </a:t>
                </a:r>
                <a:r>
                  <a:rPr lang="en-US" i="1" dirty="0"/>
                  <a:t>B.</a:t>
                </a:r>
                <a:r>
                  <a:rPr lang="en-US" dirty="0"/>
                  <a:t> When </a:t>
                </a:r>
                <a:r>
                  <a:rPr lang="en-US" i="1" dirty="0"/>
                  <a:t>s=0,</a:t>
                </a:r>
                <a:r>
                  <a:rPr lang="en-US" dirty="0"/>
                  <a:t> the circuit performs </a:t>
                </a:r>
                <a:r>
                  <a:rPr lang="en-US" i="1" dirty="0"/>
                  <a:t>A+B.</a:t>
                </a:r>
                <a:r>
                  <a:rPr lang="en-US" dirty="0"/>
                  <a:t> When </a:t>
                </a:r>
                <a:r>
                  <a:rPr lang="en-US" i="1" dirty="0"/>
                  <a:t>s=1, </a:t>
                </a:r>
                <a:r>
                  <a:rPr lang="en-US" dirty="0"/>
                  <a:t>the circuit performs </a:t>
                </a:r>
                <a:r>
                  <a:rPr lang="en-US" i="1" dirty="0"/>
                  <a:t>A-B </a:t>
                </a:r>
                <a:r>
                  <a:rPr lang="en-US" dirty="0"/>
                  <a:t>by taking the 2’s complement of </a:t>
                </a:r>
                <a:r>
                  <a:rPr lang="en-US" i="1" dirty="0"/>
                  <a:t>B</a:t>
                </a:r>
                <a:r>
                  <a:rPr lang="en-US" dirty="0"/>
                  <a:t>.</a:t>
                </a:r>
              </a:p>
              <a:p>
                <a:pPr algn="just"/>
                <a:r>
                  <a:rPr lang="en-US" dirty="0"/>
                  <a:t>Functions</a:t>
                </a:r>
              </a:p>
              <a:p>
                <a:pPr marL="0" indent="0" algn="just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:r>
                  <a:rPr lang="en-US" b="0" dirty="0"/>
                  <a:t>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dirty="0"/>
              </a:p>
              <a:p>
                <a:pPr algn="just"/>
                <a:endParaRPr lang="en-US" dirty="0"/>
              </a:p>
              <a:p>
                <a:pPr algn="just"/>
                <a:endParaRPr lang="en-US" dirty="0"/>
              </a:p>
              <a:p>
                <a:pPr algn="just"/>
                <a:endParaRPr lang="en-US" dirty="0"/>
              </a:p>
              <a:p>
                <a:pPr algn="just"/>
                <a:endParaRPr lang="en-US" dirty="0"/>
              </a:p>
              <a:p>
                <a:pPr algn="just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939" r="-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7236296" y="2283718"/>
                <a:ext cx="792088" cy="13681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𝑏𝑖𝑡</m:t>
                    </m:r>
                  </m:oMath>
                </a14:m>
                <a:r>
                  <a:rPr lang="en-US" sz="1200" dirty="0">
                    <a:latin typeface="Baskerville Old Face" panose="02020602080505020303" pitchFamily="18" charset="0"/>
                  </a:rPr>
                  <a:t> Parallel adder</a:t>
                </a: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6296" y="2283718"/>
                <a:ext cx="792088" cy="136815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6012160" y="1851670"/>
            <a:ext cx="864096" cy="21602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Baskerville Old Face" panose="02020602080505020303" pitchFamily="18" charset="0"/>
              </a:rPr>
              <a:t>Combinational Circuit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7596336" y="2067694"/>
            <a:ext cx="0" cy="216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6876256" y="2718199"/>
            <a:ext cx="360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6876256" y="3147814"/>
            <a:ext cx="360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892738" y="2409151"/>
                <a:ext cx="2160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2738" y="2409151"/>
                <a:ext cx="216024" cy="369332"/>
              </a:xfrm>
              <a:prstGeom prst="rect">
                <a:avLst/>
              </a:prstGeom>
              <a:blipFill>
                <a:blip r:embed="rId4"/>
                <a:stretch>
                  <a:fillRect r="-5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912260" y="3147814"/>
                <a:ext cx="2160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2260" y="3147814"/>
                <a:ext cx="216024" cy="369332"/>
              </a:xfrm>
              <a:prstGeom prst="rect">
                <a:avLst/>
              </a:prstGeom>
              <a:blipFill>
                <a:blip r:embed="rId5"/>
                <a:stretch>
                  <a:fillRect r="-4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/>
          <p:cNvCxnSpPr/>
          <p:nvPr/>
        </p:nvCxnSpPr>
        <p:spPr>
          <a:xfrm>
            <a:off x="5652120" y="2736782"/>
            <a:ext cx="360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652120" y="3166397"/>
            <a:ext cx="360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5668602" y="2427734"/>
                <a:ext cx="2160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8602" y="2427734"/>
                <a:ext cx="216024" cy="369332"/>
              </a:xfrm>
              <a:prstGeom prst="rect">
                <a:avLst/>
              </a:prstGeom>
              <a:blipFill>
                <a:blip r:embed="rId6"/>
                <a:stretch>
                  <a:fillRect r="-4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5688124" y="3166397"/>
                <a:ext cx="2160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8124" y="3166397"/>
                <a:ext cx="216024" cy="369332"/>
              </a:xfrm>
              <a:prstGeom prst="rect">
                <a:avLst/>
              </a:prstGeom>
              <a:blipFill>
                <a:blip r:embed="rId7"/>
                <a:stretch>
                  <a:fillRect r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/>
          <p:cNvCxnSpPr/>
          <p:nvPr/>
        </p:nvCxnSpPr>
        <p:spPr>
          <a:xfrm>
            <a:off x="5652120" y="2211710"/>
            <a:ext cx="360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652120" y="1923678"/>
            <a:ext cx="360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621288" y="1830839"/>
            <a:ext cx="349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9" name="Left Brace 18"/>
          <p:cNvSpPr/>
          <p:nvPr/>
        </p:nvSpPr>
        <p:spPr>
          <a:xfrm>
            <a:off x="5436096" y="1851670"/>
            <a:ext cx="144016" cy="432048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4710914" y="1830839"/>
            <a:ext cx="784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Baskerville Old Face" panose="02020602080505020303" pitchFamily="18" charset="0"/>
              </a:rPr>
              <a:t>Selection Variables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7452320" y="1838077"/>
                <a:ext cx="7844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Baskerville Old Face" panose="02020602080505020303" pitchFamily="18" charset="0"/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2320" y="1838077"/>
                <a:ext cx="784450" cy="369332"/>
              </a:xfrm>
              <a:prstGeom prst="rect">
                <a:avLst/>
              </a:prstGeom>
              <a:blipFill>
                <a:blip r:embed="rId8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3" name="Table 2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82072319"/>
                  </p:ext>
                </p:extLst>
              </p:nvPr>
            </p:nvGraphicFramePr>
            <p:xfrm>
              <a:off x="351975" y="3216603"/>
              <a:ext cx="1411714" cy="91459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05857">
                      <a:extLst>
                        <a:ext uri="{9D8B030D-6E8A-4147-A177-3AD203B41FA5}">
                          <a16:colId xmlns:a16="http://schemas.microsoft.com/office/drawing/2014/main" val="3120797198"/>
                        </a:ext>
                      </a:extLst>
                    </a:gridCol>
                    <a:gridCol w="705857">
                      <a:extLst>
                        <a:ext uri="{9D8B030D-6E8A-4147-A177-3AD203B41FA5}">
                          <a16:colId xmlns:a16="http://schemas.microsoft.com/office/drawing/2014/main" val="1286991889"/>
                        </a:ext>
                      </a:extLst>
                    </a:gridCol>
                  </a:tblGrid>
                  <a:tr h="2651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>
                              <a:latin typeface="Baskerville Old Face" panose="02020602080505020303" pitchFamily="18" charset="0"/>
                            </a:rPr>
                            <a:t>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𝒀</m:t>
                                    </m:r>
                                  </m:e>
                                  <m:sub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b="1" dirty="0">
                            <a:latin typeface="Baskerville Old Face" panose="02020602080505020303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13634310"/>
                      </a:ext>
                    </a:extLst>
                  </a:tr>
                  <a:tr h="2651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latin typeface="Baskerville Old Face" panose="02020602080505020303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>
                            <a:latin typeface="Baskerville Old Face" panose="02020602080505020303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83821335"/>
                      </a:ext>
                    </a:extLst>
                  </a:tr>
                  <a:tr h="2651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latin typeface="Baskerville Old Face" panose="02020602080505020303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1400" dirty="0">
                            <a:latin typeface="Baskerville Old Face" panose="02020602080505020303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4749826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3" name="Table 2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82072319"/>
                  </p:ext>
                </p:extLst>
              </p:nvPr>
            </p:nvGraphicFramePr>
            <p:xfrm>
              <a:off x="351975" y="3216603"/>
              <a:ext cx="1411714" cy="91459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05857">
                      <a:extLst>
                        <a:ext uri="{9D8B030D-6E8A-4147-A177-3AD203B41FA5}">
                          <a16:colId xmlns:a16="http://schemas.microsoft.com/office/drawing/2014/main" val="3120797198"/>
                        </a:ext>
                      </a:extLst>
                    </a:gridCol>
                    <a:gridCol w="705857">
                      <a:extLst>
                        <a:ext uri="{9D8B030D-6E8A-4147-A177-3AD203B41FA5}">
                          <a16:colId xmlns:a16="http://schemas.microsoft.com/office/drawing/2014/main" val="1286991889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 smtClean="0">
                              <a:latin typeface="Baskerville Old Face" panose="02020602080505020303" pitchFamily="18" charset="0"/>
                            </a:rPr>
                            <a:t>s</a:t>
                          </a:r>
                          <a:endParaRPr lang="en-US" sz="1400" b="1" dirty="0">
                            <a:latin typeface="Baskerville Old Face" panose="02020602080505020303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l="-101724" t="-2000" r="-1724" b="-22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13634310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Baskerville Old Face" panose="02020602080505020303" pitchFamily="18" charset="0"/>
                            </a:rPr>
                            <a:t>0</a:t>
                          </a:r>
                          <a:endParaRPr lang="en-US" sz="1400" dirty="0">
                            <a:latin typeface="Baskerville Old Face" panose="02020602080505020303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l="-101724" t="-100000" r="-1724" b="-1176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83821335"/>
                      </a:ext>
                    </a:extLst>
                  </a:tr>
                  <a:tr h="30499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Baskerville Old Face" panose="02020602080505020303" pitchFamily="18" charset="0"/>
                            </a:rPr>
                            <a:t>1</a:t>
                          </a:r>
                          <a:endParaRPr lang="en-US" sz="1400" dirty="0">
                            <a:latin typeface="Baskerville Old Face" panose="02020602080505020303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l="-101724" t="-204000" r="-1724" b="-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4749826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107504" y="4299942"/>
                <a:ext cx="2664296" cy="3695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⨁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4299942"/>
                <a:ext cx="2664296" cy="369588"/>
              </a:xfrm>
              <a:prstGeom prst="rect">
                <a:avLst/>
              </a:prstGeom>
              <a:blipFill>
                <a:blip r:embed="rId10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5" name="Table 2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30684126"/>
                  </p:ext>
                </p:extLst>
              </p:nvPr>
            </p:nvGraphicFramePr>
            <p:xfrm>
              <a:off x="3182067" y="3219822"/>
              <a:ext cx="1411714" cy="914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05857">
                      <a:extLst>
                        <a:ext uri="{9D8B030D-6E8A-4147-A177-3AD203B41FA5}">
                          <a16:colId xmlns:a16="http://schemas.microsoft.com/office/drawing/2014/main" val="3120797198"/>
                        </a:ext>
                      </a:extLst>
                    </a:gridCol>
                    <a:gridCol w="705857">
                      <a:extLst>
                        <a:ext uri="{9D8B030D-6E8A-4147-A177-3AD203B41FA5}">
                          <a16:colId xmlns:a16="http://schemas.microsoft.com/office/drawing/2014/main" val="1286991889"/>
                        </a:ext>
                      </a:extLst>
                    </a:gridCol>
                  </a:tblGrid>
                  <a:tr h="2651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>
                              <a:latin typeface="Baskerville Old Face" panose="02020602080505020303" pitchFamily="18" charset="0"/>
                            </a:rPr>
                            <a:t>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𝒊𝒏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b="1" dirty="0">
                            <a:latin typeface="Baskerville Old Face" panose="02020602080505020303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13634310"/>
                      </a:ext>
                    </a:extLst>
                  </a:tr>
                  <a:tr h="2651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latin typeface="Baskerville Old Face" panose="02020602080505020303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latin typeface="Baskerville Old Face" panose="02020602080505020303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83821335"/>
                      </a:ext>
                    </a:extLst>
                  </a:tr>
                  <a:tr h="2651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latin typeface="Baskerville Old Face" panose="02020602080505020303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latin typeface="Baskerville Old Face" panose="02020602080505020303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4749826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5" name="Table 2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30684126"/>
                  </p:ext>
                </p:extLst>
              </p:nvPr>
            </p:nvGraphicFramePr>
            <p:xfrm>
              <a:off x="3182067" y="3219822"/>
              <a:ext cx="1411714" cy="914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05857">
                      <a:extLst>
                        <a:ext uri="{9D8B030D-6E8A-4147-A177-3AD203B41FA5}">
                          <a16:colId xmlns:a16="http://schemas.microsoft.com/office/drawing/2014/main" val="3120797198"/>
                        </a:ext>
                      </a:extLst>
                    </a:gridCol>
                    <a:gridCol w="705857">
                      <a:extLst>
                        <a:ext uri="{9D8B030D-6E8A-4147-A177-3AD203B41FA5}">
                          <a16:colId xmlns:a16="http://schemas.microsoft.com/office/drawing/2014/main" val="1286991889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 smtClean="0">
                              <a:latin typeface="Baskerville Old Face" panose="02020602080505020303" pitchFamily="18" charset="0"/>
                            </a:rPr>
                            <a:t>s</a:t>
                          </a:r>
                          <a:endParaRPr lang="en-US" sz="1400" b="1" dirty="0">
                            <a:latin typeface="Baskerville Old Face" panose="02020602080505020303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101724" t="-4000" r="-1724" b="-22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13634310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Baskerville Old Face" panose="02020602080505020303" pitchFamily="18" charset="0"/>
                            </a:rPr>
                            <a:t>0</a:t>
                          </a:r>
                          <a:endParaRPr lang="en-US" sz="1400" dirty="0">
                            <a:latin typeface="Baskerville Old Face" panose="02020602080505020303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Baskerville Old Face" panose="02020602080505020303" pitchFamily="18" charset="0"/>
                            </a:rPr>
                            <a:t>0</a:t>
                          </a:r>
                          <a:endParaRPr lang="en-US" sz="1400" dirty="0">
                            <a:latin typeface="Baskerville Old Face" panose="02020602080505020303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83821335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Baskerville Old Face" panose="02020602080505020303" pitchFamily="18" charset="0"/>
                            </a:rPr>
                            <a:t>1</a:t>
                          </a:r>
                          <a:endParaRPr lang="en-US" sz="1400" dirty="0">
                            <a:latin typeface="Baskerville Old Face" panose="02020602080505020303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Baskerville Old Face" panose="02020602080505020303" pitchFamily="18" charset="0"/>
                            </a:rPr>
                            <a:t>1</a:t>
                          </a:r>
                          <a:endParaRPr lang="en-US" sz="1400" dirty="0">
                            <a:latin typeface="Baskerville Old Face" panose="02020602080505020303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4749826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3311860" y="4308398"/>
                <a:ext cx="1152128" cy="3695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1860" y="4308398"/>
                <a:ext cx="1152128" cy="369588"/>
              </a:xfrm>
              <a:prstGeom prst="rect">
                <a:avLst/>
              </a:prstGeom>
              <a:blipFill>
                <a:blip r:embed="rId12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8416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0" grpId="0"/>
      <p:bldP spid="11" grpId="0"/>
      <p:bldP spid="14" grpId="0"/>
      <p:bldP spid="15" grpId="0"/>
      <p:bldP spid="18" grpId="0"/>
      <p:bldP spid="19" grpId="0" animBg="1"/>
      <p:bldP spid="20" grpId="0"/>
      <p:bldP spid="21" grpId="0"/>
      <p:bldP spid="24" grpId="0"/>
      <p:bldP spid="2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Example</a:t>
            </a:r>
          </a:p>
        </p:txBody>
      </p:sp>
      <p:pic>
        <p:nvPicPr>
          <p:cNvPr id="22" name="Content Placeholder 2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3953" y="700088"/>
            <a:ext cx="2776093" cy="3894137"/>
          </a:xfrm>
        </p:spPr>
      </p:pic>
    </p:spTree>
    <p:extLst>
      <p:ext uri="{BB962C8B-B14F-4D97-AF65-F5344CB8AC3E}">
        <p14:creationId xmlns:p14="http://schemas.microsoft.com/office/powerpoint/2010/main" val="33057689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Designing a Logic Circuit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shall implement three basic logical operations (AND, OR and NOT) and an XOR operation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1419622"/>
            <a:ext cx="2745732" cy="126990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635646"/>
            <a:ext cx="3124200" cy="24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401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Designing a Logic Circuit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combine it with arithmetic operations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1347614"/>
            <a:ext cx="4913220" cy="302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9780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Efficient Design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Use already available arithmetic circuit and incorporate logical operations</a:t>
                </a:r>
              </a:p>
              <a:p>
                <a:r>
                  <a:rPr lang="en-US" dirty="0"/>
                  <a:t>Procedure</a:t>
                </a:r>
              </a:p>
              <a:p>
                <a:pPr lvl="1"/>
                <a:r>
                  <a:rPr lang="en-US" dirty="0"/>
                  <a:t>Design the arithmetic section independently</a:t>
                </a:r>
              </a:p>
              <a:p>
                <a:pPr lvl="1"/>
                <a:r>
                  <a:rPr lang="en-US" dirty="0"/>
                  <a:t>Take the circuit, consider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dirty="0"/>
                  <a:t>and determine which logic operations are automatically generated from the arithmetic circuit</a:t>
                </a:r>
              </a:p>
              <a:p>
                <a:pPr lvl="1"/>
                <a:r>
                  <a:rPr lang="en-US" dirty="0"/>
                  <a:t>Modify the circuit to incorporate required but not automatically generated logic operations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9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2479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Efficient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already available arithmetic circuit and incorporate logical operations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8" y="1059582"/>
            <a:ext cx="1455217" cy="152197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2462244"/>
            <a:ext cx="4608512" cy="211842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83568" y="2581552"/>
            <a:ext cx="360040" cy="199912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411760" y="2588853"/>
            <a:ext cx="288032" cy="199912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699792" y="2571750"/>
            <a:ext cx="2674640" cy="86409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699792" y="3435846"/>
            <a:ext cx="2674640" cy="2880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608474" y="3723878"/>
            <a:ext cx="2674640" cy="2880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43808" y="1382397"/>
            <a:ext cx="2674640" cy="2880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699792" y="3939902"/>
            <a:ext cx="2674640" cy="2880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627784" y="4155925"/>
            <a:ext cx="2674640" cy="34293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2471879"/>
            <a:ext cx="1325733" cy="2188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343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2" grpId="0" animBg="1"/>
      <p:bldP spid="1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Incorporating  remaining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Unresolved cases</a:t>
            </a: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/>
            </p:nvGraphicFramePr>
            <p:xfrm>
              <a:off x="683568" y="1491630"/>
              <a:ext cx="6095999" cy="12598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6004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3204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3204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576064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504056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728192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2063551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>
                            <a:latin typeface="Baskerville Old Face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>
                            <a:latin typeface="Baskerville Old Face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>
                            <a:latin typeface="Baskerville Old Face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>
                            <a:latin typeface="Baskerville Old Face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>
                            <a:latin typeface="Baskerville Old Face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latin typeface="Baskerville Old Face" pitchFamily="18" charset="0"/>
                            </a:rPr>
                            <a:t>Automatically</a:t>
                          </a:r>
                          <a:r>
                            <a:rPr lang="en-US" sz="1400" baseline="0" dirty="0">
                              <a:latin typeface="Baskerville Old Face" pitchFamily="18" charset="0"/>
                            </a:rPr>
                            <a:t> Obtained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endParaRPr lang="en-US" sz="1400" dirty="0">
                            <a:latin typeface="Baskerville Old Face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latin typeface="Baskerville Old Face" pitchFamily="18" charset="0"/>
                            </a:rPr>
                            <a:t>Required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endParaRPr lang="en-US" sz="1400" dirty="0">
                            <a:latin typeface="Baskerville Old Face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latin typeface="Baskerville Old Face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latin typeface="Baskerville Old Face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latin typeface="Baskerville Old Face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>
                            <a:latin typeface="Baskerville Old Face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latin typeface="Baskerville Old Face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latin typeface="Cambria Math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>
                            <a:latin typeface="Baskerville Old Face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latin typeface="Cambria Math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>
                            <a:latin typeface="Baskerville Old Face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latin typeface="Baskerville Old Face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latin typeface="Baskerville Old Face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latin typeface="Baskerville Old Face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>
                            <a:latin typeface="Baskerville Old Face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400" b="0" i="1" smtClean="0">
                                        <a:latin typeface="Cambria Math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sz="1400" b="0" i="1" smtClean="0">
                                        <a:latin typeface="Cambria Math"/>
                                      </a:rPr>
                                      <m:t>′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1400" dirty="0">
                            <a:latin typeface="Baskerville Old Face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latin typeface="Cambria Math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sz="1400" b="0" i="1" smtClean="0">
                                    <a:latin typeface="Cambria Math"/>
                                    <a:ea typeface="Cambria Math"/>
                                  </a:rPr>
                                  <m:t>⨀</m:t>
                                </m:r>
                                <m:sSub>
                                  <m:sSub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/>
                                      </a:rPr>
                                      <m:t> </m:t>
                                    </m:r>
                                    <m:r>
                                      <a:rPr lang="en-US" sz="1400" b="0" i="1" smtClean="0">
                                        <a:latin typeface="Cambria Math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>
                            <a:latin typeface="Baskerville Old Face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latin typeface="Cambria Math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>
                            <a:latin typeface="Baskerville Old Face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39521299"/>
                  </p:ext>
                </p:extLst>
              </p:nvPr>
            </p:nvGraphicFramePr>
            <p:xfrm>
              <a:off x="683568" y="1491630"/>
              <a:ext cx="6095999" cy="12598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60040"/>
                    <a:gridCol w="432048"/>
                    <a:gridCol w="432048"/>
                    <a:gridCol w="576064"/>
                    <a:gridCol w="504056"/>
                    <a:gridCol w="1728192"/>
                    <a:gridCol w="2063551"/>
                  </a:tblGrid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t="-1176" r="-1596610" b="-14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83099" t="-1176" r="-1226761" b="-14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83099" t="-1176" r="-1126761" b="-14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13830" t="-1176" r="-751064" b="-14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355422" t="-1176" r="-750602" b="-14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33569" t="-1176" r="-120141" b="-14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94985" t="-1176" r="-295" b="-143529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Baskerville Old Face" pitchFamily="18" charset="0"/>
                            </a:rPr>
                            <a:t>1</a:t>
                          </a:r>
                          <a:endParaRPr lang="en-US" sz="1400" dirty="0">
                            <a:latin typeface="Baskerville Old Face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Baskerville Old Face" pitchFamily="18" charset="0"/>
                            </a:rPr>
                            <a:t>0</a:t>
                          </a:r>
                          <a:endParaRPr lang="en-US" sz="1400" dirty="0">
                            <a:latin typeface="Baskerville Old Face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Baskerville Old Face" pitchFamily="18" charset="0"/>
                            </a:rPr>
                            <a:t>0</a:t>
                          </a:r>
                          <a:endParaRPr lang="en-US" sz="1400" dirty="0">
                            <a:latin typeface="Baskerville Old Face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13830" t="-143333" r="-751064" b="-10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Baskerville Old Face" pitchFamily="18" charset="0"/>
                            </a:rPr>
                            <a:t>0</a:t>
                          </a:r>
                          <a:endParaRPr lang="en-US" sz="1400" dirty="0">
                            <a:latin typeface="Baskerville Old Face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33569" t="-143333" r="-120141" b="-10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94985" t="-143333" r="-295" b="-103333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Baskerville Old Face" pitchFamily="18" charset="0"/>
                            </a:rPr>
                            <a:t>1</a:t>
                          </a:r>
                          <a:endParaRPr lang="en-US" sz="1400" dirty="0">
                            <a:latin typeface="Baskerville Old Face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Baskerville Old Face" pitchFamily="18" charset="0"/>
                            </a:rPr>
                            <a:t>1</a:t>
                          </a:r>
                          <a:endParaRPr lang="en-US" sz="1400" dirty="0">
                            <a:latin typeface="Baskerville Old Face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Baskerville Old Face" pitchFamily="18" charset="0"/>
                            </a:rPr>
                            <a:t>0</a:t>
                          </a:r>
                          <a:endParaRPr lang="en-US" sz="1400" dirty="0">
                            <a:latin typeface="Baskerville Old Face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13830" t="-239344" r="-751064" b="-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355422" t="-239344" r="-750602" b="-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33569" t="-239344" r="-120141" b="-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94985" t="-239344" r="-295" b="-1639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2886608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Boolean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Combining the arithmetic and logical cases, we get the final form of the Boolean function as: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9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1851670"/>
            <a:ext cx="5889476" cy="3114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798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Status Register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Four bits represents four status bits</a:t>
                </a:r>
              </a:p>
              <a:p>
                <a:pPr lvl="1"/>
                <a:r>
                  <a:rPr lang="en-US" dirty="0"/>
                  <a:t>C: Contains the output carry of the operation</a:t>
                </a:r>
              </a:p>
              <a:p>
                <a:pPr lvl="1"/>
                <a:r>
                  <a:rPr lang="en-US" dirty="0"/>
                  <a:t>S: Contains the sign of the result of the operation</a:t>
                </a:r>
              </a:p>
              <a:p>
                <a:pPr lvl="1"/>
                <a:r>
                  <a:rPr lang="en-US" dirty="0"/>
                  <a:t>Z: Indicates whether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-bit of the result is 0 or not</a:t>
                </a:r>
              </a:p>
              <a:p>
                <a:pPr lvl="1"/>
                <a:r>
                  <a:rPr lang="en-US" dirty="0"/>
                  <a:t>V: Indicates any overflow has occurred due to the operation</a:t>
                </a:r>
              </a:p>
              <a:p>
                <a:endParaRPr lang="en-US" dirty="0"/>
              </a:p>
              <a:p>
                <a:r>
                  <a:rPr lang="en-US" dirty="0"/>
                  <a:t>Status bits help to determine relationships among inputs</a:t>
                </a:r>
              </a:p>
              <a:p>
                <a:r>
                  <a:rPr lang="en-US" dirty="0"/>
                  <a:t>Example: </a:t>
                </a:r>
              </a:p>
              <a:p>
                <a:pPr lvl="1"/>
                <a:r>
                  <a:rPr lang="en-US" dirty="0"/>
                  <a:t>Compare the value of A with the value of B</a:t>
                </a:r>
              </a:p>
              <a:p>
                <a:pPr lvl="1"/>
                <a:r>
                  <a:rPr lang="en-US" dirty="0"/>
                  <a:t>Determine the value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dirty="0"/>
                  <a:t> bit of an input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9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1196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Terminologies Revisiting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Decoder, Encoder</a:t>
            </a:r>
          </a:p>
        </p:txBody>
      </p:sp>
      <p:sp>
        <p:nvSpPr>
          <p:cNvPr id="4" name="Rectangle 3"/>
          <p:cNvSpPr/>
          <p:nvPr/>
        </p:nvSpPr>
        <p:spPr>
          <a:xfrm>
            <a:off x="1763688" y="1347614"/>
            <a:ext cx="1080120" cy="158417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askerville Old Face" panose="02020602080505020303" pitchFamily="18" charset="0"/>
              </a:rPr>
              <a:t>2X4</a:t>
            </a:r>
          </a:p>
          <a:p>
            <a:pPr algn="ctr"/>
            <a:r>
              <a:rPr lang="en-US" dirty="0">
                <a:latin typeface="Baskerville Old Face" panose="02020602080505020303" pitchFamily="18" charset="0"/>
              </a:rPr>
              <a:t>Decoder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971600" y="1851670"/>
            <a:ext cx="7920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971600" y="2355726"/>
            <a:ext cx="7920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843808" y="1563638"/>
            <a:ext cx="7920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843808" y="1923678"/>
            <a:ext cx="7920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843808" y="2346062"/>
            <a:ext cx="7920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843808" y="2715766"/>
            <a:ext cx="7920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2267744" y="2931790"/>
            <a:ext cx="0" cy="648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467544" y="1698362"/>
                <a:ext cx="360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Baskerville Old Face" panose="02020602080505020303" pitchFamily="18" charset="0"/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1698362"/>
                <a:ext cx="360040" cy="369332"/>
              </a:xfrm>
              <a:prstGeom prst="rect">
                <a:avLst/>
              </a:prstGeom>
              <a:blipFill>
                <a:blip r:embed="rId2"/>
                <a:stretch>
                  <a:fillRect r="-67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67544" y="2115837"/>
                <a:ext cx="360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Baskerville Old Face" panose="02020602080505020303" pitchFamily="18" charset="0"/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2115837"/>
                <a:ext cx="360040" cy="369332"/>
              </a:xfrm>
              <a:prstGeom prst="rect">
                <a:avLst/>
              </a:prstGeom>
              <a:blipFill>
                <a:blip r:embed="rId3"/>
                <a:stretch>
                  <a:fillRect r="-50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3635896" y="1378972"/>
                <a:ext cx="360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Baskerville Old Face" panose="02020602080505020303" pitchFamily="18" charset="0"/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896" y="1378972"/>
                <a:ext cx="36004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3635896" y="1772566"/>
                <a:ext cx="360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Baskerville Old Face" panose="02020602080505020303" pitchFamily="18" charset="0"/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896" y="1772566"/>
                <a:ext cx="36004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3635896" y="2136313"/>
                <a:ext cx="360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Baskerville Old Face" panose="02020602080505020303" pitchFamily="18" charset="0"/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896" y="2136313"/>
                <a:ext cx="36004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3635896" y="2550227"/>
                <a:ext cx="360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Baskerville Old Face" panose="02020602080505020303" pitchFamily="18" charset="0"/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896" y="2550227"/>
                <a:ext cx="36004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/>
          <p:cNvSpPr txBox="1"/>
          <p:nvPr/>
        </p:nvSpPr>
        <p:spPr>
          <a:xfrm>
            <a:off x="2123728" y="3662412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skerville Old Face" panose="02020602080505020303" pitchFamily="18" charset="0"/>
              </a:rPr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5148064" y="1334390"/>
                <a:ext cx="360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Baskerville Old Face" panose="02020602080505020303" pitchFamily="18" charset="0"/>
                </a:endParaRP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8064" y="1334390"/>
                <a:ext cx="360040" cy="369332"/>
              </a:xfrm>
              <a:prstGeom prst="rect">
                <a:avLst/>
              </a:prstGeom>
              <a:blipFill>
                <a:blip r:embed="rId8"/>
                <a:stretch>
                  <a:fillRect r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5148064" y="1727984"/>
                <a:ext cx="360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Baskerville Old Face" panose="02020602080505020303" pitchFamily="18" charset="0"/>
                </a:endParaRPr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8064" y="1727984"/>
                <a:ext cx="360040" cy="369332"/>
              </a:xfrm>
              <a:prstGeom prst="rect">
                <a:avLst/>
              </a:prstGeom>
              <a:blipFill>
                <a:blip r:embed="rId9"/>
                <a:stretch>
                  <a:fillRect r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5148064" y="2091731"/>
                <a:ext cx="360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Baskerville Old Face" panose="02020602080505020303" pitchFamily="18" charset="0"/>
                </a:endParaRP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8064" y="2091731"/>
                <a:ext cx="360040" cy="369332"/>
              </a:xfrm>
              <a:prstGeom prst="rect">
                <a:avLst/>
              </a:prstGeom>
              <a:blipFill>
                <a:blip r:embed="rId10"/>
                <a:stretch>
                  <a:fillRect r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5148064" y="2505645"/>
                <a:ext cx="360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Baskerville Old Face" panose="02020602080505020303" pitchFamily="18" charset="0"/>
                </a:endParaRP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8064" y="2505645"/>
                <a:ext cx="360040" cy="369332"/>
              </a:xfrm>
              <a:prstGeom prst="rect">
                <a:avLst/>
              </a:prstGeom>
              <a:blipFill>
                <a:blip r:embed="rId11"/>
                <a:stretch>
                  <a:fillRect r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Arrow Connector 44"/>
          <p:cNvCxnSpPr/>
          <p:nvPr/>
        </p:nvCxnSpPr>
        <p:spPr>
          <a:xfrm>
            <a:off x="5508104" y="1563638"/>
            <a:ext cx="7920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5508104" y="1923678"/>
            <a:ext cx="7920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5508104" y="2346062"/>
            <a:ext cx="7920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5508104" y="2715766"/>
            <a:ext cx="7920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6300192" y="1347614"/>
            <a:ext cx="1080120" cy="158417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askerville Old Face" panose="02020602080505020303" pitchFamily="18" charset="0"/>
              </a:rPr>
              <a:t>4X2</a:t>
            </a:r>
          </a:p>
          <a:p>
            <a:pPr algn="ctr"/>
            <a:r>
              <a:rPr lang="en-US" dirty="0">
                <a:latin typeface="Baskerville Old Face" panose="02020602080505020303" pitchFamily="18" charset="0"/>
              </a:rPr>
              <a:t>Encoder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 flipV="1">
            <a:off x="6804248" y="2931790"/>
            <a:ext cx="0" cy="648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6660232" y="3662412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skerville Old Face" panose="02020602080505020303" pitchFamily="18" charset="0"/>
              </a:rPr>
              <a:t>E</a:t>
            </a:r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7380312" y="1860512"/>
            <a:ext cx="7920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7380312" y="2364568"/>
            <a:ext cx="7920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8186827" y="1707654"/>
                <a:ext cx="360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Baskerville Old Face" panose="02020602080505020303" pitchFamily="18" charset="0"/>
                </a:endParaRPr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6827" y="1707654"/>
                <a:ext cx="360040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8186827" y="2125129"/>
                <a:ext cx="360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Baskerville Old Face" panose="02020602080505020303" pitchFamily="18" charset="0"/>
                </a:endParaRPr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6827" y="2125129"/>
                <a:ext cx="360040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4701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2" grpId="0"/>
      <p:bldP spid="43" grpId="0"/>
      <p:bldP spid="44" grpId="0"/>
      <p:bldP spid="50" grpId="0" animBg="1"/>
      <p:bldP spid="52" grpId="0"/>
      <p:bldP spid="55" grpId="0"/>
      <p:bldP spid="5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Status Register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617538"/>
            <a:ext cx="5352255" cy="3894137"/>
          </a:xfrm>
        </p:spPr>
      </p:pic>
    </p:spTree>
    <p:extLst>
      <p:ext uri="{BB962C8B-B14F-4D97-AF65-F5344CB8AC3E}">
        <p14:creationId xmlns:p14="http://schemas.microsoft.com/office/powerpoint/2010/main" val="34012585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two unsigned numbers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342900" lvl="1" indent="-342900">
                  <a:buFont typeface="Wingdings" panose="05000000000000000000" pitchFamily="2" charset="2"/>
                  <a:buChar char="q"/>
                </a:pPr>
                <a:r>
                  <a:rPr lang="en-US" dirty="0"/>
                  <a:t>Compare the value of A with the value of B</a:t>
                </a:r>
              </a:p>
              <a:p>
                <a:pPr marL="342900" lvl="1" indent="-342900">
                  <a:buFont typeface="Wingdings" panose="05000000000000000000" pitchFamily="2" charset="2"/>
                  <a:buChar char="q"/>
                </a:pPr>
                <a:r>
                  <a:rPr lang="en-US" dirty="0"/>
                  <a:t>Check the status bits (mainly C and Z) after the performing the following operation</a:t>
                </a:r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b="0" dirty="0"/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44" t="-7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1" y="2067694"/>
            <a:ext cx="5498023" cy="2376264"/>
          </a:xfrm>
          <a:prstGeom prst="rect">
            <a:avLst/>
          </a:prstGeom>
          <a:scene3d>
            <a:camera prst="orthographicFront">
              <a:rot lat="0" lon="0" rev="21570000"/>
            </a:camera>
            <a:lightRig rig="threePt" dir="t"/>
          </a:scene3d>
        </p:spPr>
      </p:pic>
      <p:sp>
        <p:nvSpPr>
          <p:cNvPr id="5" name="Rectangle 4"/>
          <p:cNvSpPr/>
          <p:nvPr/>
        </p:nvSpPr>
        <p:spPr>
          <a:xfrm>
            <a:off x="1115616" y="3021658"/>
            <a:ext cx="5034152" cy="19816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115616" y="3219822"/>
            <a:ext cx="5034152" cy="19816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115616" y="3453706"/>
            <a:ext cx="5034152" cy="19816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122024" y="3651870"/>
            <a:ext cx="5034152" cy="19816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122024" y="3867894"/>
            <a:ext cx="5034152" cy="19816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115616" y="4101778"/>
            <a:ext cx="5034152" cy="19816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200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two signed numbers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342900" lvl="1" indent="-342900">
                  <a:buFont typeface="Wingdings" panose="05000000000000000000" pitchFamily="2" charset="2"/>
                  <a:buChar char="q"/>
                </a:pPr>
                <a:r>
                  <a:rPr lang="en-US" dirty="0"/>
                  <a:t>Compare the value of A with the value of B</a:t>
                </a:r>
              </a:p>
              <a:p>
                <a:pPr marL="342900" lvl="1" indent="-342900">
                  <a:buFont typeface="Wingdings" panose="05000000000000000000" pitchFamily="2" charset="2"/>
                  <a:buChar char="q"/>
                </a:pPr>
                <a:r>
                  <a:rPr lang="en-US" dirty="0"/>
                  <a:t>Check the status bits (mainly V and S) after the performing the following operation</a:t>
                </a:r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44" t="-7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1" y="2355726"/>
            <a:ext cx="5498023" cy="2160240"/>
          </a:xfrm>
          <a:prstGeom prst="rect">
            <a:avLst/>
          </a:prstGeom>
          <a:scene3d>
            <a:camera prst="orthographicFront">
              <a:rot lat="0" lon="0" rev="21570000"/>
            </a:camera>
            <a:lightRig rig="threePt" dir="t"/>
          </a:scene3d>
        </p:spPr>
      </p:pic>
      <p:sp>
        <p:nvSpPr>
          <p:cNvPr id="5" name="Rectangle 4"/>
          <p:cNvSpPr/>
          <p:nvPr/>
        </p:nvSpPr>
        <p:spPr>
          <a:xfrm>
            <a:off x="1115616" y="3021658"/>
            <a:ext cx="5034152" cy="19816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115616" y="3291830"/>
            <a:ext cx="5034152" cy="19816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115616" y="3453706"/>
            <a:ext cx="5034152" cy="19816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122024" y="3651870"/>
            <a:ext cx="5034152" cy="19816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122024" y="3867894"/>
            <a:ext cx="5034152" cy="19816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115616" y="4101778"/>
            <a:ext cx="5034152" cy="19816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684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 of Output Carry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945711"/>
            <a:ext cx="7534569" cy="3786279"/>
          </a:xfrm>
        </p:spPr>
      </p:pic>
    </p:spTree>
    <p:extLst>
      <p:ext uri="{BB962C8B-B14F-4D97-AF65-F5344CB8AC3E}">
        <p14:creationId xmlns:p14="http://schemas.microsoft.com/office/powerpoint/2010/main" val="29416575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1F9D7-594B-0DCF-0383-3B56D548F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Overflow Flag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BC9CB0E-47FA-5B6C-778A-C15AD1F6D7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5775" y="1480344"/>
            <a:ext cx="8172450" cy="2333625"/>
          </a:xfrm>
        </p:spPr>
      </p:pic>
    </p:spTree>
    <p:extLst>
      <p:ext uri="{BB962C8B-B14F-4D97-AF65-F5344CB8AC3E}">
        <p14:creationId xmlns:p14="http://schemas.microsoft.com/office/powerpoint/2010/main" val="26162745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Digital Logic and Computer Design </a:t>
            </a:r>
            <a:r>
              <a:rPr lang="en-US" i="1" dirty="0"/>
              <a:t>by </a:t>
            </a:r>
            <a:r>
              <a:rPr lang="en-US" dirty="0"/>
              <a:t>M. Morris Mano</a:t>
            </a:r>
          </a:p>
          <a:p>
            <a:pPr lvl="1"/>
            <a:r>
              <a:rPr lang="en-US" dirty="0"/>
              <a:t>Chapter 9 (9.1-9.7)</a:t>
            </a:r>
          </a:p>
        </p:txBody>
      </p:sp>
    </p:spTree>
    <p:extLst>
      <p:ext uri="{BB962C8B-B14F-4D97-AF65-F5344CB8AC3E}">
        <p14:creationId xmlns:p14="http://schemas.microsoft.com/office/powerpoint/2010/main" val="26005087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3"/>
          <p:cNvSpPr>
            <a:spLocks noGrp="1"/>
          </p:cNvSpPr>
          <p:nvPr>
            <p:ph type="title"/>
          </p:nvPr>
        </p:nvSpPr>
        <p:spPr>
          <a:xfrm>
            <a:off x="533400" y="2171700"/>
            <a:ext cx="8229600" cy="857250"/>
          </a:xfrm>
        </p:spPr>
        <p:txBody>
          <a:bodyPr/>
          <a:lstStyle/>
          <a:p>
            <a:r>
              <a:rPr lang="en-US" altLang="en-US"/>
              <a:t>Thank You </a:t>
            </a:r>
            <a:r>
              <a:rPr lang="en-US" altLang="en-US">
                <a:sym typeface="Wingdings" panose="05000000000000000000" pitchFamily="2" charset="2"/>
              </a:rPr>
              <a:t></a:t>
            </a:r>
            <a:endParaRPr lang="en-US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Terminologies Revisiting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DeMUX</a:t>
            </a:r>
            <a:r>
              <a:rPr lang="en-US" dirty="0"/>
              <a:t>, MUX</a:t>
            </a:r>
          </a:p>
        </p:txBody>
      </p:sp>
      <p:sp>
        <p:nvSpPr>
          <p:cNvPr id="4" name="Rectangle 3"/>
          <p:cNvSpPr/>
          <p:nvPr/>
        </p:nvSpPr>
        <p:spPr>
          <a:xfrm>
            <a:off x="1763688" y="1347614"/>
            <a:ext cx="1080120" cy="158417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askerville Old Face" panose="02020602080505020303" pitchFamily="18" charset="0"/>
              </a:rPr>
              <a:t>1X4</a:t>
            </a:r>
          </a:p>
          <a:p>
            <a:pPr algn="ctr"/>
            <a:r>
              <a:rPr lang="en-US" dirty="0" err="1">
                <a:latin typeface="Baskerville Old Face" panose="02020602080505020303" pitchFamily="18" charset="0"/>
              </a:rPr>
              <a:t>DeMUX</a:t>
            </a:r>
            <a:endParaRPr lang="en-US" dirty="0">
              <a:latin typeface="Baskerville Old Face" panose="02020602080505020303" pitchFamily="18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971600" y="2139702"/>
            <a:ext cx="7920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843808" y="1563638"/>
            <a:ext cx="7920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843808" y="1923678"/>
            <a:ext cx="7920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843808" y="2346062"/>
            <a:ext cx="7920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843808" y="2715766"/>
            <a:ext cx="7920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2051720" y="2931790"/>
            <a:ext cx="0" cy="648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467544" y="1986394"/>
                <a:ext cx="360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Baskerville Old Face" panose="02020602080505020303" pitchFamily="18" charset="0"/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1986394"/>
                <a:ext cx="360040" cy="369332"/>
              </a:xfrm>
              <a:prstGeom prst="rect">
                <a:avLst/>
              </a:prstGeom>
              <a:blipFill>
                <a:blip r:embed="rId2"/>
                <a:stretch>
                  <a:fillRect r="-67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3635896" y="1378972"/>
                <a:ext cx="360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Baskerville Old Face" panose="02020602080505020303" pitchFamily="18" charset="0"/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896" y="1378972"/>
                <a:ext cx="36004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3635896" y="1772566"/>
                <a:ext cx="360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Baskerville Old Face" panose="02020602080505020303" pitchFamily="18" charset="0"/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896" y="1772566"/>
                <a:ext cx="36004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3635896" y="2136313"/>
                <a:ext cx="360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Baskerville Old Face" panose="02020602080505020303" pitchFamily="18" charset="0"/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896" y="2136313"/>
                <a:ext cx="36004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3635896" y="2550227"/>
                <a:ext cx="360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Baskerville Old Face" panose="02020602080505020303" pitchFamily="18" charset="0"/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896" y="2550227"/>
                <a:ext cx="36004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1907704" y="3579862"/>
                <a:ext cx="360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Baskerville Old Face" panose="02020602080505020303" pitchFamily="18" charset="0"/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704" y="3579862"/>
                <a:ext cx="36004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5148064" y="1334390"/>
                <a:ext cx="360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Baskerville Old Face" panose="02020602080505020303" pitchFamily="18" charset="0"/>
                </a:endParaRP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8064" y="1334390"/>
                <a:ext cx="360040" cy="369332"/>
              </a:xfrm>
              <a:prstGeom prst="rect">
                <a:avLst/>
              </a:prstGeom>
              <a:blipFill>
                <a:blip r:embed="rId8"/>
                <a:stretch>
                  <a:fillRect r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5148064" y="1727984"/>
                <a:ext cx="360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Baskerville Old Face" panose="02020602080505020303" pitchFamily="18" charset="0"/>
                </a:endParaRPr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8064" y="1727984"/>
                <a:ext cx="360040" cy="369332"/>
              </a:xfrm>
              <a:prstGeom prst="rect">
                <a:avLst/>
              </a:prstGeom>
              <a:blipFill>
                <a:blip r:embed="rId9"/>
                <a:stretch>
                  <a:fillRect r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5148064" y="2091731"/>
                <a:ext cx="360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Baskerville Old Face" panose="02020602080505020303" pitchFamily="18" charset="0"/>
                </a:endParaRP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8064" y="2091731"/>
                <a:ext cx="360040" cy="369332"/>
              </a:xfrm>
              <a:prstGeom prst="rect">
                <a:avLst/>
              </a:prstGeom>
              <a:blipFill>
                <a:blip r:embed="rId10"/>
                <a:stretch>
                  <a:fillRect r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5148064" y="2505645"/>
                <a:ext cx="360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Baskerville Old Face" panose="02020602080505020303" pitchFamily="18" charset="0"/>
                </a:endParaRP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8064" y="2505645"/>
                <a:ext cx="360040" cy="369332"/>
              </a:xfrm>
              <a:prstGeom prst="rect">
                <a:avLst/>
              </a:prstGeom>
              <a:blipFill>
                <a:blip r:embed="rId11"/>
                <a:stretch>
                  <a:fillRect r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Arrow Connector 44"/>
          <p:cNvCxnSpPr/>
          <p:nvPr/>
        </p:nvCxnSpPr>
        <p:spPr>
          <a:xfrm>
            <a:off x="5508104" y="1563638"/>
            <a:ext cx="7920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5508104" y="1923678"/>
            <a:ext cx="7920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5508104" y="2346062"/>
            <a:ext cx="7920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5508104" y="2715766"/>
            <a:ext cx="7920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6300192" y="1347614"/>
            <a:ext cx="1080120" cy="158417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askerville Old Face" panose="02020602080505020303" pitchFamily="18" charset="0"/>
              </a:rPr>
              <a:t>4X1</a:t>
            </a:r>
          </a:p>
          <a:p>
            <a:pPr algn="ctr"/>
            <a:r>
              <a:rPr lang="en-US" dirty="0">
                <a:latin typeface="Baskerville Old Face" panose="02020602080505020303" pitchFamily="18" charset="0"/>
              </a:rPr>
              <a:t>MUX</a:t>
            </a:r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7380312" y="2139252"/>
            <a:ext cx="7920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8186827" y="1986394"/>
                <a:ext cx="360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Baskerville Old Face" panose="02020602080505020303" pitchFamily="18" charset="0"/>
                </a:endParaRPr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6827" y="1986394"/>
                <a:ext cx="360040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/>
          <p:cNvCxnSpPr/>
          <p:nvPr/>
        </p:nvCxnSpPr>
        <p:spPr>
          <a:xfrm flipV="1">
            <a:off x="2555776" y="2931790"/>
            <a:ext cx="0" cy="648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2411760" y="3579862"/>
                <a:ext cx="360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Baskerville Old Face" panose="02020602080505020303" pitchFamily="18" charset="0"/>
                </a:endParaRP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60" y="3579862"/>
                <a:ext cx="360040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/>
          <p:cNvCxnSpPr/>
          <p:nvPr/>
        </p:nvCxnSpPr>
        <p:spPr>
          <a:xfrm flipV="1">
            <a:off x="6588224" y="2930269"/>
            <a:ext cx="0" cy="648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6444208" y="3578341"/>
                <a:ext cx="360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Baskerville Old Face" panose="02020602080505020303" pitchFamily="18" charset="0"/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4208" y="3578341"/>
                <a:ext cx="360040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Arrow Connector 37"/>
          <p:cNvCxnSpPr/>
          <p:nvPr/>
        </p:nvCxnSpPr>
        <p:spPr>
          <a:xfrm flipV="1">
            <a:off x="7092280" y="2930269"/>
            <a:ext cx="0" cy="648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6948264" y="3578341"/>
                <a:ext cx="360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Baskerville Old Face" panose="02020602080505020303" pitchFamily="18" charset="0"/>
                </a:endParaRPr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8264" y="3578341"/>
                <a:ext cx="360040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5405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2" grpId="0"/>
      <p:bldP spid="43" grpId="0"/>
      <p:bldP spid="44" grpId="0"/>
      <p:bldP spid="50" grpId="0" animBg="1"/>
      <p:bldP spid="55" grpId="0"/>
      <p:bldP spid="37" grpId="0"/>
      <p:bldP spid="3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800"/>
            <a:ext cx="4186808" cy="1656854"/>
          </a:xfrm>
        </p:spPr>
        <p:txBody>
          <a:bodyPr/>
          <a:lstStyle/>
          <a:p>
            <a:r>
              <a:rPr lang="en-US" dirty="0"/>
              <a:t>A Simplified Processor in Operation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3300" y="4904"/>
            <a:ext cx="4061148" cy="5138596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95536" y="2202418"/>
                <a:ext cx="38267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2202418"/>
                <a:ext cx="382676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1177280" y="3426554"/>
            <a:ext cx="2242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skerville Old Face" panose="02020602080505020303" pitchFamily="18" charset="0"/>
              </a:rPr>
              <a:t>0000 0001 0010 0011</a:t>
            </a:r>
          </a:p>
        </p:txBody>
      </p:sp>
    </p:spTree>
    <p:extLst>
      <p:ext uri="{BB962C8B-B14F-4D97-AF65-F5344CB8AC3E}">
        <p14:creationId xmlns:p14="http://schemas.microsoft.com/office/powerpoint/2010/main" val="1540879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800"/>
            <a:ext cx="4086100" cy="1584846"/>
          </a:xfrm>
        </p:spPr>
        <p:txBody>
          <a:bodyPr/>
          <a:lstStyle/>
          <a:p>
            <a:r>
              <a:rPr lang="en-US" dirty="0"/>
              <a:t>Simplified Processor with Scratchpad Memory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3003798"/>
            <a:ext cx="4032409" cy="1011386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50800"/>
            <a:ext cx="3888432" cy="504697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95536" y="2202418"/>
                <a:ext cx="38267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2202418"/>
                <a:ext cx="382676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5901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800"/>
            <a:ext cx="4086100" cy="1584846"/>
          </a:xfrm>
        </p:spPr>
        <p:txBody>
          <a:bodyPr/>
          <a:lstStyle/>
          <a:p>
            <a:r>
              <a:rPr lang="en-US" dirty="0"/>
              <a:t>Simplified Processor with Scratchpad Memory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3003798"/>
            <a:ext cx="4032409" cy="1011386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95536" y="2202418"/>
                <a:ext cx="38267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2202418"/>
                <a:ext cx="382676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987574"/>
            <a:ext cx="4176464" cy="316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670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800"/>
            <a:ext cx="4086100" cy="1584846"/>
          </a:xfrm>
        </p:spPr>
        <p:txBody>
          <a:bodyPr/>
          <a:lstStyle/>
          <a:p>
            <a:r>
              <a:rPr lang="en-US" dirty="0"/>
              <a:t>Simplified Processor with Accumulator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95536" y="2202418"/>
                <a:ext cx="38267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2202418"/>
                <a:ext cx="3826768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3003798"/>
            <a:ext cx="3285999" cy="1080120"/>
          </a:xfr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127909"/>
            <a:ext cx="3710469" cy="4532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2338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ALU Unit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perform both Arithmetic and Logic Operations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707654"/>
            <a:ext cx="5472608" cy="259228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423520" y="2233196"/>
            <a:ext cx="26129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Baskerville Old Face" panose="02020602080505020303" pitchFamily="18" charset="0"/>
              </a:rPr>
              <a:t>Arithmetic/Logical Operation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23520" y="2715766"/>
            <a:ext cx="26129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Baskerville Old Face" panose="02020602080505020303" pitchFamily="18" charset="0"/>
              </a:rPr>
              <a:t>Which Operation/Function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423520" y="3097292"/>
            <a:ext cx="26129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Baskerville Old Face" panose="02020602080505020303" pitchFamily="18" charset="0"/>
              </a:rPr>
              <a:t>Helps Function-select to add more variants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6020544" y="2859782"/>
            <a:ext cx="4236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6020544" y="2427734"/>
            <a:ext cx="4236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6020544" y="3219822"/>
            <a:ext cx="4236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102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5699</TotalTime>
  <Words>927</Words>
  <Application>Microsoft Office PowerPoint</Application>
  <PresentationFormat>On-screen Show (16:9)</PresentationFormat>
  <Paragraphs>226</Paragraphs>
  <Slides>36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Arial</vt:lpstr>
      <vt:lpstr>Baskerville Old Face</vt:lpstr>
      <vt:lpstr>Calibri</vt:lpstr>
      <vt:lpstr>Cambria Math</vt:lpstr>
      <vt:lpstr>Wingdings</vt:lpstr>
      <vt:lpstr>Diseño predeterminado</vt:lpstr>
      <vt:lpstr>CSE 306 Computer Architecture  Design of an ALU </vt:lpstr>
      <vt:lpstr>ALU and the Processor</vt:lpstr>
      <vt:lpstr>Some Terminologies Revisiting</vt:lpstr>
      <vt:lpstr>Some Terminologies Revisiting</vt:lpstr>
      <vt:lpstr>A Simplified Processor in Operation</vt:lpstr>
      <vt:lpstr>Simplified Processor with Scratchpad Memory</vt:lpstr>
      <vt:lpstr>Simplified Processor with Scratchpad Memory</vt:lpstr>
      <vt:lpstr>Simplified Processor with Accumulator</vt:lpstr>
      <vt:lpstr>An ALU Unit</vt:lpstr>
      <vt:lpstr>Parallel Adder</vt:lpstr>
      <vt:lpstr>1-bit Half Adder</vt:lpstr>
      <vt:lpstr>1-bit Full Adder</vt:lpstr>
      <vt:lpstr>Parallel Adders</vt:lpstr>
      <vt:lpstr>Arithmetic Operations by ALU</vt:lpstr>
      <vt:lpstr>Arithmetic Operations by ALU</vt:lpstr>
      <vt:lpstr>What are we doing?</vt:lpstr>
      <vt:lpstr>What are we doing?</vt:lpstr>
      <vt:lpstr>Function Table</vt:lpstr>
      <vt:lpstr>Function Table: Designer’s perspective</vt:lpstr>
      <vt:lpstr>Logic Diagram of an independent Arithmetic Circuit</vt:lpstr>
      <vt:lpstr>Design Example</vt:lpstr>
      <vt:lpstr>Design Example</vt:lpstr>
      <vt:lpstr>Designing a Logic Circuit</vt:lpstr>
      <vt:lpstr>Designing a Logic Circuit</vt:lpstr>
      <vt:lpstr>More Efficient Design</vt:lpstr>
      <vt:lpstr>More Efficient Design</vt:lpstr>
      <vt:lpstr>Incorporating  remaining functions</vt:lpstr>
      <vt:lpstr>Final Boolean Functions</vt:lpstr>
      <vt:lpstr>Status Register</vt:lpstr>
      <vt:lpstr>Status Register</vt:lpstr>
      <vt:lpstr>Comparing two unsigned numbers</vt:lpstr>
      <vt:lpstr>Comparing two signed numbers</vt:lpstr>
      <vt:lpstr>Effect of Output Carry</vt:lpstr>
      <vt:lpstr>Overflow Flag</vt:lpstr>
      <vt:lpstr>References</vt:lpstr>
      <vt:lpstr>Thank You 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Mariajose</dc:creator>
  <cp:lastModifiedBy>Md. Toufikuzzaman</cp:lastModifiedBy>
  <cp:revision>392</cp:revision>
  <dcterms:created xsi:type="dcterms:W3CDTF">2010-05-23T14:28:12Z</dcterms:created>
  <dcterms:modified xsi:type="dcterms:W3CDTF">2022-11-28T03:12:10Z</dcterms:modified>
</cp:coreProperties>
</file>