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2"/>
  </p:notesMasterIdLst>
  <p:sldIdLst>
    <p:sldId id="759" r:id="rId2"/>
    <p:sldId id="1108" r:id="rId3"/>
    <p:sldId id="1210" r:id="rId4"/>
    <p:sldId id="1211" r:id="rId5"/>
    <p:sldId id="1212" r:id="rId6"/>
    <p:sldId id="1213" r:id="rId7"/>
    <p:sldId id="1187" r:id="rId8"/>
    <p:sldId id="1215" r:id="rId9"/>
    <p:sldId id="1216" r:id="rId10"/>
    <p:sldId id="1217" r:id="rId11"/>
    <p:sldId id="1218" r:id="rId12"/>
    <p:sldId id="1103" r:id="rId13"/>
    <p:sldId id="1189" r:id="rId14"/>
    <p:sldId id="1221" r:id="rId15"/>
    <p:sldId id="1104" r:id="rId16"/>
    <p:sldId id="1194" r:id="rId17"/>
    <p:sldId id="1222" r:id="rId18"/>
    <p:sldId id="1223" r:id="rId19"/>
    <p:sldId id="1224" r:id="rId20"/>
    <p:sldId id="1225" r:id="rId21"/>
    <p:sldId id="1226" r:id="rId22"/>
    <p:sldId id="1227" r:id="rId23"/>
    <p:sldId id="1228" r:id="rId24"/>
    <p:sldId id="1229" r:id="rId25"/>
    <p:sldId id="1230" r:id="rId26"/>
    <p:sldId id="1054" r:id="rId27"/>
    <p:sldId id="1094" r:id="rId28"/>
    <p:sldId id="1097" r:id="rId29"/>
    <p:sldId id="1098" r:id="rId30"/>
    <p:sldId id="1100" r:id="rId31"/>
    <p:sldId id="1101" r:id="rId32"/>
    <p:sldId id="1102" r:id="rId33"/>
    <p:sldId id="1231" r:id="rId34"/>
    <p:sldId id="1063" r:id="rId35"/>
    <p:sldId id="1107" r:id="rId36"/>
    <p:sldId id="1233" r:id="rId37"/>
    <p:sldId id="1071" r:id="rId38"/>
    <p:sldId id="1109" r:id="rId39"/>
    <p:sldId id="1136" r:id="rId40"/>
    <p:sldId id="1112" r:id="rId41"/>
    <p:sldId id="1113" r:id="rId42"/>
    <p:sldId id="1114" r:id="rId43"/>
    <p:sldId id="1115" r:id="rId44"/>
    <p:sldId id="1116" r:id="rId45"/>
    <p:sldId id="1121" r:id="rId46"/>
    <p:sldId id="1122" r:id="rId47"/>
    <p:sldId id="1123" r:id="rId48"/>
    <p:sldId id="1124" r:id="rId49"/>
    <p:sldId id="1126" r:id="rId50"/>
    <p:sldId id="1127" r:id="rId51"/>
  </p:sldIdLst>
  <p:sldSz cx="9144000" cy="5143500" type="screen16x9"/>
  <p:notesSz cx="6858000" cy="9144000"/>
  <p:custDataLst>
    <p:tags r:id="rId5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2" autoAdjust="0"/>
    <p:restoredTop sz="86438" autoAdjust="0"/>
  </p:normalViewPr>
  <p:slideViewPr>
    <p:cSldViewPr snapToGrid="0" showGuides="1">
      <p:cViewPr varScale="1">
        <p:scale>
          <a:sx n="130" d="100"/>
          <a:sy n="130" d="100"/>
        </p:scale>
        <p:origin x="1476" y="11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11/27/2022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642952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73672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a:p>
            <a:r>
              <a:rPr lang="en-US" dirty="0"/>
              <a:t>4.3.2 - Check Your Understanding - Guidelines for ACL Creation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8083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4.4.1 - Standard and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505484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634288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94229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271043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4.4.4 - Standard ACL Placement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030209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4.4.4 - Standard ACL Placement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48252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90632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Check Your Understanding - Guidelines for ACL Placement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76949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5.1.1 – Create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5.1.2 – Numbered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093868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56756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758091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219992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5.2.1 – Two Methods to Modify and ACL</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403812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5.2.2 – Text Editor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832455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5.2.3 – Sequence Number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719176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5.3.2 – Secure VTY Access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114956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5.3.3 – Verify the VTY Port is Secured</a:t>
            </a:r>
          </a:p>
          <a:p>
            <a:r>
              <a:rPr lang="en-US" dirty="0"/>
              <a:t>5.3.4 – Syntax Checker – Secure the VTY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2394902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 –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413962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639068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4.1.2 - Packet Filtering</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1420180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5.4.5 – Apply a Numbered Extended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029829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21588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3750890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5.4.7 – Named Extended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960118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268760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42448143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0330713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3537117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1962843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543570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7393906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880774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576322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713584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6687021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31.png"/><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           Access Control Lists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6" name="Content Placeholder 5">
            <a:extLst>
              <a:ext uri="{FF2B5EF4-FFF2-40B4-BE49-F238E27FC236}">
                <a16:creationId xmlns:a16="http://schemas.microsoft.com/office/drawing/2014/main" id="{EE083216-2A47-8145-8DCA-804C1D5363C8}"/>
              </a:ext>
            </a:extLst>
          </p:cNvPr>
          <p:cNvSpPr>
            <a:spLocks noGrp="1"/>
          </p:cNvSpPr>
          <p:nvPr>
            <p:ph idx="1"/>
          </p:nvPr>
        </p:nvSpPr>
        <p:spPr>
          <a:xfrm>
            <a:off x="474662" y="731838"/>
            <a:ext cx="8280057" cy="1880734"/>
          </a:xfrm>
        </p:spPr>
        <p:txBody>
          <a:bodyPr/>
          <a:lstStyle/>
          <a:p>
            <a:pPr marL="0" indent="0" algn="l"/>
            <a:r>
              <a:rPr lang="en-US" sz="1600" b="1" dirty="0">
                <a:solidFill>
                  <a:srgbClr val="000000"/>
                </a:solidFill>
              </a:rPr>
              <a:t>Wildcard Mask to Match an IPv4 Subnet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192.168.1.0/24 network. The wildcard mask 0.0.0.255 stipulates that the very first three octets must match exactly but the fourth octet does not.</a:t>
            </a:r>
          </a:p>
          <a:p>
            <a:pPr marL="342900" indent="-342900" algn="l">
              <a:buFont typeface="Arial" panose="020B0604020202020204" pitchFamily="34" charset="0"/>
              <a:buChar char="•"/>
            </a:pPr>
            <a:r>
              <a:rPr lang="en-US" sz="1600" dirty="0">
                <a:solidFill>
                  <a:srgbClr val="000000"/>
                </a:solidFill>
              </a:rPr>
              <a:t>When processed, the wildcard mask 0.0.0.255 permits all hosts in the 192.168.1.0/24 network. The resulting ACE in ACL 10 would be </a:t>
            </a:r>
          </a:p>
          <a:p>
            <a:pPr marL="342900" indent="-342900" algn="l">
              <a:buFont typeface="Arial" panose="020B0604020202020204" pitchFamily="34" charset="0"/>
              <a:buChar char="•"/>
            </a:pPr>
            <a:r>
              <a:rPr lang="en-US" sz="1600" b="1" dirty="0">
                <a:solidFill>
                  <a:srgbClr val="000000"/>
                </a:solidFill>
              </a:rPr>
              <a:t>access-list 10 permit </a:t>
            </a:r>
            <a:r>
              <a:rPr lang="en-US" sz="1600" b="1" dirty="0">
                <a:solidFill>
                  <a:srgbClr val="FF0000"/>
                </a:solidFill>
              </a:rPr>
              <a:t>192.168.1.0</a:t>
            </a:r>
            <a:r>
              <a:rPr lang="en-US" sz="1600" b="1" dirty="0">
                <a:solidFill>
                  <a:srgbClr val="000000"/>
                </a:solidFill>
              </a:rPr>
              <a:t> 0.0.0.255.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98830273"/>
              </p:ext>
            </p:extLst>
          </p:nvPr>
        </p:nvGraphicFramePr>
        <p:xfrm>
          <a:off x="67901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dirty="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0.0.0.255</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192.168.1.0/24</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45046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4" name="Content Placeholder 3">
            <a:extLst>
              <a:ext uri="{FF2B5EF4-FFF2-40B4-BE49-F238E27FC236}">
                <a16:creationId xmlns:a16="http://schemas.microsoft.com/office/drawing/2014/main" id="{4FC7C9F3-E666-F843-A015-9281B570499F}"/>
              </a:ext>
            </a:extLst>
          </p:cNvPr>
          <p:cNvSpPr>
            <a:spLocks noGrp="1"/>
          </p:cNvSpPr>
          <p:nvPr>
            <p:ph idx="1"/>
          </p:nvPr>
        </p:nvSpPr>
        <p:spPr>
          <a:xfrm>
            <a:off x="474662" y="731837"/>
            <a:ext cx="8280057" cy="1721077"/>
          </a:xfrm>
        </p:spPr>
        <p:txBody>
          <a:bodyPr/>
          <a:lstStyle/>
          <a:p>
            <a:pPr marL="0" indent="0" algn="l"/>
            <a:r>
              <a:rPr lang="en-US" sz="1600" b="1" dirty="0">
                <a:solidFill>
                  <a:srgbClr val="000000"/>
                </a:solidFill>
              </a:rPr>
              <a:t>Wildcard Mask to Match an IPv4 Address Range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192.168.16.0/24, 192.168.17.0/24, …, 192.168.31.0/24 networks. </a:t>
            </a:r>
          </a:p>
          <a:p>
            <a:pPr marL="342900" indent="-342900" algn="l">
              <a:buFont typeface="Arial" panose="020B0604020202020204" pitchFamily="34" charset="0"/>
              <a:buChar char="•"/>
            </a:pPr>
            <a:r>
              <a:rPr lang="en-US" sz="1600" dirty="0">
                <a:solidFill>
                  <a:srgbClr val="000000"/>
                </a:solidFill>
              </a:rPr>
              <a:t>When processed, the wildcard mask 0.0.15.255 permits all hosts in the 192.168.16.0/24 to 192.168.31.0/24 networks. The resulting ACE in ACL 10 would be </a:t>
            </a:r>
            <a:r>
              <a:rPr lang="en-US" sz="1600" b="1" dirty="0">
                <a:solidFill>
                  <a:srgbClr val="000000"/>
                </a:solidFill>
              </a:rPr>
              <a:t>access-list 10 permit 192.168.16.0 0.0.15.255.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885014520"/>
              </p:ext>
            </p:extLst>
          </p:nvPr>
        </p:nvGraphicFramePr>
        <p:xfrm>
          <a:off x="636322" y="2573884"/>
          <a:ext cx="7871355" cy="18478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b="0">
                          <a:effectLst/>
                        </a:rPr>
                        <a:t>IPv4 address</a:t>
                      </a:r>
                    </a:p>
                  </a:txBody>
                  <a:tcPr marL="47625" marR="47625" marT="47625" marB="47625" anchor="ctr"/>
                </a:tc>
                <a:tc>
                  <a:txBody>
                    <a:bodyPr/>
                    <a:lstStyle/>
                    <a:p>
                      <a:pPr algn="r" fontAlgn="ctr"/>
                      <a:r>
                        <a:rPr lang="en-US" b="0">
                          <a:effectLst/>
                        </a:rPr>
                        <a:t>192.168.16.0</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11000000.10101000.00010000.00000000</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b="0">
                          <a:effectLst/>
                        </a:rPr>
                        <a:t>Wildcard Mask</a:t>
                      </a:r>
                    </a:p>
                  </a:txBody>
                  <a:tcPr marL="47625" marR="47625" marT="47625" marB="47625" anchor="ctr"/>
                </a:tc>
                <a:tc>
                  <a:txBody>
                    <a:bodyPr/>
                    <a:lstStyle/>
                    <a:p>
                      <a:pPr algn="r" fontAlgn="ctr"/>
                      <a:r>
                        <a:rPr lang="en-US" b="0">
                          <a:effectLst/>
                        </a:rPr>
                        <a:t>0.0.15.255</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00000000.00000000.00001111.11111111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b="1">
                          <a:effectLst/>
                        </a:rPr>
                        <a:t>Permitted IPv4 Address</a:t>
                      </a:r>
                      <a:endParaRPr lang="en-US" b="0">
                        <a:effectLst/>
                      </a:endParaRPr>
                    </a:p>
                  </a:txBody>
                  <a:tcPr marL="47625" marR="47625" marT="47625" marB="47625" anchor="ctr"/>
                </a:tc>
                <a:tc>
                  <a:txBody>
                    <a:bodyPr/>
                    <a:lstStyle/>
                    <a:p>
                      <a:pPr algn="r" fontAlgn="ctr"/>
                      <a:r>
                        <a:rPr lang="en-US" b="1">
                          <a:effectLst/>
                        </a:rPr>
                        <a:t>192.168.16.0/24</a:t>
                      </a:r>
                      <a:br>
                        <a:rPr lang="en-US" b="1">
                          <a:effectLst/>
                        </a:rPr>
                      </a:br>
                      <a:r>
                        <a:rPr lang="en-US" b="1">
                          <a:effectLst/>
                        </a:rPr>
                        <a:t>to</a:t>
                      </a:r>
                      <a:br>
                        <a:rPr lang="en-US" b="1">
                          <a:effectLst/>
                        </a:rPr>
                      </a:br>
                      <a:r>
                        <a:rPr lang="en-US" b="1">
                          <a:effectLst/>
                        </a:rPr>
                        <a:t>192.168.31.0/24</a:t>
                      </a:r>
                      <a:endParaRPr lang="en-US" b="0">
                        <a:effectLst/>
                      </a:endParaRPr>
                    </a:p>
                  </a:txBody>
                  <a:tcPr marL="47625" marR="47625" marT="47625" marB="47625" anchor="ctr"/>
                </a:tc>
                <a:tc>
                  <a:txBody>
                    <a:bodyPr/>
                    <a:lstStyle/>
                    <a:p>
                      <a:pPr fontAlgn="ctr"/>
                      <a:r>
                        <a:rPr lang="en-US" b="1" i="0" dirty="0">
                          <a:effectLst/>
                          <a:latin typeface="Courier New" panose="02070309020205020404" pitchFamily="49" charset="0"/>
                          <a:cs typeface="Courier New" panose="02070309020205020404" pitchFamily="49" charset="0"/>
                        </a:rPr>
                        <a:t>11000000.10101000.00010000.00000000 </a:t>
                      </a:r>
                      <a:br>
                        <a:rPr lang="en-US" b="1" i="0" dirty="0">
                          <a:effectLst/>
                          <a:latin typeface="Courier New" panose="02070309020205020404" pitchFamily="49" charset="0"/>
                          <a:cs typeface="Courier New" panose="02070309020205020404" pitchFamily="49" charset="0"/>
                        </a:rPr>
                      </a:br>
                      <a:br>
                        <a:rPr lang="en-US" b="1" i="0" dirty="0">
                          <a:effectLst/>
                          <a:latin typeface="Courier New" panose="02070309020205020404" pitchFamily="49" charset="0"/>
                          <a:cs typeface="Courier New" panose="02070309020205020404" pitchFamily="49" charset="0"/>
                        </a:rPr>
                      </a:br>
                      <a:r>
                        <a:rPr lang="en-US" b="1" i="0" dirty="0">
                          <a:effectLst/>
                          <a:latin typeface="Courier New" panose="02070309020205020404" pitchFamily="49" charset="0"/>
                          <a:cs typeface="Courier New" panose="02070309020205020404" pitchFamily="49" charset="0"/>
                        </a:rPr>
                        <a:t>11000000.10101000.00011111.00000000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3985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Guidelines for ACL Creation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Limited Number of ACLs per Interface</a:t>
            </a:r>
          </a:p>
        </p:txBody>
      </p:sp>
      <p:sp>
        <p:nvSpPr>
          <p:cNvPr id="5" name="Content Placeholder 4">
            <a:extLst>
              <a:ext uri="{FF2B5EF4-FFF2-40B4-BE49-F238E27FC236}">
                <a16:creationId xmlns:a16="http://schemas.microsoft.com/office/drawing/2014/main" id="{F97EAED2-1894-4945-BC7B-07578448B148}"/>
              </a:ext>
            </a:extLst>
          </p:cNvPr>
          <p:cNvSpPr>
            <a:spLocks noGrp="1"/>
          </p:cNvSpPr>
          <p:nvPr>
            <p:ph idx="1"/>
          </p:nvPr>
        </p:nvSpPr>
        <p:spPr>
          <a:xfrm>
            <a:off x="474662" y="731838"/>
            <a:ext cx="8280057" cy="1104220"/>
          </a:xfrm>
        </p:spPr>
        <p:txBody>
          <a:bodyPr/>
          <a:lstStyle/>
          <a:p>
            <a:pPr marL="0" indent="0" algn="l"/>
            <a:r>
              <a:rPr lang="en-US" sz="1600" dirty="0">
                <a:solidFill>
                  <a:srgbClr val="000000"/>
                </a:solidFill>
              </a:rPr>
              <a:t>There is a limit on the number of ACLs that can be applied on a router interface. For example, a dual-stacked (</a:t>
            </a:r>
            <a:r>
              <a:rPr lang="en-US" sz="1600" dirty="0" err="1">
                <a:solidFill>
                  <a:srgbClr val="000000"/>
                </a:solidFill>
              </a:rPr>
              <a:t>i.e</a:t>
            </a:r>
            <a:r>
              <a:rPr lang="en-US" sz="1600" dirty="0">
                <a:solidFill>
                  <a:srgbClr val="000000"/>
                </a:solidFill>
              </a:rPr>
              <a:t>, IPv4 and IPv6) router interface can have up to four ACLs applied, as shown in the figure.</a:t>
            </a:r>
            <a:r>
              <a:rPr lang="en-US" sz="1600" b="1" dirty="0">
                <a:solidFill>
                  <a:srgbClr val="000000"/>
                </a:solidFill>
              </a:rPr>
              <a:t> </a:t>
            </a:r>
          </a:p>
          <a:p>
            <a:pPr marL="0" indent="0" algn="l"/>
            <a:r>
              <a:rPr lang="en-US" sz="1600" dirty="0">
                <a:solidFill>
                  <a:srgbClr val="000000"/>
                </a:solidFill>
              </a:rPr>
              <a:t>Specifically, a router interface can have:</a:t>
            </a:r>
          </a:p>
          <a:p>
            <a:pPr marL="342900" indent="-342900" algn="l">
              <a:buFont typeface="Arial" panose="020B0604020202020204" pitchFamily="34" charset="0"/>
              <a:buChar char="•"/>
            </a:pPr>
            <a:endParaRPr lang="en-US" sz="1400" dirty="0">
              <a:solidFill>
                <a:srgbClr val="000000"/>
              </a:solidFill>
            </a:endParaRP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6EF701E8-07B2-4B78-8D1C-99FCCAB5E3EF}"/>
              </a:ext>
            </a:extLst>
          </p:cNvPr>
          <p:cNvSpPr/>
          <p:nvPr/>
        </p:nvSpPr>
        <p:spPr>
          <a:xfrm>
            <a:off x="474662" y="1868036"/>
            <a:ext cx="3931996" cy="2369880"/>
          </a:xfrm>
          <a:prstGeom prst="rect">
            <a:avLst/>
          </a:prstGeom>
        </p:spPr>
        <p:txBody>
          <a:bodyPr wrap="square">
            <a:spAutoFit/>
          </a:bodyPr>
          <a:lstStyle/>
          <a:p>
            <a:pPr marL="342900" indent="-342900">
              <a:buFont typeface="Arial" panose="020B0604020202020204" pitchFamily="34" charset="0"/>
              <a:buChar char="•"/>
            </a:pPr>
            <a:r>
              <a:rPr lang="en-US" sz="1600" dirty="0">
                <a:solidFill>
                  <a:srgbClr val="000000"/>
                </a:solidFill>
              </a:rPr>
              <a:t>One outbound IPv4 ACL.</a:t>
            </a:r>
          </a:p>
          <a:p>
            <a:pPr marL="342900" indent="-342900">
              <a:buFont typeface="Arial" panose="020B0604020202020204" pitchFamily="34" charset="0"/>
              <a:buChar char="•"/>
            </a:pPr>
            <a:r>
              <a:rPr lang="en-US" sz="1600" dirty="0">
                <a:solidFill>
                  <a:srgbClr val="000000"/>
                </a:solidFill>
              </a:rPr>
              <a:t>One inbound IPv4 ACL.</a:t>
            </a:r>
          </a:p>
          <a:p>
            <a:pPr marL="342900" indent="-342900">
              <a:buFont typeface="Arial" panose="020B0604020202020204" pitchFamily="34" charset="0"/>
              <a:buChar char="•"/>
            </a:pPr>
            <a:r>
              <a:rPr lang="en-US" sz="1600" dirty="0">
                <a:solidFill>
                  <a:srgbClr val="000000"/>
                </a:solidFill>
              </a:rPr>
              <a:t>One inbound IPv6 ACL.</a:t>
            </a:r>
          </a:p>
          <a:p>
            <a:pPr marL="342900" indent="-342900">
              <a:buFont typeface="Arial" panose="020B0604020202020204" pitchFamily="34" charset="0"/>
              <a:buChar char="•"/>
            </a:pPr>
            <a:r>
              <a:rPr lang="en-US" sz="1600" dirty="0">
                <a:solidFill>
                  <a:srgbClr val="000000"/>
                </a:solidFill>
              </a:rPr>
              <a:t>One outbound IPv6 ACL.</a:t>
            </a: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r>
              <a:rPr lang="en-US" sz="1200" b="1" dirty="0">
                <a:solidFill>
                  <a:srgbClr val="000000"/>
                </a:solidFill>
              </a:rPr>
              <a:t>Note</a:t>
            </a:r>
            <a:r>
              <a:rPr lang="en-US" sz="1200" dirty="0">
                <a:solidFill>
                  <a:srgbClr val="000000"/>
                </a:solidFill>
              </a:rPr>
              <a:t>: ACLs do not have to be configured in both directions. The number of ACLs and their direction applied to the interface will depend on the security policy of the organization.</a:t>
            </a:r>
          </a:p>
        </p:txBody>
      </p:sp>
      <p:pic>
        <p:nvPicPr>
          <p:cNvPr id="7" name="Picture 6">
            <a:extLst>
              <a:ext uri="{FF2B5EF4-FFF2-40B4-BE49-F238E27FC236}">
                <a16:creationId xmlns:a16="http://schemas.microsoft.com/office/drawing/2014/main" id="{BD109AAC-C779-C54A-B871-5288A9E91D19}"/>
              </a:ext>
            </a:extLst>
          </p:cNvPr>
          <p:cNvPicPr>
            <a:picLocks noChangeAspect="1"/>
          </p:cNvPicPr>
          <p:nvPr/>
        </p:nvPicPr>
        <p:blipFill>
          <a:blip r:embed="rId4"/>
          <a:stretch>
            <a:fillRect/>
          </a:stretch>
        </p:blipFill>
        <p:spPr>
          <a:xfrm>
            <a:off x="4572000" y="2054578"/>
            <a:ext cx="3686009" cy="2766236"/>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ACL Best Practices</a:t>
            </a:r>
          </a:p>
        </p:txBody>
      </p:sp>
      <p:sp>
        <p:nvSpPr>
          <p:cNvPr id="4" name="Content Placeholder 3">
            <a:extLst>
              <a:ext uri="{FF2B5EF4-FFF2-40B4-BE49-F238E27FC236}">
                <a16:creationId xmlns:a16="http://schemas.microsoft.com/office/drawing/2014/main" id="{5E9CBFF3-30E5-5E4B-B487-D6C014376569}"/>
              </a:ext>
            </a:extLst>
          </p:cNvPr>
          <p:cNvSpPr>
            <a:spLocks noGrp="1"/>
          </p:cNvSpPr>
          <p:nvPr>
            <p:ph idx="1"/>
          </p:nvPr>
        </p:nvSpPr>
        <p:spPr>
          <a:xfrm>
            <a:off x="474662" y="731837"/>
            <a:ext cx="8280057" cy="893763"/>
          </a:xfrm>
        </p:spPr>
        <p:txBody>
          <a:bodyPr/>
          <a:lstStyle/>
          <a:p>
            <a:pPr marL="0" indent="0" algn="l"/>
            <a:r>
              <a:rPr lang="en-US" sz="1600" dirty="0">
                <a:solidFill>
                  <a:srgbClr val="000000"/>
                </a:solidFill>
              </a:rPr>
              <a:t>Using ACLs requires attention to detail and great care. Mistakes can be costly in terms of downtime, troubleshooting efforts, and poor network service. Basic planning is required before configuring an ACL.</a:t>
            </a:r>
          </a:p>
        </p:txBody>
      </p:sp>
      <p:graphicFrame>
        <p:nvGraphicFramePr>
          <p:cNvPr id="6" name="Table 5">
            <a:extLst>
              <a:ext uri="{FF2B5EF4-FFF2-40B4-BE49-F238E27FC236}">
                <a16:creationId xmlns:a16="http://schemas.microsoft.com/office/drawing/2014/main" id="{B6F92E12-6BB7-8140-8096-43733D88CDE6}"/>
              </a:ext>
            </a:extLst>
          </p:cNvPr>
          <p:cNvGraphicFramePr>
            <a:graphicFrameLocks noGrp="1"/>
          </p:cNvGraphicFramePr>
          <p:nvPr>
            <p:extLst>
              <p:ext uri="{D42A27DB-BD31-4B8C-83A1-F6EECF244321}">
                <p14:modId xmlns:p14="http://schemas.microsoft.com/office/powerpoint/2010/main" val="3929335566"/>
              </p:ext>
            </p:extLst>
          </p:nvPr>
        </p:nvGraphicFramePr>
        <p:xfrm>
          <a:off x="587022" y="1625600"/>
          <a:ext cx="7758466" cy="2980690"/>
        </p:xfrm>
        <a:graphic>
          <a:graphicData uri="http://schemas.openxmlformats.org/drawingml/2006/table">
            <a:tbl>
              <a:tblPr firstRow="1" bandRow="1">
                <a:tableStyleId>{5C22544A-7EE6-4342-B048-85BDC9FD1C3A}</a:tableStyleId>
              </a:tblPr>
              <a:tblGrid>
                <a:gridCol w="3879233">
                  <a:extLst>
                    <a:ext uri="{9D8B030D-6E8A-4147-A177-3AD203B41FA5}">
                      <a16:colId xmlns:a16="http://schemas.microsoft.com/office/drawing/2014/main" val="98621564"/>
                    </a:ext>
                  </a:extLst>
                </a:gridCol>
                <a:gridCol w="3879233">
                  <a:extLst>
                    <a:ext uri="{9D8B030D-6E8A-4147-A177-3AD203B41FA5}">
                      <a16:colId xmlns:a16="http://schemas.microsoft.com/office/drawing/2014/main" val="1412113352"/>
                    </a:ext>
                  </a:extLst>
                </a:gridCol>
              </a:tblGrid>
              <a:tr h="370840">
                <a:tc>
                  <a:txBody>
                    <a:bodyPr/>
                    <a:lstStyle/>
                    <a:p>
                      <a:pPr algn="l" fontAlgn="ctr"/>
                      <a:r>
                        <a:rPr lang="en-US" b="1" dirty="0">
                          <a:effectLst/>
                        </a:rPr>
                        <a:t>Guideline</a:t>
                      </a:r>
                      <a:endParaRPr lang="en-US" dirty="0">
                        <a:effectLst/>
                      </a:endParaRPr>
                    </a:p>
                  </a:txBody>
                  <a:tcPr marL="47625" marR="47625" marT="47625" marB="47625" anchor="ctr"/>
                </a:tc>
                <a:tc>
                  <a:txBody>
                    <a:bodyPr/>
                    <a:lstStyle/>
                    <a:p>
                      <a:pPr algn="l" fontAlgn="ctr"/>
                      <a:r>
                        <a:rPr lang="en-US" b="1">
                          <a:effectLst/>
                        </a:rPr>
                        <a:t>Benefit</a:t>
                      </a:r>
                      <a:endParaRPr lang="en-US">
                        <a:effectLst/>
                      </a:endParaRPr>
                    </a:p>
                  </a:txBody>
                  <a:tcPr marL="47625" marR="47625" marT="47625" marB="47625" anchor="ctr"/>
                </a:tc>
                <a:extLst>
                  <a:ext uri="{0D108BD9-81ED-4DB2-BD59-A6C34878D82A}">
                    <a16:rowId xmlns:a16="http://schemas.microsoft.com/office/drawing/2014/main" val="119604248"/>
                  </a:ext>
                </a:extLst>
              </a:tr>
              <a:tr h="370840">
                <a:tc>
                  <a:txBody>
                    <a:bodyPr/>
                    <a:lstStyle/>
                    <a:p>
                      <a:pPr fontAlgn="ctr"/>
                      <a:r>
                        <a:rPr lang="en-US" b="0">
                          <a:effectLst/>
                        </a:rPr>
                        <a:t>Base ACLs on the organizational security policies.</a:t>
                      </a:r>
                    </a:p>
                  </a:txBody>
                  <a:tcPr marL="47625" marR="47625" marT="47625" marB="47625" anchor="ctr"/>
                </a:tc>
                <a:tc>
                  <a:txBody>
                    <a:bodyPr/>
                    <a:lstStyle/>
                    <a:p>
                      <a:pPr fontAlgn="ctr"/>
                      <a:r>
                        <a:rPr lang="en-US" b="0">
                          <a:effectLst/>
                        </a:rPr>
                        <a:t>This will ensure you implement organizational security guidelines.</a:t>
                      </a:r>
                    </a:p>
                  </a:txBody>
                  <a:tcPr marL="47625" marR="47625" marT="47625" marB="47625" anchor="ctr"/>
                </a:tc>
                <a:extLst>
                  <a:ext uri="{0D108BD9-81ED-4DB2-BD59-A6C34878D82A}">
                    <a16:rowId xmlns:a16="http://schemas.microsoft.com/office/drawing/2014/main" val="4144872107"/>
                  </a:ext>
                </a:extLst>
              </a:tr>
              <a:tr h="370840">
                <a:tc>
                  <a:txBody>
                    <a:bodyPr/>
                    <a:lstStyle/>
                    <a:p>
                      <a:pPr fontAlgn="ctr"/>
                      <a:r>
                        <a:rPr lang="en-US" b="0">
                          <a:effectLst/>
                        </a:rPr>
                        <a:t>Write out what you want the ACL to do.</a:t>
                      </a:r>
                    </a:p>
                  </a:txBody>
                  <a:tcPr marL="47625" marR="47625" marT="47625" marB="47625" anchor="ctr"/>
                </a:tc>
                <a:tc>
                  <a:txBody>
                    <a:bodyPr/>
                    <a:lstStyle/>
                    <a:p>
                      <a:pPr fontAlgn="ctr"/>
                      <a:r>
                        <a:rPr lang="en-US" b="0">
                          <a:effectLst/>
                        </a:rPr>
                        <a:t>This will help you avoid inadvertently creating potential access problems.</a:t>
                      </a:r>
                    </a:p>
                  </a:txBody>
                  <a:tcPr marL="47625" marR="47625" marT="47625" marB="47625" anchor="ctr"/>
                </a:tc>
                <a:extLst>
                  <a:ext uri="{0D108BD9-81ED-4DB2-BD59-A6C34878D82A}">
                    <a16:rowId xmlns:a16="http://schemas.microsoft.com/office/drawing/2014/main" val="568498565"/>
                  </a:ext>
                </a:extLst>
              </a:tr>
              <a:tr h="370840">
                <a:tc>
                  <a:txBody>
                    <a:bodyPr/>
                    <a:lstStyle/>
                    <a:p>
                      <a:pPr fontAlgn="ctr"/>
                      <a:r>
                        <a:rPr lang="en-US" b="0">
                          <a:effectLst/>
                        </a:rPr>
                        <a:t>Use a text editor to create, edit, and save all of your ACLs.</a:t>
                      </a:r>
                    </a:p>
                  </a:txBody>
                  <a:tcPr marL="47625" marR="47625" marT="47625" marB="47625" anchor="ctr"/>
                </a:tc>
                <a:tc>
                  <a:txBody>
                    <a:bodyPr/>
                    <a:lstStyle/>
                    <a:p>
                      <a:pPr fontAlgn="ctr"/>
                      <a:r>
                        <a:rPr lang="en-US" b="0">
                          <a:effectLst/>
                        </a:rPr>
                        <a:t>This will help you create a library of reusable ACLs.</a:t>
                      </a:r>
                    </a:p>
                  </a:txBody>
                  <a:tcPr marL="47625" marR="47625" marT="47625" marB="47625" anchor="ctr"/>
                </a:tc>
                <a:extLst>
                  <a:ext uri="{0D108BD9-81ED-4DB2-BD59-A6C34878D82A}">
                    <a16:rowId xmlns:a16="http://schemas.microsoft.com/office/drawing/2014/main" val="3715197478"/>
                  </a:ext>
                </a:extLst>
              </a:tr>
              <a:tr h="370840">
                <a:tc>
                  <a:txBody>
                    <a:bodyPr/>
                    <a:lstStyle/>
                    <a:p>
                      <a:pPr fontAlgn="ctr"/>
                      <a:r>
                        <a:rPr lang="en-US" b="0">
                          <a:effectLst/>
                        </a:rPr>
                        <a:t>Document the ACLs using the </a:t>
                      </a:r>
                      <a:r>
                        <a:rPr lang="en-US" b="1">
                          <a:effectLst/>
                        </a:rPr>
                        <a:t>remark </a:t>
                      </a:r>
                      <a:r>
                        <a:rPr lang="en-US" b="0">
                          <a:effectLst/>
                        </a:rPr>
                        <a:t>command.</a:t>
                      </a:r>
                    </a:p>
                  </a:txBody>
                  <a:tcPr marL="47625" marR="47625" marT="47625" marB="47625" anchor="ctr"/>
                </a:tc>
                <a:tc>
                  <a:txBody>
                    <a:bodyPr/>
                    <a:lstStyle/>
                    <a:p>
                      <a:pPr fontAlgn="ctr"/>
                      <a:r>
                        <a:rPr lang="en-US" b="0">
                          <a:effectLst/>
                        </a:rPr>
                        <a:t>This will help you (and others) understand the purpose of an ACE.</a:t>
                      </a:r>
                    </a:p>
                  </a:txBody>
                  <a:tcPr marL="47625" marR="47625" marT="47625" marB="47625" anchor="ctr"/>
                </a:tc>
                <a:extLst>
                  <a:ext uri="{0D108BD9-81ED-4DB2-BD59-A6C34878D82A}">
                    <a16:rowId xmlns:a16="http://schemas.microsoft.com/office/drawing/2014/main" val="4253479605"/>
                  </a:ext>
                </a:extLst>
              </a:tr>
              <a:tr h="370840">
                <a:tc>
                  <a:txBody>
                    <a:bodyPr/>
                    <a:lstStyle/>
                    <a:p>
                      <a:pPr fontAlgn="ctr"/>
                      <a:r>
                        <a:rPr lang="en-US" b="0">
                          <a:effectLst/>
                        </a:rPr>
                        <a:t>Test the ACLs on a development network before implementing them on a production network.</a:t>
                      </a:r>
                    </a:p>
                  </a:txBody>
                  <a:tcPr marL="47625" marR="47625" marT="47625" marB="47625" anchor="ctr"/>
                </a:tc>
                <a:tc>
                  <a:txBody>
                    <a:bodyPr/>
                    <a:lstStyle/>
                    <a:p>
                      <a:pPr fontAlgn="ctr"/>
                      <a:r>
                        <a:rPr lang="en-US" b="0" dirty="0">
                          <a:effectLst/>
                        </a:rPr>
                        <a:t>This will help you avoid costly errors.</a:t>
                      </a:r>
                    </a:p>
                  </a:txBody>
                  <a:tcPr marL="47625" marR="47625" marT="47625" marB="47625" anchor="ctr"/>
                </a:tc>
                <a:extLst>
                  <a:ext uri="{0D108BD9-81ED-4DB2-BD59-A6C34878D82A}">
                    <a16:rowId xmlns:a16="http://schemas.microsoft.com/office/drawing/2014/main" val="1883023388"/>
                  </a:ext>
                </a:extLst>
              </a:tr>
            </a:tbl>
          </a:graphicData>
        </a:graphic>
      </p:graphicFrame>
    </p:spTree>
    <p:custDataLst>
      <p:tags r:id="rId1"/>
    </p:custDataLst>
    <p:extLst>
      <p:ext uri="{BB962C8B-B14F-4D97-AF65-F5344CB8AC3E}">
        <p14:creationId xmlns:p14="http://schemas.microsoft.com/office/powerpoint/2010/main" val="7242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       Types of IPv4 ACLs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and Extended ACLs</a:t>
            </a:r>
          </a:p>
        </p:txBody>
      </p:sp>
      <p:sp>
        <p:nvSpPr>
          <p:cNvPr id="5" name="Content Placeholder 4">
            <a:extLst>
              <a:ext uri="{FF2B5EF4-FFF2-40B4-BE49-F238E27FC236}">
                <a16:creationId xmlns:a16="http://schemas.microsoft.com/office/drawing/2014/main" id="{CD273069-A3F5-5945-9FDD-642B0446D78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two types of IPv4 ACLs:</a:t>
            </a:r>
          </a:p>
          <a:p>
            <a:pPr marL="342900" indent="-342900" algn="l">
              <a:buFont typeface="Arial" panose="020B0604020202020204" pitchFamily="34" charset="0"/>
              <a:buChar char="•"/>
            </a:pPr>
            <a:r>
              <a:rPr lang="en-US" sz="1600" b="1" dirty="0">
                <a:solidFill>
                  <a:srgbClr val="000000"/>
                </a:solidFill>
              </a:rPr>
              <a:t>Standard ACLs</a:t>
            </a:r>
            <a:r>
              <a:rPr lang="en-US" sz="1600" dirty="0">
                <a:solidFill>
                  <a:srgbClr val="000000"/>
                </a:solidFill>
              </a:rPr>
              <a:t> - These permit or deny packets based only on the source IPv4 address.</a:t>
            </a:r>
          </a:p>
          <a:p>
            <a:pPr marL="342900" indent="-342900" algn="l">
              <a:buFont typeface="Arial" panose="020B0604020202020204" pitchFamily="34" charset="0"/>
              <a:buChar char="•"/>
            </a:pPr>
            <a:r>
              <a:rPr lang="en-US" sz="1600" b="1" dirty="0">
                <a:solidFill>
                  <a:srgbClr val="000000"/>
                </a:solidFill>
              </a:rPr>
              <a:t>Extended ACLs</a:t>
            </a:r>
            <a:r>
              <a:rPr lang="en-US" sz="1600" dirty="0">
                <a:solidFill>
                  <a:srgbClr val="000000"/>
                </a:solidFill>
              </a:rPr>
              <a:t> - These permit or deny packets based on the source IPv4 address and destination IPv4 address, protocol type, source and destination TCP or UDP ports and more.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053420"/>
          </a:xfrm>
        </p:spPr>
        <p:txBody>
          <a:bodyPr/>
          <a:lstStyle/>
          <a:p>
            <a:pPr marL="0" indent="0" algn="l"/>
            <a:r>
              <a:rPr lang="en-US" sz="1600" b="1" dirty="0">
                <a:solidFill>
                  <a:srgbClr val="000000"/>
                </a:solidFill>
              </a:rPr>
              <a:t>Numbered ACLs</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ACLs numbered 1-99, or 1300-1999 are standard ACLs, while ACLs numbered 100-199, or 2000-2699 are extended ACLs.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720400" y="2061130"/>
            <a:ext cx="7329488"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access-list ?</a:t>
            </a:r>
          </a:p>
          <a:p>
            <a:r>
              <a:rPr lang="en-US" sz="1200" dirty="0">
                <a:solidFill>
                  <a:srgbClr val="DFDFDF"/>
                </a:solidFill>
                <a:latin typeface="Courier New" panose="02070309020205020404" pitchFamily="49" charset="0"/>
              </a:rPr>
              <a:t> &lt;1-99&gt; IP standard access list </a:t>
            </a:r>
          </a:p>
          <a:p>
            <a:r>
              <a:rPr lang="en-US" sz="1200" dirty="0">
                <a:solidFill>
                  <a:srgbClr val="DFDFDF"/>
                </a:solidFill>
                <a:latin typeface="Courier New" panose="02070309020205020404" pitchFamily="49" charset="0"/>
              </a:rPr>
              <a:t> &lt;100-199&gt; IP extended access list </a:t>
            </a:r>
          </a:p>
          <a:p>
            <a:r>
              <a:rPr lang="en-US" sz="1200" dirty="0">
                <a:solidFill>
                  <a:srgbClr val="DFDFDF"/>
                </a:solidFill>
                <a:latin typeface="Courier New" panose="02070309020205020404" pitchFamily="49" charset="0"/>
              </a:rPr>
              <a:t> &lt;1100-1199&gt; Extended 48-bit MAC address access list </a:t>
            </a:r>
          </a:p>
          <a:p>
            <a:r>
              <a:rPr lang="en-US" sz="1200" dirty="0">
                <a:solidFill>
                  <a:srgbClr val="DFDFDF"/>
                </a:solidFill>
                <a:latin typeface="Courier New" panose="02070309020205020404" pitchFamily="49" charset="0"/>
              </a:rPr>
              <a:t> &lt;1300-1999&gt; IP standard access list (expanded range) </a:t>
            </a:r>
          </a:p>
          <a:p>
            <a:r>
              <a:rPr lang="en-US" sz="1200" dirty="0">
                <a:solidFill>
                  <a:srgbClr val="DFDFDF"/>
                </a:solidFill>
                <a:latin typeface="Courier New" panose="02070309020205020404" pitchFamily="49" charset="0"/>
              </a:rPr>
              <a:t> &lt;200-299&gt; Protocol type-code access list </a:t>
            </a:r>
          </a:p>
          <a:p>
            <a:r>
              <a:rPr lang="en-US" sz="1200" dirty="0">
                <a:solidFill>
                  <a:srgbClr val="DFDFDF"/>
                </a:solidFill>
                <a:latin typeface="Courier New" panose="02070309020205020404" pitchFamily="49" charset="0"/>
              </a:rPr>
              <a:t> &lt;2000-2699&gt; IP extended access list (expanded range) </a:t>
            </a:r>
          </a:p>
          <a:p>
            <a:r>
              <a:rPr lang="en-US" sz="1200" dirty="0">
                <a:solidFill>
                  <a:srgbClr val="DFDFDF"/>
                </a:solidFill>
                <a:latin typeface="Courier New" panose="02070309020205020404" pitchFamily="49" charset="0"/>
              </a:rPr>
              <a:t> &lt;700-799&gt; 48-bit MAC address access list </a:t>
            </a:r>
          </a:p>
          <a:p>
            <a:r>
              <a:rPr lang="en-US" sz="1200" dirty="0">
                <a:solidFill>
                  <a:srgbClr val="DFDFDF"/>
                </a:solidFill>
                <a:latin typeface="Courier New" panose="02070309020205020404" pitchFamily="49" charset="0"/>
              </a:rPr>
              <a:t> rate-limit Simple rate-limit specific access list </a:t>
            </a:r>
          </a:p>
          <a:p>
            <a:r>
              <a:rPr lang="en-US" sz="1200" dirty="0">
                <a:solidFill>
                  <a:srgbClr val="DFDFDF"/>
                </a:solidFill>
                <a:latin typeface="Courier New" panose="02070309020205020404" pitchFamily="49" charset="0"/>
              </a:rPr>
              <a:t> template Enable IP template </a:t>
            </a:r>
            <a:r>
              <a:rPr lang="en-US" sz="1200" dirty="0" err="1">
                <a:solidFill>
                  <a:srgbClr val="DFDFDF"/>
                </a:solidFill>
                <a:latin typeface="Courier New" panose="02070309020205020404" pitchFamily="49" charset="0"/>
              </a:rPr>
              <a:t>acls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Router(config)# </a:t>
            </a:r>
            <a:r>
              <a:rPr lang="en-US" sz="1200" b="1" dirty="0">
                <a:solidFill>
                  <a:srgbClr val="FFFFFF"/>
                </a:solidFill>
                <a:latin typeface="Courier New" panose="02070309020205020404" pitchFamily="49" charset="0"/>
              </a:rPr>
              <a:t>access-list  </a:t>
            </a:r>
            <a:endParaRPr lang="en-US" sz="1200" dirty="0"/>
          </a:p>
        </p:txBody>
      </p:sp>
    </p:spTree>
    <p:custDataLst>
      <p:tags r:id="rId1"/>
    </p:custDataLst>
    <p:extLst>
      <p:ext uri="{BB962C8B-B14F-4D97-AF65-F5344CB8AC3E}">
        <p14:creationId xmlns:p14="http://schemas.microsoft.com/office/powerpoint/2010/main" val="120527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 (Cont.)</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938792"/>
          </a:xfrm>
        </p:spPr>
        <p:txBody>
          <a:bodyPr/>
          <a:lstStyle/>
          <a:p>
            <a:pPr marL="0" indent="0" algn="l"/>
            <a:r>
              <a:rPr lang="en-US" sz="1600" b="1" dirty="0">
                <a:solidFill>
                  <a:srgbClr val="000000"/>
                </a:solidFill>
              </a:rPr>
              <a:t>Named ACLs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Named ACLs are the preferred method to use when configuring ACLs. Specifically, standard and extended ACLs can be named to provide information about the purpose of the ACL. For example, naming an extended ACL FTP-FILTER is far better than having a numbered ACL 100.</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dirty="0">
                <a:solidFill>
                  <a:srgbClr val="000000"/>
                </a:solidFill>
              </a:rPr>
              <a:t> </a:t>
            </a:r>
            <a:r>
              <a:rPr lang="en-US" sz="1600" b="1" dirty="0">
                <a:solidFill>
                  <a:srgbClr val="000000"/>
                </a:solidFill>
              </a:rPr>
              <a:t>access-list</a:t>
            </a:r>
            <a:r>
              <a:rPr lang="en-US" sz="1600" dirty="0">
                <a:solidFill>
                  <a:srgbClr val="000000"/>
                </a:solidFill>
              </a:rPr>
              <a:t> global configuration command is used to create a named ACL, as shown in the following example.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593015" y="2796182"/>
            <a:ext cx="7752473" cy="954107"/>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ip</a:t>
            </a:r>
            <a:r>
              <a:rPr lang="en-US" sz="1400" b="1" dirty="0">
                <a:solidFill>
                  <a:schemeClr val="bg1"/>
                </a:solidFill>
                <a:latin typeface="Courier New" panose="02070309020205020404" pitchFamily="49" charset="0"/>
                <a:cs typeface="Courier New" panose="02070309020205020404" pitchFamily="49" charset="0"/>
              </a:rPr>
              <a:t> access-list extended FTP-FILTER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ftp-data </a:t>
            </a:r>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5538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a:t>
            </a:r>
          </a:p>
        </p:txBody>
      </p:sp>
      <p:sp>
        <p:nvSpPr>
          <p:cNvPr id="5" name="Content Placeholder 4">
            <a:extLst>
              <a:ext uri="{FF2B5EF4-FFF2-40B4-BE49-F238E27FC236}">
                <a16:creationId xmlns:a16="http://schemas.microsoft.com/office/drawing/2014/main" id="{2F40977E-DB10-7B46-B4C6-62E17DBF1187}"/>
              </a:ext>
            </a:extLst>
          </p:cNvPr>
          <p:cNvSpPr>
            <a:spLocks noGrp="1"/>
          </p:cNvSpPr>
          <p:nvPr>
            <p:ph idx="1"/>
          </p:nvPr>
        </p:nvSpPr>
        <p:spPr>
          <a:xfrm>
            <a:off x="474663" y="731837"/>
            <a:ext cx="3950582" cy="3689897"/>
          </a:xfrm>
        </p:spPr>
        <p:txBody>
          <a:bodyPr/>
          <a:lstStyle/>
          <a:p>
            <a:pPr marL="342900" indent="-342900" algn="l">
              <a:buFont typeface="Arial" panose="020B0604020202020204" pitchFamily="34" charset="0"/>
              <a:buChar char="•"/>
            </a:pPr>
            <a:r>
              <a:rPr lang="en-US" sz="1600" dirty="0">
                <a:solidFill>
                  <a:srgbClr val="000000"/>
                </a:solidFill>
              </a:rPr>
              <a:t>Every ACL should be placed where it has the greatest impact on efficiency.</a:t>
            </a:r>
          </a:p>
          <a:p>
            <a:pPr marL="342900" indent="-342900" algn="l">
              <a:buFont typeface="Arial" panose="020B0604020202020204" pitchFamily="34" charset="0"/>
              <a:buChar char="•"/>
            </a:pPr>
            <a:r>
              <a:rPr lang="en-US" sz="1600" dirty="0">
                <a:solidFill>
                  <a:srgbClr val="000000"/>
                </a:solidFill>
              </a:rPr>
              <a:t>Extended ACLs should be located as close as possible to the source of the traffic to be filtered.</a:t>
            </a:r>
          </a:p>
          <a:p>
            <a:pPr marL="342900" indent="-342900" algn="l">
              <a:buFont typeface="Arial" panose="020B0604020202020204" pitchFamily="34" charset="0"/>
              <a:buChar char="•"/>
            </a:pPr>
            <a:r>
              <a:rPr lang="en-US" sz="1600" dirty="0">
                <a:solidFill>
                  <a:srgbClr val="000000"/>
                </a:solidFill>
              </a:rPr>
              <a:t>Standard ACLs should be located as close to the destination as possible. </a:t>
            </a:r>
          </a:p>
        </p:txBody>
      </p:sp>
      <p:pic>
        <p:nvPicPr>
          <p:cNvPr id="8" name="Picture 7">
            <a:extLst>
              <a:ext uri="{FF2B5EF4-FFF2-40B4-BE49-F238E27FC236}">
                <a16:creationId xmlns:a16="http://schemas.microsoft.com/office/drawing/2014/main" id="{A9404B20-D4D7-7444-A2E1-081828A6EE02}"/>
              </a:ext>
            </a:extLst>
          </p:cNvPr>
          <p:cNvPicPr>
            <a:picLocks noChangeAspect="1"/>
          </p:cNvPicPr>
          <p:nvPr/>
        </p:nvPicPr>
        <p:blipFill>
          <a:blip r:embed="rId4"/>
          <a:stretch>
            <a:fillRect/>
          </a:stretch>
        </p:blipFill>
        <p:spPr>
          <a:xfrm>
            <a:off x="4572000" y="1054902"/>
            <a:ext cx="4445168" cy="3043767"/>
          </a:xfrm>
          <a:prstGeom prst="rect">
            <a:avLst/>
          </a:prstGeom>
        </p:spPr>
      </p:pic>
    </p:spTree>
    <p:custDataLst>
      <p:tags r:id="rId1"/>
    </p:custDataLst>
    <p:extLst>
      <p:ext uri="{BB962C8B-B14F-4D97-AF65-F5344CB8AC3E}">
        <p14:creationId xmlns:p14="http://schemas.microsoft.com/office/powerpoint/2010/main" val="418849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What is an ACL?</a:t>
            </a:r>
          </a:p>
        </p:txBody>
      </p:sp>
      <p:sp>
        <p:nvSpPr>
          <p:cNvPr id="5" name="Content Placeholder 4">
            <a:extLst>
              <a:ext uri="{FF2B5EF4-FFF2-40B4-BE49-F238E27FC236}">
                <a16:creationId xmlns:a16="http://schemas.microsoft.com/office/drawing/2014/main" id="{C15587AB-E5B0-7B4B-ACB0-64B5D800F09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ACL is a series of IOS commands that are used to filter packets based on information found in the packet header. By default, a router does not have any ACLs configured. When an ACL is applied to an interface, the router performs the additional task of evaluating all network packets as they pass through the interface to determine if the packet can be forwarded.</a:t>
            </a:r>
          </a:p>
          <a:p>
            <a:pPr marL="342900" indent="-342900" algn="l">
              <a:buFont typeface="Arial" panose="020B0604020202020204" pitchFamily="34" charset="0"/>
              <a:buChar char="•"/>
            </a:pPr>
            <a:r>
              <a:rPr lang="en-US" sz="1600" dirty="0">
                <a:solidFill>
                  <a:srgbClr val="000000"/>
                </a:solidFill>
              </a:rPr>
              <a:t>An ACL uses a sequential list of permit or deny statements, known as access control entries (ACEs).</a:t>
            </a:r>
          </a:p>
          <a:p>
            <a:pPr marL="0" indent="0" algn="l"/>
            <a:r>
              <a:rPr lang="en-US" sz="1600" b="1" dirty="0">
                <a:solidFill>
                  <a:srgbClr val="000000"/>
                </a:solidFill>
              </a:rPr>
              <a:t>Note:</a:t>
            </a:r>
            <a:r>
              <a:rPr lang="en-US" sz="1600" dirty="0">
                <a:solidFill>
                  <a:srgbClr val="000000"/>
                </a:solidFill>
              </a:rPr>
              <a:t> ACEs are also commonly called ACL statements.</a:t>
            </a:r>
          </a:p>
          <a:p>
            <a:pPr marL="342900" indent="-342900" algn="l">
              <a:buFont typeface="Arial" panose="020B0604020202020204" pitchFamily="34" charset="0"/>
              <a:buChar char="•"/>
            </a:pPr>
            <a:r>
              <a:rPr lang="en-US" sz="1600" dirty="0">
                <a:solidFill>
                  <a:srgbClr val="000000"/>
                </a:solidFill>
              </a:rPr>
              <a:t>When network traffic passes through an interface configured with an ACL, the router compares the information within the packet against each ACE, </a:t>
            </a:r>
            <a:r>
              <a:rPr lang="en-US" sz="1600" dirty="0">
                <a:solidFill>
                  <a:srgbClr val="FF0000"/>
                </a:solidFill>
              </a:rPr>
              <a:t>in sequential order</a:t>
            </a:r>
            <a:r>
              <a:rPr lang="en-US" sz="1600" dirty="0">
                <a:solidFill>
                  <a:srgbClr val="000000"/>
                </a:solidFill>
              </a:rPr>
              <a:t>, to determine if the packet matches one of the ACEs. This process is called packet filtering.</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 (Cont.)</a:t>
            </a:r>
          </a:p>
        </p:txBody>
      </p:sp>
      <p:graphicFrame>
        <p:nvGraphicFramePr>
          <p:cNvPr id="6" name="Content Placeholder 5">
            <a:extLst>
              <a:ext uri="{FF2B5EF4-FFF2-40B4-BE49-F238E27FC236}">
                <a16:creationId xmlns:a16="http://schemas.microsoft.com/office/drawing/2014/main" id="{59E6494A-3D68-104F-B3BE-CB84E1B89184}"/>
              </a:ext>
            </a:extLst>
          </p:cNvPr>
          <p:cNvGraphicFramePr>
            <a:graphicFrameLocks noGrp="1"/>
          </p:cNvGraphicFramePr>
          <p:nvPr>
            <p:ph idx="1"/>
            <p:extLst>
              <p:ext uri="{D42A27DB-BD31-4B8C-83A1-F6EECF244321}">
                <p14:modId xmlns:p14="http://schemas.microsoft.com/office/powerpoint/2010/main" val="585314733"/>
              </p:ext>
            </p:extLst>
          </p:nvPr>
        </p:nvGraphicFramePr>
        <p:xfrm>
          <a:off x="431800" y="1240657"/>
          <a:ext cx="8280400" cy="3003550"/>
        </p:xfrm>
        <a:graphic>
          <a:graphicData uri="http://schemas.openxmlformats.org/drawingml/2006/table">
            <a:tbl>
              <a:tblPr firstRow="1" bandRow="1">
                <a:tableStyleId>{5C22544A-7EE6-4342-B048-85BDC9FD1C3A}</a:tableStyleId>
              </a:tblPr>
              <a:tblGrid>
                <a:gridCol w="3620911">
                  <a:extLst>
                    <a:ext uri="{9D8B030D-6E8A-4147-A177-3AD203B41FA5}">
                      <a16:colId xmlns:a16="http://schemas.microsoft.com/office/drawing/2014/main" val="2547512192"/>
                    </a:ext>
                  </a:extLst>
                </a:gridCol>
                <a:gridCol w="4659489">
                  <a:extLst>
                    <a:ext uri="{9D8B030D-6E8A-4147-A177-3AD203B41FA5}">
                      <a16:colId xmlns:a16="http://schemas.microsoft.com/office/drawing/2014/main" val="2374889655"/>
                    </a:ext>
                  </a:extLst>
                </a:gridCol>
              </a:tblGrid>
              <a:tr h="370840">
                <a:tc>
                  <a:txBody>
                    <a:bodyPr/>
                    <a:lstStyle/>
                    <a:p>
                      <a:pPr algn="l" fontAlgn="ctr"/>
                      <a:r>
                        <a:rPr lang="en-US" sz="1400" b="1" dirty="0">
                          <a:effectLst/>
                        </a:rPr>
                        <a:t>Factors Influencing ACL Placement</a:t>
                      </a:r>
                      <a:endParaRPr lang="en-US" sz="1400" dirty="0">
                        <a:effectLst/>
                      </a:endParaRPr>
                    </a:p>
                  </a:txBody>
                  <a:tcPr marL="47625" marR="47625" marT="47625" marB="47625" anchor="ctr"/>
                </a:tc>
                <a:tc>
                  <a:txBody>
                    <a:bodyPr/>
                    <a:lstStyle/>
                    <a:p>
                      <a:pPr algn="l" fontAlgn="ctr"/>
                      <a:r>
                        <a:rPr lang="en-US" sz="1400" b="1">
                          <a:effectLst/>
                        </a:rPr>
                        <a:t>Explanation</a:t>
                      </a:r>
                      <a:endParaRPr lang="en-US" sz="1400">
                        <a:effectLst/>
                      </a:endParaRPr>
                    </a:p>
                  </a:txBody>
                  <a:tcPr marL="47625" marR="47625" marT="47625" marB="47625" anchor="ctr"/>
                </a:tc>
                <a:extLst>
                  <a:ext uri="{0D108BD9-81ED-4DB2-BD59-A6C34878D82A}">
                    <a16:rowId xmlns:a16="http://schemas.microsoft.com/office/drawing/2014/main" val="3900911890"/>
                  </a:ext>
                </a:extLst>
              </a:tr>
              <a:tr h="370840">
                <a:tc>
                  <a:txBody>
                    <a:bodyPr/>
                    <a:lstStyle/>
                    <a:p>
                      <a:pPr fontAlgn="ctr"/>
                      <a:r>
                        <a:rPr lang="en-US" sz="1400" b="1">
                          <a:effectLst/>
                        </a:rPr>
                        <a:t>The extent of organizational control</a:t>
                      </a:r>
                      <a:endParaRPr lang="en-US" sz="1400" b="0">
                        <a:effectLst/>
                      </a:endParaRPr>
                    </a:p>
                  </a:txBody>
                  <a:tcPr marL="47625" marR="47625" marT="47625" marB="47625" anchor="ctr"/>
                </a:tc>
                <a:tc>
                  <a:txBody>
                    <a:bodyPr/>
                    <a:lstStyle/>
                    <a:p>
                      <a:pPr fontAlgn="ctr"/>
                      <a:r>
                        <a:rPr lang="en-US" sz="1400" b="0">
                          <a:effectLst/>
                        </a:rPr>
                        <a:t>Placement of the ACL can depend on whether or not the organization has control of both the source and destination networks.</a:t>
                      </a:r>
                    </a:p>
                  </a:txBody>
                  <a:tcPr marL="47625" marR="47625" marT="47625" marB="47625" anchor="ctr"/>
                </a:tc>
                <a:extLst>
                  <a:ext uri="{0D108BD9-81ED-4DB2-BD59-A6C34878D82A}">
                    <a16:rowId xmlns:a16="http://schemas.microsoft.com/office/drawing/2014/main" val="698838820"/>
                  </a:ext>
                </a:extLst>
              </a:tr>
              <a:tr h="370840">
                <a:tc>
                  <a:txBody>
                    <a:bodyPr/>
                    <a:lstStyle/>
                    <a:p>
                      <a:pPr fontAlgn="ctr"/>
                      <a:r>
                        <a:rPr lang="en-US" sz="1400" b="1">
                          <a:effectLst/>
                        </a:rPr>
                        <a:t>Bandwidth of the networks involved</a:t>
                      </a:r>
                      <a:endParaRPr lang="en-US" sz="1400" b="0">
                        <a:effectLst/>
                      </a:endParaRPr>
                    </a:p>
                  </a:txBody>
                  <a:tcPr marL="47625" marR="47625" marT="47625" marB="47625" anchor="ctr"/>
                </a:tc>
                <a:tc>
                  <a:txBody>
                    <a:bodyPr/>
                    <a:lstStyle/>
                    <a:p>
                      <a:pPr fontAlgn="ctr"/>
                      <a:r>
                        <a:rPr lang="en-US" sz="1400" b="0">
                          <a:effectLst/>
                        </a:rPr>
                        <a:t>It may be desirable to filter unwanted traffic at the source to prevent transmission of bandwidth-consuming traffic.</a:t>
                      </a:r>
                    </a:p>
                  </a:txBody>
                  <a:tcPr marL="47625" marR="47625" marT="47625" marB="47625" anchor="ctr"/>
                </a:tc>
                <a:extLst>
                  <a:ext uri="{0D108BD9-81ED-4DB2-BD59-A6C34878D82A}">
                    <a16:rowId xmlns:a16="http://schemas.microsoft.com/office/drawing/2014/main" val="3138060137"/>
                  </a:ext>
                </a:extLst>
              </a:tr>
              <a:tr h="370840">
                <a:tc>
                  <a:txBody>
                    <a:bodyPr/>
                    <a:lstStyle/>
                    <a:p>
                      <a:pPr fontAlgn="ctr"/>
                      <a:r>
                        <a:rPr lang="en-US" sz="1400" b="1">
                          <a:effectLst/>
                        </a:rPr>
                        <a:t>Ease of configuration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It may be easier to implement an ACL at the destination, but traffic will use bandwidth unnecessarily.</a:t>
                      </a:r>
                    </a:p>
                    <a:p>
                      <a:pPr fontAlgn="ctr">
                        <a:buFont typeface="Arial" panose="020B0604020202020204" pitchFamily="34" charset="0"/>
                        <a:buChar char="•"/>
                      </a:pPr>
                      <a:r>
                        <a:rPr lang="en-US" sz="1400" b="0" dirty="0">
                          <a:effectLst/>
                        </a:rPr>
                        <a:t>An extended ACL could be used on each router where the traffic originated. This would save bandwidth by filtering the traffic at the source, but it would require creating extended ACLs on multiple routers.</a:t>
                      </a:r>
                    </a:p>
                  </a:txBody>
                  <a:tcPr marL="47625" marR="47625" marT="47625" marB="47625" anchor="ctr"/>
                </a:tc>
                <a:extLst>
                  <a:ext uri="{0D108BD9-81ED-4DB2-BD59-A6C34878D82A}">
                    <a16:rowId xmlns:a16="http://schemas.microsoft.com/office/drawing/2014/main" val="1061477008"/>
                  </a:ext>
                </a:extLst>
              </a:tr>
            </a:tbl>
          </a:graphicData>
        </a:graphic>
      </p:graphicFrame>
    </p:spTree>
    <p:custDataLst>
      <p:tags r:id="rId1"/>
    </p:custDataLst>
    <p:extLst>
      <p:ext uri="{BB962C8B-B14F-4D97-AF65-F5344CB8AC3E}">
        <p14:creationId xmlns:p14="http://schemas.microsoft.com/office/powerpoint/2010/main" val="287051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Standard ACL Placement Example</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2" y="731837"/>
            <a:ext cx="3465160" cy="3689897"/>
          </a:xfrm>
        </p:spPr>
        <p:txBody>
          <a:bodyPr/>
          <a:lstStyle/>
          <a:p>
            <a:pPr marL="0" indent="0" algn="l"/>
            <a:r>
              <a:rPr lang="en-US" sz="1600" dirty="0">
                <a:solidFill>
                  <a:srgbClr val="000000"/>
                </a:solidFill>
              </a:rPr>
              <a:t>In the figure, the administrator wants to prevent traffic originating in the 192.168.10.0/24 network from reaching the 192.168.30.0/24 network.</a:t>
            </a:r>
          </a:p>
          <a:p>
            <a:pPr marL="0" indent="0" algn="l"/>
            <a:endParaRPr lang="en-US" sz="1600" dirty="0">
              <a:solidFill>
                <a:srgbClr val="000000"/>
              </a:solidFill>
            </a:endParaRPr>
          </a:p>
          <a:p>
            <a:pPr marL="0" indent="0" algn="l"/>
            <a:r>
              <a:rPr lang="en-US" sz="1600" dirty="0">
                <a:solidFill>
                  <a:srgbClr val="000000"/>
                </a:solidFill>
              </a:rPr>
              <a:t>Following the basic placement guidelines, the administrator would place a standard ACL on router R3. </a:t>
            </a:r>
          </a:p>
        </p:txBody>
      </p:sp>
      <p:pic>
        <p:nvPicPr>
          <p:cNvPr id="7" name="Picture 6">
            <a:extLst>
              <a:ext uri="{FF2B5EF4-FFF2-40B4-BE49-F238E27FC236}">
                <a16:creationId xmlns:a16="http://schemas.microsoft.com/office/drawing/2014/main" id="{AE134E9C-D50A-A747-AB42-4921CC0486C1}"/>
              </a:ext>
            </a:extLst>
          </p:cNvPr>
          <p:cNvPicPr>
            <a:picLocks noChangeAspect="1"/>
          </p:cNvPicPr>
          <p:nvPr/>
        </p:nvPicPr>
        <p:blipFill>
          <a:blip r:embed="rId4"/>
          <a:stretch>
            <a:fillRect/>
          </a:stretch>
        </p:blipFill>
        <p:spPr>
          <a:xfrm>
            <a:off x="3939822" y="947296"/>
            <a:ext cx="4823027" cy="3258979"/>
          </a:xfrm>
          <a:prstGeom prst="rect">
            <a:avLst/>
          </a:prstGeom>
        </p:spPr>
      </p:pic>
    </p:spTree>
    <p:custDataLst>
      <p:tags r:id="rId1"/>
    </p:custDataLst>
    <p:extLst>
      <p:ext uri="{BB962C8B-B14F-4D97-AF65-F5344CB8AC3E}">
        <p14:creationId xmlns:p14="http://schemas.microsoft.com/office/powerpoint/2010/main" val="61236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 (Cont.)</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There are two possible interfaces on R3 to apply the standard ACL:</a:t>
            </a:r>
          </a:p>
          <a:p>
            <a:pPr marL="342900" indent="-342900" algn="l">
              <a:buFont typeface="Arial" panose="020B0604020202020204" pitchFamily="34" charset="0"/>
              <a:buChar char="•"/>
            </a:pPr>
            <a:r>
              <a:rPr lang="en-US" sz="1400" b="1" dirty="0">
                <a:solidFill>
                  <a:srgbClr val="000000"/>
                </a:solidFill>
              </a:rPr>
              <a:t>R3 S0/1/1 interface</a:t>
            </a:r>
            <a:r>
              <a:rPr lang="en-US" sz="1400" dirty="0">
                <a:solidFill>
                  <a:srgbClr val="000000"/>
                </a:solidFill>
              </a:rPr>
              <a:t> </a:t>
            </a:r>
            <a:r>
              <a:rPr lang="en-US" sz="1400" b="1" dirty="0">
                <a:solidFill>
                  <a:srgbClr val="000000"/>
                </a:solidFill>
              </a:rPr>
              <a:t>(inbound)</a:t>
            </a:r>
            <a:r>
              <a:rPr lang="en-US" sz="1400" dirty="0">
                <a:solidFill>
                  <a:srgbClr val="000000"/>
                </a:solidFill>
              </a:rPr>
              <a:t> - The standard ACL can be applied inbound on the R3 S0/1/1 interface to deny traffic from .10 network. However, it would also filter .10 traffic to the 192.168.31.0/24 (.31 in this example) network. Therefore, the standard ACL should not be applied to this interface.</a:t>
            </a:r>
          </a:p>
          <a:p>
            <a:pPr marL="342900" indent="-342900" algn="l">
              <a:buFont typeface="Arial" panose="020B0604020202020204" pitchFamily="34" charset="0"/>
              <a:buChar char="•"/>
            </a:pPr>
            <a:r>
              <a:rPr lang="en-US" sz="1400" b="1" dirty="0">
                <a:solidFill>
                  <a:srgbClr val="000000"/>
                </a:solidFill>
              </a:rPr>
              <a:t>R3 G0/0 interface</a:t>
            </a:r>
            <a:r>
              <a:rPr lang="en-US" sz="1400" dirty="0">
                <a:solidFill>
                  <a:srgbClr val="000000"/>
                </a:solidFill>
              </a:rPr>
              <a:t> </a:t>
            </a:r>
            <a:r>
              <a:rPr lang="en-US" sz="1400" b="1" dirty="0">
                <a:solidFill>
                  <a:srgbClr val="000000"/>
                </a:solidFill>
              </a:rPr>
              <a:t>(outbound)</a:t>
            </a:r>
            <a:r>
              <a:rPr lang="en-US" sz="1400" dirty="0">
                <a:solidFill>
                  <a:srgbClr val="000000"/>
                </a:solidFill>
              </a:rPr>
              <a:t> - The standard ACL can be applied outbound on the R3 G0/0/0 interface. This will not affect other networks that are reachable by R3. Packets from .10 network will still be able to reach the .31 network. This is the best interface to place the standard ACL to meet the traffic requirements.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0632ED12-CB09-4110-8785-464D2A510892}"/>
              </a:ext>
            </a:extLst>
          </p:cNvPr>
          <p:cNvPicPr>
            <a:picLocks noChangeAspect="1"/>
          </p:cNvPicPr>
          <p:nvPr/>
        </p:nvPicPr>
        <p:blipFill>
          <a:blip r:embed="rId4"/>
          <a:stretch>
            <a:fillRect/>
          </a:stretch>
        </p:blipFill>
        <p:spPr>
          <a:xfrm>
            <a:off x="4572000" y="1253612"/>
            <a:ext cx="4196507" cy="2838346"/>
          </a:xfrm>
          <a:prstGeom prst="rect">
            <a:avLst/>
          </a:prstGeom>
        </p:spPr>
      </p:pic>
    </p:spTree>
    <p:custDataLst>
      <p:tags r:id="rId1"/>
    </p:custDataLst>
    <p:extLst>
      <p:ext uri="{BB962C8B-B14F-4D97-AF65-F5344CB8AC3E}">
        <p14:creationId xmlns:p14="http://schemas.microsoft.com/office/powerpoint/2010/main" val="266324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a:t>
            </a:r>
          </a:p>
        </p:txBody>
      </p:sp>
      <p:sp>
        <p:nvSpPr>
          <p:cNvPr id="5" name="Content Placeholder 4">
            <a:extLst>
              <a:ext uri="{FF2B5EF4-FFF2-40B4-BE49-F238E27FC236}">
                <a16:creationId xmlns:a16="http://schemas.microsoft.com/office/drawing/2014/main" id="{8C29435F-8456-FC4A-9378-9591DF359F98}"/>
              </a:ext>
            </a:extLst>
          </p:cNvPr>
          <p:cNvSpPr>
            <a:spLocks noGrp="1"/>
          </p:cNvSpPr>
          <p:nvPr>
            <p:ph idx="1"/>
          </p:nvPr>
        </p:nvSpPr>
        <p:spPr>
          <a:xfrm>
            <a:off x="282349" y="731837"/>
            <a:ext cx="4391251" cy="3689897"/>
          </a:xfrm>
        </p:spPr>
        <p:txBody>
          <a:bodyPr/>
          <a:lstStyle/>
          <a:p>
            <a:pPr marL="342900" indent="-342900" algn="l">
              <a:buFont typeface="Arial" panose="020B0604020202020204" pitchFamily="34" charset="0"/>
              <a:buChar char="•"/>
            </a:pPr>
            <a:r>
              <a:rPr lang="en-US" sz="1600" dirty="0">
                <a:solidFill>
                  <a:srgbClr val="000000"/>
                </a:solidFill>
              </a:rPr>
              <a:t>Extended ACLs should be located as close to the source as possible.</a:t>
            </a:r>
          </a:p>
          <a:p>
            <a:pPr marL="342900" indent="-342900" algn="l">
              <a:buFont typeface="Arial" panose="020B0604020202020204" pitchFamily="34" charset="0"/>
              <a:buChar char="•"/>
            </a:pPr>
            <a:r>
              <a:rPr lang="en-US" sz="1600" dirty="0">
                <a:solidFill>
                  <a:srgbClr val="000000"/>
                </a:solidFill>
              </a:rPr>
              <a:t>However, the organization can only place ACLs on devices that they control. Therefore, the extended ACL placement must be determined in the context of where organizational control extends.</a:t>
            </a:r>
          </a:p>
          <a:p>
            <a:pPr marL="342900" indent="-342900" algn="l">
              <a:buFont typeface="Arial" panose="020B0604020202020204" pitchFamily="34" charset="0"/>
              <a:buChar char="•"/>
            </a:pPr>
            <a:r>
              <a:rPr lang="en-US" sz="1600" dirty="0">
                <a:solidFill>
                  <a:srgbClr val="000000"/>
                </a:solidFill>
              </a:rPr>
              <a:t>In the figure, for example, Company A wants to deny Telnet and FTP traffic to Company B’s 192.168.30.0/24 network from their 192.168.11.0/24 network, while permitting all other traffic.</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3E8A81FF-B9D5-D64A-AF48-208DCD6F84C4}"/>
              </a:ext>
            </a:extLst>
          </p:cNvPr>
          <p:cNvPicPr>
            <a:picLocks noChangeAspect="1"/>
          </p:cNvPicPr>
          <p:nvPr/>
        </p:nvPicPr>
        <p:blipFill>
          <a:blip r:embed="rId4"/>
          <a:stretch>
            <a:fillRect/>
          </a:stretch>
        </p:blipFill>
        <p:spPr>
          <a:xfrm>
            <a:off x="4572000" y="1049257"/>
            <a:ext cx="4391251" cy="3055056"/>
          </a:xfrm>
          <a:prstGeom prst="rect">
            <a:avLst/>
          </a:prstGeom>
        </p:spPr>
      </p:pic>
    </p:spTree>
    <p:custDataLst>
      <p:tags r:id="rId1"/>
    </p:custDataLst>
    <p:extLst>
      <p:ext uri="{BB962C8B-B14F-4D97-AF65-F5344CB8AC3E}">
        <p14:creationId xmlns:p14="http://schemas.microsoft.com/office/powerpoint/2010/main" val="39467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 (Cont.)</a:t>
            </a:r>
          </a:p>
        </p:txBody>
      </p:sp>
      <p:sp>
        <p:nvSpPr>
          <p:cNvPr id="4" name="Content Placeholder 3">
            <a:extLst>
              <a:ext uri="{FF2B5EF4-FFF2-40B4-BE49-F238E27FC236}">
                <a16:creationId xmlns:a16="http://schemas.microsoft.com/office/drawing/2014/main" id="{30A5D18E-D7A8-7548-988C-C4ED8FC9E574}"/>
              </a:ext>
            </a:extLst>
          </p:cNvPr>
          <p:cNvSpPr>
            <a:spLocks noGrp="1"/>
          </p:cNvSpPr>
          <p:nvPr>
            <p:ph idx="1"/>
          </p:nvPr>
        </p:nvSpPr>
        <p:spPr>
          <a:xfrm>
            <a:off x="245709" y="731837"/>
            <a:ext cx="4525394" cy="3689897"/>
          </a:xfrm>
        </p:spPr>
        <p:txBody>
          <a:bodyPr/>
          <a:lstStyle/>
          <a:p>
            <a:pPr marL="0" indent="0" algn="l"/>
            <a:r>
              <a:rPr lang="en-US" sz="1400" dirty="0">
                <a:solidFill>
                  <a:srgbClr val="000000"/>
                </a:solidFill>
              </a:rPr>
              <a:t>An extended ACL on R3 would accomplish the task, but the administrator does not control R3. In addition, this solution allows unwanted traffic to cross the entire network, only to be blocked at the destination.</a:t>
            </a:r>
          </a:p>
          <a:p>
            <a:pPr marL="0" indent="0" algn="l"/>
            <a:r>
              <a:rPr lang="en-US" sz="1400" dirty="0">
                <a:solidFill>
                  <a:srgbClr val="000000"/>
                </a:solidFill>
              </a:rPr>
              <a:t>The solution is to place an extended ACL on R1 that specifies both source and destination addresses.</a:t>
            </a:r>
          </a:p>
          <a:p>
            <a:pPr marL="0" indent="0" algn="l"/>
            <a:r>
              <a:rPr lang="en-US" sz="1400" dirty="0">
                <a:solidFill>
                  <a:srgbClr val="000000"/>
                </a:solidFill>
              </a:rPr>
              <a:t>There are two possible interfaces on R1 to apply the extended ACL:</a:t>
            </a:r>
          </a:p>
          <a:p>
            <a:pPr marL="171450" indent="-171450" algn="l">
              <a:buFont typeface="Arial" panose="020B0604020202020204" pitchFamily="34" charset="0"/>
              <a:buChar char="•"/>
            </a:pPr>
            <a:r>
              <a:rPr lang="en-US" sz="1200" b="1" dirty="0">
                <a:solidFill>
                  <a:srgbClr val="000000"/>
                </a:solidFill>
              </a:rPr>
              <a:t>R1 S0/1/0 interface (outbound)</a:t>
            </a:r>
            <a:r>
              <a:rPr lang="en-US" sz="1200" dirty="0">
                <a:solidFill>
                  <a:srgbClr val="000000"/>
                </a:solidFill>
              </a:rPr>
              <a:t> - The extended ACL can be applied outbound on the S0/1/0 interface. This solution will process all packets leaving R1 including packets from 192.168.10.0/24.</a:t>
            </a:r>
          </a:p>
          <a:p>
            <a:pPr marL="171450" indent="-171450" algn="l">
              <a:buFont typeface="Arial" panose="020B0604020202020204" pitchFamily="34" charset="0"/>
              <a:buChar char="•"/>
            </a:pPr>
            <a:r>
              <a:rPr lang="en-US" sz="1200" b="1" dirty="0">
                <a:solidFill>
                  <a:srgbClr val="000000"/>
                </a:solidFill>
              </a:rPr>
              <a:t>R1 G0/0/1 interface (inbound)</a:t>
            </a:r>
            <a:r>
              <a:rPr lang="en-US" sz="1200" dirty="0">
                <a:solidFill>
                  <a:srgbClr val="000000"/>
                </a:solidFill>
              </a:rPr>
              <a:t> - The extended ACL can be applied inbound on the G0/0/1 and only packets from the 192.168.11.0/24 network are subject to ACL processing on R1. Because the filter is to be limited to only those packets leaving the 192.168.11.0/24 network, applying the extended ACL to G0/1 is the best solution.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36CD542-8B2A-487C-BF2F-30E811FB2378}"/>
              </a:ext>
            </a:extLst>
          </p:cNvPr>
          <p:cNvPicPr>
            <a:picLocks noChangeAspect="1"/>
          </p:cNvPicPr>
          <p:nvPr/>
        </p:nvPicPr>
        <p:blipFill>
          <a:blip r:embed="rId4"/>
          <a:stretch>
            <a:fillRect/>
          </a:stretch>
        </p:blipFill>
        <p:spPr>
          <a:xfrm>
            <a:off x="4915739" y="1156465"/>
            <a:ext cx="4067883" cy="2830569"/>
          </a:xfrm>
          <a:prstGeom prst="rect">
            <a:avLst/>
          </a:prstGeom>
        </p:spPr>
      </p:pic>
    </p:spTree>
    <p:custDataLst>
      <p:tags r:id="rId1"/>
    </p:custDataLst>
    <p:extLst>
      <p:ext uri="{BB962C8B-B14F-4D97-AF65-F5344CB8AC3E}">
        <p14:creationId xmlns:p14="http://schemas.microsoft.com/office/powerpoint/2010/main" val="186198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1331089"/>
            <a:ext cx="8263001" cy="1386711"/>
          </a:xfrm>
        </p:spPr>
        <p:txBody>
          <a:bodyPr/>
          <a:lstStyle/>
          <a:p>
            <a:r>
              <a:rPr lang="en-US" dirty="0">
                <a:solidFill>
                  <a:schemeClr val="accent5">
                    <a:lumMod val="40000"/>
                    <a:lumOff val="60000"/>
                  </a:schemeClr>
                </a:solidFill>
              </a:rPr>
              <a:t>Configure Standard IPv4 ACLs</a:t>
            </a:r>
          </a:p>
        </p:txBody>
      </p:sp>
    </p:spTree>
    <p:custDataLst>
      <p:tags r:id="rId1"/>
    </p:custDataLst>
    <p:extLst>
      <p:ext uri="{BB962C8B-B14F-4D97-AF65-F5344CB8AC3E}">
        <p14:creationId xmlns:p14="http://schemas.microsoft.com/office/powerpoint/2010/main" val="209645372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Create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All access control lists (ACLs) must be planned. When configuring a complex ACL, it is suggested that you:</a:t>
            </a:r>
          </a:p>
          <a:p>
            <a:pPr marL="285750" indent="-285750" algn="l">
              <a:buFont typeface="Arial" panose="020B0604020202020204" pitchFamily="34" charset="0"/>
              <a:buChar char="•"/>
            </a:pPr>
            <a:r>
              <a:rPr lang="en-US" sz="1600" dirty="0">
                <a:solidFill>
                  <a:srgbClr val="000000"/>
                </a:solidFill>
              </a:rPr>
              <a:t>Use a text editor and write out the specifics of the policy to be implemented.</a:t>
            </a:r>
          </a:p>
          <a:p>
            <a:pPr marL="285750" indent="-285750" algn="l">
              <a:buFont typeface="Arial" panose="020B0604020202020204" pitchFamily="34" charset="0"/>
              <a:buChar char="•"/>
            </a:pPr>
            <a:r>
              <a:rPr lang="en-US" sz="1600" dirty="0">
                <a:solidFill>
                  <a:srgbClr val="000000"/>
                </a:solidFill>
              </a:rPr>
              <a:t>Add the IOS configuration commands to accomplish those tasks.</a:t>
            </a:r>
          </a:p>
          <a:p>
            <a:pPr marL="285750" indent="-285750" algn="l">
              <a:buFont typeface="Arial" panose="020B0604020202020204" pitchFamily="34" charset="0"/>
              <a:buChar char="•"/>
            </a:pPr>
            <a:r>
              <a:rPr lang="en-US" sz="1600" dirty="0">
                <a:solidFill>
                  <a:srgbClr val="000000"/>
                </a:solidFill>
              </a:rPr>
              <a:t>Include remarks to document the ACL.</a:t>
            </a:r>
          </a:p>
          <a:p>
            <a:pPr marL="285750" indent="-285750" algn="l">
              <a:buFont typeface="Arial" panose="020B0604020202020204" pitchFamily="34" charset="0"/>
              <a:buChar char="•"/>
            </a:pPr>
            <a:r>
              <a:rPr lang="en-US" sz="1600" dirty="0">
                <a:solidFill>
                  <a:srgbClr val="000000"/>
                </a:solidFill>
              </a:rPr>
              <a:t>Copy and paste the commands onto the device.</a:t>
            </a:r>
          </a:p>
          <a:p>
            <a:pPr marL="285750" indent="-285750" algn="l">
              <a:buFont typeface="Arial" panose="020B0604020202020204" pitchFamily="34" charset="0"/>
              <a:buChar char="•"/>
            </a:pPr>
            <a:r>
              <a:rPr lang="en-US" sz="1600" dirty="0">
                <a:solidFill>
                  <a:srgbClr val="000000"/>
                </a:solidFill>
              </a:rPr>
              <a:t>Always thoroughly test an ACL to ensure that it correctly applies the desired policy.</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21873"/>
          </a:xfrm>
        </p:spPr>
        <p:txBody>
          <a:bodyPr/>
          <a:lstStyle/>
          <a:p>
            <a:pPr marL="0" indent="0" algn="l"/>
            <a:r>
              <a:rPr lang="en-US" sz="1600" dirty="0">
                <a:solidFill>
                  <a:srgbClr val="000000"/>
                </a:solidFill>
              </a:rPr>
              <a:t>To create a numbered standard ACL, use the </a:t>
            </a:r>
            <a:r>
              <a:rPr lang="en-US" sz="1600" b="1" dirty="0">
                <a:solidFill>
                  <a:srgbClr val="000000"/>
                </a:solidFill>
              </a:rPr>
              <a:t>access-list</a:t>
            </a:r>
            <a:r>
              <a:rPr lang="en-US" sz="1600"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59A3E053-BC05-4B36-A53A-35AED2B4671B}"/>
              </a:ext>
            </a:extLst>
          </p:cNvPr>
          <p:cNvPicPr>
            <a:picLocks noChangeAspect="1"/>
          </p:cNvPicPr>
          <p:nvPr/>
        </p:nvPicPr>
        <p:blipFill>
          <a:blip r:embed="rId4"/>
          <a:stretch>
            <a:fillRect/>
          </a:stretch>
        </p:blipFill>
        <p:spPr>
          <a:xfrm>
            <a:off x="838199" y="1428889"/>
            <a:ext cx="7467600" cy="428625"/>
          </a:xfrm>
          <a:prstGeom prst="rect">
            <a:avLst/>
          </a:prstGeom>
        </p:spPr>
      </p:pic>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nvGraphicFramePr>
        <p:xfrm>
          <a:off x="532455" y="2009111"/>
          <a:ext cx="8038682" cy="2072640"/>
        </p:xfrm>
        <a:graphic>
          <a:graphicData uri="http://schemas.openxmlformats.org/drawingml/2006/table">
            <a:tbl>
              <a:tblPr firstRow="1" bandRow="1">
                <a:tableStyleId>{5C22544A-7EE6-4342-B048-85BDC9FD1C3A}</a:tableStyleId>
              </a:tblPr>
              <a:tblGrid>
                <a:gridCol w="2441502">
                  <a:extLst>
                    <a:ext uri="{9D8B030D-6E8A-4147-A177-3AD203B41FA5}">
                      <a16:colId xmlns:a16="http://schemas.microsoft.com/office/drawing/2014/main" val="3729139006"/>
                    </a:ext>
                  </a:extLst>
                </a:gridCol>
                <a:gridCol w="5597180">
                  <a:extLst>
                    <a:ext uri="{9D8B030D-6E8A-4147-A177-3AD203B41FA5}">
                      <a16:colId xmlns:a16="http://schemas.microsoft.com/office/drawing/2014/main" val="1988913492"/>
                    </a:ext>
                  </a:extLst>
                </a:gridCol>
              </a:tblGrid>
              <a:tr h="154859">
                <a:tc>
                  <a:txBody>
                    <a:bodyPr/>
                    <a:lstStyle/>
                    <a:p>
                      <a:r>
                        <a:rPr lang="en-US" sz="1100" dirty="0"/>
                        <a:t>Parameter</a:t>
                      </a:r>
                    </a:p>
                  </a:txBody>
                  <a:tcPr/>
                </a:tc>
                <a:tc>
                  <a:txBody>
                    <a:bodyPr/>
                    <a:lstStyle/>
                    <a:p>
                      <a:r>
                        <a:rPr lang="en-US" sz="1100" dirty="0"/>
                        <a:t>Description</a:t>
                      </a:r>
                    </a:p>
                  </a:txBody>
                  <a:tcPr/>
                </a:tc>
                <a:extLst>
                  <a:ext uri="{0D108BD9-81ED-4DB2-BD59-A6C34878D82A}">
                    <a16:rowId xmlns:a16="http://schemas.microsoft.com/office/drawing/2014/main" val="2583676789"/>
                  </a:ext>
                </a:extLst>
              </a:tr>
              <a:tr h="154859">
                <a:tc>
                  <a:txBody>
                    <a:bodyPr/>
                    <a:lstStyle/>
                    <a:p>
                      <a:r>
                        <a:rPr lang="en-US" sz="1100" i="1" dirty="0">
                          <a:solidFill>
                            <a:srgbClr val="000000"/>
                          </a:solidFill>
                        </a:rPr>
                        <a:t>access-list-number</a:t>
                      </a:r>
                    </a:p>
                  </a:txBody>
                  <a:tcPr/>
                </a:tc>
                <a:tc>
                  <a:txBody>
                    <a:bodyPr/>
                    <a:lstStyle/>
                    <a:p>
                      <a:pPr marL="0" indent="0">
                        <a:buFont typeface="Arial" panose="020B0604020202020204" pitchFamily="34" charset="0"/>
                        <a:buNone/>
                      </a:pPr>
                      <a:r>
                        <a:rPr lang="en-US" sz="1100" dirty="0">
                          <a:solidFill>
                            <a:srgbClr val="000000"/>
                          </a:solidFill>
                        </a:rPr>
                        <a:t>Number range is 1 to 99 or 1300 to 1999</a:t>
                      </a:r>
                    </a:p>
                  </a:txBody>
                  <a:tcPr/>
                </a:tc>
                <a:extLst>
                  <a:ext uri="{0D108BD9-81ED-4DB2-BD59-A6C34878D82A}">
                    <a16:rowId xmlns:a16="http://schemas.microsoft.com/office/drawing/2014/main" val="3849654457"/>
                  </a:ext>
                </a:extLst>
              </a:tr>
              <a:tr h="154859">
                <a:tc>
                  <a:txBody>
                    <a:bodyPr/>
                    <a:lstStyle/>
                    <a:p>
                      <a:r>
                        <a:rPr lang="en-US" sz="1100" b="1" dirty="0">
                          <a:solidFill>
                            <a:srgbClr val="000000"/>
                          </a:solidFill>
                        </a:rPr>
                        <a:t>deny</a:t>
                      </a:r>
                    </a:p>
                  </a:txBody>
                  <a:tcPr/>
                </a:tc>
                <a:tc>
                  <a:txBody>
                    <a:bodyPr/>
                    <a:lstStyle/>
                    <a:p>
                      <a:pPr marL="0" indent="0">
                        <a:buFont typeface="Arial" panose="020B0604020202020204" pitchFamily="34" charset="0"/>
                        <a:buNone/>
                      </a:pPr>
                      <a:r>
                        <a:rPr lang="en-US" sz="1100" dirty="0">
                          <a:solidFill>
                            <a:srgbClr val="000000"/>
                          </a:solidFill>
                        </a:rPr>
                        <a:t>Denies access if the condition is matched</a:t>
                      </a:r>
                    </a:p>
                  </a:txBody>
                  <a:tcPr/>
                </a:tc>
                <a:extLst>
                  <a:ext uri="{0D108BD9-81ED-4DB2-BD59-A6C34878D82A}">
                    <a16:rowId xmlns:a16="http://schemas.microsoft.com/office/drawing/2014/main" val="235735172"/>
                  </a:ext>
                </a:extLst>
              </a:tr>
              <a:tr h="154859">
                <a:tc>
                  <a:txBody>
                    <a:bodyPr/>
                    <a:lstStyle/>
                    <a:p>
                      <a:r>
                        <a:rPr lang="en-US" sz="1100" b="1" dirty="0">
                          <a:solidFill>
                            <a:srgbClr val="000000"/>
                          </a:solidFill>
                        </a:rPr>
                        <a:t>permit</a:t>
                      </a:r>
                    </a:p>
                  </a:txBody>
                  <a:tcPr/>
                </a:tc>
                <a:tc>
                  <a:txBody>
                    <a:bodyPr/>
                    <a:lstStyle/>
                    <a:p>
                      <a:pPr marL="0" indent="0">
                        <a:buFont typeface="Arial" panose="020B0604020202020204" pitchFamily="34" charset="0"/>
                        <a:buNone/>
                      </a:pPr>
                      <a:r>
                        <a:rPr lang="en-US" sz="1100" dirty="0">
                          <a:solidFill>
                            <a:srgbClr val="000000"/>
                          </a:solidFill>
                        </a:rPr>
                        <a:t>Permits access if the condition is matched</a:t>
                      </a:r>
                    </a:p>
                  </a:txBody>
                  <a:tcPr/>
                </a:tc>
                <a:extLst>
                  <a:ext uri="{0D108BD9-81ED-4DB2-BD59-A6C34878D82A}">
                    <a16:rowId xmlns:a16="http://schemas.microsoft.com/office/drawing/2014/main" val="354468046"/>
                  </a:ext>
                </a:extLst>
              </a:tr>
              <a:tr h="154859">
                <a:tc>
                  <a:txBody>
                    <a:bodyPr/>
                    <a:lstStyle/>
                    <a:p>
                      <a:r>
                        <a:rPr lang="en-US" sz="1100" b="1" dirty="0">
                          <a:solidFill>
                            <a:srgbClr val="000000"/>
                          </a:solidFill>
                        </a:rPr>
                        <a:t>remark</a:t>
                      </a:r>
                      <a:r>
                        <a:rPr lang="en-US" sz="1100" dirty="0">
                          <a:solidFill>
                            <a:srgbClr val="000000"/>
                          </a:solidFill>
                        </a:rPr>
                        <a:t> </a:t>
                      </a:r>
                      <a:r>
                        <a:rPr lang="en-US" sz="1100" i="1" dirty="0">
                          <a:solidFill>
                            <a:srgbClr val="000000"/>
                          </a:solidFill>
                        </a:rPr>
                        <a:t>text</a:t>
                      </a:r>
                    </a:p>
                  </a:txBody>
                  <a:tcPr/>
                </a:tc>
                <a:tc>
                  <a:txBody>
                    <a:bodyPr/>
                    <a:lstStyle/>
                    <a:p>
                      <a:pPr marL="0" indent="0">
                        <a:buFont typeface="Arial" panose="020B0604020202020204" pitchFamily="34" charset="0"/>
                        <a:buNone/>
                      </a:pPr>
                      <a:r>
                        <a:rPr lang="en-US" sz="1100" dirty="0">
                          <a:solidFill>
                            <a:srgbClr val="000000"/>
                          </a:solidFill>
                        </a:rPr>
                        <a:t>(Optional) text entry for documentation purposes</a:t>
                      </a:r>
                    </a:p>
                  </a:txBody>
                  <a:tcPr/>
                </a:tc>
                <a:extLst>
                  <a:ext uri="{0D108BD9-81ED-4DB2-BD59-A6C34878D82A}">
                    <a16:rowId xmlns:a16="http://schemas.microsoft.com/office/drawing/2014/main" val="1458107787"/>
                  </a:ext>
                </a:extLst>
              </a:tr>
              <a:tr h="154859">
                <a:tc>
                  <a:txBody>
                    <a:bodyPr/>
                    <a:lstStyle/>
                    <a:p>
                      <a:r>
                        <a:rPr lang="en-US" sz="1100" i="1" dirty="0">
                          <a:solidFill>
                            <a:srgbClr val="000000"/>
                          </a:solidFill>
                        </a:rPr>
                        <a:t>source</a:t>
                      </a:r>
                    </a:p>
                  </a:txBody>
                  <a:tcPr/>
                </a:tc>
                <a:tc>
                  <a:txBody>
                    <a:bodyPr/>
                    <a:lstStyle/>
                    <a:p>
                      <a:pPr marL="0" indent="0">
                        <a:buFont typeface="Arial" panose="020B0604020202020204" pitchFamily="34" charset="0"/>
                        <a:buNone/>
                      </a:pPr>
                      <a:r>
                        <a:rPr lang="en-US" sz="1100" dirty="0">
                          <a:solidFill>
                            <a:srgbClr val="000000"/>
                          </a:solidFill>
                        </a:rPr>
                        <a:t>Identifies the source network or host address to filter</a:t>
                      </a:r>
                    </a:p>
                  </a:txBody>
                  <a:tcPr/>
                </a:tc>
                <a:extLst>
                  <a:ext uri="{0D108BD9-81ED-4DB2-BD59-A6C34878D82A}">
                    <a16:rowId xmlns:a16="http://schemas.microsoft.com/office/drawing/2014/main" val="2495454272"/>
                  </a:ext>
                </a:extLst>
              </a:tr>
              <a:tr h="154859">
                <a:tc>
                  <a:txBody>
                    <a:bodyPr/>
                    <a:lstStyle/>
                    <a:p>
                      <a:r>
                        <a:rPr lang="en-US" sz="1100" i="1" dirty="0">
                          <a:solidFill>
                            <a:srgbClr val="000000"/>
                          </a:solidFill>
                        </a:rPr>
                        <a:t>source-wildcard</a:t>
                      </a:r>
                    </a:p>
                  </a:txBody>
                  <a:tcPr/>
                </a:tc>
                <a:tc>
                  <a:txBody>
                    <a:bodyPr/>
                    <a:lstStyle/>
                    <a:p>
                      <a:pPr marL="0" indent="0">
                        <a:buFont typeface="Arial" panose="020B0604020202020204" pitchFamily="34" charset="0"/>
                        <a:buNone/>
                      </a:pPr>
                      <a:r>
                        <a:rPr lang="en-US" sz="1100" dirty="0">
                          <a:solidFill>
                            <a:srgbClr val="000000"/>
                          </a:solidFill>
                        </a:rPr>
                        <a:t>(Optional) 32-bit wildcard mask that is applied to the source</a:t>
                      </a:r>
                    </a:p>
                  </a:txBody>
                  <a:tcPr/>
                </a:tc>
                <a:extLst>
                  <a:ext uri="{0D108BD9-81ED-4DB2-BD59-A6C34878D82A}">
                    <a16:rowId xmlns:a16="http://schemas.microsoft.com/office/drawing/2014/main" val="3519542428"/>
                  </a:ext>
                </a:extLst>
              </a:tr>
              <a:tr h="179708">
                <a:tc>
                  <a:txBody>
                    <a:bodyPr/>
                    <a:lstStyle/>
                    <a:p>
                      <a:r>
                        <a:rPr lang="en-US" sz="1100" b="1" dirty="0">
                          <a:solidFill>
                            <a:srgbClr val="000000"/>
                          </a:solidFill>
                        </a:rPr>
                        <a:t>log</a:t>
                      </a:r>
                    </a:p>
                  </a:txBody>
                  <a:tcPr/>
                </a:tc>
                <a:tc>
                  <a:txBody>
                    <a:bodyPr/>
                    <a:lstStyle/>
                    <a:p>
                      <a:r>
                        <a:rPr lang="en-US" sz="1100" dirty="0">
                          <a:solidFill>
                            <a:srgbClr val="000000"/>
                          </a:solidFill>
                        </a:rPr>
                        <a:t>(Optional) Generates and sends an informational message when the ACE is matched</a:t>
                      </a:r>
                    </a:p>
                  </a:txBody>
                  <a:tcPr/>
                </a:tc>
                <a:extLst>
                  <a:ext uri="{0D108BD9-81ED-4DB2-BD59-A6C34878D82A}">
                    <a16:rowId xmlns:a16="http://schemas.microsoft.com/office/drawing/2014/main" val="2958112365"/>
                  </a:ext>
                </a:extLst>
              </a:tr>
            </a:tbl>
          </a:graphicData>
        </a:graphic>
      </p:graphicFrame>
      <p:sp>
        <p:nvSpPr>
          <p:cNvPr id="6" name="Rectangle 5">
            <a:extLst>
              <a:ext uri="{FF2B5EF4-FFF2-40B4-BE49-F238E27FC236}">
                <a16:creationId xmlns:a16="http://schemas.microsoft.com/office/drawing/2014/main" id="{22725532-825A-4213-809A-895FDB527757}"/>
              </a:ext>
            </a:extLst>
          </p:cNvPr>
          <p:cNvSpPr/>
          <p:nvPr/>
        </p:nvSpPr>
        <p:spPr>
          <a:xfrm>
            <a:off x="396319" y="4149581"/>
            <a:ext cx="8174818" cy="276999"/>
          </a:xfrm>
          <a:prstGeom prst="rect">
            <a:avLst/>
          </a:prstGeom>
        </p:spPr>
        <p:txBody>
          <a:bodyPr wrap="square">
            <a:spAutoFit/>
          </a:bodyPr>
          <a:lstStyle/>
          <a:p>
            <a:r>
              <a:rPr lang="en-US" sz="1200" dirty="0">
                <a:solidFill>
                  <a:srgbClr val="000000"/>
                </a:solidFill>
              </a:rPr>
              <a:t>Note: Use the </a:t>
            </a:r>
            <a:r>
              <a:rPr lang="en-US" sz="1200" b="1" dirty="0">
                <a:solidFill>
                  <a:srgbClr val="000000"/>
                </a:solidFill>
              </a:rPr>
              <a:t>no access-list</a:t>
            </a:r>
            <a:r>
              <a:rPr lang="en-US" sz="1200" dirty="0">
                <a:solidFill>
                  <a:srgbClr val="000000"/>
                </a:solidFill>
              </a:rPr>
              <a:t> </a:t>
            </a:r>
            <a:r>
              <a:rPr lang="en-US" sz="1200" i="1" dirty="0">
                <a:solidFill>
                  <a:srgbClr val="000000"/>
                </a:solidFill>
              </a:rPr>
              <a:t>access-list-number</a:t>
            </a:r>
            <a:r>
              <a:rPr lang="en-US" sz="1200" dirty="0">
                <a:solidFill>
                  <a:srgbClr val="000000"/>
                </a:solidFill>
              </a:rPr>
              <a:t> global configuration command to remove a numbered standard ACL.</a:t>
            </a:r>
          </a:p>
        </p:txBody>
      </p:sp>
    </p:spTree>
    <p:custDataLst>
      <p:tags r:id="rId1"/>
    </p:custDataLst>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1809205"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027E777A-E04F-4E17-A0A0-85FD442E63AD}"/>
              </a:ext>
            </a:extLst>
          </p:cNvPr>
          <p:cNvPicPr>
            <a:picLocks noChangeAspect="1"/>
          </p:cNvPicPr>
          <p:nvPr/>
        </p:nvPicPr>
        <p:blipFill>
          <a:blip r:embed="rId4"/>
          <a:stretch>
            <a:fillRect/>
          </a:stretch>
        </p:blipFill>
        <p:spPr>
          <a:xfrm>
            <a:off x="2315254" y="866284"/>
            <a:ext cx="6677026" cy="1216747"/>
          </a:xfrm>
          <a:prstGeom prst="rect">
            <a:avLst/>
          </a:prstGeom>
        </p:spPr>
      </p:pic>
      <p:pic>
        <p:nvPicPr>
          <p:cNvPr id="7" name="Picture 6">
            <a:extLst>
              <a:ext uri="{FF2B5EF4-FFF2-40B4-BE49-F238E27FC236}">
                <a16:creationId xmlns:a16="http://schemas.microsoft.com/office/drawing/2014/main" id="{A88427D7-A763-4EF7-89B7-4F1C0DF2B8B0}"/>
              </a:ext>
            </a:extLst>
          </p:cNvPr>
          <p:cNvPicPr>
            <a:picLocks noChangeAspect="1"/>
          </p:cNvPicPr>
          <p:nvPr/>
        </p:nvPicPr>
        <p:blipFill>
          <a:blip r:embed="rId5"/>
          <a:stretch>
            <a:fillRect/>
          </a:stretch>
        </p:blipFill>
        <p:spPr>
          <a:xfrm>
            <a:off x="2315255" y="2207301"/>
            <a:ext cx="6677025" cy="1371600"/>
          </a:xfrm>
          <a:prstGeom prst="rect">
            <a:avLst/>
          </a:prstGeom>
        </p:spPr>
      </p:pic>
      <p:pic>
        <p:nvPicPr>
          <p:cNvPr id="9" name="Picture 8">
            <a:extLst>
              <a:ext uri="{FF2B5EF4-FFF2-40B4-BE49-F238E27FC236}">
                <a16:creationId xmlns:a16="http://schemas.microsoft.com/office/drawing/2014/main" id="{C932DA31-2E65-4351-92F5-7493ED225271}"/>
              </a:ext>
            </a:extLst>
          </p:cNvPr>
          <p:cNvPicPr>
            <a:picLocks noChangeAspect="1"/>
          </p:cNvPicPr>
          <p:nvPr/>
        </p:nvPicPr>
        <p:blipFill>
          <a:blip r:embed="rId6"/>
          <a:stretch>
            <a:fillRect/>
          </a:stretch>
        </p:blipFill>
        <p:spPr>
          <a:xfrm>
            <a:off x="2315255" y="3612636"/>
            <a:ext cx="6677025" cy="808429"/>
          </a:xfrm>
          <a:prstGeom prst="rect">
            <a:avLst/>
          </a:prstGeom>
        </p:spPr>
      </p:pic>
    </p:spTree>
    <p:custDataLst>
      <p:tags r:id="rId1"/>
    </p:custDataLst>
    <p:extLst>
      <p:ext uri="{BB962C8B-B14F-4D97-AF65-F5344CB8AC3E}">
        <p14:creationId xmlns:p14="http://schemas.microsoft.com/office/powerpoint/2010/main" val="24289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running-config</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28A68DF9-1F96-422F-8B08-68EA939D591C}"/>
              </a:ext>
            </a:extLst>
          </p:cNvPr>
          <p:cNvPicPr>
            <a:picLocks noChangeAspect="1"/>
          </p:cNvPicPr>
          <p:nvPr/>
        </p:nvPicPr>
        <p:blipFill>
          <a:blip r:embed="rId4"/>
          <a:stretch>
            <a:fillRect/>
          </a:stretch>
        </p:blipFill>
        <p:spPr>
          <a:xfrm>
            <a:off x="2519361" y="1666874"/>
            <a:ext cx="4105275" cy="1200150"/>
          </a:xfrm>
          <a:prstGeom prst="rect">
            <a:avLst/>
          </a:prstGeom>
        </p:spPr>
      </p:pic>
      <p:pic>
        <p:nvPicPr>
          <p:cNvPr id="7" name="Picture 6">
            <a:extLst>
              <a:ext uri="{FF2B5EF4-FFF2-40B4-BE49-F238E27FC236}">
                <a16:creationId xmlns:a16="http://schemas.microsoft.com/office/drawing/2014/main" id="{C65E2276-B899-430E-9720-D50937A8E086}"/>
              </a:ext>
            </a:extLst>
          </p:cNvPr>
          <p:cNvPicPr>
            <a:picLocks noChangeAspect="1"/>
          </p:cNvPicPr>
          <p:nvPr/>
        </p:nvPicPr>
        <p:blipFill>
          <a:blip r:embed="rId5"/>
          <a:stretch>
            <a:fillRect/>
          </a:stretch>
        </p:blipFill>
        <p:spPr>
          <a:xfrm>
            <a:off x="2519361" y="3096030"/>
            <a:ext cx="4086225" cy="1133475"/>
          </a:xfrm>
          <a:prstGeom prst="rect">
            <a:avLst/>
          </a:prstGeom>
        </p:spPr>
      </p:pic>
    </p:spTree>
    <p:custDataLst>
      <p:tags r:id="rId1"/>
    </p:custDataLst>
    <p:extLst>
      <p:ext uri="{BB962C8B-B14F-4D97-AF65-F5344CB8AC3E}">
        <p14:creationId xmlns:p14="http://schemas.microsoft.com/office/powerpoint/2010/main" val="132808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 (Cont.)</a:t>
            </a:r>
          </a:p>
        </p:txBody>
      </p:sp>
      <p:sp>
        <p:nvSpPr>
          <p:cNvPr id="4" name="Content Placeholder 3">
            <a:extLst>
              <a:ext uri="{FF2B5EF4-FFF2-40B4-BE49-F238E27FC236}">
                <a16:creationId xmlns:a16="http://schemas.microsoft.com/office/drawing/2014/main" id="{09C13DB7-ACC4-A04D-99E2-C72E8098EE5B}"/>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Several tasks performed by routers require the use of ACLs to identify traffic:</a:t>
            </a:r>
          </a:p>
          <a:p>
            <a:pPr marL="342900" indent="-342900" algn="l">
              <a:buFont typeface="Arial" panose="020B0604020202020204" pitchFamily="34" charset="0"/>
              <a:buChar char="•"/>
            </a:pPr>
            <a:r>
              <a:rPr lang="en-US" dirty="0">
                <a:solidFill>
                  <a:srgbClr val="000000"/>
                </a:solidFill>
              </a:rPr>
              <a:t>Limit network traffic to increase network performance</a:t>
            </a:r>
          </a:p>
          <a:p>
            <a:pPr marL="342900" indent="-342900" algn="l">
              <a:buFont typeface="Arial" panose="020B0604020202020204" pitchFamily="34" charset="0"/>
              <a:buChar char="•"/>
            </a:pPr>
            <a:r>
              <a:rPr lang="en-US" dirty="0">
                <a:solidFill>
                  <a:srgbClr val="000000"/>
                </a:solidFill>
              </a:rPr>
              <a:t>Provide traffic flow control</a:t>
            </a:r>
          </a:p>
          <a:p>
            <a:pPr marL="342900" indent="-342900" algn="l">
              <a:buFont typeface="Arial" panose="020B0604020202020204" pitchFamily="34" charset="0"/>
              <a:buChar char="•"/>
            </a:pPr>
            <a:r>
              <a:rPr lang="en-US" dirty="0">
                <a:solidFill>
                  <a:srgbClr val="000000"/>
                </a:solidFill>
              </a:rPr>
              <a:t>Provide a basic level of security for network access</a:t>
            </a:r>
          </a:p>
          <a:p>
            <a:pPr marL="342900" indent="-342900" algn="l">
              <a:buFont typeface="Arial" panose="020B0604020202020204" pitchFamily="34" charset="0"/>
              <a:buChar char="•"/>
            </a:pPr>
            <a:r>
              <a:rPr lang="en-US" dirty="0">
                <a:solidFill>
                  <a:srgbClr val="000000"/>
                </a:solidFill>
              </a:rPr>
              <a:t>Filter traffic based on traffic type</a:t>
            </a:r>
          </a:p>
          <a:p>
            <a:pPr marL="342900" indent="-342900" algn="l">
              <a:buFont typeface="Arial" panose="020B0604020202020204" pitchFamily="34" charset="0"/>
              <a:buChar char="•"/>
            </a:pPr>
            <a:r>
              <a:rPr lang="en-US" dirty="0">
                <a:solidFill>
                  <a:srgbClr val="000000"/>
                </a:solidFill>
              </a:rPr>
              <a:t>Screen hosts to permit or deny access to network services</a:t>
            </a:r>
          </a:p>
          <a:p>
            <a:pPr marL="342900" indent="-342900" algn="l">
              <a:buFont typeface="Arial" panose="020B0604020202020204" pitchFamily="34" charset="0"/>
              <a:buChar char="•"/>
            </a:pPr>
            <a:r>
              <a:rPr lang="en-US" dirty="0">
                <a:solidFill>
                  <a:srgbClr val="000000"/>
                </a:solidFill>
              </a:rPr>
              <a:t>Provide priority to certain classes of network traffic</a:t>
            </a:r>
          </a:p>
          <a:p>
            <a:pPr marL="342900" indent="-342900" algn="l">
              <a:buFont typeface="Arial" panose="020B0604020202020204" pitchFamily="34" charset="0"/>
              <a:buChar char="•"/>
            </a:pPr>
            <a:endParaRPr lang="en-US" dirty="0">
              <a:solidFill>
                <a:srgbClr val="000000"/>
              </a:solidFill>
            </a:endParaRPr>
          </a:p>
        </p:txBody>
      </p:sp>
    </p:spTree>
    <p:custDataLst>
      <p:tags r:id="rId1"/>
    </p:custDataLst>
    <p:extLst>
      <p:ext uri="{BB962C8B-B14F-4D97-AF65-F5344CB8AC3E}">
        <p14:creationId xmlns:p14="http://schemas.microsoft.com/office/powerpoint/2010/main" val="24880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476641"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A5B847BE-4303-4C84-B954-03A849734554}"/>
              </a:ext>
            </a:extLst>
          </p:cNvPr>
          <p:cNvPicPr>
            <a:picLocks noChangeAspect="1"/>
          </p:cNvPicPr>
          <p:nvPr/>
        </p:nvPicPr>
        <p:blipFill>
          <a:blip r:embed="rId4"/>
          <a:stretch>
            <a:fillRect/>
          </a:stretch>
        </p:blipFill>
        <p:spPr>
          <a:xfrm>
            <a:off x="4235278" y="1068200"/>
            <a:ext cx="4476750" cy="981075"/>
          </a:xfrm>
          <a:prstGeom prst="rect">
            <a:avLst/>
          </a:prstGeom>
        </p:spPr>
      </p:pic>
      <p:pic>
        <p:nvPicPr>
          <p:cNvPr id="6" name="Picture 5">
            <a:extLst>
              <a:ext uri="{FF2B5EF4-FFF2-40B4-BE49-F238E27FC236}">
                <a16:creationId xmlns:a16="http://schemas.microsoft.com/office/drawing/2014/main" id="{91B7D8A3-A922-4F88-A5D3-7B12DD42B042}"/>
              </a:ext>
            </a:extLst>
          </p:cNvPr>
          <p:cNvPicPr>
            <a:picLocks noChangeAspect="1"/>
          </p:cNvPicPr>
          <p:nvPr/>
        </p:nvPicPr>
        <p:blipFill>
          <a:blip r:embed="rId5"/>
          <a:stretch>
            <a:fillRect/>
          </a:stretch>
        </p:blipFill>
        <p:spPr>
          <a:xfrm>
            <a:off x="4235278" y="2060069"/>
            <a:ext cx="4476750" cy="1241937"/>
          </a:xfrm>
          <a:prstGeom prst="rect">
            <a:avLst/>
          </a:prstGeom>
        </p:spPr>
      </p:pic>
      <p:pic>
        <p:nvPicPr>
          <p:cNvPr id="7" name="Picture 6">
            <a:extLst>
              <a:ext uri="{FF2B5EF4-FFF2-40B4-BE49-F238E27FC236}">
                <a16:creationId xmlns:a16="http://schemas.microsoft.com/office/drawing/2014/main" id="{451FB69C-E0E2-4DFE-B95D-FC8FC384EE32}"/>
              </a:ext>
            </a:extLst>
          </p:cNvPr>
          <p:cNvPicPr>
            <a:picLocks noChangeAspect="1"/>
          </p:cNvPicPr>
          <p:nvPr/>
        </p:nvPicPr>
        <p:blipFill>
          <a:blip r:embed="rId6"/>
          <a:stretch>
            <a:fillRect/>
          </a:stretch>
        </p:blipFill>
        <p:spPr>
          <a:xfrm>
            <a:off x="4235278" y="3312799"/>
            <a:ext cx="4491454" cy="828895"/>
          </a:xfrm>
          <a:prstGeom prst="rect">
            <a:avLst/>
          </a:prstGeom>
        </p:spPr>
      </p:pic>
    </p:spTree>
    <p:custDataLst>
      <p:tags r:id="rId1"/>
    </p:custDataLst>
    <p:extLst>
      <p:ext uri="{BB962C8B-B14F-4D97-AF65-F5344CB8AC3E}">
        <p14:creationId xmlns:p14="http://schemas.microsoft.com/office/powerpoint/2010/main" val="141253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Two Methods to Modify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After an ACL is configured, it may need to be modified. ACLs with multiple ACEs can be complex to configure. Sometimes the configured ACE does not yield the expected behaviors. </a:t>
            </a:r>
          </a:p>
          <a:p>
            <a:pPr marL="0" indent="0" algn="l"/>
            <a:r>
              <a:rPr lang="en-US" sz="1600" dirty="0">
                <a:solidFill>
                  <a:srgbClr val="000000"/>
                </a:solidFill>
              </a:rPr>
              <a:t>There are two methods to use when modifying an ACL:</a:t>
            </a:r>
          </a:p>
          <a:p>
            <a:pPr marL="358835" lvl="1" indent="-285750">
              <a:buFont typeface="Arial" panose="020B0604020202020204" pitchFamily="34" charset="0"/>
              <a:buChar char="•"/>
            </a:pPr>
            <a:r>
              <a:rPr lang="en-US" sz="1600" dirty="0">
                <a:solidFill>
                  <a:srgbClr val="000000"/>
                </a:solidFill>
              </a:rPr>
              <a:t>Use a text editor.</a:t>
            </a:r>
          </a:p>
          <a:p>
            <a:pPr marL="358835" lvl="1" indent="-285750">
              <a:buFont typeface="Arial" panose="020B0604020202020204" pitchFamily="34" charset="0"/>
              <a:buChar char="•"/>
            </a:pPr>
            <a:r>
              <a:rPr lang="en-US" sz="1600" dirty="0">
                <a:solidFill>
                  <a:srgbClr val="000000"/>
                </a:solidFill>
              </a:rPr>
              <a:t>Use sequence numbers.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2796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Text Editor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212279"/>
          </a:xfrm>
        </p:spPr>
        <p:txBody>
          <a:bodyPr/>
          <a:lstStyle/>
          <a:p>
            <a:pPr marL="0" indent="0" algn="l"/>
            <a:r>
              <a:rPr lang="en-US" sz="1600" dirty="0">
                <a:solidFill>
                  <a:srgbClr val="000000"/>
                </a:solidFill>
              </a:rPr>
              <a:t>ACLs with multiple ACEs should be created in a text editor. This allows you to plan the required ACEs, create the ACL, and then paste it into the router interface. It also simplifies the tasks to edit and fix an ACL.</a:t>
            </a:r>
          </a:p>
          <a:p>
            <a:pPr marL="0" indent="0" algn="l"/>
            <a:r>
              <a:rPr lang="en-US" sz="1600" dirty="0">
                <a:solidFill>
                  <a:srgbClr val="000000"/>
                </a:solidFill>
              </a:rPr>
              <a:t>To correct an error in an ACL:</a:t>
            </a:r>
          </a:p>
          <a:p>
            <a:pPr marL="358835" lvl="1" indent="-285750">
              <a:buFont typeface="Arial" panose="020B0604020202020204" pitchFamily="34" charset="0"/>
              <a:buChar char="•"/>
            </a:pPr>
            <a:r>
              <a:rPr lang="en-US" dirty="0">
                <a:solidFill>
                  <a:srgbClr val="000000"/>
                </a:solidFill>
              </a:rPr>
              <a:t>Copy the ACL from the running configuration and paste it into the text editor.</a:t>
            </a:r>
          </a:p>
          <a:p>
            <a:pPr marL="358835" lvl="1" indent="-285750">
              <a:buFont typeface="Arial" panose="020B0604020202020204" pitchFamily="34" charset="0"/>
              <a:buChar char="•"/>
            </a:pPr>
            <a:r>
              <a:rPr lang="en-US" dirty="0">
                <a:solidFill>
                  <a:srgbClr val="000000"/>
                </a:solidFill>
              </a:rPr>
              <a:t>Make the necessary edits or changes.</a:t>
            </a:r>
          </a:p>
          <a:p>
            <a:pPr marL="358835" lvl="1" indent="-285750">
              <a:buFont typeface="Arial" panose="020B0604020202020204" pitchFamily="34" charset="0"/>
              <a:buChar char="•"/>
            </a:pPr>
            <a:r>
              <a:rPr lang="en-US" dirty="0">
                <a:solidFill>
                  <a:srgbClr val="000000"/>
                </a:solidFill>
              </a:rPr>
              <a:t>Remove the previously configured ACL on the router.</a:t>
            </a:r>
          </a:p>
          <a:p>
            <a:pPr marL="358835" lvl="1" indent="-285750">
              <a:buFont typeface="Arial" panose="020B0604020202020204" pitchFamily="34" charset="0"/>
              <a:buChar char="•"/>
            </a:pPr>
            <a:r>
              <a:rPr lang="en-US" dirty="0">
                <a:solidFill>
                  <a:srgbClr val="000000"/>
                </a:solidFill>
              </a:rPr>
              <a:t>Copy and paste the edited ACL back to the router.</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8A0E04A2-18D2-436D-9425-46AEAFDE79CB}"/>
              </a:ext>
            </a:extLst>
          </p:cNvPr>
          <p:cNvPicPr>
            <a:picLocks noChangeAspect="1"/>
          </p:cNvPicPr>
          <p:nvPr/>
        </p:nvPicPr>
        <p:blipFill>
          <a:blip r:embed="rId4"/>
          <a:stretch>
            <a:fillRect/>
          </a:stretch>
        </p:blipFill>
        <p:spPr>
          <a:xfrm>
            <a:off x="2500310" y="3067698"/>
            <a:ext cx="4143375" cy="790575"/>
          </a:xfrm>
          <a:prstGeom prst="rect">
            <a:avLst/>
          </a:prstGeom>
        </p:spPr>
      </p:pic>
      <p:pic>
        <p:nvPicPr>
          <p:cNvPr id="6" name="Picture 5">
            <a:extLst>
              <a:ext uri="{FF2B5EF4-FFF2-40B4-BE49-F238E27FC236}">
                <a16:creationId xmlns:a16="http://schemas.microsoft.com/office/drawing/2014/main" id="{8AC0954E-7108-4572-83EF-F45EB3FC7569}"/>
              </a:ext>
            </a:extLst>
          </p:cNvPr>
          <p:cNvPicPr>
            <a:picLocks noChangeAspect="1"/>
          </p:cNvPicPr>
          <p:nvPr/>
        </p:nvPicPr>
        <p:blipFill>
          <a:blip r:embed="rId5"/>
          <a:stretch>
            <a:fillRect/>
          </a:stretch>
        </p:blipFill>
        <p:spPr>
          <a:xfrm>
            <a:off x="2500311" y="3929365"/>
            <a:ext cx="4143375" cy="974355"/>
          </a:xfrm>
          <a:prstGeom prst="rect">
            <a:avLst/>
          </a:prstGeom>
        </p:spPr>
      </p:pic>
    </p:spTree>
    <p:custDataLst>
      <p:tags r:id="rId1"/>
    </p:custDataLst>
    <p:extLst>
      <p:ext uri="{BB962C8B-B14F-4D97-AF65-F5344CB8AC3E}">
        <p14:creationId xmlns:p14="http://schemas.microsoft.com/office/powerpoint/2010/main" val="146105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Sequence Number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229676" cy="3073946"/>
          </a:xfrm>
        </p:spPr>
        <p:txBody>
          <a:bodyPr/>
          <a:lstStyle/>
          <a:p>
            <a:pPr marL="0" indent="0" algn="l"/>
            <a:r>
              <a:rPr lang="en-US" sz="1600" dirty="0">
                <a:solidFill>
                  <a:srgbClr val="000000"/>
                </a:solidFill>
              </a:rPr>
              <a:t>An ACL ACE can be deleted or added using the ACL sequence numbers.</a:t>
            </a:r>
          </a:p>
          <a:p>
            <a:pPr marL="285750" indent="-285750" algn="l">
              <a:buFont typeface="Arial" panose="020B0604020202020204" pitchFamily="34" charset="0"/>
              <a:buChar char="•"/>
            </a:pPr>
            <a:r>
              <a:rPr lang="en-US" sz="1600" dirty="0">
                <a:solidFill>
                  <a:srgbClr val="000000"/>
                </a:solidFill>
              </a:rPr>
              <a:t>Use the </a:t>
            </a:r>
            <a:r>
              <a:rPr lang="en-US" sz="1600" b="1" dirty="0" err="1">
                <a:solidFill>
                  <a:srgbClr val="000000"/>
                </a:solidFill>
              </a:rPr>
              <a:t>ip</a:t>
            </a:r>
            <a:r>
              <a:rPr lang="en-US" sz="1600" b="1" dirty="0">
                <a:solidFill>
                  <a:srgbClr val="000000"/>
                </a:solidFill>
              </a:rPr>
              <a:t> access-list standard</a:t>
            </a:r>
            <a:r>
              <a:rPr lang="en-US" sz="1600" dirty="0">
                <a:solidFill>
                  <a:srgbClr val="000000"/>
                </a:solidFill>
              </a:rPr>
              <a:t> command to edit an ACL. </a:t>
            </a:r>
          </a:p>
          <a:p>
            <a:pPr marL="285750" indent="-285750" algn="l">
              <a:buFont typeface="Arial" panose="020B0604020202020204" pitchFamily="34" charset="0"/>
              <a:buChar char="•"/>
            </a:pPr>
            <a:r>
              <a:rPr lang="en-US" sz="1600" dirty="0">
                <a:solidFill>
                  <a:srgbClr val="000000"/>
                </a:solidFill>
              </a:rPr>
              <a:t>Statements cannot be overwritten using an existing sequence number. The current statement must be deleted first with the </a:t>
            </a:r>
            <a:r>
              <a:rPr lang="en-US" sz="1600" b="1" dirty="0">
                <a:solidFill>
                  <a:srgbClr val="000000"/>
                </a:solidFill>
              </a:rPr>
              <a:t>no 10</a:t>
            </a:r>
            <a:r>
              <a:rPr lang="en-US" sz="1600" dirty="0">
                <a:solidFill>
                  <a:srgbClr val="000000"/>
                </a:solidFill>
              </a:rPr>
              <a:t> command. Then the correct ACE can be added using sequence number.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A36AF0E4-C501-487A-BE81-3C615B244553}"/>
              </a:ext>
            </a:extLst>
          </p:cNvPr>
          <p:cNvPicPr>
            <a:picLocks noChangeAspect="1"/>
          </p:cNvPicPr>
          <p:nvPr/>
        </p:nvPicPr>
        <p:blipFill>
          <a:blip r:embed="rId4"/>
          <a:stretch>
            <a:fillRect/>
          </a:stretch>
        </p:blipFill>
        <p:spPr>
          <a:xfrm>
            <a:off x="4778203" y="875692"/>
            <a:ext cx="3933825" cy="952500"/>
          </a:xfrm>
          <a:prstGeom prst="rect">
            <a:avLst/>
          </a:prstGeom>
        </p:spPr>
      </p:pic>
      <p:pic>
        <p:nvPicPr>
          <p:cNvPr id="6" name="Picture 5">
            <a:extLst>
              <a:ext uri="{FF2B5EF4-FFF2-40B4-BE49-F238E27FC236}">
                <a16:creationId xmlns:a16="http://schemas.microsoft.com/office/drawing/2014/main" id="{BF5389D6-EE99-4FDA-916D-14E67A5CD925}"/>
              </a:ext>
            </a:extLst>
          </p:cNvPr>
          <p:cNvPicPr>
            <a:picLocks noChangeAspect="1"/>
          </p:cNvPicPr>
          <p:nvPr/>
        </p:nvPicPr>
        <p:blipFill>
          <a:blip r:embed="rId5"/>
          <a:stretch>
            <a:fillRect/>
          </a:stretch>
        </p:blipFill>
        <p:spPr>
          <a:xfrm>
            <a:off x="4778203" y="1972047"/>
            <a:ext cx="3933825" cy="1957318"/>
          </a:xfrm>
          <a:prstGeom prst="rect">
            <a:avLst/>
          </a:prstGeom>
        </p:spPr>
      </p:pic>
    </p:spTree>
    <p:custDataLst>
      <p:tags r:id="rId1"/>
    </p:custDataLst>
    <p:extLst>
      <p:ext uri="{BB962C8B-B14F-4D97-AF65-F5344CB8AC3E}">
        <p14:creationId xmlns:p14="http://schemas.microsoft.com/office/powerpoint/2010/main" val="305624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Secure VTY with Standard ACL</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Secure VTY Access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230836"/>
          </a:xfrm>
        </p:spPr>
        <p:txBody>
          <a:bodyPr/>
          <a:lstStyle/>
          <a:p>
            <a:pPr marL="0" indent="0" algn="l"/>
            <a:r>
              <a:rPr lang="en-US" sz="1600" dirty="0">
                <a:solidFill>
                  <a:srgbClr val="000000"/>
                </a:solidFill>
              </a:rPr>
              <a:t>This example demonstrates how to configure an ACL to filter </a:t>
            </a:r>
            <a:r>
              <a:rPr lang="en-US" sz="1600" dirty="0" err="1">
                <a:solidFill>
                  <a:srgbClr val="000000"/>
                </a:solidFill>
              </a:rPr>
              <a:t>vty</a:t>
            </a:r>
            <a:r>
              <a:rPr lang="en-US" sz="1600" dirty="0">
                <a:solidFill>
                  <a:srgbClr val="000000"/>
                </a:solidFill>
              </a:rPr>
              <a:t> traffic.</a:t>
            </a:r>
          </a:p>
          <a:p>
            <a:pPr marL="285750" indent="-285750" algn="l">
              <a:buFont typeface="Arial" panose="020B0604020202020204" pitchFamily="34" charset="0"/>
              <a:buChar char="•"/>
            </a:pPr>
            <a:r>
              <a:rPr lang="en-US" sz="1600" dirty="0">
                <a:solidFill>
                  <a:srgbClr val="000000"/>
                </a:solidFill>
              </a:rPr>
              <a:t>First, a local database entry for a user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class </a:t>
            </a:r>
            <a:r>
              <a:rPr lang="en-US" sz="1600" dirty="0">
                <a:solidFill>
                  <a:srgbClr val="000000"/>
                </a:solidFill>
              </a:rPr>
              <a:t>is configured.</a:t>
            </a:r>
          </a:p>
          <a:p>
            <a:pPr marL="285750" indent="-285750" algn="l">
              <a:buFont typeface="Arial" panose="020B0604020202020204" pitchFamily="34" charset="0"/>
              <a:buChar char="•"/>
            </a:pPr>
            <a:r>
              <a:rPr lang="en-US" sz="1600" dirty="0">
                <a:solidFill>
                  <a:srgbClr val="000000"/>
                </a:solidFill>
              </a:rPr>
              <a:t>The </a:t>
            </a:r>
            <a:r>
              <a:rPr lang="en-US" sz="1600" dirty="0" err="1">
                <a:solidFill>
                  <a:srgbClr val="000000"/>
                </a:solidFill>
              </a:rPr>
              <a:t>vty</a:t>
            </a:r>
            <a:r>
              <a:rPr lang="en-US" sz="1600" dirty="0">
                <a:solidFill>
                  <a:srgbClr val="000000"/>
                </a:solidFill>
              </a:rPr>
              <a:t> lines on R1 are configured to use the local database for authentication, permit SSH traffic, and use the ADMIN-HOST ACL to restrict traffic.</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499EEB-5FEB-4E4F-8891-8C0C13CFEE19}"/>
              </a:ext>
            </a:extLst>
          </p:cNvPr>
          <p:cNvPicPr>
            <a:picLocks noChangeAspect="1"/>
          </p:cNvPicPr>
          <p:nvPr/>
        </p:nvPicPr>
        <p:blipFill>
          <a:blip r:embed="rId4"/>
          <a:stretch>
            <a:fillRect/>
          </a:stretch>
        </p:blipFill>
        <p:spPr>
          <a:xfrm>
            <a:off x="2209799" y="2086255"/>
            <a:ext cx="4724400" cy="2333625"/>
          </a:xfrm>
          <a:prstGeom prst="rect">
            <a:avLst/>
          </a:prstGeom>
        </p:spPr>
      </p:pic>
    </p:spTree>
    <p:custDataLst>
      <p:tags r:id="rId1"/>
    </p:custDataLst>
    <p:extLst>
      <p:ext uri="{BB962C8B-B14F-4D97-AF65-F5344CB8AC3E}">
        <p14:creationId xmlns:p14="http://schemas.microsoft.com/office/powerpoint/2010/main" val="195786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Verify the VTY Port is Secured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302421"/>
          </a:xfrm>
        </p:spPr>
        <p:txBody>
          <a:bodyPr/>
          <a:lstStyle/>
          <a:p>
            <a:pPr marL="0" indent="0" algn="l"/>
            <a:r>
              <a:rPr lang="en-US" sz="1600" dirty="0">
                <a:solidFill>
                  <a:srgbClr val="000000"/>
                </a:solidFill>
              </a:rPr>
              <a:t>After an ACL to restrict access to the </a:t>
            </a:r>
            <a:r>
              <a:rPr lang="en-US" sz="1600" dirty="0" err="1">
                <a:solidFill>
                  <a:srgbClr val="000000"/>
                </a:solidFill>
              </a:rPr>
              <a:t>vty</a:t>
            </a:r>
            <a:r>
              <a:rPr lang="en-US" sz="1600" dirty="0">
                <a:solidFill>
                  <a:srgbClr val="000000"/>
                </a:solidFill>
              </a:rPr>
              <a:t> lines is configured, it is important to verify it works as expected.</a:t>
            </a:r>
          </a:p>
          <a:p>
            <a:pPr marL="0" indent="0" algn="l"/>
            <a:endParaRPr lang="en-US" sz="1600" dirty="0">
              <a:solidFill>
                <a:srgbClr val="000000"/>
              </a:solidFill>
            </a:endParaRPr>
          </a:p>
          <a:p>
            <a:pPr marL="0" indent="0" algn="l"/>
            <a:r>
              <a:rPr lang="en-US" sz="1600" dirty="0">
                <a:solidFill>
                  <a:srgbClr val="000000"/>
                </a:solidFill>
              </a:rPr>
              <a:t>To verify the ACL statistics, issue the </a:t>
            </a:r>
            <a:r>
              <a:rPr lang="en-US" sz="1600" b="1" dirty="0">
                <a:solidFill>
                  <a:srgbClr val="000000"/>
                </a:solidFill>
              </a:rPr>
              <a:t>show access-lists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The match in the permit line of the output is a result of a successful SSH connection by host with IP address 192.168.10.10. </a:t>
            </a:r>
          </a:p>
          <a:p>
            <a:pPr marL="285750" indent="-285750" algn="l">
              <a:buFont typeface="Arial" panose="020B0604020202020204" pitchFamily="34" charset="0"/>
              <a:buChar char="•"/>
            </a:pPr>
            <a:r>
              <a:rPr lang="en-US" sz="1600" dirty="0">
                <a:solidFill>
                  <a:srgbClr val="000000"/>
                </a:solidFill>
              </a:rPr>
              <a:t>The match in the deny statement is due to the failed attempt to create a SSH connection from a device on another network.</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20089A43-24DD-404C-B3D0-B41B7103795E}"/>
              </a:ext>
            </a:extLst>
          </p:cNvPr>
          <p:cNvPicPr>
            <a:picLocks noChangeAspect="1"/>
          </p:cNvPicPr>
          <p:nvPr/>
        </p:nvPicPr>
        <p:blipFill>
          <a:blip r:embed="rId4"/>
          <a:stretch>
            <a:fillRect/>
          </a:stretch>
        </p:blipFill>
        <p:spPr>
          <a:xfrm>
            <a:off x="862011" y="3157840"/>
            <a:ext cx="7419975" cy="1543050"/>
          </a:xfrm>
          <a:prstGeom prst="rect">
            <a:avLst/>
          </a:prstGeom>
        </p:spPr>
      </p:pic>
    </p:spTree>
    <p:custDataLst>
      <p:tags r:id="rId1"/>
    </p:custDataLst>
    <p:extLst>
      <p:ext uri="{BB962C8B-B14F-4D97-AF65-F5344CB8AC3E}">
        <p14:creationId xmlns:p14="http://schemas.microsoft.com/office/powerpoint/2010/main" val="203564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54238"/>
            <a:ext cx="7848344" cy="1363562"/>
          </a:xfrm>
        </p:spPr>
        <p:txBody>
          <a:bodyPr/>
          <a:lstStyle/>
          <a:p>
            <a:r>
              <a:rPr lang="en-US" dirty="0">
                <a:solidFill>
                  <a:schemeClr val="accent5">
                    <a:lumMod val="40000"/>
                    <a:lumOff val="60000"/>
                  </a:schemeClr>
                </a:solidFill>
              </a:rPr>
              <a:t>Configure Extended IPv4 ACLs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800" dirty="0">
                <a:solidFill>
                  <a:srgbClr val="000000"/>
                </a:solidFill>
              </a:rPr>
              <a:t>Extended ACLs provide a greater degree of control. They can filter on source address, destination address, protocol (i.e., IP, TCP, UDP, ICMP), and port number.</a:t>
            </a:r>
          </a:p>
          <a:p>
            <a:pPr marL="0" indent="0" algn="l"/>
            <a:endParaRPr lang="en-US" sz="1800" dirty="0">
              <a:solidFill>
                <a:srgbClr val="000000"/>
              </a:solidFill>
            </a:endParaRPr>
          </a:p>
          <a:p>
            <a:pPr marL="0" indent="0" algn="l"/>
            <a:r>
              <a:rPr lang="en-US" sz="1800" dirty="0">
                <a:solidFill>
                  <a:srgbClr val="000000"/>
                </a:solidFill>
              </a:rPr>
              <a:t>Extended ACLs can be created as:</a:t>
            </a:r>
          </a:p>
          <a:p>
            <a:pPr marL="285750" indent="-285750" algn="l">
              <a:buFont typeface="Arial" panose="020B0604020202020204" pitchFamily="34" charset="0"/>
              <a:buChar char="•"/>
            </a:pPr>
            <a:r>
              <a:rPr lang="en-US" sz="1600" b="1" dirty="0">
                <a:solidFill>
                  <a:srgbClr val="000000"/>
                </a:solidFill>
              </a:rPr>
              <a:t>Numbered Extended ACL</a:t>
            </a:r>
            <a:r>
              <a:rPr lang="en-US" sz="1600" dirty="0">
                <a:solidFill>
                  <a:srgbClr val="000000"/>
                </a:solidFill>
              </a:rPr>
              <a:t> - Created using the </a:t>
            </a:r>
            <a:r>
              <a:rPr lang="en-US" sz="1600" b="1" dirty="0">
                <a:solidFill>
                  <a:srgbClr val="000000"/>
                </a:solidFill>
              </a:rPr>
              <a:t>access-list</a:t>
            </a:r>
            <a:r>
              <a:rPr lang="en-US" sz="1600" dirty="0">
                <a:solidFill>
                  <a:srgbClr val="000000"/>
                </a:solidFill>
              </a:rPr>
              <a:t> </a:t>
            </a:r>
            <a:r>
              <a:rPr lang="en-US" sz="1600" i="1" dirty="0">
                <a:solidFill>
                  <a:srgbClr val="000000"/>
                </a:solidFill>
              </a:rPr>
              <a:t>access-list-number</a:t>
            </a:r>
            <a:r>
              <a:rPr lang="en-US" sz="1600" dirty="0">
                <a:solidFill>
                  <a:srgbClr val="000000"/>
                </a:solidFill>
              </a:rPr>
              <a:t> global configuration command.</a:t>
            </a:r>
          </a:p>
          <a:p>
            <a:pPr marL="285750" indent="-285750" algn="l">
              <a:buFont typeface="Arial" panose="020B0604020202020204" pitchFamily="34" charset="0"/>
              <a:buChar char="•"/>
            </a:pPr>
            <a:r>
              <a:rPr lang="en-US" sz="1600" b="1" dirty="0">
                <a:solidFill>
                  <a:srgbClr val="000000"/>
                </a:solidFill>
              </a:rPr>
              <a:t>Named Extended ACL</a:t>
            </a:r>
            <a:r>
              <a:rPr lang="en-US" sz="1600" dirty="0">
                <a:solidFill>
                  <a:srgbClr val="000000"/>
                </a:solidFill>
              </a:rPr>
              <a:t> - Created using the </a:t>
            </a:r>
            <a:r>
              <a:rPr lang="en-US" sz="1600" b="1" dirty="0" err="1">
                <a:solidFill>
                  <a:srgbClr val="000000"/>
                </a:solidFill>
              </a:rPr>
              <a:t>ip</a:t>
            </a:r>
            <a:r>
              <a:rPr lang="en-US" sz="1600" b="1" dirty="0">
                <a:solidFill>
                  <a:srgbClr val="000000"/>
                </a:solidFill>
              </a:rPr>
              <a:t> access-list extended</a:t>
            </a:r>
            <a:r>
              <a:rPr lang="en-US" sz="1600" dirty="0">
                <a:solidFill>
                  <a:srgbClr val="000000"/>
                </a:solidFill>
              </a:rPr>
              <a:t> </a:t>
            </a:r>
            <a:r>
              <a:rPr lang="en-US" sz="1600" i="1" dirty="0">
                <a:solidFill>
                  <a:srgbClr val="000000"/>
                </a:solidFill>
              </a:rPr>
              <a:t>access-list-name</a:t>
            </a:r>
            <a:r>
              <a:rPr lang="en-US" sz="1600" dirty="0">
                <a:solidFill>
                  <a:srgbClr val="000000"/>
                </a:solidFill>
              </a:rPr>
              <a:t>.</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35284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2430041"/>
          </a:xfrm>
        </p:spPr>
        <p:txBody>
          <a:bodyPr/>
          <a:lstStyle/>
          <a:p>
            <a:pPr marL="0" indent="0" algn="l"/>
            <a:r>
              <a:rPr lang="en-US" sz="1600" dirty="0">
                <a:solidFill>
                  <a:srgbClr val="000000"/>
                </a:solidFill>
              </a:rPr>
              <a:t>Selecting a protocol influences port options. Many TCP port options are available, as shown in the output.</a:t>
            </a:r>
          </a:p>
        </p:txBody>
      </p:sp>
      <p:pic>
        <p:nvPicPr>
          <p:cNvPr id="6" name="Picture 5">
            <a:extLst>
              <a:ext uri="{FF2B5EF4-FFF2-40B4-BE49-F238E27FC236}">
                <a16:creationId xmlns:a16="http://schemas.microsoft.com/office/drawing/2014/main" id="{CBE7CF15-8EE0-4998-87B9-3B307BF0495B}"/>
              </a:ext>
            </a:extLst>
          </p:cNvPr>
          <p:cNvPicPr>
            <a:picLocks noChangeAspect="1"/>
          </p:cNvPicPr>
          <p:nvPr/>
        </p:nvPicPr>
        <p:blipFill>
          <a:blip r:embed="rId4"/>
          <a:stretch>
            <a:fillRect/>
          </a:stretch>
        </p:blipFill>
        <p:spPr>
          <a:xfrm>
            <a:off x="4172744" y="365918"/>
            <a:ext cx="2355562" cy="4350053"/>
          </a:xfrm>
          <a:prstGeom prst="rect">
            <a:avLst/>
          </a:prstGeom>
        </p:spPr>
      </p:pic>
    </p:spTree>
    <p:custDataLst>
      <p:tags r:id="rId1"/>
    </p:custDataLst>
    <p:extLst>
      <p:ext uri="{BB962C8B-B14F-4D97-AF65-F5344CB8AC3E}">
        <p14:creationId xmlns:p14="http://schemas.microsoft.com/office/powerpoint/2010/main" val="8084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Filtering</a:t>
            </a:r>
          </a:p>
        </p:txBody>
      </p:sp>
      <p:sp>
        <p:nvSpPr>
          <p:cNvPr id="5" name="Content Placeholder 4">
            <a:extLst>
              <a:ext uri="{FF2B5EF4-FFF2-40B4-BE49-F238E27FC236}">
                <a16:creationId xmlns:a16="http://schemas.microsoft.com/office/drawing/2014/main" id="{C788ABE6-BB6E-DC4B-A849-9C7CB13E345C}"/>
              </a:ext>
            </a:extLst>
          </p:cNvPr>
          <p:cNvSpPr>
            <a:spLocks noGrp="1"/>
          </p:cNvSpPr>
          <p:nvPr>
            <p:ph idx="1"/>
          </p:nvPr>
        </p:nvSpPr>
        <p:spPr>
          <a:xfrm>
            <a:off x="474663" y="731837"/>
            <a:ext cx="4413426" cy="3689897"/>
          </a:xfrm>
        </p:spPr>
        <p:txBody>
          <a:bodyPr/>
          <a:lstStyle/>
          <a:p>
            <a:pPr marL="342900" indent="-342900" algn="l">
              <a:buFont typeface="Arial" panose="020B0604020202020204" pitchFamily="34" charset="0"/>
              <a:buChar char="•"/>
            </a:pPr>
            <a:r>
              <a:rPr lang="en-US" sz="1600" dirty="0">
                <a:solidFill>
                  <a:srgbClr val="000000"/>
                </a:solidFill>
              </a:rPr>
              <a:t>Packet filtering controls access to a network by analyzing the incoming and/or outgoing packets and forwarding them or discarding them based on given criteria. </a:t>
            </a:r>
          </a:p>
          <a:p>
            <a:pPr marL="342900" indent="-342900" algn="l">
              <a:buFont typeface="Arial" panose="020B0604020202020204" pitchFamily="34" charset="0"/>
              <a:buChar char="•"/>
            </a:pPr>
            <a:r>
              <a:rPr lang="en-US" sz="1600" dirty="0">
                <a:solidFill>
                  <a:srgbClr val="000000"/>
                </a:solidFill>
              </a:rPr>
              <a:t>Packet filtering can occur at Layer 3 or Layer 4.</a:t>
            </a:r>
          </a:p>
          <a:p>
            <a:pPr marL="342900" indent="-342900" algn="l">
              <a:buFont typeface="Arial" panose="020B0604020202020204" pitchFamily="34" charset="0"/>
              <a:buChar char="•"/>
            </a:pPr>
            <a:r>
              <a:rPr lang="en-US" sz="1600" dirty="0">
                <a:solidFill>
                  <a:srgbClr val="000000"/>
                </a:solidFill>
              </a:rPr>
              <a:t>Cisco routers support two types of ACLs:</a:t>
            </a:r>
          </a:p>
          <a:p>
            <a:pPr marL="415985" lvl="1" indent="-342900">
              <a:buFont typeface="Arial" panose="020B0604020202020204" pitchFamily="34" charset="0"/>
              <a:buChar char="•"/>
            </a:pPr>
            <a:r>
              <a:rPr lang="en-US" b="1" dirty="0">
                <a:solidFill>
                  <a:srgbClr val="000000"/>
                </a:solidFill>
              </a:rPr>
              <a:t>Standard ACLs</a:t>
            </a:r>
            <a:r>
              <a:rPr lang="en-US" dirty="0">
                <a:solidFill>
                  <a:srgbClr val="000000"/>
                </a:solidFill>
              </a:rPr>
              <a:t> - ACLs only filter at Layer 3 using the source IPv4 address only.</a:t>
            </a:r>
          </a:p>
          <a:p>
            <a:pPr marL="415985" lvl="1" indent="-342900">
              <a:buFont typeface="Arial" panose="020B0604020202020204" pitchFamily="34" charset="0"/>
              <a:buChar char="•"/>
            </a:pPr>
            <a:r>
              <a:rPr lang="en-US" b="1" dirty="0">
                <a:solidFill>
                  <a:srgbClr val="000000"/>
                </a:solidFill>
              </a:rPr>
              <a:t>Extended ACLs</a:t>
            </a:r>
            <a:r>
              <a:rPr lang="en-US" dirty="0">
                <a:solidFill>
                  <a:srgbClr val="000000"/>
                </a:solidFill>
              </a:rPr>
              <a:t> - ACLs filter at Layer 3 using the source and / or destination IPv4 address. They can also filter at Layer 4 using TCP, UDP ports, and optional protocol type information for finer control.</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7402CCE3-4351-8549-A66A-6E5ECEADD2BF}"/>
              </a:ext>
            </a:extLst>
          </p:cNvPr>
          <p:cNvPicPr>
            <a:picLocks noChangeAspect="1"/>
          </p:cNvPicPr>
          <p:nvPr/>
        </p:nvPicPr>
        <p:blipFill>
          <a:blip r:embed="rId4"/>
          <a:stretch>
            <a:fillRect/>
          </a:stretch>
        </p:blipFill>
        <p:spPr>
          <a:xfrm>
            <a:off x="4868199" y="1154561"/>
            <a:ext cx="4121802" cy="2998611"/>
          </a:xfrm>
          <a:prstGeom prst="rect">
            <a:avLst/>
          </a:prstGeom>
        </p:spPr>
      </p:pic>
    </p:spTree>
    <p:custDataLst>
      <p:tags r:id="rId1"/>
    </p:custDataLst>
    <p:extLst>
      <p:ext uri="{BB962C8B-B14F-4D97-AF65-F5344CB8AC3E}">
        <p14:creationId xmlns:p14="http://schemas.microsoft.com/office/powerpoint/2010/main" val="41723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Apply a Numbered Extended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67974"/>
          </a:xfrm>
        </p:spPr>
        <p:txBody>
          <a:bodyPr/>
          <a:lstStyle/>
          <a:p>
            <a:pPr marL="0" indent="0" algn="l"/>
            <a:r>
              <a:rPr lang="en-US" sz="1600" dirty="0">
                <a:solidFill>
                  <a:srgbClr val="000000"/>
                </a:solidFill>
              </a:rPr>
              <a:t>In this example, the ACL permits both HTTP and HTTPS traffic from the 192.168.10.0 network to go to any destination.</a:t>
            </a:r>
          </a:p>
          <a:p>
            <a:pPr marL="0" indent="0" algn="l"/>
            <a:endParaRPr lang="en-US" sz="1600" dirty="0">
              <a:solidFill>
                <a:srgbClr val="000000"/>
              </a:solidFill>
            </a:endParaRPr>
          </a:p>
          <a:p>
            <a:pPr marL="0" indent="0" algn="l"/>
            <a:r>
              <a:rPr lang="en-US" sz="1600" dirty="0">
                <a:solidFill>
                  <a:srgbClr val="000000"/>
                </a:solidFill>
              </a:rPr>
              <a:t>Extended ACLs can be applied in various locations. However, they are commonly applied close to the source. Here ACL 110 is applied inbound on the R1 G0/0/0 interface.</a:t>
            </a:r>
          </a:p>
        </p:txBody>
      </p:sp>
      <p:pic>
        <p:nvPicPr>
          <p:cNvPr id="5" name="Picture 4">
            <a:extLst>
              <a:ext uri="{FF2B5EF4-FFF2-40B4-BE49-F238E27FC236}">
                <a16:creationId xmlns:a16="http://schemas.microsoft.com/office/drawing/2014/main" id="{0BF63D50-4D61-4E44-A590-992B92BABE16}"/>
              </a:ext>
            </a:extLst>
          </p:cNvPr>
          <p:cNvPicPr>
            <a:picLocks noChangeAspect="1"/>
          </p:cNvPicPr>
          <p:nvPr/>
        </p:nvPicPr>
        <p:blipFill>
          <a:blip r:embed="rId4"/>
          <a:stretch>
            <a:fillRect/>
          </a:stretch>
        </p:blipFill>
        <p:spPr>
          <a:xfrm>
            <a:off x="1876424" y="2634320"/>
            <a:ext cx="5391150" cy="1171575"/>
          </a:xfrm>
          <a:prstGeom prst="rect">
            <a:avLst/>
          </a:prstGeom>
        </p:spPr>
      </p:pic>
    </p:spTree>
    <p:custDataLst>
      <p:tags r:id="rId1"/>
    </p:custDataLst>
    <p:extLst>
      <p:ext uri="{BB962C8B-B14F-4D97-AF65-F5344CB8AC3E}">
        <p14:creationId xmlns:p14="http://schemas.microsoft.com/office/powerpoint/2010/main" val="342850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TCP can also perform basic stateful firewall services using the TCP </a:t>
            </a:r>
            <a:r>
              <a:rPr lang="en-US" sz="1600" b="1" dirty="0">
                <a:solidFill>
                  <a:srgbClr val="000000"/>
                </a:solidFill>
              </a:rPr>
              <a:t>established</a:t>
            </a:r>
            <a:r>
              <a:rPr lang="en-US" sz="1600" dirty="0">
                <a:solidFill>
                  <a:srgbClr val="000000"/>
                </a:solidFill>
              </a:rPr>
              <a:t> keyword.</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established</a:t>
            </a:r>
            <a:r>
              <a:rPr lang="en-US" sz="1600" dirty="0">
                <a:solidFill>
                  <a:srgbClr val="000000"/>
                </a:solidFill>
              </a:rPr>
              <a:t> keyword enables inside traffic to exit the inside private network and permits the returning reply traffic to enter the inside private network.</a:t>
            </a:r>
          </a:p>
          <a:p>
            <a:pPr marL="285750" indent="-285750" algn="l">
              <a:buFont typeface="Arial" panose="020B0604020202020204" pitchFamily="34" charset="0"/>
              <a:buChar char="•"/>
            </a:pPr>
            <a:r>
              <a:rPr lang="en-US" sz="1600" dirty="0">
                <a:solidFill>
                  <a:srgbClr val="000000"/>
                </a:solidFill>
              </a:rPr>
              <a:t>TCP traffic generated by an outside host and attempting to communicate with an inside host is denied.</a:t>
            </a:r>
          </a:p>
        </p:txBody>
      </p:sp>
      <p:pic>
        <p:nvPicPr>
          <p:cNvPr id="5" name="Picture 4">
            <a:extLst>
              <a:ext uri="{FF2B5EF4-FFF2-40B4-BE49-F238E27FC236}">
                <a16:creationId xmlns:a16="http://schemas.microsoft.com/office/drawing/2014/main" id="{9F64C557-2052-4223-9B59-E0A0DAA5A51A}"/>
              </a:ext>
            </a:extLst>
          </p:cNvPr>
          <p:cNvPicPr>
            <a:picLocks noChangeAspect="1"/>
          </p:cNvPicPr>
          <p:nvPr/>
        </p:nvPicPr>
        <p:blipFill>
          <a:blip r:embed="rId4"/>
          <a:stretch>
            <a:fillRect/>
          </a:stretch>
        </p:blipFill>
        <p:spPr>
          <a:xfrm>
            <a:off x="1801791" y="2301765"/>
            <a:ext cx="4563150" cy="2488453"/>
          </a:xfrm>
          <a:prstGeom prst="rect">
            <a:avLst/>
          </a:prstGeom>
        </p:spPr>
      </p:pic>
    </p:spTree>
    <p:custDataLst>
      <p:tags r:id="rId1"/>
    </p:custDataLst>
    <p:extLst>
      <p:ext uri="{BB962C8B-B14F-4D97-AF65-F5344CB8AC3E}">
        <p14:creationId xmlns:p14="http://schemas.microsoft.com/office/powerpoint/2010/main" val="19099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ACL 120 is configured to only permit returning web traffic to the inside hosts. The ACL is then applied outbound on the R1 G0/0/0 interface. </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shows that inside hosts are accessing the secure web resources from the internet. </a:t>
            </a:r>
          </a:p>
          <a:p>
            <a:pPr marL="73085" lvl="1" indent="0">
              <a:buNone/>
            </a:pPr>
            <a:r>
              <a:rPr lang="en-US" b="1" dirty="0">
                <a:solidFill>
                  <a:srgbClr val="000000"/>
                </a:solidFill>
              </a:rPr>
              <a:t>Note</a:t>
            </a:r>
            <a:r>
              <a:rPr lang="en-US" dirty="0">
                <a:solidFill>
                  <a:srgbClr val="000000"/>
                </a:solidFill>
              </a:rPr>
              <a:t>: A match occurs if the returning TCP segment has the ACK or reset (RST) flag bits set, indicating that the packet belongs to an existing connection.</a:t>
            </a:r>
          </a:p>
        </p:txBody>
      </p:sp>
      <p:pic>
        <p:nvPicPr>
          <p:cNvPr id="2" name="Picture 1">
            <a:extLst>
              <a:ext uri="{FF2B5EF4-FFF2-40B4-BE49-F238E27FC236}">
                <a16:creationId xmlns:a16="http://schemas.microsoft.com/office/drawing/2014/main" id="{FDD912CF-D5BE-47F4-83A6-3E730309F8A6}"/>
              </a:ext>
            </a:extLst>
          </p:cNvPr>
          <p:cNvPicPr>
            <a:picLocks noChangeAspect="1"/>
          </p:cNvPicPr>
          <p:nvPr/>
        </p:nvPicPr>
        <p:blipFill>
          <a:blip r:embed="rId4"/>
          <a:stretch>
            <a:fillRect/>
          </a:stretch>
        </p:blipFill>
        <p:spPr>
          <a:xfrm>
            <a:off x="1676399" y="2571750"/>
            <a:ext cx="5791200" cy="2133600"/>
          </a:xfrm>
          <a:prstGeom prst="rect">
            <a:avLst/>
          </a:prstGeom>
        </p:spPr>
      </p:pic>
    </p:spTree>
    <p:custDataLst>
      <p:tags r:id="rId1"/>
    </p:custDataLst>
    <p:extLst>
      <p:ext uri="{BB962C8B-B14F-4D97-AF65-F5344CB8AC3E}">
        <p14:creationId xmlns:p14="http://schemas.microsoft.com/office/powerpoint/2010/main" val="179478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Named Extended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Naming an ACL makes it easier to understand its function. To create a named extended ACL, use the </a:t>
            </a:r>
            <a:r>
              <a:rPr lang="en-US" sz="1600" b="1" dirty="0" err="1">
                <a:solidFill>
                  <a:srgbClr val="000000"/>
                </a:solidFill>
              </a:rPr>
              <a:t>ip</a:t>
            </a:r>
            <a:r>
              <a:rPr lang="en-US" sz="1600" b="1" dirty="0">
                <a:solidFill>
                  <a:srgbClr val="000000"/>
                </a:solidFill>
              </a:rPr>
              <a:t> access-list extended </a:t>
            </a:r>
            <a:r>
              <a:rPr lang="en-US" sz="1600" dirty="0">
                <a:solidFill>
                  <a:srgbClr val="000000"/>
                </a:solidFill>
              </a:rPr>
              <a:t>configuration command.</a:t>
            </a:r>
          </a:p>
          <a:p>
            <a:pPr marL="0" indent="0" algn="l"/>
            <a:endParaRPr lang="en-US" sz="1600" dirty="0">
              <a:solidFill>
                <a:srgbClr val="000000"/>
              </a:solidFill>
            </a:endParaRPr>
          </a:p>
          <a:p>
            <a:pPr marL="0" indent="0" algn="l"/>
            <a:r>
              <a:rPr lang="en-US" sz="1600" dirty="0">
                <a:solidFill>
                  <a:srgbClr val="000000"/>
                </a:solidFill>
              </a:rPr>
              <a:t>In the example, a named extended ACL called NO-FTP-ACCESS is created and the prompt changed to named extended ACL configuration mode. ACE statements are entered in the named extended ACL sub configuration mode.</a:t>
            </a:r>
          </a:p>
        </p:txBody>
      </p:sp>
      <p:pic>
        <p:nvPicPr>
          <p:cNvPr id="2" name="Picture 1">
            <a:extLst>
              <a:ext uri="{FF2B5EF4-FFF2-40B4-BE49-F238E27FC236}">
                <a16:creationId xmlns:a16="http://schemas.microsoft.com/office/drawing/2014/main" id="{6F725856-2905-4FB1-806B-0FA181A9D225}"/>
              </a:ext>
            </a:extLst>
          </p:cNvPr>
          <p:cNvPicPr>
            <a:picLocks noChangeAspect="1"/>
          </p:cNvPicPr>
          <p:nvPr/>
        </p:nvPicPr>
        <p:blipFill>
          <a:blip r:embed="rId4"/>
          <a:stretch>
            <a:fillRect/>
          </a:stretch>
        </p:blipFill>
        <p:spPr>
          <a:xfrm>
            <a:off x="2452686" y="2571750"/>
            <a:ext cx="4238625" cy="276225"/>
          </a:xfrm>
          <a:prstGeom prst="rect">
            <a:avLst/>
          </a:prstGeom>
        </p:spPr>
      </p:pic>
      <p:pic>
        <p:nvPicPr>
          <p:cNvPr id="7" name="Picture 6">
            <a:extLst>
              <a:ext uri="{FF2B5EF4-FFF2-40B4-BE49-F238E27FC236}">
                <a16:creationId xmlns:a16="http://schemas.microsoft.com/office/drawing/2014/main" id="{8FA4809B-8A5F-4D88-8D50-F66C6DFBCBB3}"/>
              </a:ext>
            </a:extLst>
          </p:cNvPr>
          <p:cNvPicPr>
            <a:picLocks noChangeAspect="1"/>
          </p:cNvPicPr>
          <p:nvPr/>
        </p:nvPicPr>
        <p:blipFill>
          <a:blip r:embed="rId5"/>
          <a:stretch>
            <a:fillRect/>
          </a:stretch>
        </p:blipFill>
        <p:spPr>
          <a:xfrm>
            <a:off x="2452686" y="3117960"/>
            <a:ext cx="4238625" cy="439769"/>
          </a:xfrm>
          <a:prstGeom prst="rect">
            <a:avLst/>
          </a:prstGeom>
        </p:spPr>
      </p:pic>
    </p:spTree>
    <p:custDataLst>
      <p:tags r:id="rId1"/>
    </p:custDataLst>
    <p:extLst>
      <p:ext uri="{BB962C8B-B14F-4D97-AF65-F5344CB8AC3E}">
        <p14:creationId xmlns:p14="http://schemas.microsoft.com/office/powerpoint/2010/main" val="231473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a:t>
            </a:r>
          </a:p>
        </p:txBody>
      </p:sp>
      <p:sp>
        <p:nvSpPr>
          <p:cNvPr id="9" name="Content Placeholder 3">
            <a:extLst>
              <a:ext uri="{FF2B5EF4-FFF2-40B4-BE49-F238E27FC236}">
                <a16:creationId xmlns:a16="http://schemas.microsoft.com/office/drawing/2014/main" id="{E967DBCA-A436-498A-B38F-B1B3D3822AC2}"/>
              </a:ext>
            </a:extLst>
          </p:cNvPr>
          <p:cNvSpPr>
            <a:spLocks noGrp="1"/>
          </p:cNvSpPr>
          <p:nvPr>
            <p:ph idx="1"/>
          </p:nvPr>
        </p:nvSpPr>
        <p:spPr>
          <a:xfrm>
            <a:off x="431971" y="855418"/>
            <a:ext cx="8280057" cy="1509409"/>
          </a:xfrm>
        </p:spPr>
        <p:txBody>
          <a:bodyPr/>
          <a:lstStyle/>
          <a:p>
            <a:pPr marL="0" indent="0" algn="l"/>
            <a:r>
              <a:rPr lang="en-US" sz="1600" dirty="0">
                <a:solidFill>
                  <a:srgbClr val="000000"/>
                </a:solidFill>
              </a:rPr>
              <a:t>The topology below is used to demonstrate configuring and applying two named extended IPv4 ACLs to an interface:</a:t>
            </a:r>
          </a:p>
          <a:p>
            <a:pPr marL="285750" indent="-285750" algn="l">
              <a:buFont typeface="Arial" panose="020B0604020202020204" pitchFamily="34" charset="0"/>
              <a:buChar char="•"/>
            </a:pPr>
            <a:r>
              <a:rPr lang="en-US" sz="1400" b="1" dirty="0">
                <a:solidFill>
                  <a:srgbClr val="000000"/>
                </a:solidFill>
              </a:rPr>
              <a:t>SURFING</a:t>
            </a:r>
            <a:r>
              <a:rPr lang="en-US" sz="1400" dirty="0">
                <a:solidFill>
                  <a:srgbClr val="000000"/>
                </a:solidFill>
              </a:rPr>
              <a:t> - This will permit inside HTTP and HTTPS traffic to exit to the internet.</a:t>
            </a:r>
          </a:p>
          <a:p>
            <a:pPr marL="285750" indent="-285750" algn="l">
              <a:buFont typeface="Arial" panose="020B0604020202020204" pitchFamily="34" charset="0"/>
              <a:buChar char="•"/>
            </a:pPr>
            <a:r>
              <a:rPr lang="en-US" sz="1400" b="1" dirty="0">
                <a:solidFill>
                  <a:srgbClr val="000000"/>
                </a:solidFill>
              </a:rPr>
              <a:t>BROWSING</a:t>
            </a:r>
            <a:r>
              <a:rPr lang="en-US" sz="1400" dirty="0">
                <a:solidFill>
                  <a:srgbClr val="000000"/>
                </a:solidFill>
              </a:rPr>
              <a:t> - This will only permit returning web traffic to the inside hosts while all other traffic exiting the R1 G0/0/0 interface is implicitly denied.</a:t>
            </a:r>
          </a:p>
        </p:txBody>
      </p:sp>
      <p:pic>
        <p:nvPicPr>
          <p:cNvPr id="8" name="Picture 7">
            <a:extLst>
              <a:ext uri="{FF2B5EF4-FFF2-40B4-BE49-F238E27FC236}">
                <a16:creationId xmlns:a16="http://schemas.microsoft.com/office/drawing/2014/main" id="{9EF0F46F-7CA3-4860-8300-5159F9FB43DD}"/>
              </a:ext>
            </a:extLst>
          </p:cNvPr>
          <p:cNvPicPr>
            <a:picLocks noChangeAspect="1"/>
          </p:cNvPicPr>
          <p:nvPr/>
        </p:nvPicPr>
        <p:blipFill>
          <a:blip r:embed="rId4"/>
          <a:stretch>
            <a:fillRect/>
          </a:stretch>
        </p:blipFill>
        <p:spPr>
          <a:xfrm>
            <a:off x="946359" y="2571750"/>
            <a:ext cx="7251281" cy="1985141"/>
          </a:xfrm>
          <a:prstGeom prst="rect">
            <a:avLst/>
          </a:prstGeom>
        </p:spPr>
      </p:pic>
    </p:spTree>
    <p:custDataLst>
      <p:tags r:id="rId1"/>
    </p:custDataLst>
    <p:extLst>
      <p:ext uri="{BB962C8B-B14F-4D97-AF65-F5344CB8AC3E}">
        <p14:creationId xmlns:p14="http://schemas.microsoft.com/office/powerpoint/2010/main" val="194002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F04B6AE6-1B64-41B3-ACE3-8899CB423D4B}"/>
              </a:ext>
            </a:extLst>
          </p:cNvPr>
          <p:cNvSpPr>
            <a:spLocks noGrp="1"/>
          </p:cNvSpPr>
          <p:nvPr>
            <p:ph idx="1"/>
          </p:nvPr>
        </p:nvSpPr>
        <p:spPr>
          <a:xfrm>
            <a:off x="431972" y="855418"/>
            <a:ext cx="2732570" cy="3223523"/>
          </a:xfrm>
        </p:spPr>
        <p:txBody>
          <a:bodyPr/>
          <a:lstStyle/>
          <a:p>
            <a:pPr marL="285750" indent="-285750" algn="l">
              <a:buFont typeface="Arial" panose="020B0604020202020204" pitchFamily="34" charset="0"/>
              <a:buChar char="•"/>
            </a:pPr>
            <a:r>
              <a:rPr lang="en-US" sz="1400" dirty="0">
                <a:solidFill>
                  <a:srgbClr val="000000"/>
                </a:solidFill>
              </a:rPr>
              <a:t>The SURFING ACL permits HTTP and HTTPS traffic from inside users to exit the G0/0/1 interface connected to the internet. Web traffic returning from the internet is permitted back into the inside private network by the BROWSING ACL.</a:t>
            </a:r>
          </a:p>
          <a:p>
            <a:pPr marL="285750" indent="-285750" algn="l">
              <a:buFont typeface="Arial" panose="020B0604020202020204" pitchFamily="34" charset="0"/>
              <a:buChar char="•"/>
            </a:pPr>
            <a:r>
              <a:rPr lang="en-US" sz="1400" dirty="0">
                <a:solidFill>
                  <a:srgbClr val="000000"/>
                </a:solidFill>
              </a:rPr>
              <a:t>The SURFING ACL is applied inbound and the BROWSING ACL is applied outbound on the R1 G0/0/0 interface.</a:t>
            </a:r>
          </a:p>
        </p:txBody>
      </p:sp>
      <p:pic>
        <p:nvPicPr>
          <p:cNvPr id="2" name="Picture 1">
            <a:extLst>
              <a:ext uri="{FF2B5EF4-FFF2-40B4-BE49-F238E27FC236}">
                <a16:creationId xmlns:a16="http://schemas.microsoft.com/office/drawing/2014/main" id="{66DAAF44-3F93-4C75-AE60-152692426C59}"/>
              </a:ext>
            </a:extLst>
          </p:cNvPr>
          <p:cNvPicPr>
            <a:picLocks noChangeAspect="1"/>
          </p:cNvPicPr>
          <p:nvPr/>
        </p:nvPicPr>
        <p:blipFill>
          <a:blip r:embed="rId4"/>
          <a:stretch>
            <a:fillRect/>
          </a:stretch>
        </p:blipFill>
        <p:spPr>
          <a:xfrm>
            <a:off x="3358978" y="571500"/>
            <a:ext cx="5353050" cy="4000500"/>
          </a:xfrm>
          <a:prstGeom prst="rect">
            <a:avLst/>
          </a:prstGeom>
        </p:spPr>
      </p:pic>
    </p:spTree>
    <p:custDataLst>
      <p:tags r:id="rId1"/>
    </p:custDataLst>
    <p:extLst>
      <p:ext uri="{BB962C8B-B14F-4D97-AF65-F5344CB8AC3E}">
        <p14:creationId xmlns:p14="http://schemas.microsoft.com/office/powerpoint/2010/main" val="165554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05557668-CC7B-43E6-AF38-CE119452011C}"/>
              </a:ext>
            </a:extLst>
          </p:cNvPr>
          <p:cNvSpPr>
            <a:spLocks noGrp="1"/>
          </p:cNvSpPr>
          <p:nvPr>
            <p:ph idx="1"/>
          </p:nvPr>
        </p:nvSpPr>
        <p:spPr>
          <a:xfrm>
            <a:off x="431971" y="855418"/>
            <a:ext cx="8280057" cy="1257161"/>
          </a:xfrm>
        </p:spPr>
        <p:txBody>
          <a:bodyPr/>
          <a:lstStyle/>
          <a:p>
            <a:pPr marL="0" indent="0" algn="l"/>
            <a:r>
              <a:rPr lang="en-US" sz="1600" b="1" dirty="0">
                <a:solidFill>
                  <a:srgbClr val="000000"/>
                </a:solidFill>
              </a:rPr>
              <a:t>The show access-lists</a:t>
            </a:r>
            <a:r>
              <a:rPr lang="en-US" sz="1600" dirty="0">
                <a:solidFill>
                  <a:srgbClr val="000000"/>
                </a:solidFill>
              </a:rPr>
              <a:t> command is used to verify the ACL statistics. Notice that the permit secure HTTPS counters (i.e., eq 443) in the SURFING ACL and the return established counters in the BROWSING ACL have increased.</a:t>
            </a:r>
          </a:p>
        </p:txBody>
      </p:sp>
      <p:pic>
        <p:nvPicPr>
          <p:cNvPr id="2" name="Picture 1">
            <a:extLst>
              <a:ext uri="{FF2B5EF4-FFF2-40B4-BE49-F238E27FC236}">
                <a16:creationId xmlns:a16="http://schemas.microsoft.com/office/drawing/2014/main" id="{C7DC3933-DD1C-4D98-AAF4-A276F387E494}"/>
              </a:ext>
            </a:extLst>
          </p:cNvPr>
          <p:cNvPicPr>
            <a:picLocks noChangeAspect="1"/>
          </p:cNvPicPr>
          <p:nvPr/>
        </p:nvPicPr>
        <p:blipFill>
          <a:blip r:embed="rId4"/>
          <a:stretch>
            <a:fillRect/>
          </a:stretch>
        </p:blipFill>
        <p:spPr>
          <a:xfrm>
            <a:off x="2419350" y="1881187"/>
            <a:ext cx="4305300" cy="1381125"/>
          </a:xfrm>
          <a:prstGeom prst="rect">
            <a:avLst/>
          </a:prstGeom>
        </p:spPr>
      </p:pic>
    </p:spTree>
    <p:custDataLst>
      <p:tags r:id="rId1"/>
    </p:custDataLst>
    <p:extLst>
      <p:ext uri="{BB962C8B-B14F-4D97-AF65-F5344CB8AC3E}">
        <p14:creationId xmlns:p14="http://schemas.microsoft.com/office/powerpoint/2010/main" val="161745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Two named extended ACLs will be created:</a:t>
            </a:r>
          </a:p>
          <a:p>
            <a:pPr marL="285750" indent="-285750" algn="l">
              <a:buFont typeface="Arial" panose="020B0604020202020204" pitchFamily="34" charset="0"/>
              <a:buChar char="•"/>
            </a:pPr>
            <a:r>
              <a:rPr lang="en-US" sz="1400" b="1" dirty="0">
                <a:solidFill>
                  <a:srgbClr val="000000"/>
                </a:solidFill>
              </a:rPr>
              <a:t>PERMIT-PC1</a:t>
            </a:r>
            <a:r>
              <a:rPr lang="en-US" sz="1400" dirty="0">
                <a:solidFill>
                  <a:srgbClr val="000000"/>
                </a:solidFill>
              </a:rPr>
              <a:t> - This will only permit PC1 TCP access to the internet and deny all other hosts in the private network.</a:t>
            </a:r>
          </a:p>
          <a:p>
            <a:pPr marL="285750" indent="-285750" algn="l">
              <a:buFont typeface="Arial" panose="020B0604020202020204" pitchFamily="34" charset="0"/>
              <a:buChar char="•"/>
            </a:pPr>
            <a:r>
              <a:rPr lang="en-US" sz="1400" b="1" dirty="0">
                <a:solidFill>
                  <a:srgbClr val="000000"/>
                </a:solidFill>
              </a:rPr>
              <a:t>REPLY-PC1</a:t>
            </a:r>
            <a:r>
              <a:rPr lang="en-US" sz="1400" dirty="0">
                <a:solidFill>
                  <a:srgbClr val="000000"/>
                </a:solidFill>
              </a:rPr>
              <a:t> - This will only permit specified returning TCP traffic to PC1 implicitly deny all other traffic.</a:t>
            </a:r>
          </a:p>
        </p:txBody>
      </p:sp>
      <p:pic>
        <p:nvPicPr>
          <p:cNvPr id="2" name="Picture 1">
            <a:extLst>
              <a:ext uri="{FF2B5EF4-FFF2-40B4-BE49-F238E27FC236}">
                <a16:creationId xmlns:a16="http://schemas.microsoft.com/office/drawing/2014/main" id="{BF29983C-EAFE-4361-84C4-37847B5CCB14}"/>
              </a:ext>
            </a:extLst>
          </p:cNvPr>
          <p:cNvPicPr>
            <a:picLocks noChangeAspect="1"/>
          </p:cNvPicPr>
          <p:nvPr/>
        </p:nvPicPr>
        <p:blipFill>
          <a:blip r:embed="rId4"/>
          <a:stretch>
            <a:fillRect/>
          </a:stretch>
        </p:blipFill>
        <p:spPr>
          <a:xfrm>
            <a:off x="792163" y="2301765"/>
            <a:ext cx="7553325" cy="2019300"/>
          </a:xfrm>
          <a:prstGeom prst="rect">
            <a:avLst/>
          </a:prstGeom>
        </p:spPr>
      </p:pic>
    </p:spTree>
    <p:custDataLst>
      <p:tags r:id="rId1"/>
    </p:custDataLst>
    <p:extLst>
      <p:ext uri="{BB962C8B-B14F-4D97-AF65-F5344CB8AC3E}">
        <p14:creationId xmlns:p14="http://schemas.microsoft.com/office/powerpoint/2010/main" val="252423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43558" cy="144634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permits PC1 (192.168.10.10) TCP access to the FTP, SSH, Telnet, DNS , HTTP, and HTTPS traffic.</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REPLY-PC1</a:t>
            </a:r>
            <a:r>
              <a:rPr lang="en-US" sz="1600" dirty="0">
                <a:solidFill>
                  <a:srgbClr val="000000"/>
                </a:solidFill>
              </a:rPr>
              <a:t> ACL will permit return traffic to PC1.</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is applied inbound and the </a:t>
            </a:r>
            <a:r>
              <a:rPr lang="en-US" sz="1600" b="1" dirty="0">
                <a:solidFill>
                  <a:srgbClr val="000000"/>
                </a:solidFill>
              </a:rPr>
              <a:t>REPLY-PC1</a:t>
            </a:r>
            <a:r>
              <a:rPr lang="en-US" sz="1600" dirty="0">
                <a:solidFill>
                  <a:srgbClr val="000000"/>
                </a:solidFill>
              </a:rPr>
              <a:t> ACL applied outbound on the R1 G0/0/0 interface.</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CBED75D5-14C0-4C90-BC99-730CE4EAA6D4}"/>
              </a:ext>
            </a:extLst>
          </p:cNvPr>
          <p:cNvPicPr>
            <a:picLocks noChangeAspect="1"/>
          </p:cNvPicPr>
          <p:nvPr/>
        </p:nvPicPr>
        <p:blipFill>
          <a:blip r:embed="rId4"/>
          <a:stretch>
            <a:fillRect/>
          </a:stretch>
        </p:blipFill>
        <p:spPr>
          <a:xfrm>
            <a:off x="3778078" y="643218"/>
            <a:ext cx="4933950" cy="4000500"/>
          </a:xfrm>
          <a:prstGeom prst="rect">
            <a:avLst/>
          </a:prstGeom>
        </p:spPr>
      </p:pic>
    </p:spTree>
    <p:custDataLst>
      <p:tags r:id="rId1"/>
    </p:custDataLst>
    <p:extLst>
      <p:ext uri="{BB962C8B-B14F-4D97-AF65-F5344CB8AC3E}">
        <p14:creationId xmlns:p14="http://schemas.microsoft.com/office/powerpoint/2010/main" val="142864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068311" cy="1036444"/>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is used to verify the ACL on the interface and the direction in which it was applied.</a:t>
            </a:r>
          </a:p>
        </p:txBody>
      </p:sp>
      <p:pic>
        <p:nvPicPr>
          <p:cNvPr id="5" name="Picture 4">
            <a:extLst>
              <a:ext uri="{FF2B5EF4-FFF2-40B4-BE49-F238E27FC236}">
                <a16:creationId xmlns:a16="http://schemas.microsoft.com/office/drawing/2014/main" id="{9CA7705B-7AD0-4E01-AB50-C45B7C2A0DD6}"/>
              </a:ext>
            </a:extLst>
          </p:cNvPr>
          <p:cNvPicPr>
            <a:picLocks noChangeAspect="1"/>
          </p:cNvPicPr>
          <p:nvPr/>
        </p:nvPicPr>
        <p:blipFill>
          <a:blip r:embed="rId4"/>
          <a:stretch>
            <a:fillRect/>
          </a:stretch>
        </p:blipFill>
        <p:spPr>
          <a:xfrm>
            <a:off x="4904325" y="265672"/>
            <a:ext cx="3652667" cy="4411663"/>
          </a:xfrm>
          <a:prstGeom prst="rect">
            <a:avLst/>
          </a:prstGeom>
        </p:spPr>
      </p:pic>
    </p:spTree>
    <p:custDataLst>
      <p:tags r:id="rId1"/>
    </p:custDataLst>
    <p:extLst>
      <p:ext uri="{BB962C8B-B14F-4D97-AF65-F5344CB8AC3E}">
        <p14:creationId xmlns:p14="http://schemas.microsoft.com/office/powerpoint/2010/main" val="284627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a:t>
            </a:r>
          </a:p>
        </p:txBody>
      </p:sp>
      <p:sp>
        <p:nvSpPr>
          <p:cNvPr id="4" name="Content Placeholder 3">
            <a:extLst>
              <a:ext uri="{FF2B5EF4-FFF2-40B4-BE49-F238E27FC236}">
                <a16:creationId xmlns:a16="http://schemas.microsoft.com/office/drawing/2014/main" id="{5B9957C2-7074-1C44-92EF-2F60F65F21DE}"/>
              </a:ext>
            </a:extLst>
          </p:cNvPr>
          <p:cNvSpPr>
            <a:spLocks noGrp="1"/>
          </p:cNvSpPr>
          <p:nvPr>
            <p:ph idx="1"/>
          </p:nvPr>
        </p:nvSpPr>
        <p:spPr>
          <a:xfrm>
            <a:off x="474662" y="731837"/>
            <a:ext cx="8280057" cy="2787877"/>
          </a:xfrm>
        </p:spPr>
        <p:txBody>
          <a:bodyPr/>
          <a:lstStyle/>
          <a:p>
            <a:pPr marL="342900" indent="-342900" algn="l">
              <a:buFont typeface="Arial" panose="020B0604020202020204" pitchFamily="34" charset="0"/>
              <a:buChar char="•"/>
            </a:pPr>
            <a:r>
              <a:rPr lang="en-US" sz="1600" dirty="0">
                <a:solidFill>
                  <a:srgbClr val="000000"/>
                </a:solidFill>
              </a:rPr>
              <a:t>ACLs define the set of rules that give added control for packets that enter inbound interfaces, packets that relay through the router, and packets that exit outbound interfaces of the router.</a:t>
            </a:r>
          </a:p>
          <a:p>
            <a:pPr marL="342900" indent="-342900" algn="l">
              <a:buFont typeface="Arial" panose="020B0604020202020204" pitchFamily="34" charset="0"/>
              <a:buChar char="•"/>
            </a:pPr>
            <a:r>
              <a:rPr lang="en-US" sz="1600" dirty="0">
                <a:solidFill>
                  <a:srgbClr val="000000"/>
                </a:solidFill>
              </a:rPr>
              <a:t>ACLs can be configured to apply to inbound traffic and outbound traffic.</a:t>
            </a:r>
          </a:p>
          <a:p>
            <a:pPr marL="0" indent="0" algn="l"/>
            <a:r>
              <a:rPr lang="en-US" sz="1600" b="1" dirty="0">
                <a:solidFill>
                  <a:srgbClr val="000000"/>
                </a:solidFill>
              </a:rPr>
              <a:t>Note</a:t>
            </a:r>
            <a:r>
              <a:rPr lang="en-US" sz="1600" dirty="0">
                <a:solidFill>
                  <a:srgbClr val="000000"/>
                </a:solidFill>
              </a:rPr>
              <a:t>: ACLs do not act on packets that originate from the router itself.</a:t>
            </a:r>
          </a:p>
          <a:p>
            <a:pPr marL="342900" indent="-342900" algn="l">
              <a:buFont typeface="Arial" panose="020B0604020202020204" pitchFamily="34" charset="0"/>
              <a:buChar char="•"/>
            </a:pPr>
            <a:r>
              <a:rPr lang="en-US" sz="1600" dirty="0">
                <a:solidFill>
                  <a:srgbClr val="000000"/>
                </a:solidFill>
              </a:rPr>
              <a:t>An inbound ACL filters packets before they are routed to the outbound interface. An inbound ACL is efficient because it saves the overhead of routing lookups if the packet is discarded.</a:t>
            </a:r>
          </a:p>
          <a:p>
            <a:pPr marL="342900" indent="-342900" algn="l">
              <a:buFont typeface="Arial" panose="020B0604020202020204" pitchFamily="34" charset="0"/>
              <a:buChar char="•"/>
            </a:pPr>
            <a:r>
              <a:rPr lang="en-US" sz="1600" dirty="0">
                <a:solidFill>
                  <a:srgbClr val="000000"/>
                </a:solidFill>
              </a:rPr>
              <a:t>An outbound ACL filters packets after being routed, regardless of the inbound interface.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F927B8DB-BFC5-AD4A-987C-9991665CB3E7}"/>
              </a:ext>
            </a:extLst>
          </p:cNvPr>
          <p:cNvPicPr>
            <a:picLocks noChangeAspect="1"/>
          </p:cNvPicPr>
          <p:nvPr/>
        </p:nvPicPr>
        <p:blipFill>
          <a:blip r:embed="rId4"/>
          <a:stretch>
            <a:fillRect/>
          </a:stretch>
        </p:blipFill>
        <p:spPr>
          <a:xfrm>
            <a:off x="1021291" y="3663491"/>
            <a:ext cx="7101417" cy="1105360"/>
          </a:xfrm>
          <a:prstGeom prst="rect">
            <a:avLst/>
          </a:prstGeom>
        </p:spPr>
      </p:pic>
    </p:spTree>
    <p:custDataLst>
      <p:tags r:id="rId1"/>
    </p:custDataLst>
    <p:extLst>
      <p:ext uri="{BB962C8B-B14F-4D97-AF65-F5344CB8AC3E}">
        <p14:creationId xmlns:p14="http://schemas.microsoft.com/office/powerpoint/2010/main" val="54174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can be used to confirm that the ACLs work as expected. The command displays statistic counters that increase whenever an ACE is matched.</a:t>
            </a:r>
          </a:p>
          <a:p>
            <a:pPr marL="0" indent="0" algn="l"/>
            <a:r>
              <a:rPr lang="en-US" sz="1600" b="1" dirty="0">
                <a:solidFill>
                  <a:srgbClr val="000000"/>
                </a:solidFill>
              </a:rPr>
              <a:t>Note</a:t>
            </a:r>
            <a:r>
              <a:rPr lang="en-US" sz="1600" dirty="0">
                <a:solidFill>
                  <a:srgbClr val="000000"/>
                </a:solidFill>
              </a:rPr>
              <a:t>: Traffic must be generated to verify the operation of the ACL.</a:t>
            </a:r>
          </a:p>
        </p:txBody>
      </p:sp>
      <p:pic>
        <p:nvPicPr>
          <p:cNvPr id="2" name="Picture 1">
            <a:extLst>
              <a:ext uri="{FF2B5EF4-FFF2-40B4-BE49-F238E27FC236}">
                <a16:creationId xmlns:a16="http://schemas.microsoft.com/office/drawing/2014/main" id="{A04ACC4F-9B77-4177-A19A-8C6768331580}"/>
              </a:ext>
            </a:extLst>
          </p:cNvPr>
          <p:cNvPicPr>
            <a:picLocks noChangeAspect="1"/>
          </p:cNvPicPr>
          <p:nvPr/>
        </p:nvPicPr>
        <p:blipFill>
          <a:blip r:embed="rId4"/>
          <a:stretch>
            <a:fillRect/>
          </a:stretch>
        </p:blipFill>
        <p:spPr>
          <a:xfrm>
            <a:off x="2747961" y="2094940"/>
            <a:ext cx="3648075" cy="2495550"/>
          </a:xfrm>
          <a:prstGeom prst="rect">
            <a:avLst/>
          </a:prstGeom>
        </p:spPr>
      </p:pic>
    </p:spTree>
    <p:custDataLst>
      <p:tags r:id="rId1"/>
    </p:custDataLst>
    <p:extLst>
      <p:ext uri="{BB962C8B-B14F-4D97-AF65-F5344CB8AC3E}">
        <p14:creationId xmlns:p14="http://schemas.microsoft.com/office/powerpoint/2010/main" val="37043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 (Cont.)</a:t>
            </a:r>
          </a:p>
        </p:txBody>
      </p:sp>
      <p:sp>
        <p:nvSpPr>
          <p:cNvPr id="5" name="Content Placeholder 4">
            <a:extLst>
              <a:ext uri="{FF2B5EF4-FFF2-40B4-BE49-F238E27FC236}">
                <a16:creationId xmlns:a16="http://schemas.microsoft.com/office/drawing/2014/main" id="{C4907ED6-B1FD-5444-BF65-9A9AE86C37A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an ACL is applied to an interface, it follows a specific operating procedure. Here are the operational steps used when traffic has entered a router interface with an inbound standard IPv4 ACL configured:</a:t>
            </a:r>
          </a:p>
          <a:p>
            <a:pPr marL="415985" lvl="1" indent="-342900">
              <a:buFont typeface="+mj-lt"/>
              <a:buAutoNum type="arabicPeriod"/>
            </a:pPr>
            <a:r>
              <a:rPr lang="en-US" dirty="0">
                <a:solidFill>
                  <a:srgbClr val="000000"/>
                </a:solidFill>
              </a:rPr>
              <a:t>The router extracts the source IPv4 address from the packet header.</a:t>
            </a:r>
          </a:p>
          <a:p>
            <a:pPr marL="415985" lvl="1" indent="-342900">
              <a:buFont typeface="+mj-lt"/>
              <a:buAutoNum type="arabicPeriod"/>
            </a:pPr>
            <a:r>
              <a:rPr lang="en-US" dirty="0">
                <a:solidFill>
                  <a:srgbClr val="000000"/>
                </a:solidFill>
              </a:rPr>
              <a:t>The router starts at the top of the ACL and compares the source IPv4 address to each ACE in a sequential order.</a:t>
            </a:r>
          </a:p>
          <a:p>
            <a:pPr marL="415985" lvl="1" indent="-342900">
              <a:buFont typeface="+mj-lt"/>
              <a:buAutoNum type="arabicPeriod"/>
            </a:pPr>
            <a:r>
              <a:rPr lang="en-US" dirty="0">
                <a:solidFill>
                  <a:srgbClr val="000000"/>
                </a:solidFill>
              </a:rPr>
              <a:t>When a match is made, the router carries out the instruction, either permitting or denying the packet, and the remaining ACEs in the ACL, if any, are not analyzed.</a:t>
            </a:r>
          </a:p>
          <a:p>
            <a:pPr marL="415985" lvl="1" indent="-342900">
              <a:buFont typeface="+mj-lt"/>
              <a:buAutoNum type="arabicPeriod"/>
            </a:pPr>
            <a:r>
              <a:rPr lang="en-US" dirty="0">
                <a:solidFill>
                  <a:srgbClr val="000000"/>
                </a:solidFill>
              </a:rPr>
              <a:t>If the source IPv4 address does not match any ACEs in the ACL, the packet is discarded because there is an implicit deny ACE automatically applied to all ACLs.</a:t>
            </a:r>
          </a:p>
          <a:p>
            <a:pPr marL="0" indent="0" algn="l"/>
            <a:r>
              <a:rPr lang="en-US" sz="1600" dirty="0">
                <a:solidFill>
                  <a:srgbClr val="000000"/>
                </a:solidFill>
              </a:rPr>
              <a:t>The last ACE statement of an ACL is always an implicit deny that blocks all traffic. It is hidden and not displayed in the configuration.</a:t>
            </a:r>
          </a:p>
          <a:p>
            <a:pPr marL="73085" lvl="1" indent="0">
              <a:buNone/>
            </a:pPr>
            <a:r>
              <a:rPr lang="en-US" b="1" dirty="0">
                <a:solidFill>
                  <a:srgbClr val="000000"/>
                </a:solidFill>
              </a:rPr>
              <a:t>Note</a:t>
            </a:r>
            <a:r>
              <a:rPr lang="en-US" dirty="0">
                <a:solidFill>
                  <a:srgbClr val="000000"/>
                </a:solidFill>
              </a:rPr>
              <a:t>: An ACL must have at least one permit statement otherwise all traffic will be denied due to the implicit deny ACE statement.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18647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a:t>
            </a:r>
          </a:p>
        </p:txBody>
      </p:sp>
      <p:sp>
        <p:nvSpPr>
          <p:cNvPr id="5" name="Content Placeholder 4">
            <a:extLst>
              <a:ext uri="{FF2B5EF4-FFF2-40B4-BE49-F238E27FC236}">
                <a16:creationId xmlns:a16="http://schemas.microsoft.com/office/drawing/2014/main" id="{DEB470EA-293F-8845-8D0E-FC9F398E8352}"/>
              </a:ext>
            </a:extLst>
          </p:cNvPr>
          <p:cNvSpPr>
            <a:spLocks noGrp="1"/>
          </p:cNvSpPr>
          <p:nvPr>
            <p:ph idx="1"/>
          </p:nvPr>
        </p:nvSpPr>
        <p:spPr>
          <a:xfrm>
            <a:off x="431971" y="731837"/>
            <a:ext cx="8280057" cy="3689897"/>
          </a:xfrm>
        </p:spPr>
        <p:txBody>
          <a:bodyPr/>
          <a:lstStyle/>
          <a:p>
            <a:pPr marL="0" indent="0" algn="l"/>
            <a:r>
              <a:rPr lang="en-US" sz="1600" dirty="0">
                <a:solidFill>
                  <a:srgbClr val="000000"/>
                </a:solidFill>
              </a:rPr>
              <a:t>A wildcard mask is similar to a subnet mask in that it uses the ANDing process to identify which bits in an IPv4 address to match. Unlike a subnet mask, in which binary 1 is equal to a match and binary 0 is not a match, in a wildcard mask, the reverse is true.</a:t>
            </a:r>
          </a:p>
          <a:p>
            <a:pPr marL="285750" indent="-285750" algn="l">
              <a:buFont typeface="Arial" panose="020B0604020202020204" pitchFamily="34" charset="0"/>
              <a:buChar char="•"/>
            </a:pPr>
            <a:r>
              <a:rPr lang="en-US" sz="1600" dirty="0">
                <a:solidFill>
                  <a:srgbClr val="000000"/>
                </a:solidFill>
              </a:rPr>
              <a:t>An IPv4 ACE uses a 32-bit wildcard mask to determine which bits of the address to examine for a match.</a:t>
            </a:r>
          </a:p>
          <a:p>
            <a:pPr marL="285750" indent="-285750" algn="l">
              <a:buFont typeface="Arial" panose="020B0604020202020204" pitchFamily="34" charset="0"/>
              <a:buChar char="•"/>
            </a:pPr>
            <a:r>
              <a:rPr lang="en-US" sz="1600" dirty="0">
                <a:solidFill>
                  <a:srgbClr val="000000"/>
                </a:solidFill>
              </a:rPr>
              <a:t>Wildcard masks use the following rules to match binary 1s and 0s:</a:t>
            </a:r>
          </a:p>
          <a:p>
            <a:pPr marL="415985" lvl="1" indent="-342900">
              <a:buFont typeface="Arial" panose="020B0604020202020204" pitchFamily="34" charset="0"/>
              <a:buChar char="•"/>
            </a:pPr>
            <a:r>
              <a:rPr lang="en-US" sz="1600" b="1" dirty="0">
                <a:solidFill>
                  <a:srgbClr val="000000"/>
                </a:solidFill>
              </a:rPr>
              <a:t>Wildcard mask bit 0</a:t>
            </a:r>
            <a:r>
              <a:rPr lang="en-US" sz="1600" dirty="0">
                <a:solidFill>
                  <a:srgbClr val="000000"/>
                </a:solidFill>
              </a:rPr>
              <a:t> - Match the corresponding bit value in the address</a:t>
            </a:r>
          </a:p>
          <a:p>
            <a:pPr marL="415985" lvl="1" indent="-342900">
              <a:buFont typeface="Arial" panose="020B0604020202020204" pitchFamily="34" charset="0"/>
              <a:buChar char="•"/>
            </a:pPr>
            <a:r>
              <a:rPr lang="en-US" sz="1600" b="1" dirty="0">
                <a:solidFill>
                  <a:srgbClr val="000000"/>
                </a:solidFill>
              </a:rPr>
              <a:t>Wildcard mask bit 1</a:t>
            </a:r>
            <a:r>
              <a:rPr lang="en-US" sz="1600" dirty="0">
                <a:solidFill>
                  <a:srgbClr val="000000"/>
                </a:solidFill>
              </a:rPr>
              <a:t> - Ignore the corresponding bit value in the address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 (Cont.)</a:t>
            </a:r>
          </a:p>
        </p:txBody>
      </p:sp>
      <p:graphicFrame>
        <p:nvGraphicFramePr>
          <p:cNvPr id="6" name="Content Placeholder 5">
            <a:extLst>
              <a:ext uri="{FF2B5EF4-FFF2-40B4-BE49-F238E27FC236}">
                <a16:creationId xmlns:a16="http://schemas.microsoft.com/office/drawing/2014/main" id="{74379ED1-F446-2947-A2C3-523C237261E2}"/>
              </a:ext>
            </a:extLst>
          </p:cNvPr>
          <p:cNvGraphicFramePr>
            <a:graphicFrameLocks noGrp="1"/>
          </p:cNvGraphicFramePr>
          <p:nvPr>
            <p:ph idx="1"/>
            <p:extLst>
              <p:ext uri="{D42A27DB-BD31-4B8C-83A1-F6EECF244321}">
                <p14:modId xmlns:p14="http://schemas.microsoft.com/office/powerpoint/2010/main" val="2825616491"/>
              </p:ext>
            </p:extLst>
          </p:nvPr>
        </p:nvGraphicFramePr>
        <p:xfrm>
          <a:off x="474663" y="731838"/>
          <a:ext cx="8280399" cy="3469640"/>
        </p:xfrm>
        <a:graphic>
          <a:graphicData uri="http://schemas.openxmlformats.org/drawingml/2006/table">
            <a:tbl>
              <a:tblPr firstRow="1" bandRow="1">
                <a:tableStyleId>{5C22544A-7EE6-4342-B048-85BDC9FD1C3A}</a:tableStyleId>
              </a:tblPr>
              <a:tblGrid>
                <a:gridCol w="1760537">
                  <a:extLst>
                    <a:ext uri="{9D8B030D-6E8A-4147-A177-3AD203B41FA5}">
                      <a16:colId xmlns:a16="http://schemas.microsoft.com/office/drawing/2014/main" val="3476092771"/>
                    </a:ext>
                  </a:extLst>
                </a:gridCol>
                <a:gridCol w="2009422">
                  <a:extLst>
                    <a:ext uri="{9D8B030D-6E8A-4147-A177-3AD203B41FA5}">
                      <a16:colId xmlns:a16="http://schemas.microsoft.com/office/drawing/2014/main" val="2629171601"/>
                    </a:ext>
                  </a:extLst>
                </a:gridCol>
                <a:gridCol w="4510440">
                  <a:extLst>
                    <a:ext uri="{9D8B030D-6E8A-4147-A177-3AD203B41FA5}">
                      <a16:colId xmlns:a16="http://schemas.microsoft.com/office/drawing/2014/main" val="1239791389"/>
                    </a:ext>
                  </a:extLst>
                </a:gridCol>
              </a:tblGrid>
              <a:tr h="370840">
                <a:tc>
                  <a:txBody>
                    <a:bodyPr/>
                    <a:lstStyle/>
                    <a:p>
                      <a:pPr algn="l" fontAlgn="ctr"/>
                      <a:r>
                        <a:rPr lang="en-US" b="1" dirty="0">
                          <a:effectLst/>
                        </a:rPr>
                        <a:t>Wildcard Mask</a:t>
                      </a:r>
                      <a:endParaRPr lang="en-US" dirty="0">
                        <a:effectLst/>
                      </a:endParaRPr>
                    </a:p>
                  </a:txBody>
                  <a:tcPr marL="47625" marR="47625" marT="47625" marB="47625" anchor="ctr"/>
                </a:tc>
                <a:tc>
                  <a:txBody>
                    <a:bodyPr/>
                    <a:lstStyle/>
                    <a:p>
                      <a:pPr algn="l" fontAlgn="ctr"/>
                      <a:r>
                        <a:rPr lang="en-US" b="1">
                          <a:effectLst/>
                        </a:rPr>
                        <a:t>Last Octet (in Binary)</a:t>
                      </a:r>
                      <a:endParaRPr lang="en-US">
                        <a:effectLst/>
                      </a:endParaRPr>
                    </a:p>
                  </a:txBody>
                  <a:tcPr marL="47625" marR="47625" marT="47625" marB="47625" anchor="ctr"/>
                </a:tc>
                <a:tc>
                  <a:txBody>
                    <a:bodyPr/>
                    <a:lstStyle/>
                    <a:p>
                      <a:pPr algn="l" fontAlgn="ctr"/>
                      <a:r>
                        <a:rPr lang="en-US" b="1">
                          <a:effectLst/>
                        </a:rPr>
                        <a:t>Meaning (0 - match, 1 - ignore)</a:t>
                      </a:r>
                      <a:endParaRPr lang="en-US">
                        <a:effectLst/>
                      </a:endParaRPr>
                    </a:p>
                  </a:txBody>
                  <a:tcPr marL="47625" marR="47625" marT="47625" marB="47625" anchor="ctr"/>
                </a:tc>
                <a:extLst>
                  <a:ext uri="{0D108BD9-81ED-4DB2-BD59-A6C34878D82A}">
                    <a16:rowId xmlns:a16="http://schemas.microsoft.com/office/drawing/2014/main" val="3866350724"/>
                  </a:ext>
                </a:extLst>
              </a:tr>
              <a:tr h="370840">
                <a:tc>
                  <a:txBody>
                    <a:bodyPr/>
                    <a:lstStyle/>
                    <a:p>
                      <a:pPr rtl="0" fontAlgn="ctr"/>
                      <a:r>
                        <a:rPr lang="en-US" b="1">
                          <a:effectLst/>
                        </a:rPr>
                        <a:t>0.0.0.0</a:t>
                      </a:r>
                      <a:endParaRPr lang="en-US" b="0">
                        <a:effectLst/>
                      </a:endParaRPr>
                    </a:p>
                  </a:txBody>
                  <a:tcPr marL="47625" marR="47625" marT="47625" marB="47625" anchor="ctr"/>
                </a:tc>
                <a:tc>
                  <a:txBody>
                    <a:bodyPr/>
                    <a:lstStyle/>
                    <a:p>
                      <a:pPr rtl="0" fontAlgn="ctr"/>
                      <a:r>
                        <a:rPr lang="en-US" b="1">
                          <a:effectLst/>
                        </a:rPr>
                        <a:t>00000000</a:t>
                      </a:r>
                      <a:endParaRPr lang="en-US" b="0">
                        <a:effectLst/>
                      </a:endParaRPr>
                    </a:p>
                  </a:txBody>
                  <a:tcPr marL="47625" marR="47625" marT="47625" marB="47625" anchor="ctr"/>
                </a:tc>
                <a:tc>
                  <a:txBody>
                    <a:bodyPr/>
                    <a:lstStyle/>
                    <a:p>
                      <a:pPr fontAlgn="ctr"/>
                      <a:r>
                        <a:rPr lang="en-US" b="0" dirty="0">
                          <a:effectLst/>
                        </a:rPr>
                        <a:t>Match </a:t>
                      </a:r>
                      <a:r>
                        <a:rPr lang="en-US" b="0" dirty="0">
                          <a:solidFill>
                            <a:srgbClr val="FF0000"/>
                          </a:solidFill>
                          <a:effectLst/>
                        </a:rPr>
                        <a:t>all octets.</a:t>
                      </a:r>
                    </a:p>
                  </a:txBody>
                  <a:tcPr marL="47625" marR="47625" marT="47625" marB="47625" anchor="ctr"/>
                </a:tc>
                <a:extLst>
                  <a:ext uri="{0D108BD9-81ED-4DB2-BD59-A6C34878D82A}">
                    <a16:rowId xmlns:a16="http://schemas.microsoft.com/office/drawing/2014/main" val="181267600"/>
                  </a:ext>
                </a:extLst>
              </a:tr>
              <a:tr h="370840">
                <a:tc>
                  <a:txBody>
                    <a:bodyPr/>
                    <a:lstStyle/>
                    <a:p>
                      <a:pPr rtl="0" fontAlgn="ctr"/>
                      <a:r>
                        <a:rPr lang="en-US" b="1">
                          <a:effectLst/>
                        </a:rPr>
                        <a:t>0.0.0.63</a:t>
                      </a:r>
                      <a:endParaRPr lang="en-US" b="0">
                        <a:effectLst/>
                      </a:endParaRPr>
                    </a:p>
                  </a:txBody>
                  <a:tcPr marL="47625" marR="47625" marT="47625" marB="47625" anchor="ctr"/>
                </a:tc>
                <a:tc>
                  <a:txBody>
                    <a:bodyPr/>
                    <a:lstStyle/>
                    <a:p>
                      <a:pPr rtl="0" fontAlgn="ctr"/>
                      <a:r>
                        <a:rPr lang="en-US" b="1">
                          <a:effectLst/>
                        </a:rPr>
                        <a:t>00111111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two left most bits of the last octet</a:t>
                      </a:r>
                    </a:p>
                    <a:p>
                      <a:pPr fontAlgn="ctr">
                        <a:buFont typeface="Arial" panose="020B0604020202020204" pitchFamily="34" charset="0"/>
                        <a:buChar char="•"/>
                      </a:pPr>
                      <a:r>
                        <a:rPr lang="en-US" b="0">
                          <a:effectLst/>
                        </a:rPr>
                        <a:t>Ignore the last 6 bits</a:t>
                      </a:r>
                    </a:p>
                  </a:txBody>
                  <a:tcPr marL="47625" marR="47625" marT="47625" marB="47625" anchor="ctr"/>
                </a:tc>
                <a:extLst>
                  <a:ext uri="{0D108BD9-81ED-4DB2-BD59-A6C34878D82A}">
                    <a16:rowId xmlns:a16="http://schemas.microsoft.com/office/drawing/2014/main" val="188092765"/>
                  </a:ext>
                </a:extLst>
              </a:tr>
              <a:tr h="370840">
                <a:tc>
                  <a:txBody>
                    <a:bodyPr/>
                    <a:lstStyle/>
                    <a:p>
                      <a:pPr rtl="0" fontAlgn="ctr"/>
                      <a:r>
                        <a:rPr lang="en-US" b="1">
                          <a:effectLst/>
                        </a:rPr>
                        <a:t>0.0.0.15</a:t>
                      </a:r>
                      <a:endParaRPr lang="en-US" b="0">
                        <a:effectLst/>
                      </a:endParaRPr>
                    </a:p>
                  </a:txBody>
                  <a:tcPr marL="47625" marR="47625" marT="47625" marB="47625" anchor="ctr"/>
                </a:tc>
                <a:tc>
                  <a:txBody>
                    <a:bodyPr/>
                    <a:lstStyle/>
                    <a:p>
                      <a:pPr rtl="0" fontAlgn="ctr"/>
                      <a:r>
                        <a:rPr lang="en-US" b="1">
                          <a:effectLst/>
                        </a:rPr>
                        <a:t>00001111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four left most bits of the last octet</a:t>
                      </a:r>
                    </a:p>
                    <a:p>
                      <a:pPr fontAlgn="ctr">
                        <a:buFont typeface="Arial" panose="020B0604020202020204" pitchFamily="34" charset="0"/>
                        <a:buChar char="•"/>
                      </a:pPr>
                      <a:r>
                        <a:rPr lang="en-US" b="0">
                          <a:effectLst/>
                        </a:rPr>
                        <a:t>Ignore the last 4 bits of the last octet</a:t>
                      </a:r>
                    </a:p>
                  </a:txBody>
                  <a:tcPr marL="47625" marR="47625" marT="47625" marB="47625" anchor="ctr"/>
                </a:tc>
                <a:extLst>
                  <a:ext uri="{0D108BD9-81ED-4DB2-BD59-A6C34878D82A}">
                    <a16:rowId xmlns:a16="http://schemas.microsoft.com/office/drawing/2014/main" val="3431003649"/>
                  </a:ext>
                </a:extLst>
              </a:tr>
              <a:tr h="370840">
                <a:tc>
                  <a:txBody>
                    <a:bodyPr/>
                    <a:lstStyle/>
                    <a:p>
                      <a:pPr rtl="0" fontAlgn="ctr"/>
                      <a:r>
                        <a:rPr lang="en-US" b="1">
                          <a:effectLst/>
                        </a:rPr>
                        <a:t>0.0.0.248</a:t>
                      </a:r>
                      <a:endParaRPr lang="en-US" b="0">
                        <a:effectLst/>
                      </a:endParaRPr>
                    </a:p>
                  </a:txBody>
                  <a:tcPr marL="47625" marR="47625" marT="47625" marB="47625" anchor="ctr"/>
                </a:tc>
                <a:tc>
                  <a:txBody>
                    <a:bodyPr/>
                    <a:lstStyle/>
                    <a:p>
                      <a:pPr rtl="0" fontAlgn="ctr"/>
                      <a:r>
                        <a:rPr lang="en-US" b="1">
                          <a:effectLst/>
                        </a:rPr>
                        <a:t>11111100</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Ignore the six left most bits of the last octet</a:t>
                      </a:r>
                    </a:p>
                    <a:p>
                      <a:pPr fontAlgn="ctr">
                        <a:buFont typeface="Arial" panose="020B0604020202020204" pitchFamily="34" charset="0"/>
                        <a:buChar char="•"/>
                      </a:pPr>
                      <a:r>
                        <a:rPr lang="en-US" b="0">
                          <a:effectLst/>
                        </a:rPr>
                        <a:t>Match the last two bits</a:t>
                      </a:r>
                    </a:p>
                  </a:txBody>
                  <a:tcPr marL="47625" marR="47625" marT="47625" marB="47625" anchor="ctr"/>
                </a:tc>
                <a:extLst>
                  <a:ext uri="{0D108BD9-81ED-4DB2-BD59-A6C34878D82A}">
                    <a16:rowId xmlns:a16="http://schemas.microsoft.com/office/drawing/2014/main" val="1972926314"/>
                  </a:ext>
                </a:extLst>
              </a:tr>
              <a:tr h="370840">
                <a:tc>
                  <a:txBody>
                    <a:bodyPr/>
                    <a:lstStyle/>
                    <a:p>
                      <a:pPr rtl="0" fontAlgn="ctr"/>
                      <a:r>
                        <a:rPr lang="en-US" b="1">
                          <a:effectLst/>
                        </a:rPr>
                        <a:t>0.0.0.255</a:t>
                      </a:r>
                      <a:endParaRPr lang="en-US" b="0">
                        <a:effectLst/>
                      </a:endParaRPr>
                    </a:p>
                  </a:txBody>
                  <a:tcPr marL="47625" marR="47625" marT="47625" marB="47625" anchor="ctr"/>
                </a:tc>
                <a:tc>
                  <a:txBody>
                    <a:bodyPr/>
                    <a:lstStyle/>
                    <a:p>
                      <a:pPr rtl="0" fontAlgn="ctr"/>
                      <a:r>
                        <a:rPr lang="en-US" b="1">
                          <a:effectLst/>
                        </a:rPr>
                        <a:t>11111111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dirty="0">
                          <a:effectLst/>
                        </a:rPr>
                        <a:t>Match the first three octet</a:t>
                      </a:r>
                    </a:p>
                    <a:p>
                      <a:pPr fontAlgn="ctr">
                        <a:buFont typeface="Arial" panose="020B0604020202020204" pitchFamily="34" charset="0"/>
                        <a:buChar char="•"/>
                      </a:pPr>
                      <a:r>
                        <a:rPr lang="en-US" b="0" dirty="0">
                          <a:effectLst/>
                        </a:rPr>
                        <a:t>Ignore the last octet</a:t>
                      </a:r>
                    </a:p>
                  </a:txBody>
                  <a:tcPr marL="47625" marR="47625" marT="47625" marB="47625" anchor="ctr"/>
                </a:tc>
                <a:extLst>
                  <a:ext uri="{0D108BD9-81ED-4DB2-BD59-A6C34878D82A}">
                    <a16:rowId xmlns:a16="http://schemas.microsoft.com/office/drawing/2014/main" val="145835747"/>
                  </a:ext>
                </a:extLst>
              </a:tr>
            </a:tbl>
          </a:graphicData>
        </a:graphic>
      </p:graphicFrame>
    </p:spTree>
    <p:custDataLst>
      <p:tags r:id="rId1"/>
    </p:custDataLst>
    <p:extLst>
      <p:ext uri="{BB962C8B-B14F-4D97-AF65-F5344CB8AC3E}">
        <p14:creationId xmlns:p14="http://schemas.microsoft.com/office/powerpoint/2010/main" val="240596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a:t>
            </a:r>
          </a:p>
        </p:txBody>
      </p:sp>
      <p:sp>
        <p:nvSpPr>
          <p:cNvPr id="4" name="Content Placeholder 3">
            <a:extLst>
              <a:ext uri="{FF2B5EF4-FFF2-40B4-BE49-F238E27FC236}">
                <a16:creationId xmlns:a16="http://schemas.microsoft.com/office/drawing/2014/main" id="{EB9C83DA-E6D1-CE42-8B70-F0CD0E5EF39E}"/>
              </a:ext>
            </a:extLst>
          </p:cNvPr>
          <p:cNvSpPr>
            <a:spLocks noGrp="1"/>
          </p:cNvSpPr>
          <p:nvPr>
            <p:ph idx="1"/>
          </p:nvPr>
        </p:nvSpPr>
        <p:spPr>
          <a:xfrm>
            <a:off x="474662" y="731838"/>
            <a:ext cx="8280057" cy="1815420"/>
          </a:xfrm>
        </p:spPr>
        <p:txBody>
          <a:bodyPr/>
          <a:lstStyle/>
          <a:p>
            <a:pPr marL="0" indent="0" algn="l"/>
            <a:r>
              <a:rPr lang="en-US" sz="1600" b="1" dirty="0">
                <a:solidFill>
                  <a:srgbClr val="000000"/>
                </a:solidFill>
              </a:rPr>
              <a:t>Wildcard to Match a Host:</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Assume ACL 10 needs an ACE that only permits the host with IPv4 address 192.168.1.1. Recall that “0” equals a match and “1” equals ignore. To match a specific host IPv4 address, a wildcard mask consisting of all zeroes (i.e., 0.0.0.0) is required.</a:t>
            </a:r>
          </a:p>
          <a:p>
            <a:pPr marL="342900" indent="-342900" algn="l">
              <a:buFont typeface="Arial" panose="020B0604020202020204" pitchFamily="34" charset="0"/>
              <a:buChar char="•"/>
            </a:pPr>
            <a:r>
              <a:rPr lang="en-US" sz="1600" dirty="0">
                <a:solidFill>
                  <a:srgbClr val="000000"/>
                </a:solidFill>
              </a:rPr>
              <a:t>When the ACE is processed, the wildcard mask will permit only the 192.168.1.1 address. The resulting ACE in ACL 10 would be </a:t>
            </a:r>
            <a:r>
              <a:rPr lang="en-US" sz="1600" b="1" dirty="0">
                <a:solidFill>
                  <a:srgbClr val="000000"/>
                </a:solidFill>
              </a:rPr>
              <a:t>access-list 10 permit 192.168.1.1 0.0.0.0.</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856442609"/>
              </p:ext>
            </p:extLst>
          </p:nvPr>
        </p:nvGraphicFramePr>
        <p:xfrm>
          <a:off x="63632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399822">
                  <a:extLst>
                    <a:ext uri="{9D8B030D-6E8A-4147-A177-3AD203B41FA5}">
                      <a16:colId xmlns:a16="http://schemas.microsoft.com/office/drawing/2014/main" val="3491974834"/>
                    </a:ext>
                  </a:extLst>
                </a:gridCol>
                <a:gridCol w="4766909">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0.0.0.0</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00000000.00000000.00000000.00000000</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192.168.1.1</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36016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6210</TotalTime>
  <Words>4907</Words>
  <Application>Microsoft Office PowerPoint</Application>
  <PresentationFormat>On-screen Show (16:9)</PresentationFormat>
  <Paragraphs>501</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CiscoSans ExtraLight</vt:lpstr>
      <vt:lpstr>Courier New</vt:lpstr>
      <vt:lpstr>Default Theme</vt:lpstr>
      <vt:lpstr>           Access Control Lists</vt:lpstr>
      <vt:lpstr>What is an ACL?</vt:lpstr>
      <vt:lpstr>Purpose of ACLs What is an ACL? (Cont.)</vt:lpstr>
      <vt:lpstr>Purpose of ACLs Packet Filtering</vt:lpstr>
      <vt:lpstr>Purpose of ACLs ACL Operation</vt:lpstr>
      <vt:lpstr>Purpose of ACLs ACL Operation (Cont.)</vt:lpstr>
      <vt:lpstr>Wildcard Masks in ACLs Wildcard Mask Overview</vt:lpstr>
      <vt:lpstr>Wildcard Masks in ACLs Wildcard Mask Overview (Cont.)</vt:lpstr>
      <vt:lpstr>Wildcard Masks in ACLs Wildcard Mask Types</vt:lpstr>
      <vt:lpstr>Wildcard Masks in ACLs Wildcard Mask Types (Cont.)</vt:lpstr>
      <vt:lpstr>Wildcard Masks in ACLs Wildcard Mask Types (Cont.)</vt:lpstr>
      <vt:lpstr>Guidelines for ACL Creation</vt:lpstr>
      <vt:lpstr>Guidelines for ACL Creation Limited Number of ACLs per Interface</vt:lpstr>
      <vt:lpstr>Guidelines for ACL Creation ACL Best Practices</vt:lpstr>
      <vt:lpstr>       Types of IPv4 ACLs</vt:lpstr>
      <vt:lpstr>Types of IPv4 ACLs Standard and Extended ACLs</vt:lpstr>
      <vt:lpstr>Types of IPv4 ACLs Numbered and Named ACLs</vt:lpstr>
      <vt:lpstr>Types of IPv4 ACLs Numbered and Named ACLs (Cont.)</vt:lpstr>
      <vt:lpstr>Types of IPv4 ACLs Where to Place ACLs</vt:lpstr>
      <vt:lpstr>Types of IPv4 ACLs Where to Place ACLs (Cont.)</vt:lpstr>
      <vt:lpstr>Standard ACL Placement Example</vt:lpstr>
      <vt:lpstr>Types of IPv4 ACLs Standard ACL Placement Example (Cont.)</vt:lpstr>
      <vt:lpstr>Types of IPv4 ACLs Extended ACL Placement Example</vt:lpstr>
      <vt:lpstr>Types of IPv4 ACLs Extended ACL Placement Example (Cont.)</vt:lpstr>
      <vt:lpstr>Configure Standard IPv4 ACLs</vt:lpstr>
      <vt:lpstr>Configure Standard IPv4 ACLs Create an ACL</vt:lpstr>
      <vt:lpstr>Configure Standard IPv4 ACLs Numbered Standard IPv4 ACL Syntax</vt:lpstr>
      <vt:lpstr>Configure Standard IPv4 ACLs Numbered Standard ACL Example</vt:lpstr>
      <vt:lpstr>Configure Standard IPv4 ACLs Numbered Standard ACL Example (Cont.)</vt:lpstr>
      <vt:lpstr>Configure Standard IPv4 ACLs Named Standard ACL Example</vt:lpstr>
      <vt:lpstr>Two Methods to Modify an ACL</vt:lpstr>
      <vt:lpstr>Modify IPv4 ACLs Text Editor Method</vt:lpstr>
      <vt:lpstr>Modify IPv4 ACLs Sequence Number Method</vt:lpstr>
      <vt:lpstr>Secure VTY with Standard ACL</vt:lpstr>
      <vt:lpstr>Secure VTY Ports with a Standard IPv4 ACL Secure VTY Access Example</vt:lpstr>
      <vt:lpstr>Secure VTY Ports with a Standard IPv4 ACL Verify the VTY Port is Secured</vt:lpstr>
      <vt:lpstr>Configure Extended IPv4 ACLs</vt:lpstr>
      <vt:lpstr>Configure Extended IPv4 ACLs Extended ACLs</vt:lpstr>
      <vt:lpstr>Configure Extended IPv4 ACLs Protocols and Ports (Cont.)</vt:lpstr>
      <vt:lpstr>Configure Extended IPv4 ACLs Apply a Numbered Extended IPv4 ACL</vt:lpstr>
      <vt:lpstr>Configure Extended IPv4 ACLs TCP Established Extended ACL</vt:lpstr>
      <vt:lpstr>Configure Extended IPv4 ACLs TCP Established Extended ACL (Cont.)</vt:lpstr>
      <vt:lpstr>Named Extended IPv4 ACL Syntax</vt:lpstr>
      <vt:lpstr>Configure Extended IPv4 ACLs Named Extended IPv4 ACL Example</vt:lpstr>
      <vt:lpstr>Configure Extended IPv4 ACLs Named Extended IPv4 ACL Example (Cont.)</vt:lpstr>
      <vt:lpstr>Configure Extended IPv4 ACLs Named Extended IPv4 ACL Example (Cont.)</vt:lpstr>
      <vt:lpstr>Configure Extended IPv4 ACLs Another Extended IPv4 ACL Example</vt:lpstr>
      <vt:lpstr>Configure Extended IPv4 ACLs Another Extended IPv4 ACL Example (Cont.)</vt:lpstr>
      <vt:lpstr>Configure Extended IPv4 ACLs Verify Extended ACLs</vt:lpstr>
      <vt:lpstr>Configure Extended IPv4 ACLs Verify Extended ACLs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Shohrab Hossain</cp:lastModifiedBy>
  <cp:revision>436</cp:revision>
  <dcterms:created xsi:type="dcterms:W3CDTF">2019-10-18T06:21:22Z</dcterms:created>
  <dcterms:modified xsi:type="dcterms:W3CDTF">2022-11-27T03:08:40Z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