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 uri="http://customooxmlschemas.google.com/">
      <go:slidesCustomData xmlns:go="http://customooxmlschemas.google.com/" r:id="rId47" roundtripDataSignature="AMtx7miFHmpvzhHNgJt6Ztm+3dT7sPxC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7BD638-C4E5-4BE5-9459-47D9440B17A1}">
  <a:tblStyle styleId="{957BD638-C4E5-4BE5-9459-47D9440B17A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3.1 – </a:t>
            </a:r>
            <a:r>
              <a:rPr lang="en-US">
                <a:solidFill>
                  <a:srgbClr val="B6DDE7"/>
                </a:solidFill>
              </a:rPr>
              <a:t>Overview of VLANs</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06" name="Google Shape;3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3.2 – </a:t>
            </a:r>
            <a:r>
              <a:rPr lang="en-US">
                <a:solidFill>
                  <a:srgbClr val="B6DDE7"/>
                </a:solidFill>
              </a:rPr>
              <a:t>VLANs in a Multi-Switched Environment</a:t>
            </a:r>
            <a:endParaRPr b="0"/>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3.2.5 – </a:t>
            </a:r>
            <a:r>
              <a:rPr lang="en-US"/>
              <a:t>Native VLANs and 802.1Q Tagging</a:t>
            </a:r>
            <a:endParaRPr sz="1200">
              <a:solidFill>
                <a:schemeClr val="dk1"/>
              </a:solidFill>
              <a:latin typeface="Arial"/>
              <a:ea typeface="Arial"/>
              <a:cs typeface="Arial"/>
              <a:sym typeface="Arial"/>
            </a:endParaRPr>
          </a:p>
          <a:p>
            <a:pPr indent="0" lvl="0" marL="0" rtl="0" algn="l">
              <a:lnSpc>
                <a:spcPct val="80000"/>
              </a:lnSpc>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a:t>
            </a:r>
            <a:r>
              <a:rPr b="0" lang="en-US" sz="1200">
                <a:solidFill>
                  <a:srgbClr val="B6DDE7"/>
                </a:solidFill>
              </a:rPr>
              <a:t>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3.3 – </a:t>
            </a:r>
            <a:r>
              <a:rPr lang="en-US">
                <a:solidFill>
                  <a:srgbClr val="B6DDE7"/>
                </a:solidFill>
              </a:rPr>
              <a:t>VLAN Configuration</a:t>
            </a:r>
            <a:endParaRPr/>
          </a:p>
        </p:txBody>
      </p:sp>
      <p:sp>
        <p:nvSpPr>
          <p:cNvPr id="315" name="Google Shape;3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a:t>
            </a:r>
            <a:r>
              <a:rPr b="0" lang="en-US" sz="1200">
                <a:solidFill>
                  <a:srgbClr val="B6DDE7"/>
                </a:solidFill>
              </a:rPr>
              <a:t>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3.3 – </a:t>
            </a:r>
            <a:r>
              <a:rPr lang="en-US">
                <a:solidFill>
                  <a:srgbClr val="B6DDE7"/>
                </a:solidFill>
              </a:rPr>
              <a:t>VLAN Configuration</a:t>
            </a:r>
            <a:endParaRPr/>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3.3.1 – </a:t>
            </a:r>
            <a:r>
              <a:rPr lang="en-US"/>
              <a:t>VLAN Ranges on Catalyst Switches</a:t>
            </a:r>
            <a:endParaRPr/>
          </a:p>
          <a:p>
            <a:pPr indent="0" lvl="0" marL="0" rtl="0" algn="l">
              <a:spcBef>
                <a:spcPts val="0"/>
              </a:spcBef>
              <a:spcAft>
                <a:spcPts val="0"/>
              </a:spcAft>
              <a:buNone/>
            </a:pPr>
            <a:r>
              <a:t/>
            </a:r>
            <a:endParaRPr/>
          </a:p>
        </p:txBody>
      </p:sp>
      <p:sp>
        <p:nvSpPr>
          <p:cNvPr id="321" name="Google Shape;32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30" name="Google Shape;33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a:t>
            </a:r>
            <a:r>
              <a:rPr b="0" lang="en-US" sz="1200">
                <a:solidFill>
                  <a:srgbClr val="B6DDE7"/>
                </a:solidFill>
              </a:rPr>
              <a:t>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3.3 – </a:t>
            </a:r>
            <a:r>
              <a:rPr lang="en-US">
                <a:solidFill>
                  <a:srgbClr val="B6DDE7"/>
                </a:solidFill>
              </a:rPr>
              <a:t>VLAN Configuration</a:t>
            </a:r>
            <a:endParaRPr/>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3.3.3 – </a:t>
            </a:r>
            <a:r>
              <a:rPr lang="en-US"/>
              <a:t>VLAN Creation Example</a:t>
            </a:r>
            <a:endParaRPr/>
          </a:p>
        </p:txBody>
      </p:sp>
      <p:sp>
        <p:nvSpPr>
          <p:cNvPr id="338" name="Google Shape;33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47" name="Google Shape;34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a:t>
            </a:r>
            <a:r>
              <a:rPr b="0" lang="en-US" sz="1200">
                <a:solidFill>
                  <a:srgbClr val="B6DDE7"/>
                </a:solidFill>
              </a:rPr>
              <a:t>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3.3 – </a:t>
            </a:r>
            <a:r>
              <a:rPr lang="en-US">
                <a:solidFill>
                  <a:srgbClr val="B6DDE7"/>
                </a:solidFill>
              </a:rPr>
              <a:t>VLAN Configuration</a:t>
            </a:r>
            <a:endParaRPr/>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3.3.5 – </a:t>
            </a:r>
            <a:r>
              <a:rPr lang="en-US"/>
              <a:t>VLAN Port Assignment Example</a:t>
            </a:r>
            <a:endParaRPr/>
          </a:p>
          <a:p>
            <a:pPr indent="0" lvl="0" marL="0" marR="0" rtl="0" algn="l">
              <a:lnSpc>
                <a:spcPct val="80000"/>
              </a:lnSpc>
              <a:spcBef>
                <a:spcPts val="0"/>
              </a:spcBef>
              <a:spcAft>
                <a:spcPts val="0"/>
              </a:spcAft>
              <a:buClr>
                <a:schemeClr val="dk1"/>
              </a:buClr>
              <a:buSzPts val="1200"/>
              <a:buFont typeface="Calibri"/>
              <a:buNone/>
            </a:pPr>
            <a:r>
              <a:t/>
            </a:r>
            <a:endParaRPr/>
          </a:p>
          <a:p>
            <a:pPr indent="0" lvl="0" marL="0" rtl="0" algn="l">
              <a:lnSpc>
                <a:spcPct val="80000"/>
              </a:lnSpc>
              <a:spcBef>
                <a:spcPts val="0"/>
              </a:spcBef>
              <a:spcAft>
                <a:spcPts val="0"/>
              </a:spcAft>
              <a:buClr>
                <a:schemeClr val="dk1"/>
              </a:buClr>
              <a:buSzPts val="1200"/>
              <a:buFont typeface="Calibri"/>
              <a:buNone/>
            </a:pPr>
            <a:r>
              <a:t/>
            </a:r>
            <a:endParaRPr/>
          </a:p>
        </p:txBody>
      </p:sp>
      <p:sp>
        <p:nvSpPr>
          <p:cNvPr id="355" name="Google Shape;35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Calibri"/>
              <a:buNone/>
            </a:pPr>
            <a:r>
              <a:t/>
            </a:r>
            <a:endParaRPr/>
          </a:p>
        </p:txBody>
      </p:sp>
      <p:sp>
        <p:nvSpPr>
          <p:cNvPr id="364" name="Google Shape;36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Calibri"/>
              <a:buNone/>
            </a:pPr>
            <a:r>
              <a:t/>
            </a:r>
            <a:endParaRPr/>
          </a:p>
        </p:txBody>
      </p:sp>
      <p:sp>
        <p:nvSpPr>
          <p:cNvPr id="374" name="Google Shape;37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Calibri"/>
              <a:buNone/>
            </a:pPr>
            <a:r>
              <a:t/>
            </a:r>
            <a:endParaRPr/>
          </a:p>
        </p:txBody>
      </p:sp>
      <p:sp>
        <p:nvSpPr>
          <p:cNvPr id="383" name="Google Shape;38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241" name="Google Shape;2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90" name="Google Shape;39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 </a:t>
            </a:r>
            <a:r>
              <a:rPr lang="en-US">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3.4 – </a:t>
            </a:r>
            <a:r>
              <a:rPr lang="en-US">
                <a:solidFill>
                  <a:srgbClr val="B6DDE7"/>
                </a:solidFill>
              </a:rPr>
              <a:t>VLAN Trunks</a:t>
            </a:r>
            <a:endParaRPr/>
          </a:p>
          <a:p>
            <a:pPr indent="0" lvl="0" marL="0" rtl="0" algn="l">
              <a:spcBef>
                <a:spcPts val="0"/>
              </a:spcBef>
              <a:spcAft>
                <a:spcPts val="0"/>
              </a:spcAft>
              <a:buNone/>
            </a:pPr>
            <a:r>
              <a:rPr lang="en-US"/>
              <a:t>3.4.1 – Trunk Configuration Commands</a:t>
            </a:r>
            <a:endParaRPr/>
          </a:p>
        </p:txBody>
      </p:sp>
      <p:sp>
        <p:nvSpPr>
          <p:cNvPr id="396" name="Google Shape;39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 </a:t>
            </a:r>
            <a:r>
              <a:rPr lang="en-US">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3.4 – </a:t>
            </a:r>
            <a:r>
              <a:rPr lang="en-US">
                <a:solidFill>
                  <a:srgbClr val="B6DDE7"/>
                </a:solidFill>
              </a:rPr>
              <a:t>VLAN Trunks</a:t>
            </a:r>
            <a:endParaRPr/>
          </a:p>
          <a:p>
            <a:pPr indent="0" lvl="0" marL="0" rtl="0" algn="l">
              <a:spcBef>
                <a:spcPts val="0"/>
              </a:spcBef>
              <a:spcAft>
                <a:spcPts val="0"/>
              </a:spcAft>
              <a:buNone/>
            </a:pPr>
            <a:r>
              <a:rPr lang="en-US"/>
              <a:t>3.4.2 – Trunk Configuration Example</a:t>
            </a:r>
            <a:endParaRPr/>
          </a:p>
        </p:txBody>
      </p:sp>
      <p:sp>
        <p:nvSpPr>
          <p:cNvPr id="404" name="Google Shape;40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 </a:t>
            </a:r>
            <a:r>
              <a:rPr lang="en-US">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3.4 – </a:t>
            </a:r>
            <a:r>
              <a:rPr lang="en-US">
                <a:solidFill>
                  <a:srgbClr val="B6DDE7"/>
                </a:solidFill>
              </a:rPr>
              <a:t>VLAN Trunks</a:t>
            </a:r>
            <a:endParaRPr/>
          </a:p>
          <a:p>
            <a:pPr indent="0" lvl="0" marL="0" rtl="0" algn="l">
              <a:spcBef>
                <a:spcPts val="0"/>
              </a:spcBef>
              <a:spcAft>
                <a:spcPts val="0"/>
              </a:spcAft>
              <a:buNone/>
            </a:pPr>
            <a:r>
              <a:rPr lang="en-US"/>
              <a:t>3.4.3 – Verify Trunk Configuration</a:t>
            </a:r>
            <a:endParaRPr/>
          </a:p>
        </p:txBody>
      </p:sp>
      <p:sp>
        <p:nvSpPr>
          <p:cNvPr id="414" name="Google Shape;41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Inter-VLAN Routing</a:t>
            </a:r>
            <a:endParaRPr/>
          </a:p>
          <a:p>
            <a:pPr indent="0" lvl="0" marL="0" rtl="0" algn="l">
              <a:spcBef>
                <a:spcPts val="0"/>
              </a:spcBef>
              <a:spcAft>
                <a:spcPts val="0"/>
              </a:spcAft>
              <a:buNone/>
            </a:pPr>
            <a:r>
              <a:rPr lang="en-US"/>
              <a:t>4.1 – Inter-VLAN Routing Operation</a:t>
            </a:r>
            <a:endParaRPr/>
          </a:p>
          <a:p>
            <a:pPr indent="0" lvl="0" marL="0" rtl="0" algn="l">
              <a:spcBef>
                <a:spcPts val="0"/>
              </a:spcBef>
              <a:spcAft>
                <a:spcPts val="0"/>
              </a:spcAft>
              <a:buNone/>
            </a:pPr>
            <a:r>
              <a:t/>
            </a:r>
            <a:endParaRPr/>
          </a:p>
        </p:txBody>
      </p:sp>
      <p:sp>
        <p:nvSpPr>
          <p:cNvPr id="422" name="Google Shape;42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 Inter-VLAN Routing</a:t>
            </a:r>
            <a:endParaRPr/>
          </a:p>
          <a:p>
            <a:pPr indent="0" lvl="0" marL="0" rtl="0" algn="l">
              <a:spcBef>
                <a:spcPts val="0"/>
              </a:spcBef>
              <a:spcAft>
                <a:spcPts val="0"/>
              </a:spcAft>
              <a:buNone/>
            </a:pPr>
            <a:r>
              <a:rPr lang="en-US"/>
              <a:t>4.1 – Inter-VLAN Routing Operation</a:t>
            </a:r>
            <a:endParaRPr/>
          </a:p>
          <a:p>
            <a:pPr indent="0" lvl="0" marL="0" rtl="0" algn="l">
              <a:spcBef>
                <a:spcPts val="0"/>
              </a:spcBef>
              <a:spcAft>
                <a:spcPts val="0"/>
              </a:spcAft>
              <a:buNone/>
            </a:pPr>
            <a:r>
              <a:rPr lang="en-US"/>
              <a:t>4.1.1 - What is Inter-VLAN Routing?</a:t>
            </a:r>
            <a:endParaRPr/>
          </a:p>
        </p:txBody>
      </p:sp>
      <p:sp>
        <p:nvSpPr>
          <p:cNvPr id="428" name="Google Shape;42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 Inter-VLAN Routing</a:t>
            </a:r>
            <a:endParaRPr/>
          </a:p>
          <a:p>
            <a:pPr indent="0" lvl="0" marL="0" rtl="0" algn="l">
              <a:spcBef>
                <a:spcPts val="0"/>
              </a:spcBef>
              <a:spcAft>
                <a:spcPts val="0"/>
              </a:spcAft>
              <a:buNone/>
            </a:pPr>
            <a:r>
              <a:rPr lang="en-US"/>
              <a:t>4.1 – Inter-VLAN Routing Operation</a:t>
            </a:r>
            <a:endParaRPr/>
          </a:p>
          <a:p>
            <a:pPr indent="0" lvl="0" marL="0" rtl="0" algn="l">
              <a:spcBef>
                <a:spcPts val="0"/>
              </a:spcBef>
              <a:spcAft>
                <a:spcPts val="0"/>
              </a:spcAft>
              <a:buNone/>
            </a:pPr>
            <a:r>
              <a:rPr lang="en-US"/>
              <a:t>4.1.2 – Legacy Inter-VLAN Routing</a:t>
            </a:r>
            <a:endParaRPr/>
          </a:p>
        </p:txBody>
      </p:sp>
      <p:sp>
        <p:nvSpPr>
          <p:cNvPr id="435" name="Google Shape;43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2" name="Google Shape;44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US"/>
              <a:t>5.1.1.1 What is Inter-VLAN routing?</a:t>
            </a:r>
            <a:endParaRPr b="1"/>
          </a:p>
          <a:p>
            <a:pPr indent="0" lvl="0" marL="0" rtl="0" algn="l">
              <a:spcBef>
                <a:spcPts val="0"/>
              </a:spcBef>
              <a:spcAft>
                <a:spcPts val="0"/>
              </a:spcAft>
              <a:buClr>
                <a:schemeClr val="dk1"/>
              </a:buClr>
              <a:buSzPts val="1200"/>
              <a:buFont typeface="Calibri"/>
              <a:buNone/>
            </a:pPr>
            <a:r>
              <a:t/>
            </a:r>
            <a:endParaRPr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 Inter-VLAN Routing</a:t>
            </a:r>
            <a:endParaRPr/>
          </a:p>
          <a:p>
            <a:pPr indent="0" lvl="0" marL="0" rtl="0" algn="l">
              <a:spcBef>
                <a:spcPts val="0"/>
              </a:spcBef>
              <a:spcAft>
                <a:spcPts val="0"/>
              </a:spcAft>
              <a:buNone/>
            </a:pPr>
            <a:r>
              <a:rPr lang="en-US"/>
              <a:t>4.1 – Inter-VLAN Routing Operation</a:t>
            </a:r>
            <a:endParaRPr/>
          </a:p>
          <a:p>
            <a:pPr indent="0" lvl="0" marL="0" rtl="0" algn="l">
              <a:spcBef>
                <a:spcPts val="0"/>
              </a:spcBef>
              <a:spcAft>
                <a:spcPts val="0"/>
              </a:spcAft>
              <a:buNone/>
            </a:pPr>
            <a:r>
              <a:rPr lang="en-US"/>
              <a:t>4.1.3 – Router-on-a-Stick Inter-VLAN Routing</a:t>
            </a:r>
            <a:endParaRPr/>
          </a:p>
        </p:txBody>
      </p:sp>
      <p:sp>
        <p:nvSpPr>
          <p:cNvPr id="451" name="Google Shape;45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4" name="Google Shape;46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US"/>
              <a:t>5.1.2.2 </a:t>
            </a:r>
            <a:r>
              <a:rPr b="1" lang="en-US" sz="1200"/>
              <a:t>Configure Legacy Inter-VLAN Routing: Switch Configuration</a:t>
            </a:r>
            <a:endParaRPr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1" name="Google Shape;47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US"/>
              <a:t>5.1.2.3 </a:t>
            </a:r>
            <a:r>
              <a:rPr b="1" lang="en-US" sz="1200"/>
              <a:t>Configure Legacy Inter-VLAN Routing: Router Interface Configuration</a:t>
            </a:r>
            <a:endParaRPr b="1"/>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Inter-VLAN Routing</a:t>
            </a:r>
            <a:endParaRPr/>
          </a:p>
          <a:p>
            <a:pPr indent="0" lvl="0" marL="0" rtl="0" algn="l">
              <a:spcBef>
                <a:spcPts val="0"/>
              </a:spcBef>
              <a:spcAft>
                <a:spcPts val="0"/>
              </a:spcAft>
              <a:buNone/>
            </a:pPr>
            <a:r>
              <a:rPr lang="en-US"/>
              <a:t>4.2 – Router-on-a-Stick Inter-VLAN Routing</a:t>
            </a:r>
            <a:endParaRPr/>
          </a:p>
          <a:p>
            <a:pPr indent="0" lvl="0" marL="0" rtl="0" algn="l">
              <a:spcBef>
                <a:spcPts val="0"/>
              </a:spcBef>
              <a:spcAft>
                <a:spcPts val="0"/>
              </a:spcAft>
              <a:buNone/>
            </a:pPr>
            <a:r>
              <a:t/>
            </a:r>
            <a:endParaRPr/>
          </a:p>
        </p:txBody>
      </p:sp>
      <p:sp>
        <p:nvSpPr>
          <p:cNvPr id="479" name="Google Shape;47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US"/>
              <a:t>6.1.3.2 </a:t>
            </a:r>
            <a:r>
              <a:rPr b="1" lang="en-US" sz="1200"/>
              <a:t>Configure Router-on-a-Stick: Switch Configuration</a:t>
            </a:r>
            <a:endParaRPr b="1"/>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1" name="Google Shape;49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1"/>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58" name="Google Shape;2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66" name="Google Shape;2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73" name="Google Shape;2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81" name="Google Shape;2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3.2 – </a:t>
            </a:r>
            <a:r>
              <a:rPr lang="en-US">
                <a:solidFill>
                  <a:srgbClr val="B6DDE7"/>
                </a:solidFill>
              </a:rPr>
              <a:t>VLANs in a Multi-Switched Environment</a:t>
            </a:r>
            <a:endParaRPr b="0"/>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3.2.2 – </a:t>
            </a:r>
            <a:r>
              <a:rPr lang="en-US"/>
              <a:t> Networks without VLANs</a:t>
            </a:r>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89" name="Google Shape;2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3.2 – </a:t>
            </a:r>
            <a:r>
              <a:rPr lang="en-US">
                <a:solidFill>
                  <a:srgbClr val="B6DDE7"/>
                </a:solidFill>
              </a:rPr>
              <a:t>VLANs in a Multi-Switched Environment</a:t>
            </a:r>
            <a:endParaRPr b="0"/>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3.2.3 – </a:t>
            </a:r>
            <a:r>
              <a:rPr lang="en-US"/>
              <a:t>Networks with VLANs</a:t>
            </a:r>
            <a:endParaRPr sz="1200">
              <a:solidFill>
                <a:schemeClr val="dk1"/>
              </a:solidFill>
              <a:latin typeface="Arial"/>
              <a:ea typeface="Arial"/>
              <a:cs typeface="Arial"/>
              <a:sym typeface="Arial"/>
            </a:endParaRPr>
          </a:p>
          <a:p>
            <a:pPr indent="0" lvl="0" marL="0" rtl="0" algn="l">
              <a:lnSpc>
                <a:spcPct val="80000"/>
              </a:lnSpc>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97" name="Google Shape;2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n-US" sz="1200"/>
              <a:t>3 – </a:t>
            </a:r>
            <a:r>
              <a:rPr lang="en-US" sz="1200">
                <a:solidFill>
                  <a:srgbClr val="B6DDE7"/>
                </a:solidFill>
              </a:rPr>
              <a:t>VLANs</a:t>
            </a:r>
            <a:endParaRPr/>
          </a:p>
          <a:p>
            <a:pPr indent="0" lvl="0" marL="0" rtl="0" algn="l">
              <a:spcBef>
                <a:spcPts val="0"/>
              </a:spcBef>
              <a:spcAft>
                <a:spcPts val="0"/>
              </a:spcAft>
              <a:buClr>
                <a:schemeClr val="dk1"/>
              </a:buClr>
              <a:buSzPts val="1200"/>
              <a:buFont typeface="Calibri"/>
              <a:buNone/>
            </a:pPr>
            <a:r>
              <a:rPr b="0" lang="en-US" sz="1200"/>
              <a:t>3.2 – </a:t>
            </a:r>
            <a:r>
              <a:rPr lang="en-US">
                <a:solidFill>
                  <a:srgbClr val="B6DDE7"/>
                </a:solidFill>
              </a:rPr>
              <a:t>VLANs in a Multi-Switched Environment</a:t>
            </a:r>
            <a:endParaRPr b="0"/>
          </a:p>
          <a:p>
            <a:pPr indent="0" lvl="0" marL="0" rtl="0" algn="l">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3.2.4 – </a:t>
            </a:r>
            <a:r>
              <a:rPr lang="en-US"/>
              <a:t>VLAN Identification with a Tag</a:t>
            </a:r>
            <a:endParaRPr sz="1200">
              <a:solidFill>
                <a:schemeClr val="dk1"/>
              </a:solidFill>
              <a:latin typeface="Arial"/>
              <a:ea typeface="Arial"/>
              <a:cs typeface="Arial"/>
              <a:sym typeface="Arial"/>
            </a:endParaRPr>
          </a:p>
          <a:p>
            <a:pPr indent="0" lvl="0" marL="0" rtl="0" algn="l">
              <a:lnSpc>
                <a:spcPct val="80000"/>
              </a:lnSpc>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28" name="Shape 28"/>
        <p:cNvGrpSpPr/>
        <p:nvPr/>
      </p:nvGrpSpPr>
      <p:grpSpPr>
        <a:xfrm>
          <a:off x="0" y="0"/>
          <a:ext cx="0" cy="0"/>
          <a:chOff x="0" y="0"/>
          <a:chExt cx="0" cy="0"/>
        </a:xfrm>
      </p:grpSpPr>
      <p:sp>
        <p:nvSpPr>
          <p:cNvPr id="29" name="Google Shape;29;p42"/>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42"/>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31" name="Google Shape;31;p42"/>
          <p:cNvSpPr/>
          <p:nvPr/>
        </p:nvSpPr>
        <p:spPr>
          <a:xfrm>
            <a:off x="8515707" y="4742907"/>
            <a:ext cx="218414" cy="154518"/>
          </a:xfrm>
          <a:prstGeom prst="rect">
            <a:avLst/>
          </a:prstGeom>
          <a:noFill/>
          <a:ln>
            <a:noFill/>
          </a:ln>
        </p:spPr>
        <p:txBody>
          <a:bodyPr anchorCtr="0" anchor="b" bIns="30775" lIns="61575" spcFirstLastPara="1" rIns="61575" wrap="square" tIns="30775">
            <a:spAutoFit/>
          </a:bodyPr>
          <a:lstStyle/>
          <a:p>
            <a:pPr indent="0" lvl="0" marL="0" marR="0" rtl="0" algn="r">
              <a:spcBef>
                <a:spcPts val="0"/>
              </a:spcBef>
              <a:spcAft>
                <a:spcPts val="0"/>
              </a:spcAft>
              <a:buNone/>
            </a:pPr>
            <a:fld id="{00000000-1234-1234-1234-123412341234}" type="slidenum">
              <a:rPr lang="en-US"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32" name="Google Shape;32;p42"/>
          <p:cNvSpPr/>
          <p:nvPr/>
        </p:nvSpPr>
        <p:spPr>
          <a:xfrm>
            <a:off x="5867508" y="4741653"/>
            <a:ext cx="2658018" cy="154518"/>
          </a:xfrm>
          <a:prstGeom prst="rect">
            <a:avLst/>
          </a:prstGeom>
          <a:noFill/>
          <a:ln>
            <a:noFill/>
          </a:ln>
        </p:spPr>
        <p:txBody>
          <a:bodyPr anchorCtr="0" anchor="b" bIns="30775" lIns="61575" spcFirstLastPara="1" rIns="61575" wrap="square" tIns="30775">
            <a:spAutoFit/>
          </a:bodyPr>
          <a:lstStyle/>
          <a:p>
            <a:pPr indent="0" lvl="0" marL="0" marR="0" rtl="0" algn="l">
              <a:spcBef>
                <a:spcPts val="0"/>
              </a:spcBef>
              <a:spcAft>
                <a:spcPts val="0"/>
              </a:spcAft>
              <a:buNone/>
            </a:pPr>
            <a:r>
              <a:rPr lang="en-US" sz="600">
                <a:solidFill>
                  <a:srgbClr val="076D8E"/>
                </a:solidFill>
                <a:latin typeface="Arial"/>
                <a:ea typeface="Arial"/>
                <a:cs typeface="Arial"/>
                <a:sym typeface="Arial"/>
              </a:rPr>
              <a:t>© 2016  Cisco and/or its affiliates. All rights reserved.   Cisco Confidential</a:t>
            </a:r>
            <a:endParaRPr/>
          </a:p>
        </p:txBody>
      </p:sp>
      <p:grpSp>
        <p:nvGrpSpPr>
          <p:cNvPr id="33" name="Google Shape;33;p42"/>
          <p:cNvGrpSpPr/>
          <p:nvPr/>
        </p:nvGrpSpPr>
        <p:grpSpPr>
          <a:xfrm>
            <a:off x="508039" y="4715197"/>
            <a:ext cx="340257" cy="180974"/>
            <a:chOff x="310" y="249"/>
            <a:chExt cx="502" cy="267"/>
          </a:xfrm>
        </p:grpSpPr>
        <p:sp>
          <p:nvSpPr>
            <p:cNvPr id="34" name="Google Shape;34;p42"/>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4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4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4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4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4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4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4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4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4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4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4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4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4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49" name="Shape 149"/>
        <p:cNvGrpSpPr/>
        <p:nvPr/>
      </p:nvGrpSpPr>
      <p:grpSpPr>
        <a:xfrm>
          <a:off x="0" y="0"/>
          <a:ext cx="0" cy="0"/>
          <a:chOff x="0" y="0"/>
          <a:chExt cx="0" cy="0"/>
        </a:xfrm>
      </p:grpSpPr>
      <p:sp>
        <p:nvSpPr>
          <p:cNvPr id="150" name="Google Shape;150;p5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5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52" name="Google Shape;152;p5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53" name="Google Shape;153;p5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54" name="Google Shape;154;p51"/>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51"/>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51"/>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5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5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5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5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1" name="Google Shape;161;p51"/>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5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51"/>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4" name="Google Shape;164;p51"/>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5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6" name="Google Shape;166;p51"/>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7" name="Google Shape;167;p51"/>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8" name="Google Shape;168;p51"/>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51"/>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0" name="Google Shape;170;p51"/>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1" name="Google Shape;171;p51"/>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51"/>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51"/>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51"/>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51"/>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6" name="Google Shape;176;p51"/>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51"/>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8" name="Google Shape;178;p51"/>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9" name="Google Shape;179;p51"/>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51"/>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181" name="Shape 181"/>
        <p:cNvGrpSpPr/>
        <p:nvPr/>
      </p:nvGrpSpPr>
      <p:grpSpPr>
        <a:xfrm>
          <a:off x="0" y="0"/>
          <a:ext cx="0" cy="0"/>
          <a:chOff x="0" y="0"/>
          <a:chExt cx="0" cy="0"/>
        </a:xfrm>
      </p:grpSpPr>
      <p:pic>
        <p:nvPicPr>
          <p:cNvPr id="182" name="Google Shape;182;p52"/>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183" name="Google Shape;183;p52"/>
          <p:cNvGrpSpPr/>
          <p:nvPr/>
        </p:nvGrpSpPr>
        <p:grpSpPr>
          <a:xfrm>
            <a:off x="3746294" y="2129856"/>
            <a:ext cx="1617944" cy="860542"/>
            <a:chOff x="310" y="249"/>
            <a:chExt cx="502" cy="267"/>
          </a:xfrm>
        </p:grpSpPr>
        <p:sp>
          <p:nvSpPr>
            <p:cNvPr id="184" name="Google Shape;184;p5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5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5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5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5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5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5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5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5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5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5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5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5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5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5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53"/>
          <p:cNvGrpSpPr/>
          <p:nvPr/>
        </p:nvGrpSpPr>
        <p:grpSpPr>
          <a:xfrm>
            <a:off x="3746294" y="2129856"/>
            <a:ext cx="1617944" cy="860542"/>
            <a:chOff x="310" y="249"/>
            <a:chExt cx="502" cy="267"/>
          </a:xfrm>
        </p:grpSpPr>
        <p:sp>
          <p:nvSpPr>
            <p:cNvPr id="201" name="Google Shape;201;p5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5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5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5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5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5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5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5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5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5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5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5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5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5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54"/>
          <p:cNvGrpSpPr/>
          <p:nvPr/>
        </p:nvGrpSpPr>
        <p:grpSpPr>
          <a:xfrm>
            <a:off x="3746294" y="2129856"/>
            <a:ext cx="1617944" cy="860542"/>
            <a:chOff x="310" y="249"/>
            <a:chExt cx="502" cy="267"/>
          </a:xfrm>
        </p:grpSpPr>
        <p:sp>
          <p:nvSpPr>
            <p:cNvPr id="217" name="Google Shape;217;p5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5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5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5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5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5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5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5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5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5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5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5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5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5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5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8" name="Shape 48"/>
        <p:cNvGrpSpPr/>
        <p:nvPr/>
      </p:nvGrpSpPr>
      <p:grpSpPr>
        <a:xfrm>
          <a:off x="0" y="0"/>
          <a:ext cx="0" cy="0"/>
          <a:chOff x="0" y="0"/>
          <a:chExt cx="0" cy="0"/>
        </a:xfrm>
      </p:grpSpPr>
      <p:sp>
        <p:nvSpPr>
          <p:cNvPr id="49" name="Google Shape;49;p4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4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1" name="Google Shape;51;p4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52" name="Shape 52"/>
        <p:cNvGrpSpPr/>
        <p:nvPr/>
      </p:nvGrpSpPr>
      <p:grpSpPr>
        <a:xfrm>
          <a:off x="0" y="0"/>
          <a:ext cx="0" cy="0"/>
          <a:chOff x="0" y="0"/>
          <a:chExt cx="0" cy="0"/>
        </a:xfrm>
      </p:grpSpPr>
      <p:sp>
        <p:nvSpPr>
          <p:cNvPr id="53" name="Google Shape;53;p44"/>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4" name="Google Shape;54;p44"/>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55" name="Shape 55"/>
        <p:cNvGrpSpPr/>
        <p:nvPr/>
      </p:nvGrpSpPr>
      <p:grpSpPr>
        <a:xfrm>
          <a:off x="0" y="0"/>
          <a:ext cx="0" cy="0"/>
          <a:chOff x="0" y="0"/>
          <a:chExt cx="0" cy="0"/>
        </a:xfrm>
      </p:grpSpPr>
      <p:pic>
        <p:nvPicPr>
          <p:cNvPr id="56" name="Google Shape;56;p4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7" name="Google Shape;57;p45"/>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58" name="Google Shape;58;p45"/>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9" name="Google Shape;59;p45"/>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0" name="Google Shape;60;p45"/>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1" name="Google Shape;61;p45"/>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62" name="Google Shape;62;p45"/>
          <p:cNvGrpSpPr/>
          <p:nvPr/>
        </p:nvGrpSpPr>
        <p:grpSpPr>
          <a:xfrm>
            <a:off x="492125" y="395288"/>
            <a:ext cx="796924" cy="423863"/>
            <a:chOff x="310" y="249"/>
            <a:chExt cx="502" cy="267"/>
          </a:xfrm>
        </p:grpSpPr>
        <p:sp>
          <p:nvSpPr>
            <p:cNvPr id="63" name="Google Shape;63;p45"/>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5"/>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5"/>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5"/>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5"/>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5"/>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5"/>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5"/>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5"/>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5"/>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5"/>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45"/>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45"/>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45"/>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77" name="Shape 77"/>
        <p:cNvGrpSpPr/>
        <p:nvPr/>
      </p:nvGrpSpPr>
      <p:grpSpPr>
        <a:xfrm>
          <a:off x="0" y="0"/>
          <a:ext cx="0" cy="0"/>
          <a:chOff x="0" y="0"/>
          <a:chExt cx="0" cy="0"/>
        </a:xfrm>
      </p:grpSpPr>
      <p:sp>
        <p:nvSpPr>
          <p:cNvPr id="78" name="Google Shape;78;p46"/>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79" name="Google Shape;79;p46"/>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0" name="Google Shape;80;p46"/>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81" name="Google Shape;81;p46"/>
          <p:cNvGrpSpPr/>
          <p:nvPr/>
        </p:nvGrpSpPr>
        <p:grpSpPr>
          <a:xfrm>
            <a:off x="492125" y="395288"/>
            <a:ext cx="796924" cy="423863"/>
            <a:chOff x="310" y="249"/>
            <a:chExt cx="502" cy="267"/>
          </a:xfrm>
        </p:grpSpPr>
        <p:sp>
          <p:nvSpPr>
            <p:cNvPr id="82" name="Google Shape;82;p46"/>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4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4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4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4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4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4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4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4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4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4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4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4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4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6" name="Google Shape;96;p46"/>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46"/>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98" name="Shape 98"/>
        <p:cNvGrpSpPr/>
        <p:nvPr/>
      </p:nvGrpSpPr>
      <p:grpSpPr>
        <a:xfrm>
          <a:off x="0" y="0"/>
          <a:ext cx="0" cy="0"/>
          <a:chOff x="0" y="0"/>
          <a:chExt cx="0" cy="0"/>
        </a:xfrm>
      </p:grpSpPr>
      <p:sp>
        <p:nvSpPr>
          <p:cNvPr id="99" name="Google Shape;99;p47"/>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4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01" name="Google Shape;101;p4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02" name="Google Shape;102;p4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03" name="Google Shape;103;p47"/>
          <p:cNvGrpSpPr/>
          <p:nvPr/>
        </p:nvGrpSpPr>
        <p:grpSpPr>
          <a:xfrm>
            <a:off x="492125" y="395288"/>
            <a:ext cx="796924" cy="423863"/>
            <a:chOff x="310" y="249"/>
            <a:chExt cx="502" cy="267"/>
          </a:xfrm>
        </p:grpSpPr>
        <p:sp>
          <p:nvSpPr>
            <p:cNvPr id="104" name="Google Shape;104;p47"/>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4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4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4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4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4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4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4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4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4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4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4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4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4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8" name="Google Shape;118;p4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4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wipe dir="l"/>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20" name="Shape 120"/>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21" name="Shape 121"/>
        <p:cNvGrpSpPr/>
        <p:nvPr/>
      </p:nvGrpSpPr>
      <p:grpSpPr>
        <a:xfrm>
          <a:off x="0" y="0"/>
          <a:ext cx="0" cy="0"/>
          <a:chOff x="0" y="0"/>
          <a:chExt cx="0" cy="0"/>
        </a:xfrm>
      </p:grpSpPr>
      <p:sp>
        <p:nvSpPr>
          <p:cNvPr id="122" name="Google Shape;122;p49"/>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23" name="Google Shape;123;p49"/>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24" name="Google Shape;124;p49"/>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25" name="Google Shape;125;p49"/>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26" name="Google Shape;126;p49"/>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7" name="Google Shape;127;p49"/>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8" name="Google Shape;128;p49"/>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9" name="Google Shape;129;p49"/>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0" name="Google Shape;130;p49"/>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1" name="Google Shape;131;p49"/>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32" name="Shape 132"/>
        <p:cNvGrpSpPr/>
        <p:nvPr/>
      </p:nvGrpSpPr>
      <p:grpSpPr>
        <a:xfrm>
          <a:off x="0" y="0"/>
          <a:ext cx="0" cy="0"/>
          <a:chOff x="0" y="0"/>
          <a:chExt cx="0" cy="0"/>
        </a:xfrm>
      </p:grpSpPr>
      <p:sp>
        <p:nvSpPr>
          <p:cNvPr id="133" name="Google Shape;133;p5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34" name="Google Shape;134;p50"/>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35" name="Google Shape;135;p50"/>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36" name="Google Shape;136;p50"/>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37" name="Google Shape;137;p50"/>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8" name="Google Shape;138;p50"/>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9" name="Google Shape;139;p50"/>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0" name="Google Shape;140;p50"/>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1" name="Google Shape;141;p50"/>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2" name="Google Shape;142;p50"/>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3" name="Google Shape;143;p50"/>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44" name="Google Shape;144;p50"/>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50"/>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50"/>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47" name="Google Shape;147;p50"/>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50"/>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41"/>
          <p:cNvSpPr/>
          <p:nvPr/>
        </p:nvSpPr>
        <p:spPr>
          <a:xfrm>
            <a:off x="8515707" y="4742907"/>
            <a:ext cx="218414" cy="154518"/>
          </a:xfrm>
          <a:prstGeom prst="rect">
            <a:avLst/>
          </a:prstGeom>
          <a:noFill/>
          <a:ln>
            <a:noFill/>
          </a:ln>
        </p:spPr>
        <p:txBody>
          <a:bodyPr anchorCtr="0" anchor="b" bIns="30775" lIns="61575" spcFirstLastPara="1" rIns="61575" wrap="square" tIns="30775">
            <a:spAutoFit/>
          </a:bodyPr>
          <a:lstStyle/>
          <a:p>
            <a:pPr indent="0" lvl="0" marL="0" marR="0" rtl="0" algn="r">
              <a:spcBef>
                <a:spcPts val="0"/>
              </a:spcBef>
              <a:spcAft>
                <a:spcPts val="0"/>
              </a:spcAft>
              <a:buNone/>
            </a:pPr>
            <a:fld id="{00000000-1234-1234-1234-123412341234}" type="slidenum">
              <a:rPr b="0" i="0" lang="en-US"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41"/>
          <p:cNvSpPr/>
          <p:nvPr/>
        </p:nvSpPr>
        <p:spPr>
          <a:xfrm>
            <a:off x="5867508" y="4741653"/>
            <a:ext cx="2658018" cy="154518"/>
          </a:xfrm>
          <a:prstGeom prst="rect">
            <a:avLst/>
          </a:prstGeom>
          <a:noFill/>
          <a:ln>
            <a:noFill/>
          </a:ln>
        </p:spPr>
        <p:txBody>
          <a:bodyPr anchorCtr="0" anchor="b" bIns="30775" lIns="61575" spcFirstLastPara="1" rIns="61575" wrap="square" tIns="30775">
            <a:spAutoFit/>
          </a:bodyPr>
          <a:lstStyle/>
          <a:p>
            <a:pPr indent="0" lvl="0" marL="0" marR="0" rtl="0" algn="l">
              <a:spcBef>
                <a:spcPts val="0"/>
              </a:spcBef>
              <a:spcAft>
                <a:spcPts val="0"/>
              </a:spcAft>
              <a:buNone/>
            </a:pPr>
            <a:r>
              <a:rPr b="0" i="0" lang="en-US" sz="600" u="none" cap="none" strike="noStrike">
                <a:solidFill>
                  <a:srgbClr val="D8D8D8"/>
                </a:solidFill>
                <a:latin typeface="Arial"/>
                <a:ea typeface="Arial"/>
                <a:cs typeface="Arial"/>
                <a:sym typeface="Arial"/>
              </a:rPr>
              <a:t>© 2016  Cisco and/or its affiliates. All rights reserved.   Cisco Confidential</a:t>
            </a:r>
            <a:endParaRPr/>
          </a:p>
        </p:txBody>
      </p:sp>
      <p:grpSp>
        <p:nvGrpSpPr>
          <p:cNvPr id="13" name="Google Shape;13;p41"/>
          <p:cNvGrpSpPr/>
          <p:nvPr/>
        </p:nvGrpSpPr>
        <p:grpSpPr>
          <a:xfrm>
            <a:off x="508039" y="4715197"/>
            <a:ext cx="340257" cy="180974"/>
            <a:chOff x="310" y="249"/>
            <a:chExt cx="502" cy="267"/>
          </a:xfrm>
        </p:grpSpPr>
        <p:sp>
          <p:nvSpPr>
            <p:cNvPr id="14" name="Google Shape;14;p4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4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4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4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4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4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4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4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4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4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4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4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4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4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416425" y="915409"/>
            <a:ext cx="7598042" cy="1802391"/>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VLANs and VTP</a:t>
            </a:r>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0"/>
          <p:cNvSpPr txBox="1"/>
          <p:nvPr>
            <p:ph type="title"/>
          </p:nvPr>
        </p:nvSpPr>
        <p:spPr>
          <a:xfrm>
            <a:off x="0" y="41393"/>
            <a:ext cx="9006840" cy="8294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VLANs in a Multi-Switched Environment</a:t>
            </a:r>
            <a:br>
              <a:rPr lang="en-US"/>
            </a:br>
            <a:r>
              <a:rPr lang="en-US"/>
              <a:t>Native VLANs and 802.1Q Tagging</a:t>
            </a:r>
            <a:endParaRPr/>
          </a:p>
        </p:txBody>
      </p:sp>
      <p:sp>
        <p:nvSpPr>
          <p:cNvPr id="310" name="Google Shape;310;p10"/>
          <p:cNvSpPr txBox="1"/>
          <p:nvPr>
            <p:ph idx="1" type="body"/>
          </p:nvPr>
        </p:nvSpPr>
        <p:spPr>
          <a:xfrm>
            <a:off x="203201" y="986970"/>
            <a:ext cx="4572000" cy="3414045"/>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802.1Q trunk basics:</a:t>
            </a:r>
            <a:endParaRPr/>
          </a:p>
          <a:p>
            <a:pPr indent="-169863" lvl="0" marL="169863" rtl="0" algn="l">
              <a:lnSpc>
                <a:spcPct val="100000"/>
              </a:lnSpc>
              <a:spcBef>
                <a:spcPts val="1200"/>
              </a:spcBef>
              <a:spcAft>
                <a:spcPts val="0"/>
              </a:spcAft>
              <a:buSzPts val="1440"/>
              <a:buFont typeface="Arial"/>
              <a:buChar char="•"/>
            </a:pPr>
            <a:r>
              <a:rPr lang="en-US" sz="1600"/>
              <a:t>Tagging is typically done on all VLANs.</a:t>
            </a:r>
            <a:endParaRPr/>
          </a:p>
          <a:p>
            <a:pPr indent="-169863" lvl="0" marL="169863" rtl="0" algn="l">
              <a:lnSpc>
                <a:spcPct val="100000"/>
              </a:lnSpc>
              <a:spcBef>
                <a:spcPts val="1200"/>
              </a:spcBef>
              <a:spcAft>
                <a:spcPts val="0"/>
              </a:spcAft>
              <a:buSzPts val="1440"/>
              <a:buFont typeface="Arial"/>
              <a:buChar char="•"/>
            </a:pPr>
            <a:r>
              <a:rPr lang="en-US" sz="1600"/>
              <a:t>The use of a native VLAN was designed for legacy use, like the hub in the example.</a:t>
            </a:r>
            <a:endParaRPr/>
          </a:p>
          <a:p>
            <a:pPr indent="-169863" lvl="0" marL="169863" rtl="0" algn="l">
              <a:lnSpc>
                <a:spcPct val="100000"/>
              </a:lnSpc>
              <a:spcBef>
                <a:spcPts val="1200"/>
              </a:spcBef>
              <a:spcAft>
                <a:spcPts val="0"/>
              </a:spcAft>
              <a:buSzPts val="1440"/>
              <a:buFont typeface="Arial"/>
              <a:buChar char="•"/>
            </a:pPr>
            <a:r>
              <a:rPr lang="en-US" sz="1600"/>
              <a:t>Unless changed, VLAN1 is the native VLAN.</a:t>
            </a:r>
            <a:endParaRPr/>
          </a:p>
          <a:p>
            <a:pPr indent="-169863" lvl="0" marL="169863" rtl="0" algn="l">
              <a:lnSpc>
                <a:spcPct val="100000"/>
              </a:lnSpc>
              <a:spcBef>
                <a:spcPts val="1200"/>
              </a:spcBef>
              <a:spcAft>
                <a:spcPts val="0"/>
              </a:spcAft>
              <a:buSzPts val="1440"/>
              <a:buFont typeface="Arial"/>
              <a:buChar char="•"/>
            </a:pPr>
            <a:r>
              <a:rPr lang="en-US" sz="1600"/>
              <a:t>Both ends of a trunk link must be configured with the same native VLAN.</a:t>
            </a:r>
            <a:endParaRPr/>
          </a:p>
          <a:p>
            <a:pPr indent="-169863" lvl="0" marL="169863" rtl="0" algn="l">
              <a:lnSpc>
                <a:spcPct val="100000"/>
              </a:lnSpc>
              <a:spcBef>
                <a:spcPts val="1200"/>
              </a:spcBef>
              <a:spcAft>
                <a:spcPts val="0"/>
              </a:spcAft>
              <a:buSzPts val="1440"/>
              <a:buFont typeface="Arial"/>
              <a:buChar char="•"/>
            </a:pPr>
            <a:r>
              <a:rPr lang="en-US" sz="1600"/>
              <a:t>Each trunk is configured separately, so it is possible to have a different native VLANs on separate trunks.</a:t>
            </a:r>
            <a:endParaRPr/>
          </a:p>
        </p:txBody>
      </p:sp>
      <p:pic>
        <p:nvPicPr>
          <p:cNvPr id="311" name="Google Shape;311;p10"/>
          <p:cNvPicPr preferRelativeResize="0"/>
          <p:nvPr/>
        </p:nvPicPr>
        <p:blipFill rotWithShape="1">
          <a:blip r:embed="rId3">
            <a:alphaModFix/>
          </a:blip>
          <a:srcRect b="0" l="0" r="0" t="0"/>
          <a:stretch/>
        </p:blipFill>
        <p:spPr>
          <a:xfrm>
            <a:off x="4872789" y="1317324"/>
            <a:ext cx="3962848" cy="2797475"/>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1"/>
          <p:cNvSpPr txBox="1"/>
          <p:nvPr>
            <p:ph type="ctrTitle"/>
          </p:nvPr>
        </p:nvSpPr>
        <p:spPr>
          <a:xfrm>
            <a:off x="416425" y="915409"/>
            <a:ext cx="8231464" cy="1802391"/>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VLAN Configuration</a:t>
            </a:r>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2"/>
          <p:cNvSpPr txBox="1"/>
          <p:nvPr>
            <p:ph type="title"/>
          </p:nvPr>
        </p:nvSpPr>
        <p:spPr>
          <a:xfrm>
            <a:off x="0" y="118872"/>
            <a:ext cx="5198533"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Configuration</a:t>
            </a:r>
            <a:br>
              <a:rPr lang="en-US"/>
            </a:br>
            <a:r>
              <a:rPr lang="en-US"/>
              <a:t>VLAN Ranges on Catalyst Switches</a:t>
            </a:r>
            <a:endParaRPr/>
          </a:p>
        </p:txBody>
      </p:sp>
      <p:sp>
        <p:nvSpPr>
          <p:cNvPr id="324" name="Google Shape;324;p12"/>
          <p:cNvSpPr txBox="1"/>
          <p:nvPr>
            <p:ph idx="1" type="body"/>
          </p:nvPr>
        </p:nvSpPr>
        <p:spPr>
          <a:xfrm>
            <a:off x="116633" y="1200665"/>
            <a:ext cx="4738831" cy="627520"/>
          </a:xfrm>
          <a:prstGeom prst="rect">
            <a:avLst/>
          </a:prstGeom>
          <a:noFill/>
          <a:ln>
            <a:noFill/>
          </a:ln>
        </p:spPr>
        <p:txBody>
          <a:bodyPr anchorCtr="0" anchor="t" bIns="45700" lIns="91425" spcFirstLastPara="1" rIns="182875" wrap="square" tIns="45700">
            <a:noAutofit/>
          </a:bodyPr>
          <a:lstStyle/>
          <a:p>
            <a:pPr indent="0" lvl="1" marL="142875" rtl="0" algn="l">
              <a:lnSpc>
                <a:spcPct val="100000"/>
              </a:lnSpc>
              <a:spcBef>
                <a:spcPts val="0"/>
              </a:spcBef>
              <a:spcAft>
                <a:spcPts val="0"/>
              </a:spcAft>
              <a:buSzPts val="1600"/>
              <a:buNone/>
            </a:pPr>
            <a:r>
              <a:rPr lang="en-US" sz="1600"/>
              <a:t>Catalyst switches 2960 and 3650 support over 4000 VLANs.</a:t>
            </a:r>
            <a:endParaRPr/>
          </a:p>
          <a:p>
            <a:pPr indent="0" lvl="1" marL="142875" rtl="0" algn="l">
              <a:lnSpc>
                <a:spcPct val="100000"/>
              </a:lnSpc>
              <a:spcBef>
                <a:spcPts val="600"/>
              </a:spcBef>
              <a:spcAft>
                <a:spcPts val="0"/>
              </a:spcAft>
              <a:buSzPts val="1400"/>
              <a:buNone/>
            </a:pPr>
            <a:r>
              <a:t/>
            </a:r>
            <a:endParaRPr/>
          </a:p>
          <a:p>
            <a:pPr indent="-127000" lvl="1" marL="358775" rtl="0" algn="l">
              <a:lnSpc>
                <a:spcPct val="100000"/>
              </a:lnSpc>
              <a:spcBef>
                <a:spcPts val="600"/>
              </a:spcBef>
              <a:spcAft>
                <a:spcPts val="0"/>
              </a:spcAft>
              <a:buSzPts val="1400"/>
              <a:buNone/>
            </a:pPr>
            <a:r>
              <a:t/>
            </a:r>
            <a:endParaRPr/>
          </a:p>
          <a:p>
            <a:pPr indent="-127000" lvl="1" marL="358775" rtl="0" algn="l">
              <a:lnSpc>
                <a:spcPct val="100000"/>
              </a:lnSpc>
              <a:spcBef>
                <a:spcPts val="600"/>
              </a:spcBef>
              <a:spcAft>
                <a:spcPts val="0"/>
              </a:spcAft>
              <a:buSzPts val="1400"/>
              <a:buNone/>
            </a:pPr>
            <a:r>
              <a:t/>
            </a:r>
            <a:endParaRPr/>
          </a:p>
          <a:p>
            <a:pPr indent="-127000" lvl="1" marL="358775" rtl="0" algn="l">
              <a:lnSpc>
                <a:spcPct val="100000"/>
              </a:lnSpc>
              <a:spcBef>
                <a:spcPts val="600"/>
              </a:spcBef>
              <a:spcAft>
                <a:spcPts val="0"/>
              </a:spcAft>
              <a:buSzPts val="1400"/>
              <a:buNone/>
            </a:pPr>
            <a:r>
              <a:t/>
            </a:r>
            <a:endParaRPr/>
          </a:p>
          <a:p>
            <a:pPr indent="-127000" lvl="1" marL="358775" rtl="0" algn="l">
              <a:lnSpc>
                <a:spcPct val="100000"/>
              </a:lnSpc>
              <a:spcBef>
                <a:spcPts val="600"/>
              </a:spcBef>
              <a:spcAft>
                <a:spcPts val="0"/>
              </a:spcAft>
              <a:buSzPts val="1400"/>
              <a:buNone/>
            </a:pPr>
            <a:r>
              <a:t/>
            </a:r>
            <a:endParaRPr/>
          </a:p>
          <a:p>
            <a:pPr indent="-127000" lvl="1" marL="358775" rtl="0" algn="l">
              <a:lnSpc>
                <a:spcPct val="100000"/>
              </a:lnSpc>
              <a:spcBef>
                <a:spcPts val="600"/>
              </a:spcBef>
              <a:spcAft>
                <a:spcPts val="0"/>
              </a:spcAft>
              <a:buSzPts val="1400"/>
              <a:buNone/>
            </a:pPr>
            <a:r>
              <a:t/>
            </a:r>
            <a:endParaRPr/>
          </a:p>
        </p:txBody>
      </p:sp>
      <p:graphicFrame>
        <p:nvGraphicFramePr>
          <p:cNvPr id="325" name="Google Shape;325;p12"/>
          <p:cNvGraphicFramePr/>
          <p:nvPr/>
        </p:nvGraphicFramePr>
        <p:xfrm>
          <a:off x="365760" y="2192590"/>
          <a:ext cx="3000000" cy="3000000"/>
        </p:xfrm>
        <a:graphic>
          <a:graphicData uri="http://schemas.openxmlformats.org/drawingml/2006/table">
            <a:tbl>
              <a:tblPr bandRow="1" firstRow="1">
                <a:noFill/>
                <a:tableStyleId>{957BD638-C4E5-4BE5-9459-47D9440B17A1}</a:tableStyleId>
              </a:tblPr>
              <a:tblGrid>
                <a:gridCol w="4417325"/>
                <a:gridCol w="4178050"/>
              </a:tblGrid>
              <a:tr h="370850">
                <a:tc>
                  <a:txBody>
                    <a:bodyPr/>
                    <a:lstStyle/>
                    <a:p>
                      <a:pPr indent="0" lvl="0" marL="0" marR="0" rtl="0" algn="l">
                        <a:spcBef>
                          <a:spcPts val="0"/>
                        </a:spcBef>
                        <a:spcAft>
                          <a:spcPts val="0"/>
                        </a:spcAft>
                        <a:buNone/>
                      </a:pPr>
                      <a:r>
                        <a:rPr lang="en-US" sz="1400"/>
                        <a:t>Normal</a:t>
                      </a:r>
                      <a:r>
                        <a:rPr lang="en-US" sz="1400"/>
                        <a:t> Range VLAN 1 – 1005 </a:t>
                      </a:r>
                      <a:endParaRPr sz="1400"/>
                    </a:p>
                  </a:txBody>
                  <a:tcPr marT="45725" marB="45725" marR="91450" marL="91450"/>
                </a:tc>
                <a:tc>
                  <a:txBody>
                    <a:bodyPr/>
                    <a:lstStyle/>
                    <a:p>
                      <a:pPr indent="0" lvl="0" marL="0" marR="0" rtl="0" algn="l">
                        <a:spcBef>
                          <a:spcPts val="0"/>
                        </a:spcBef>
                        <a:spcAft>
                          <a:spcPts val="0"/>
                        </a:spcAft>
                        <a:buNone/>
                      </a:pPr>
                      <a:r>
                        <a:rPr lang="en-US" sz="1400"/>
                        <a:t>Extended Range VLAN</a:t>
                      </a:r>
                      <a:r>
                        <a:rPr lang="en-US" sz="1400"/>
                        <a:t> 1006 - 4095</a:t>
                      </a:r>
                      <a:endParaRPr sz="1400"/>
                    </a:p>
                  </a:txBody>
                  <a:tcPr marT="45725" marB="45725" marR="91450" marL="91450"/>
                </a:tc>
              </a:tr>
              <a:tr h="370850">
                <a:tc>
                  <a:txBody>
                    <a:bodyPr/>
                    <a:lstStyle/>
                    <a:p>
                      <a:pPr indent="0" lvl="0" marL="0" marR="0" rtl="0" algn="l">
                        <a:spcBef>
                          <a:spcPts val="0"/>
                        </a:spcBef>
                        <a:spcAft>
                          <a:spcPts val="0"/>
                        </a:spcAft>
                        <a:buNone/>
                      </a:pPr>
                      <a:r>
                        <a:rPr lang="en-US" sz="1600"/>
                        <a:t>Used in Small to Medium sized businesses</a:t>
                      </a:r>
                      <a:endParaRPr/>
                    </a:p>
                  </a:txBody>
                  <a:tcPr marT="45725" marB="45725" marR="91450" marL="91450"/>
                </a:tc>
                <a:tc>
                  <a:txBody>
                    <a:bodyPr/>
                    <a:lstStyle/>
                    <a:p>
                      <a:pPr indent="0" lvl="0" marL="0" marR="0" rtl="0" algn="l">
                        <a:spcBef>
                          <a:spcPts val="0"/>
                        </a:spcBef>
                        <a:spcAft>
                          <a:spcPts val="0"/>
                        </a:spcAft>
                        <a:buNone/>
                      </a:pPr>
                      <a:r>
                        <a:rPr lang="en-US" sz="1600"/>
                        <a:t>Used by Service Providers</a:t>
                      </a:r>
                      <a:endParaRPr/>
                    </a:p>
                  </a:txBody>
                  <a:tcPr marT="45725" marB="45725" marR="91450" marL="91450"/>
                </a:tc>
              </a:tr>
              <a:tr h="370850">
                <a:tc>
                  <a:txBody>
                    <a:bodyPr/>
                    <a:lstStyle/>
                    <a:p>
                      <a:pPr indent="0" lvl="0" marL="0" marR="0" rtl="0" algn="l">
                        <a:spcBef>
                          <a:spcPts val="0"/>
                        </a:spcBef>
                        <a:spcAft>
                          <a:spcPts val="0"/>
                        </a:spcAft>
                        <a:buNone/>
                      </a:pPr>
                      <a:r>
                        <a:rPr lang="en-US" sz="1600"/>
                        <a:t>1002 – 1005 are reserved for legacy VLANs</a:t>
                      </a:r>
                      <a:endParaRPr/>
                    </a:p>
                  </a:txBody>
                  <a:tcPr marT="45725" marB="45725" marR="91450" marL="91450"/>
                </a:tc>
                <a:tc>
                  <a:txBody>
                    <a:bodyPr/>
                    <a:lstStyle/>
                    <a:p>
                      <a:pPr indent="0" lvl="0" marL="0" marR="0" rtl="0" algn="l">
                        <a:spcBef>
                          <a:spcPts val="0"/>
                        </a:spcBef>
                        <a:spcAft>
                          <a:spcPts val="0"/>
                        </a:spcAft>
                        <a:buNone/>
                      </a:pPr>
                      <a:r>
                        <a:rPr lang="en-US" sz="1600"/>
                        <a:t>Are</a:t>
                      </a:r>
                      <a:r>
                        <a:rPr lang="en-US" sz="1600"/>
                        <a:t> in Running-Config</a:t>
                      </a:r>
                      <a:endParaRPr sz="1600"/>
                    </a:p>
                  </a:txBody>
                  <a:tcPr marT="45725" marB="45725" marR="91450" marL="91450"/>
                </a:tc>
              </a:tr>
              <a:tr h="370850">
                <a:tc>
                  <a:txBody>
                    <a:bodyPr/>
                    <a:lstStyle/>
                    <a:p>
                      <a:pPr indent="0" lvl="0" marL="0" marR="0" rtl="0" algn="l">
                        <a:spcBef>
                          <a:spcPts val="0"/>
                        </a:spcBef>
                        <a:spcAft>
                          <a:spcPts val="0"/>
                        </a:spcAft>
                        <a:buNone/>
                      </a:pPr>
                      <a:r>
                        <a:rPr lang="en-US" sz="1600"/>
                        <a:t>1, 1002 – 1005 are auto created</a:t>
                      </a:r>
                      <a:r>
                        <a:rPr lang="en-US" sz="1600"/>
                        <a:t> and cannot be deleted</a:t>
                      </a:r>
                      <a:endParaRPr sz="1600"/>
                    </a:p>
                  </a:txBody>
                  <a:tcPr marT="45725" marB="45725" marR="91450" marL="91450"/>
                </a:tc>
                <a:tc>
                  <a:txBody>
                    <a:bodyPr/>
                    <a:lstStyle/>
                    <a:p>
                      <a:pPr indent="0" lvl="0" marL="0" marR="0" rtl="0" algn="l">
                        <a:spcBef>
                          <a:spcPts val="0"/>
                        </a:spcBef>
                        <a:spcAft>
                          <a:spcPts val="0"/>
                        </a:spcAft>
                        <a:buNone/>
                      </a:pPr>
                      <a:r>
                        <a:rPr lang="en-US" sz="1600"/>
                        <a:t>Supports fewer</a:t>
                      </a:r>
                      <a:r>
                        <a:rPr lang="en-US" sz="1600"/>
                        <a:t> VLAN features</a:t>
                      </a:r>
                      <a:endParaRPr sz="1600"/>
                    </a:p>
                  </a:txBody>
                  <a:tcPr marT="45725" marB="45725" marR="91450" marL="91450"/>
                </a:tc>
              </a:tr>
              <a:tr h="370850">
                <a:tc>
                  <a:txBody>
                    <a:bodyPr/>
                    <a:lstStyle/>
                    <a:p>
                      <a:pPr indent="0" lvl="0" marL="0" marR="0" rtl="0" algn="l">
                        <a:spcBef>
                          <a:spcPts val="0"/>
                        </a:spcBef>
                        <a:spcAft>
                          <a:spcPts val="0"/>
                        </a:spcAft>
                        <a:buNone/>
                      </a:pPr>
                      <a:r>
                        <a:rPr lang="en-US" sz="1600"/>
                        <a:t>Stored in the vlan.dat</a:t>
                      </a:r>
                      <a:r>
                        <a:rPr lang="en-US" sz="1600"/>
                        <a:t> file in flash</a:t>
                      </a:r>
                      <a:endParaRPr sz="1600"/>
                    </a:p>
                  </a:txBody>
                  <a:tcPr marT="45725" marB="45725" marR="91450" marL="91450"/>
                </a:tc>
                <a:tc>
                  <a:txBody>
                    <a:bodyPr/>
                    <a:lstStyle/>
                    <a:p>
                      <a:pPr indent="0" lvl="0" marL="0" marR="0" rtl="0" algn="l">
                        <a:spcBef>
                          <a:spcPts val="0"/>
                        </a:spcBef>
                        <a:spcAft>
                          <a:spcPts val="0"/>
                        </a:spcAft>
                        <a:buNone/>
                      </a:pPr>
                      <a:r>
                        <a:rPr lang="en-US" sz="1600"/>
                        <a:t>Requires VTP configurations</a:t>
                      </a:r>
                      <a:endParaRPr/>
                    </a:p>
                  </a:txBody>
                  <a:tcPr marT="45725" marB="45725" marR="91450" marL="91450"/>
                </a:tc>
              </a:tr>
              <a:tr h="370850">
                <a:tc>
                  <a:txBody>
                    <a:bodyPr/>
                    <a:lstStyle/>
                    <a:p>
                      <a:pPr indent="0" lvl="0" marL="0" marR="0" rtl="0" algn="l">
                        <a:spcBef>
                          <a:spcPts val="0"/>
                        </a:spcBef>
                        <a:spcAft>
                          <a:spcPts val="0"/>
                        </a:spcAft>
                        <a:buNone/>
                      </a:pPr>
                      <a:r>
                        <a:rPr lang="en-US" sz="1600"/>
                        <a:t>VTP can synchronize between switches</a:t>
                      </a:r>
                      <a:endParaRPr/>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bl>
          </a:graphicData>
        </a:graphic>
      </p:graphicFrame>
      <p:pic>
        <p:nvPicPr>
          <p:cNvPr id="326" name="Google Shape;326;p12"/>
          <p:cNvPicPr preferRelativeResize="0"/>
          <p:nvPr/>
        </p:nvPicPr>
        <p:blipFill rotWithShape="1">
          <a:blip r:embed="rId3">
            <a:alphaModFix/>
          </a:blip>
          <a:srcRect b="0" l="0" r="0" t="0"/>
          <a:stretch/>
        </p:blipFill>
        <p:spPr>
          <a:xfrm>
            <a:off x="5129784" y="118872"/>
            <a:ext cx="3831336" cy="2033555"/>
          </a:xfrm>
          <a:prstGeom prst="rect">
            <a:avLst/>
          </a:prstGeom>
          <a:noFill/>
          <a:ln>
            <a:noFill/>
          </a:ln>
        </p:spPr>
      </p:pic>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Configuration</a:t>
            </a:r>
            <a:br>
              <a:rPr lang="en-US"/>
            </a:br>
            <a:r>
              <a:rPr lang="en-US"/>
              <a:t>VLAN Creation Commands</a:t>
            </a:r>
            <a:endParaRPr/>
          </a:p>
        </p:txBody>
      </p:sp>
      <p:sp>
        <p:nvSpPr>
          <p:cNvPr id="333" name="Google Shape;333;p13"/>
          <p:cNvSpPr txBox="1"/>
          <p:nvPr>
            <p:ph idx="1" type="body"/>
          </p:nvPr>
        </p:nvSpPr>
        <p:spPr>
          <a:xfrm>
            <a:off x="124426" y="791746"/>
            <a:ext cx="8178325" cy="688137"/>
          </a:xfrm>
          <a:prstGeom prst="rect">
            <a:avLst/>
          </a:prstGeom>
          <a:noFill/>
          <a:ln>
            <a:noFill/>
          </a:ln>
        </p:spPr>
        <p:txBody>
          <a:bodyPr anchorCtr="0" anchor="t" bIns="45700" lIns="91425" spcFirstLastPara="1" rIns="182875" wrap="square" tIns="45700">
            <a:noAutofit/>
          </a:bodyPr>
          <a:lstStyle/>
          <a:p>
            <a:pPr indent="0" lvl="1" marL="142875" rtl="0" algn="l">
              <a:lnSpc>
                <a:spcPct val="100000"/>
              </a:lnSpc>
              <a:spcBef>
                <a:spcPts val="0"/>
              </a:spcBef>
              <a:spcAft>
                <a:spcPts val="0"/>
              </a:spcAft>
              <a:buSzPts val="1600"/>
              <a:buNone/>
            </a:pPr>
            <a:r>
              <a:rPr lang="en-US" sz="1600"/>
              <a:t>VLAN details are stored in the vlan.dat file. You create VLANs in the global configuration mode.</a:t>
            </a:r>
            <a:endParaRPr/>
          </a:p>
        </p:txBody>
      </p:sp>
      <p:graphicFrame>
        <p:nvGraphicFramePr>
          <p:cNvPr id="334" name="Google Shape;334;p13"/>
          <p:cNvGraphicFramePr/>
          <p:nvPr/>
        </p:nvGraphicFramePr>
        <p:xfrm>
          <a:off x="658368" y="1847342"/>
          <a:ext cx="3000000" cy="3000000"/>
        </p:xfrm>
        <a:graphic>
          <a:graphicData uri="http://schemas.openxmlformats.org/drawingml/2006/table">
            <a:tbl>
              <a:tblPr bandRow="1" firstRow="1">
                <a:noFill/>
                <a:tableStyleId>{957BD638-C4E5-4BE5-9459-47D9440B17A1}</a:tableStyleId>
              </a:tblPr>
              <a:tblGrid>
                <a:gridCol w="3822200"/>
                <a:gridCol w="3822200"/>
              </a:tblGrid>
              <a:tr h="370850">
                <a:tc>
                  <a:txBody>
                    <a:bodyPr/>
                    <a:lstStyle/>
                    <a:p>
                      <a:pPr indent="0" lvl="0" marL="0" marR="0" rtl="0" algn="l">
                        <a:spcBef>
                          <a:spcPts val="0"/>
                        </a:spcBef>
                        <a:spcAft>
                          <a:spcPts val="0"/>
                        </a:spcAft>
                        <a:buNone/>
                      </a:pPr>
                      <a:r>
                        <a:rPr lang="en-US" sz="1600"/>
                        <a:t>Task</a:t>
                      </a:r>
                      <a:endParaRPr/>
                    </a:p>
                  </a:txBody>
                  <a:tcPr marT="45725" marB="45725" marR="91450" marL="91450"/>
                </a:tc>
                <a:tc>
                  <a:txBody>
                    <a:bodyPr/>
                    <a:lstStyle/>
                    <a:p>
                      <a:pPr indent="0" lvl="0" marL="0" marR="0" rtl="0" algn="l">
                        <a:spcBef>
                          <a:spcPts val="0"/>
                        </a:spcBef>
                        <a:spcAft>
                          <a:spcPts val="0"/>
                        </a:spcAft>
                        <a:buNone/>
                      </a:pPr>
                      <a:r>
                        <a:rPr lang="en-US" sz="1600"/>
                        <a:t>IOS Command</a:t>
                      </a:r>
                      <a:endParaRPr/>
                    </a:p>
                  </a:txBody>
                  <a:tcPr marT="45725" marB="45725" marR="91450" marL="91450"/>
                </a:tc>
              </a:tr>
              <a:tr h="370850">
                <a:tc>
                  <a:txBody>
                    <a:bodyPr/>
                    <a:lstStyle/>
                    <a:p>
                      <a:pPr indent="0" lvl="0" marL="0" marR="0" rtl="0" algn="l">
                        <a:spcBef>
                          <a:spcPts val="0"/>
                        </a:spcBef>
                        <a:spcAft>
                          <a:spcPts val="0"/>
                        </a:spcAft>
                        <a:buNone/>
                      </a:pPr>
                      <a:r>
                        <a:rPr lang="en-US" sz="1600"/>
                        <a:t>Enter global configuration mode.</a:t>
                      </a:r>
                      <a:endParaRPr/>
                    </a:p>
                  </a:txBody>
                  <a:tcPr marT="45725" marB="45725" marR="91450" marL="91450" anchor="ctr"/>
                </a:tc>
                <a:tc>
                  <a:txBody>
                    <a:bodyPr/>
                    <a:lstStyle/>
                    <a:p>
                      <a:pPr indent="0" lvl="0" marL="0" marR="0" rtl="0" algn="l">
                        <a:spcBef>
                          <a:spcPts val="0"/>
                        </a:spcBef>
                        <a:spcAft>
                          <a:spcPts val="0"/>
                        </a:spcAft>
                        <a:buNone/>
                      </a:pPr>
                      <a:r>
                        <a:rPr lang="en-US" sz="1600"/>
                        <a:t>Switch# </a:t>
                      </a:r>
                      <a:r>
                        <a:rPr b="1" lang="en-US" sz="1600"/>
                        <a:t>configure terminal</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Create a VLAN with a valid ID number.</a:t>
                      </a:r>
                      <a:endParaRPr/>
                    </a:p>
                  </a:txBody>
                  <a:tcPr marT="45725" marB="45725" marR="91450" marL="91450" anchor="ctr"/>
                </a:tc>
                <a:tc>
                  <a:txBody>
                    <a:bodyPr/>
                    <a:lstStyle/>
                    <a:p>
                      <a:pPr indent="0" lvl="0" marL="0" marR="0" rtl="0" algn="l">
                        <a:spcBef>
                          <a:spcPts val="0"/>
                        </a:spcBef>
                        <a:spcAft>
                          <a:spcPts val="0"/>
                        </a:spcAft>
                        <a:buNone/>
                      </a:pPr>
                      <a:r>
                        <a:rPr lang="en-US" sz="1600"/>
                        <a:t>Switch(config)# </a:t>
                      </a:r>
                      <a:r>
                        <a:rPr b="1" lang="en-US" sz="1600"/>
                        <a:t>vlan</a:t>
                      </a:r>
                      <a:r>
                        <a:rPr lang="en-US" sz="1600"/>
                        <a:t> </a:t>
                      </a:r>
                      <a:r>
                        <a:rPr i="1" lang="en-US" sz="1600"/>
                        <a:t>vlan-id</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Specify a unique name to identify the VLAN.</a:t>
                      </a:r>
                      <a:endParaRPr/>
                    </a:p>
                  </a:txBody>
                  <a:tcPr marT="45725" marB="45725" marR="91450" marL="91450" anchor="ctr"/>
                </a:tc>
                <a:tc>
                  <a:txBody>
                    <a:bodyPr/>
                    <a:lstStyle/>
                    <a:p>
                      <a:pPr indent="0" lvl="0" marL="0" marR="0" rtl="0" algn="l">
                        <a:spcBef>
                          <a:spcPts val="0"/>
                        </a:spcBef>
                        <a:spcAft>
                          <a:spcPts val="0"/>
                        </a:spcAft>
                        <a:buNone/>
                      </a:pPr>
                      <a:r>
                        <a:rPr lang="en-US" sz="1600"/>
                        <a:t>Switch(config-vlan)# </a:t>
                      </a:r>
                      <a:r>
                        <a:rPr b="1" lang="en-US" sz="1600"/>
                        <a:t>name</a:t>
                      </a:r>
                      <a:r>
                        <a:rPr lang="en-US" sz="1600"/>
                        <a:t> </a:t>
                      </a:r>
                      <a:r>
                        <a:rPr i="1" lang="en-US" sz="1600"/>
                        <a:t>vlan-name</a:t>
                      </a:r>
                      <a:endParaRPr sz="1600"/>
                    </a:p>
                  </a:txBody>
                  <a:tcPr marT="45725" marB="45725" marR="91450" marL="91450" anchor="ctr"/>
                </a:tc>
              </a:tr>
              <a:tr h="185425">
                <a:tc>
                  <a:txBody>
                    <a:bodyPr/>
                    <a:lstStyle/>
                    <a:p>
                      <a:pPr indent="0" lvl="0" marL="0" marR="0" rtl="0" algn="l">
                        <a:spcBef>
                          <a:spcPts val="0"/>
                        </a:spcBef>
                        <a:spcAft>
                          <a:spcPts val="0"/>
                        </a:spcAft>
                        <a:buNone/>
                      </a:pPr>
                      <a:r>
                        <a:rPr lang="en-US" sz="1600"/>
                        <a:t>Return to the privileged EXEC mode.</a:t>
                      </a:r>
                      <a:endParaRPr/>
                    </a:p>
                  </a:txBody>
                  <a:tcPr marT="45725" marB="45725" marR="91450" marL="91450" anchor="ctr"/>
                </a:tc>
                <a:tc>
                  <a:txBody>
                    <a:bodyPr/>
                    <a:lstStyle/>
                    <a:p>
                      <a:pPr indent="0" lvl="0" marL="0" marR="0" rtl="0" algn="l">
                        <a:spcBef>
                          <a:spcPts val="0"/>
                        </a:spcBef>
                        <a:spcAft>
                          <a:spcPts val="0"/>
                        </a:spcAft>
                        <a:buNone/>
                      </a:pPr>
                      <a:r>
                        <a:rPr lang="en-US" sz="1600"/>
                        <a:t>Switch(config-vlan)# </a:t>
                      </a:r>
                      <a:r>
                        <a:rPr b="1" lang="en-US" sz="1600"/>
                        <a:t>end</a:t>
                      </a:r>
                      <a:endParaRPr sz="1600"/>
                    </a:p>
                  </a:txBody>
                  <a:tcPr marT="45725" marB="45725" marR="91450" marL="91450" anchor="ctr"/>
                </a:tc>
              </a:tr>
              <a:tr h="185425">
                <a:tc>
                  <a:txBody>
                    <a:bodyPr/>
                    <a:lstStyle/>
                    <a:p>
                      <a:pPr indent="0" lvl="0" marL="0" marR="0" rtl="0" algn="l">
                        <a:spcBef>
                          <a:spcPts val="0"/>
                        </a:spcBef>
                        <a:spcAft>
                          <a:spcPts val="0"/>
                        </a:spcAft>
                        <a:buNone/>
                      </a:pPr>
                      <a:r>
                        <a:rPr lang="en-US" sz="1600"/>
                        <a:t>Enter global configuration mode.</a:t>
                      </a:r>
                      <a:endParaRPr/>
                    </a:p>
                  </a:txBody>
                  <a:tcPr marT="45725" marB="45725" marR="91450" marL="91450" anchor="ctr"/>
                </a:tc>
                <a:tc>
                  <a:txBody>
                    <a:bodyPr/>
                    <a:lstStyle/>
                    <a:p>
                      <a:pPr indent="0" lvl="0" marL="0" marR="0" rtl="0" algn="l">
                        <a:spcBef>
                          <a:spcPts val="0"/>
                        </a:spcBef>
                        <a:spcAft>
                          <a:spcPts val="0"/>
                        </a:spcAft>
                        <a:buNone/>
                      </a:pPr>
                      <a:r>
                        <a:rPr lang="en-US" sz="1600"/>
                        <a:t>Switch# </a:t>
                      </a:r>
                      <a:r>
                        <a:rPr b="1" lang="en-US" sz="1600"/>
                        <a:t>configure terminal</a:t>
                      </a:r>
                      <a:endParaRPr sz="1600"/>
                    </a:p>
                  </a:txBody>
                  <a:tcPr marT="45725" marB="45725" marR="91450" marL="91450" anchor="ctr"/>
                </a:tc>
              </a:tr>
            </a:tbl>
          </a:graphicData>
        </a:graphic>
      </p:graphicFrame>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4"/>
          <p:cNvSpPr txBox="1"/>
          <p:nvPr>
            <p:ph type="title"/>
          </p:nvPr>
        </p:nvSpPr>
        <p:spPr>
          <a:xfrm>
            <a:off x="1" y="41393"/>
            <a:ext cx="4553711"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Configuration</a:t>
            </a:r>
            <a:br>
              <a:rPr lang="en-US"/>
            </a:br>
            <a:r>
              <a:rPr lang="en-US"/>
              <a:t>VLAN Creation Example</a:t>
            </a:r>
            <a:endParaRPr/>
          </a:p>
        </p:txBody>
      </p:sp>
      <p:sp>
        <p:nvSpPr>
          <p:cNvPr id="341" name="Google Shape;341;p14"/>
          <p:cNvSpPr txBox="1"/>
          <p:nvPr>
            <p:ph idx="1" type="body"/>
          </p:nvPr>
        </p:nvSpPr>
        <p:spPr>
          <a:xfrm>
            <a:off x="61788" y="1401347"/>
            <a:ext cx="4416684" cy="193926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620"/>
              <a:buFont typeface="Arial"/>
              <a:buChar char="•"/>
            </a:pPr>
            <a:r>
              <a:rPr lang="en-US" sz="1800"/>
              <a:t>If the Student PC is going to be in VLAN 20, we will create the VLAN first and then name it.</a:t>
            </a:r>
            <a:endParaRPr/>
          </a:p>
          <a:p>
            <a:pPr indent="-169863" lvl="0" marL="169863" rtl="0" algn="l">
              <a:lnSpc>
                <a:spcPct val="100000"/>
              </a:lnSpc>
              <a:spcBef>
                <a:spcPts val="1200"/>
              </a:spcBef>
              <a:spcAft>
                <a:spcPts val="0"/>
              </a:spcAft>
              <a:buSzPts val="1620"/>
              <a:buFont typeface="Arial"/>
              <a:buChar char="•"/>
            </a:pPr>
            <a:r>
              <a:rPr lang="en-US" sz="1800"/>
              <a:t>If you do not name it, the Cisco IOS will give it a default name of vlan and the four digit number of the VLAN. E.g. vlan0020 for VLAN 20.</a:t>
            </a:r>
            <a:endParaRPr/>
          </a:p>
        </p:txBody>
      </p:sp>
      <p:graphicFrame>
        <p:nvGraphicFramePr>
          <p:cNvPr id="342" name="Google Shape;342;p14"/>
          <p:cNvGraphicFramePr/>
          <p:nvPr/>
        </p:nvGraphicFramePr>
        <p:xfrm>
          <a:off x="4791360" y="2667380"/>
          <a:ext cx="3000000" cy="3000000"/>
        </p:xfrm>
        <a:graphic>
          <a:graphicData uri="http://schemas.openxmlformats.org/drawingml/2006/table">
            <a:tbl>
              <a:tblPr bandRow="1" firstRow="1">
                <a:noFill/>
                <a:tableStyleId>{957BD638-C4E5-4BE5-9459-47D9440B17A1}</a:tableStyleId>
              </a:tblPr>
              <a:tblGrid>
                <a:gridCol w="1915525"/>
                <a:gridCol w="1979900"/>
              </a:tblGrid>
              <a:tr h="370850">
                <a:tc>
                  <a:txBody>
                    <a:bodyPr/>
                    <a:lstStyle/>
                    <a:p>
                      <a:pPr indent="0" lvl="0" marL="0" marR="0" rtl="0" algn="l">
                        <a:spcBef>
                          <a:spcPts val="0"/>
                        </a:spcBef>
                        <a:spcAft>
                          <a:spcPts val="0"/>
                        </a:spcAft>
                        <a:buNone/>
                      </a:pPr>
                      <a:r>
                        <a:rPr lang="en-US" sz="1600"/>
                        <a:t>Prompt</a:t>
                      </a:r>
                      <a:endParaRPr/>
                    </a:p>
                  </a:txBody>
                  <a:tcPr marT="45725" marB="45725" marR="91450" marL="91450"/>
                </a:tc>
                <a:tc>
                  <a:txBody>
                    <a:bodyPr/>
                    <a:lstStyle/>
                    <a:p>
                      <a:pPr indent="0" lvl="0" marL="0" marR="0" rtl="0" algn="l">
                        <a:spcBef>
                          <a:spcPts val="0"/>
                        </a:spcBef>
                        <a:spcAft>
                          <a:spcPts val="0"/>
                        </a:spcAft>
                        <a:buNone/>
                      </a:pPr>
                      <a:r>
                        <a:rPr lang="en-US" sz="1600"/>
                        <a:t>Command</a:t>
                      </a:r>
                      <a:endParaRPr/>
                    </a:p>
                  </a:txBody>
                  <a:tcPr marT="45725" marB="45725" marR="91450" marL="91450"/>
                </a:tc>
              </a:tr>
              <a:tr h="370850">
                <a:tc>
                  <a:txBody>
                    <a:bodyPr/>
                    <a:lstStyle/>
                    <a:p>
                      <a:pPr indent="0" lvl="0" marL="0" marR="0" rtl="0" algn="l">
                        <a:spcBef>
                          <a:spcPts val="0"/>
                        </a:spcBef>
                        <a:spcAft>
                          <a:spcPts val="0"/>
                        </a:spcAft>
                        <a:buNone/>
                      </a:pPr>
                      <a:r>
                        <a:rPr lang="en-US" sz="1600"/>
                        <a:t>S1#</a:t>
                      </a:r>
                      <a:endParaRPr/>
                    </a:p>
                  </a:txBody>
                  <a:tcPr marT="45725" marB="45725" marR="91450" marL="91450"/>
                </a:tc>
                <a:tc>
                  <a:txBody>
                    <a:bodyPr/>
                    <a:lstStyle/>
                    <a:p>
                      <a:pPr indent="0" lvl="0" marL="0" marR="0" rtl="0" algn="l">
                        <a:spcBef>
                          <a:spcPts val="0"/>
                        </a:spcBef>
                        <a:spcAft>
                          <a:spcPts val="0"/>
                        </a:spcAft>
                        <a:buNone/>
                      </a:pPr>
                      <a:r>
                        <a:rPr lang="en-US" sz="1600"/>
                        <a:t>Configure terminal</a:t>
                      </a:r>
                      <a:endParaRPr/>
                    </a:p>
                  </a:txBody>
                  <a:tcPr marT="45725" marB="45725" marR="91450" marL="91450"/>
                </a:tc>
              </a:tr>
              <a:tr h="370850">
                <a:tc>
                  <a:txBody>
                    <a:bodyPr/>
                    <a:lstStyle/>
                    <a:p>
                      <a:pPr indent="0" lvl="0" marL="0" marR="0" rtl="0" algn="l">
                        <a:spcBef>
                          <a:spcPts val="0"/>
                        </a:spcBef>
                        <a:spcAft>
                          <a:spcPts val="0"/>
                        </a:spcAft>
                        <a:buNone/>
                      </a:pPr>
                      <a:r>
                        <a:rPr lang="en-US" sz="1600"/>
                        <a:t>S1(config)#</a:t>
                      </a:r>
                      <a:endParaRPr/>
                    </a:p>
                  </a:txBody>
                  <a:tcPr marT="45725" marB="45725" marR="91450" marL="91450"/>
                </a:tc>
                <a:tc>
                  <a:txBody>
                    <a:bodyPr/>
                    <a:lstStyle/>
                    <a:p>
                      <a:pPr indent="0" lvl="0" marL="0" marR="0" rtl="0" algn="l">
                        <a:spcBef>
                          <a:spcPts val="0"/>
                        </a:spcBef>
                        <a:spcAft>
                          <a:spcPts val="0"/>
                        </a:spcAft>
                        <a:buNone/>
                      </a:pPr>
                      <a:r>
                        <a:rPr lang="en-US" sz="1600"/>
                        <a:t>vlan 20</a:t>
                      </a:r>
                      <a:endParaRPr/>
                    </a:p>
                  </a:txBody>
                  <a:tcPr marT="45725" marB="45725" marR="91450" marL="91450"/>
                </a:tc>
              </a:tr>
              <a:tr h="370850">
                <a:tc>
                  <a:txBody>
                    <a:bodyPr/>
                    <a:lstStyle/>
                    <a:p>
                      <a:pPr indent="0" lvl="0" marL="0" marR="0" rtl="0" algn="l">
                        <a:spcBef>
                          <a:spcPts val="0"/>
                        </a:spcBef>
                        <a:spcAft>
                          <a:spcPts val="0"/>
                        </a:spcAft>
                        <a:buNone/>
                      </a:pPr>
                      <a:r>
                        <a:rPr lang="en-US" sz="1600"/>
                        <a:t>S1(config-vlan)#</a:t>
                      </a:r>
                      <a:endParaRPr/>
                    </a:p>
                  </a:txBody>
                  <a:tcPr marT="45725" marB="45725" marR="91450" marL="91450"/>
                </a:tc>
                <a:tc>
                  <a:txBody>
                    <a:bodyPr/>
                    <a:lstStyle/>
                    <a:p>
                      <a:pPr indent="0" lvl="0" marL="0" marR="0" rtl="0" algn="l">
                        <a:spcBef>
                          <a:spcPts val="0"/>
                        </a:spcBef>
                        <a:spcAft>
                          <a:spcPts val="0"/>
                        </a:spcAft>
                        <a:buNone/>
                      </a:pPr>
                      <a:r>
                        <a:rPr lang="en-US" sz="1600"/>
                        <a:t>name student</a:t>
                      </a:r>
                      <a:endParaRPr/>
                    </a:p>
                  </a:txBody>
                  <a:tcPr marT="45725" marB="45725" marR="91450" marL="91450"/>
                </a:tc>
              </a:tr>
              <a:tr h="370850">
                <a:tc>
                  <a:txBody>
                    <a:bodyPr/>
                    <a:lstStyle/>
                    <a:p>
                      <a:pPr indent="0" lvl="0" marL="0" marR="0" rtl="0" algn="l">
                        <a:spcBef>
                          <a:spcPts val="0"/>
                        </a:spcBef>
                        <a:spcAft>
                          <a:spcPts val="0"/>
                        </a:spcAft>
                        <a:buNone/>
                      </a:pPr>
                      <a:r>
                        <a:rPr lang="en-US" sz="1600"/>
                        <a:t>S1(config-vlan)#</a:t>
                      </a:r>
                      <a:endParaRPr/>
                    </a:p>
                  </a:txBody>
                  <a:tcPr marT="45725" marB="45725" marR="91450" marL="91450"/>
                </a:tc>
                <a:tc>
                  <a:txBody>
                    <a:bodyPr/>
                    <a:lstStyle/>
                    <a:p>
                      <a:pPr indent="0" lvl="0" marL="0" marR="0" rtl="0" algn="l">
                        <a:spcBef>
                          <a:spcPts val="0"/>
                        </a:spcBef>
                        <a:spcAft>
                          <a:spcPts val="0"/>
                        </a:spcAft>
                        <a:buNone/>
                      </a:pPr>
                      <a:r>
                        <a:rPr lang="en-US" sz="1600"/>
                        <a:t>end</a:t>
                      </a:r>
                      <a:endParaRPr/>
                    </a:p>
                  </a:txBody>
                  <a:tcPr marT="45725" marB="45725" marR="91450" marL="91450"/>
                </a:tc>
              </a:tr>
            </a:tbl>
          </a:graphicData>
        </a:graphic>
      </p:graphicFrame>
      <p:pic>
        <p:nvPicPr>
          <p:cNvPr id="343" name="Google Shape;343;p14"/>
          <p:cNvPicPr preferRelativeResize="0"/>
          <p:nvPr/>
        </p:nvPicPr>
        <p:blipFill rotWithShape="1">
          <a:blip r:embed="rId3">
            <a:alphaModFix/>
          </a:blip>
          <a:srcRect b="0" l="0" r="0" t="0"/>
          <a:stretch/>
        </p:blipFill>
        <p:spPr>
          <a:xfrm>
            <a:off x="4540258" y="109727"/>
            <a:ext cx="4533448" cy="2447925"/>
          </a:xfrm>
          <a:prstGeom prst="rect">
            <a:avLst/>
          </a:prstGeom>
          <a:noFill/>
          <a:ln>
            <a:noFill/>
          </a:ln>
        </p:spPr>
      </p:pic>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Configuration</a:t>
            </a:r>
            <a:br>
              <a:rPr lang="en-US"/>
            </a:br>
            <a:r>
              <a:rPr lang="en-US"/>
              <a:t>VLAN Port Assignment Commands</a:t>
            </a:r>
            <a:endParaRPr/>
          </a:p>
        </p:txBody>
      </p:sp>
      <p:sp>
        <p:nvSpPr>
          <p:cNvPr id="350" name="Google Shape;350;p15"/>
          <p:cNvSpPr txBox="1"/>
          <p:nvPr>
            <p:ph idx="1" type="body"/>
          </p:nvPr>
        </p:nvSpPr>
        <p:spPr>
          <a:xfrm>
            <a:off x="176260" y="896522"/>
            <a:ext cx="8583692" cy="59699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n-US" sz="1800"/>
              <a:t>Once the VLAN is created, we can then assign it to the correct interfaces.</a:t>
            </a:r>
            <a:endParaRPr/>
          </a:p>
          <a:p>
            <a:pPr indent="-127000" lvl="1" marL="358775" rtl="0" algn="l">
              <a:lnSpc>
                <a:spcPct val="100000"/>
              </a:lnSpc>
              <a:spcBef>
                <a:spcPts val="900"/>
              </a:spcBef>
              <a:spcAft>
                <a:spcPts val="0"/>
              </a:spcAft>
              <a:buSzPts val="1400"/>
              <a:buNone/>
            </a:pPr>
            <a:r>
              <a:t/>
            </a:r>
            <a:endParaRPr/>
          </a:p>
        </p:txBody>
      </p:sp>
      <p:graphicFrame>
        <p:nvGraphicFramePr>
          <p:cNvPr id="351" name="Google Shape;351;p15"/>
          <p:cNvGraphicFramePr/>
          <p:nvPr/>
        </p:nvGraphicFramePr>
        <p:xfrm>
          <a:off x="283464" y="1838198"/>
          <a:ext cx="3000000" cy="3000000"/>
        </p:xfrm>
        <a:graphic>
          <a:graphicData uri="http://schemas.openxmlformats.org/drawingml/2006/table">
            <a:tbl>
              <a:tblPr bandRow="1" firstRow="1">
                <a:noFill/>
                <a:tableStyleId>{957BD638-C4E5-4BE5-9459-47D9440B17A1}</a:tableStyleId>
              </a:tblPr>
              <a:tblGrid>
                <a:gridCol w="4238250"/>
                <a:gridCol w="4238250"/>
              </a:tblGrid>
              <a:tr h="370850">
                <a:tc>
                  <a:txBody>
                    <a:bodyPr/>
                    <a:lstStyle/>
                    <a:p>
                      <a:pPr indent="0" lvl="0" marL="0" marR="0" rtl="0" algn="l">
                        <a:spcBef>
                          <a:spcPts val="0"/>
                        </a:spcBef>
                        <a:spcAft>
                          <a:spcPts val="0"/>
                        </a:spcAft>
                        <a:buNone/>
                      </a:pPr>
                      <a:r>
                        <a:rPr lang="en-US" sz="1600"/>
                        <a:t>Task </a:t>
                      </a:r>
                      <a:endParaRPr/>
                    </a:p>
                  </a:txBody>
                  <a:tcPr marT="45725" marB="45725" marR="91450" marL="91450"/>
                </a:tc>
                <a:tc>
                  <a:txBody>
                    <a:bodyPr/>
                    <a:lstStyle/>
                    <a:p>
                      <a:pPr indent="0" lvl="0" marL="0" marR="0" rtl="0" algn="l">
                        <a:spcBef>
                          <a:spcPts val="0"/>
                        </a:spcBef>
                        <a:spcAft>
                          <a:spcPts val="0"/>
                        </a:spcAft>
                        <a:buNone/>
                      </a:pPr>
                      <a:r>
                        <a:rPr lang="en-US" sz="1600"/>
                        <a:t>Command</a:t>
                      </a:r>
                      <a:endParaRPr/>
                    </a:p>
                  </a:txBody>
                  <a:tcPr marT="45725" marB="45725" marR="91450" marL="91450"/>
                </a:tc>
              </a:tr>
              <a:tr h="370850">
                <a:tc>
                  <a:txBody>
                    <a:bodyPr/>
                    <a:lstStyle/>
                    <a:p>
                      <a:pPr indent="0" lvl="0" marL="0" marR="0" rtl="0" algn="l">
                        <a:spcBef>
                          <a:spcPts val="0"/>
                        </a:spcBef>
                        <a:spcAft>
                          <a:spcPts val="0"/>
                        </a:spcAft>
                        <a:buNone/>
                      </a:pPr>
                      <a:r>
                        <a:rPr lang="en-US" sz="1400"/>
                        <a:t>Enter global configuration mode.</a:t>
                      </a:r>
                      <a:endParaRPr/>
                    </a:p>
                  </a:txBody>
                  <a:tcPr marT="45725" marB="45725" marR="91450" marL="91450" anchor="ctr"/>
                </a:tc>
                <a:tc>
                  <a:txBody>
                    <a:bodyPr/>
                    <a:lstStyle/>
                    <a:p>
                      <a:pPr indent="0" lvl="0" marL="0" marR="0" rtl="0" algn="l">
                        <a:spcBef>
                          <a:spcPts val="0"/>
                        </a:spcBef>
                        <a:spcAft>
                          <a:spcPts val="0"/>
                        </a:spcAft>
                        <a:buNone/>
                      </a:pPr>
                      <a:r>
                        <a:rPr lang="en-US" sz="1400"/>
                        <a:t>Switch# </a:t>
                      </a:r>
                      <a:r>
                        <a:rPr b="1" lang="en-US" sz="1400"/>
                        <a:t>configure terminal</a:t>
                      </a:r>
                      <a:endParaRPr sz="1400"/>
                    </a:p>
                  </a:txBody>
                  <a:tcPr marT="45725" marB="45725" marR="91450" marL="91450" anchor="ctr"/>
                </a:tc>
              </a:tr>
              <a:tr h="370850">
                <a:tc>
                  <a:txBody>
                    <a:bodyPr/>
                    <a:lstStyle/>
                    <a:p>
                      <a:pPr indent="0" lvl="0" marL="0" marR="0" rtl="0" algn="l">
                        <a:spcBef>
                          <a:spcPts val="0"/>
                        </a:spcBef>
                        <a:spcAft>
                          <a:spcPts val="0"/>
                        </a:spcAft>
                        <a:buNone/>
                      </a:pPr>
                      <a:r>
                        <a:rPr lang="en-US" sz="1400"/>
                        <a:t>Enter interface configuration mode.</a:t>
                      </a:r>
                      <a:endParaRPr/>
                    </a:p>
                  </a:txBody>
                  <a:tcPr marT="45725" marB="45725" marR="91450" marL="91450" anchor="ctr"/>
                </a:tc>
                <a:tc>
                  <a:txBody>
                    <a:bodyPr/>
                    <a:lstStyle/>
                    <a:p>
                      <a:pPr indent="0" lvl="0" marL="0" marR="0" rtl="0" algn="l">
                        <a:spcBef>
                          <a:spcPts val="0"/>
                        </a:spcBef>
                        <a:spcAft>
                          <a:spcPts val="0"/>
                        </a:spcAft>
                        <a:buNone/>
                      </a:pPr>
                      <a:r>
                        <a:rPr lang="en-US" sz="1400"/>
                        <a:t>Switch(config)# </a:t>
                      </a:r>
                      <a:r>
                        <a:rPr b="1" lang="en-US" sz="1400"/>
                        <a:t>interface </a:t>
                      </a:r>
                      <a:r>
                        <a:rPr i="1" lang="en-US" sz="1400"/>
                        <a:t>interface-id</a:t>
                      </a:r>
                      <a:endParaRPr sz="1400"/>
                    </a:p>
                  </a:txBody>
                  <a:tcPr marT="45725" marB="45725" marR="91450" marL="91450" anchor="ctr"/>
                </a:tc>
              </a:tr>
              <a:tr h="370850">
                <a:tc>
                  <a:txBody>
                    <a:bodyPr/>
                    <a:lstStyle/>
                    <a:p>
                      <a:pPr indent="0" lvl="0" marL="0" marR="0" rtl="0" algn="l">
                        <a:spcBef>
                          <a:spcPts val="0"/>
                        </a:spcBef>
                        <a:spcAft>
                          <a:spcPts val="0"/>
                        </a:spcAft>
                        <a:buNone/>
                      </a:pPr>
                      <a:r>
                        <a:rPr lang="en-US" sz="1400"/>
                        <a:t>Set the port to access mode.</a:t>
                      </a:r>
                      <a:endParaRPr/>
                    </a:p>
                  </a:txBody>
                  <a:tcPr marT="45725" marB="45725" marR="91450" marL="91450" anchor="ctr"/>
                </a:tc>
                <a:tc>
                  <a:txBody>
                    <a:bodyPr/>
                    <a:lstStyle/>
                    <a:p>
                      <a:pPr indent="0" lvl="0" marL="0" marR="0" rtl="0" algn="l">
                        <a:spcBef>
                          <a:spcPts val="0"/>
                        </a:spcBef>
                        <a:spcAft>
                          <a:spcPts val="0"/>
                        </a:spcAft>
                        <a:buNone/>
                      </a:pPr>
                      <a:r>
                        <a:rPr lang="en-US" sz="1400"/>
                        <a:t>Switch(config-if)# </a:t>
                      </a:r>
                      <a:r>
                        <a:rPr b="1" lang="en-US" sz="1400"/>
                        <a:t>switchport mode access</a:t>
                      </a:r>
                      <a:endParaRPr sz="1400"/>
                    </a:p>
                  </a:txBody>
                  <a:tcPr marT="45725" marB="45725" marR="91450" marL="91450" anchor="ctr"/>
                </a:tc>
              </a:tr>
              <a:tr h="370850">
                <a:tc>
                  <a:txBody>
                    <a:bodyPr/>
                    <a:lstStyle/>
                    <a:p>
                      <a:pPr indent="0" lvl="0" marL="0" marR="0" rtl="0" algn="l">
                        <a:spcBef>
                          <a:spcPts val="0"/>
                        </a:spcBef>
                        <a:spcAft>
                          <a:spcPts val="0"/>
                        </a:spcAft>
                        <a:buNone/>
                      </a:pPr>
                      <a:r>
                        <a:rPr lang="en-US" sz="1400"/>
                        <a:t>Assign the port to a VLAN.</a:t>
                      </a:r>
                      <a:endParaRPr/>
                    </a:p>
                  </a:txBody>
                  <a:tcPr marT="45725" marB="45725" marR="91450" marL="91450" anchor="ctr"/>
                </a:tc>
                <a:tc>
                  <a:txBody>
                    <a:bodyPr/>
                    <a:lstStyle/>
                    <a:p>
                      <a:pPr indent="0" lvl="0" marL="0" marR="0" rtl="0" algn="l">
                        <a:spcBef>
                          <a:spcPts val="0"/>
                        </a:spcBef>
                        <a:spcAft>
                          <a:spcPts val="0"/>
                        </a:spcAft>
                        <a:buNone/>
                      </a:pPr>
                      <a:r>
                        <a:rPr lang="en-US" sz="1400"/>
                        <a:t>Switch(config-if)# </a:t>
                      </a:r>
                      <a:r>
                        <a:rPr b="1" lang="en-US" sz="1400"/>
                        <a:t>switchport access vlan</a:t>
                      </a:r>
                      <a:r>
                        <a:rPr lang="en-US" sz="1400"/>
                        <a:t> </a:t>
                      </a:r>
                      <a:r>
                        <a:rPr i="1" lang="en-US" sz="1400"/>
                        <a:t>vlan-id</a:t>
                      </a:r>
                      <a:endParaRPr sz="1400"/>
                    </a:p>
                  </a:txBody>
                  <a:tcPr marT="45725" marB="45725" marR="91450" marL="91450" anchor="ctr"/>
                </a:tc>
              </a:tr>
              <a:tr h="370850">
                <a:tc>
                  <a:txBody>
                    <a:bodyPr/>
                    <a:lstStyle/>
                    <a:p>
                      <a:pPr indent="0" lvl="0" marL="0" marR="0" rtl="0" algn="l">
                        <a:spcBef>
                          <a:spcPts val="0"/>
                        </a:spcBef>
                        <a:spcAft>
                          <a:spcPts val="0"/>
                        </a:spcAft>
                        <a:buNone/>
                      </a:pPr>
                      <a:r>
                        <a:rPr lang="en-US" sz="1400"/>
                        <a:t>Return to the privileged EXEC mode.</a:t>
                      </a:r>
                      <a:endParaRPr/>
                    </a:p>
                  </a:txBody>
                  <a:tcPr marT="45725" marB="45725" marR="91450" marL="91450" anchor="ctr"/>
                </a:tc>
                <a:tc>
                  <a:txBody>
                    <a:bodyPr/>
                    <a:lstStyle/>
                    <a:p>
                      <a:pPr indent="0" lvl="0" marL="0" marR="0" rtl="0" algn="l">
                        <a:spcBef>
                          <a:spcPts val="0"/>
                        </a:spcBef>
                        <a:spcAft>
                          <a:spcPts val="0"/>
                        </a:spcAft>
                        <a:buNone/>
                      </a:pPr>
                      <a:r>
                        <a:rPr lang="en-US" sz="1400"/>
                        <a:t>Switch(config-if)# </a:t>
                      </a:r>
                      <a:r>
                        <a:rPr b="1" lang="en-US" sz="1400"/>
                        <a:t>end</a:t>
                      </a:r>
                      <a:endParaRPr sz="1400"/>
                    </a:p>
                  </a:txBody>
                  <a:tcPr marT="45725" marB="45725" marR="91450" marL="91450" anchor="ctr"/>
                </a:tc>
              </a:tr>
            </a:tbl>
          </a:graphicData>
        </a:graphic>
      </p:graphicFrame>
    </p:spTree>
  </p:cSld>
  <p:clrMapOvr>
    <a:masterClrMapping/>
  </p:clrMapOvr>
  <p:transition spd="slow">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Configuration</a:t>
            </a:r>
            <a:br>
              <a:rPr lang="en-US"/>
            </a:br>
            <a:r>
              <a:rPr lang="en-US"/>
              <a:t>VLAN Port Assignment Example</a:t>
            </a:r>
            <a:endParaRPr/>
          </a:p>
        </p:txBody>
      </p:sp>
      <p:sp>
        <p:nvSpPr>
          <p:cNvPr id="358" name="Google Shape;358;p16"/>
          <p:cNvSpPr txBox="1"/>
          <p:nvPr>
            <p:ph idx="1" type="body"/>
          </p:nvPr>
        </p:nvSpPr>
        <p:spPr>
          <a:xfrm>
            <a:off x="123574" y="867946"/>
            <a:ext cx="4361340" cy="2942054"/>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n-US" sz="1800"/>
              <a:t>We can assign the VLAN to the port interface.</a:t>
            </a:r>
            <a:endParaRPr/>
          </a:p>
          <a:p>
            <a:pPr indent="-169863" lvl="0" marL="169863" rtl="0" algn="l">
              <a:lnSpc>
                <a:spcPct val="100000"/>
              </a:lnSpc>
              <a:spcBef>
                <a:spcPts val="1200"/>
              </a:spcBef>
              <a:spcAft>
                <a:spcPts val="0"/>
              </a:spcAft>
              <a:buSzPts val="1620"/>
              <a:buFont typeface="Arial"/>
              <a:buChar char="•"/>
            </a:pPr>
            <a:r>
              <a:rPr lang="en-US" sz="1800"/>
              <a:t>Once the device is assigned the VLAN, then the end device will need the IP address information for that VLAN</a:t>
            </a:r>
            <a:endParaRPr/>
          </a:p>
          <a:p>
            <a:pPr indent="-169863" lvl="0" marL="169863" rtl="0" algn="l">
              <a:lnSpc>
                <a:spcPct val="100000"/>
              </a:lnSpc>
              <a:spcBef>
                <a:spcPts val="1200"/>
              </a:spcBef>
              <a:spcAft>
                <a:spcPts val="0"/>
              </a:spcAft>
              <a:buSzPts val="1620"/>
              <a:buFont typeface="Arial"/>
              <a:buChar char="•"/>
            </a:pPr>
            <a:r>
              <a:rPr lang="en-US" sz="1800"/>
              <a:t>Here, Student PC receives 172.17.20.22</a:t>
            </a:r>
            <a:endParaRPr sz="1800"/>
          </a:p>
        </p:txBody>
      </p:sp>
      <p:graphicFrame>
        <p:nvGraphicFramePr>
          <p:cNvPr id="359" name="Google Shape;359;p16"/>
          <p:cNvGraphicFramePr/>
          <p:nvPr/>
        </p:nvGraphicFramePr>
        <p:xfrm>
          <a:off x="4572000" y="2546550"/>
          <a:ext cx="3000000" cy="3000000"/>
        </p:xfrm>
        <a:graphic>
          <a:graphicData uri="http://schemas.openxmlformats.org/drawingml/2006/table">
            <a:tbl>
              <a:tblPr bandRow="1" firstRow="1">
                <a:noFill/>
                <a:tableStyleId>{957BD638-C4E5-4BE5-9459-47D9440B17A1}</a:tableStyleId>
              </a:tblPr>
              <a:tblGrid>
                <a:gridCol w="1684875"/>
                <a:gridCol w="2590900"/>
              </a:tblGrid>
              <a:tr h="370850">
                <a:tc>
                  <a:txBody>
                    <a:bodyPr/>
                    <a:lstStyle/>
                    <a:p>
                      <a:pPr indent="0" lvl="0" marL="0" marR="0" rtl="0" algn="l">
                        <a:spcBef>
                          <a:spcPts val="0"/>
                        </a:spcBef>
                        <a:spcAft>
                          <a:spcPts val="0"/>
                        </a:spcAft>
                        <a:buNone/>
                      </a:pPr>
                      <a:r>
                        <a:rPr lang="en-US" sz="1600"/>
                        <a:t>Prompt</a:t>
                      </a:r>
                      <a:endParaRPr/>
                    </a:p>
                  </a:txBody>
                  <a:tcPr marT="45725" marB="45725" marR="91450" marL="91450"/>
                </a:tc>
                <a:tc>
                  <a:txBody>
                    <a:bodyPr/>
                    <a:lstStyle/>
                    <a:p>
                      <a:pPr indent="0" lvl="0" marL="0" marR="0" rtl="0" algn="l">
                        <a:spcBef>
                          <a:spcPts val="0"/>
                        </a:spcBef>
                        <a:spcAft>
                          <a:spcPts val="0"/>
                        </a:spcAft>
                        <a:buNone/>
                      </a:pPr>
                      <a:r>
                        <a:rPr lang="en-US" sz="1600"/>
                        <a:t>Command</a:t>
                      </a:r>
                      <a:endParaRPr/>
                    </a:p>
                  </a:txBody>
                  <a:tcPr marT="45725" marB="45725" marR="91450" marL="91450"/>
                </a:tc>
              </a:tr>
              <a:tr h="370850">
                <a:tc>
                  <a:txBody>
                    <a:bodyPr/>
                    <a:lstStyle/>
                    <a:p>
                      <a:pPr indent="0" lvl="0" marL="0" marR="0" rtl="0" algn="l">
                        <a:spcBef>
                          <a:spcPts val="0"/>
                        </a:spcBef>
                        <a:spcAft>
                          <a:spcPts val="0"/>
                        </a:spcAft>
                        <a:buNone/>
                      </a:pPr>
                      <a:r>
                        <a:rPr lang="en-US" sz="1600"/>
                        <a:t>S1#</a:t>
                      </a:r>
                      <a:endParaRPr/>
                    </a:p>
                  </a:txBody>
                  <a:tcPr marT="45725" marB="45725" marR="91450" marL="91450"/>
                </a:tc>
                <a:tc>
                  <a:txBody>
                    <a:bodyPr/>
                    <a:lstStyle/>
                    <a:p>
                      <a:pPr indent="0" lvl="0" marL="0" marR="0" rtl="0" algn="l">
                        <a:spcBef>
                          <a:spcPts val="0"/>
                        </a:spcBef>
                        <a:spcAft>
                          <a:spcPts val="0"/>
                        </a:spcAft>
                        <a:buNone/>
                      </a:pPr>
                      <a:r>
                        <a:rPr lang="en-US" sz="1600"/>
                        <a:t>Configure terminal</a:t>
                      </a:r>
                      <a:endParaRPr/>
                    </a:p>
                  </a:txBody>
                  <a:tcPr marT="45725" marB="45725" marR="91450" marL="91450"/>
                </a:tc>
              </a:tr>
              <a:tr h="370850">
                <a:tc>
                  <a:txBody>
                    <a:bodyPr/>
                    <a:lstStyle/>
                    <a:p>
                      <a:pPr indent="0" lvl="0" marL="0" marR="0" rtl="0" algn="l">
                        <a:spcBef>
                          <a:spcPts val="0"/>
                        </a:spcBef>
                        <a:spcAft>
                          <a:spcPts val="0"/>
                        </a:spcAft>
                        <a:buNone/>
                      </a:pPr>
                      <a:r>
                        <a:rPr lang="en-US" sz="1600"/>
                        <a:t>S1(config)#</a:t>
                      </a:r>
                      <a:endParaRPr/>
                    </a:p>
                  </a:txBody>
                  <a:tcPr marT="45725" marB="45725" marR="91450" marL="91450"/>
                </a:tc>
                <a:tc>
                  <a:txBody>
                    <a:bodyPr/>
                    <a:lstStyle/>
                    <a:p>
                      <a:pPr indent="0" lvl="0" marL="0" marR="0" rtl="0" algn="l">
                        <a:spcBef>
                          <a:spcPts val="0"/>
                        </a:spcBef>
                        <a:spcAft>
                          <a:spcPts val="0"/>
                        </a:spcAft>
                        <a:buNone/>
                      </a:pPr>
                      <a:r>
                        <a:rPr lang="en-US" sz="1600"/>
                        <a:t>Interface</a:t>
                      </a:r>
                      <a:r>
                        <a:rPr lang="en-US" sz="1600"/>
                        <a:t> fa0/18</a:t>
                      </a:r>
                      <a:endParaRPr sz="1600"/>
                    </a:p>
                  </a:txBody>
                  <a:tcPr marT="45725" marB="45725" marR="91450" marL="91450"/>
                </a:tc>
              </a:tr>
              <a:tr h="370850">
                <a:tc>
                  <a:txBody>
                    <a:bodyPr/>
                    <a:lstStyle/>
                    <a:p>
                      <a:pPr indent="0" lvl="0" marL="0" marR="0" rtl="0" algn="l">
                        <a:spcBef>
                          <a:spcPts val="0"/>
                        </a:spcBef>
                        <a:spcAft>
                          <a:spcPts val="0"/>
                        </a:spcAft>
                        <a:buNone/>
                      </a:pPr>
                      <a:r>
                        <a:rPr lang="en-US" sz="1600"/>
                        <a:t>S1(config-if)#</a:t>
                      </a:r>
                      <a:endParaRPr/>
                    </a:p>
                  </a:txBody>
                  <a:tcPr marT="45725" marB="45725" marR="91450" marL="91450"/>
                </a:tc>
                <a:tc>
                  <a:txBody>
                    <a:bodyPr/>
                    <a:lstStyle/>
                    <a:p>
                      <a:pPr indent="0" lvl="0" marL="0" marR="0" rtl="0" algn="l">
                        <a:spcBef>
                          <a:spcPts val="0"/>
                        </a:spcBef>
                        <a:spcAft>
                          <a:spcPts val="0"/>
                        </a:spcAft>
                        <a:buNone/>
                      </a:pPr>
                      <a:r>
                        <a:rPr lang="en-US" sz="1600"/>
                        <a:t>Switchport mode</a:t>
                      </a:r>
                      <a:r>
                        <a:rPr lang="en-US" sz="1600"/>
                        <a:t> access</a:t>
                      </a:r>
                      <a:endParaRPr sz="1600"/>
                    </a:p>
                  </a:txBody>
                  <a:tcPr marT="45725" marB="45725" marR="91450" marL="91450"/>
                </a:tc>
              </a:tr>
              <a:tr h="370850">
                <a:tc>
                  <a:txBody>
                    <a:bodyPr/>
                    <a:lstStyle/>
                    <a:p>
                      <a:pPr indent="0" lvl="0" marL="0" marR="0" rtl="0" algn="l">
                        <a:spcBef>
                          <a:spcPts val="0"/>
                        </a:spcBef>
                        <a:spcAft>
                          <a:spcPts val="0"/>
                        </a:spcAft>
                        <a:buNone/>
                      </a:pPr>
                      <a:r>
                        <a:rPr lang="en-US" sz="1600"/>
                        <a:t>S1(config-if)#</a:t>
                      </a:r>
                      <a:endParaRPr/>
                    </a:p>
                  </a:txBody>
                  <a:tcPr marT="45725" marB="45725" marR="91450" marL="91450"/>
                </a:tc>
                <a:tc>
                  <a:txBody>
                    <a:bodyPr/>
                    <a:lstStyle/>
                    <a:p>
                      <a:pPr indent="0" lvl="0" marL="0" marR="0" rtl="0" algn="l">
                        <a:spcBef>
                          <a:spcPts val="0"/>
                        </a:spcBef>
                        <a:spcAft>
                          <a:spcPts val="0"/>
                        </a:spcAft>
                        <a:buNone/>
                      </a:pPr>
                      <a:r>
                        <a:rPr lang="en-US" sz="1600"/>
                        <a:t>Switchport</a:t>
                      </a:r>
                      <a:r>
                        <a:rPr lang="en-US" sz="1600"/>
                        <a:t> access vlan 20</a:t>
                      </a:r>
                      <a:endParaRPr sz="1600"/>
                    </a:p>
                  </a:txBody>
                  <a:tcPr marT="45725" marB="45725" marR="91450" marL="91450"/>
                </a:tc>
              </a:tr>
              <a:tr h="370850">
                <a:tc>
                  <a:txBody>
                    <a:bodyPr/>
                    <a:lstStyle/>
                    <a:p>
                      <a:pPr indent="0" lvl="0" marL="0" marR="0" rtl="0" algn="l">
                        <a:spcBef>
                          <a:spcPts val="0"/>
                        </a:spcBef>
                        <a:spcAft>
                          <a:spcPts val="0"/>
                        </a:spcAft>
                        <a:buNone/>
                      </a:pPr>
                      <a:r>
                        <a:rPr lang="en-US" sz="1600"/>
                        <a:t>S1(config-if)#</a:t>
                      </a:r>
                      <a:endParaRPr/>
                    </a:p>
                  </a:txBody>
                  <a:tcPr marT="45725" marB="45725" marR="91450" marL="91450"/>
                </a:tc>
                <a:tc>
                  <a:txBody>
                    <a:bodyPr/>
                    <a:lstStyle/>
                    <a:p>
                      <a:pPr indent="0" lvl="0" marL="0" marR="0" rtl="0" algn="l">
                        <a:spcBef>
                          <a:spcPts val="0"/>
                        </a:spcBef>
                        <a:spcAft>
                          <a:spcPts val="0"/>
                        </a:spcAft>
                        <a:buNone/>
                      </a:pPr>
                      <a:r>
                        <a:rPr lang="en-US" sz="1600"/>
                        <a:t>end</a:t>
                      </a:r>
                      <a:endParaRPr/>
                    </a:p>
                  </a:txBody>
                  <a:tcPr marT="45725" marB="45725" marR="91450" marL="91450"/>
                </a:tc>
              </a:tr>
            </a:tbl>
          </a:graphicData>
        </a:graphic>
      </p:graphicFrame>
      <p:pic>
        <p:nvPicPr>
          <p:cNvPr id="360" name="Google Shape;360;p16"/>
          <p:cNvPicPr preferRelativeResize="0"/>
          <p:nvPr/>
        </p:nvPicPr>
        <p:blipFill rotWithShape="1">
          <a:blip r:embed="rId3">
            <a:alphaModFix/>
          </a:blip>
          <a:srcRect b="0" l="0" r="0" t="0"/>
          <a:stretch/>
        </p:blipFill>
        <p:spPr>
          <a:xfrm>
            <a:off x="5015858" y="146304"/>
            <a:ext cx="3914211" cy="2295335"/>
          </a:xfrm>
          <a:prstGeom prst="rect">
            <a:avLst/>
          </a:prstGeom>
          <a:noFill/>
          <a:ln>
            <a:noFill/>
          </a:ln>
        </p:spPr>
      </p:pic>
    </p:spTree>
  </p:cSld>
  <p:clrMapOvr>
    <a:masterClrMapping/>
  </p:clrMapOvr>
  <p:transition spd="slow">
    <p:wipe dir="l"/>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7"/>
          <p:cNvSpPr txBox="1"/>
          <p:nvPr>
            <p:ph type="title"/>
          </p:nvPr>
        </p:nvSpPr>
        <p:spPr>
          <a:xfrm>
            <a:off x="1" y="41393"/>
            <a:ext cx="3447287"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Configuration</a:t>
            </a:r>
            <a:br>
              <a:rPr lang="en-US"/>
            </a:br>
            <a:r>
              <a:rPr lang="en-US"/>
              <a:t>Verify VLAN Information</a:t>
            </a:r>
            <a:endParaRPr/>
          </a:p>
        </p:txBody>
      </p:sp>
      <p:sp>
        <p:nvSpPr>
          <p:cNvPr id="367" name="Google Shape;367;p17"/>
          <p:cNvSpPr txBox="1"/>
          <p:nvPr>
            <p:ph idx="1" type="body"/>
          </p:nvPr>
        </p:nvSpPr>
        <p:spPr>
          <a:xfrm>
            <a:off x="123574" y="867946"/>
            <a:ext cx="3552314" cy="151863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Use the </a:t>
            </a:r>
            <a:r>
              <a:rPr b="1" lang="en-US" sz="1600"/>
              <a:t>show vlan </a:t>
            </a:r>
            <a:r>
              <a:rPr lang="en-US" sz="1600"/>
              <a:t>command. The complete syntax is: </a:t>
            </a:r>
            <a:endParaRPr/>
          </a:p>
          <a:p>
            <a:pPr indent="0" lvl="0" marL="0" rtl="0" algn="l">
              <a:lnSpc>
                <a:spcPct val="100000"/>
              </a:lnSpc>
              <a:spcBef>
                <a:spcPts val="1200"/>
              </a:spcBef>
              <a:spcAft>
                <a:spcPts val="0"/>
              </a:spcAft>
              <a:buSzPts val="1440"/>
              <a:buNone/>
            </a:pPr>
            <a:r>
              <a:rPr b="1" lang="en-US" sz="1600"/>
              <a:t>show vlan [brief</a:t>
            </a:r>
            <a:r>
              <a:rPr lang="en-US" sz="1600"/>
              <a:t> | </a:t>
            </a:r>
            <a:r>
              <a:rPr b="1" lang="en-US" sz="1600"/>
              <a:t>id</a:t>
            </a:r>
            <a:r>
              <a:rPr lang="en-US" sz="1600"/>
              <a:t> </a:t>
            </a:r>
            <a:r>
              <a:rPr i="1" lang="en-US" sz="1600"/>
              <a:t>vlan-id</a:t>
            </a:r>
            <a:r>
              <a:rPr lang="en-US" sz="1600"/>
              <a:t> | </a:t>
            </a:r>
            <a:r>
              <a:rPr b="1" lang="en-US" sz="1600"/>
              <a:t>name</a:t>
            </a:r>
            <a:r>
              <a:rPr lang="en-US" sz="1600"/>
              <a:t> </a:t>
            </a:r>
            <a:r>
              <a:rPr i="1" lang="en-US" sz="1600"/>
              <a:t>vlan-name</a:t>
            </a:r>
            <a:r>
              <a:rPr lang="en-US" sz="1600"/>
              <a:t> | </a:t>
            </a:r>
            <a:r>
              <a:rPr b="1" lang="en-US" sz="1600"/>
              <a:t>summary</a:t>
            </a:r>
            <a:r>
              <a:rPr lang="en-US" sz="1600"/>
              <a:t>]</a:t>
            </a:r>
            <a:endParaRPr sz="1600"/>
          </a:p>
        </p:txBody>
      </p:sp>
      <p:graphicFrame>
        <p:nvGraphicFramePr>
          <p:cNvPr id="368" name="Google Shape;368;p17"/>
          <p:cNvGraphicFramePr/>
          <p:nvPr/>
        </p:nvGraphicFramePr>
        <p:xfrm>
          <a:off x="246888" y="2533142"/>
          <a:ext cx="3000000" cy="3000000"/>
        </p:xfrm>
        <a:graphic>
          <a:graphicData uri="http://schemas.openxmlformats.org/drawingml/2006/table">
            <a:tbl>
              <a:tblPr bandRow="1" firstRow="1">
                <a:noFill/>
                <a:tableStyleId>{957BD638-C4E5-4BE5-9459-47D9440B17A1}</a:tableStyleId>
              </a:tblPr>
              <a:tblGrid>
                <a:gridCol w="6373375"/>
                <a:gridCol w="2283900"/>
              </a:tblGrid>
              <a:tr h="370850">
                <a:tc>
                  <a:txBody>
                    <a:bodyPr/>
                    <a:lstStyle/>
                    <a:p>
                      <a:pPr indent="0" lvl="0" marL="0" marR="0" rtl="0" algn="l">
                        <a:spcBef>
                          <a:spcPts val="0"/>
                        </a:spcBef>
                        <a:spcAft>
                          <a:spcPts val="0"/>
                        </a:spcAft>
                        <a:buNone/>
                      </a:pPr>
                      <a:r>
                        <a:rPr lang="en-US" sz="1600"/>
                        <a:t>Task</a:t>
                      </a:r>
                      <a:endParaRPr/>
                    </a:p>
                  </a:txBody>
                  <a:tcPr marT="45725" marB="45725" marR="91450" marL="91450" anchor="ctr"/>
                </a:tc>
                <a:tc>
                  <a:txBody>
                    <a:bodyPr/>
                    <a:lstStyle/>
                    <a:p>
                      <a:pPr indent="0" lvl="0" marL="0" marR="0" rtl="0" algn="l">
                        <a:spcBef>
                          <a:spcPts val="0"/>
                        </a:spcBef>
                        <a:spcAft>
                          <a:spcPts val="0"/>
                        </a:spcAft>
                        <a:buNone/>
                      </a:pPr>
                      <a:r>
                        <a:rPr lang="en-US" sz="1600"/>
                        <a:t>Command Option</a:t>
                      </a:r>
                      <a:endParaRPr/>
                    </a:p>
                  </a:txBody>
                  <a:tcPr marT="45725" marB="45725" marR="91450" marL="91450" anchor="ctr"/>
                </a:tc>
              </a:tr>
              <a:tr h="370850">
                <a:tc>
                  <a:txBody>
                    <a:bodyPr/>
                    <a:lstStyle/>
                    <a:p>
                      <a:pPr indent="0" lvl="0" marL="0" marR="0" rtl="0" algn="l">
                        <a:spcBef>
                          <a:spcPts val="0"/>
                        </a:spcBef>
                        <a:spcAft>
                          <a:spcPts val="0"/>
                        </a:spcAft>
                        <a:buNone/>
                      </a:pPr>
                      <a:r>
                        <a:rPr lang="en-US" sz="1600"/>
                        <a:t>Display VLAN name, status, and its ports one VLAN per line.</a:t>
                      </a:r>
                      <a:endParaRPr/>
                    </a:p>
                  </a:txBody>
                  <a:tcPr marT="45725" marB="45725" marR="91450" marL="91450" anchor="ctr"/>
                </a:tc>
                <a:tc>
                  <a:txBody>
                    <a:bodyPr/>
                    <a:lstStyle/>
                    <a:p>
                      <a:pPr indent="0" lvl="0" marL="0" marR="0" rtl="0" algn="l">
                        <a:spcBef>
                          <a:spcPts val="0"/>
                        </a:spcBef>
                        <a:spcAft>
                          <a:spcPts val="0"/>
                        </a:spcAft>
                        <a:buNone/>
                      </a:pPr>
                      <a:r>
                        <a:rPr b="1" lang="en-US" sz="1600"/>
                        <a:t>brief</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Display information about the identified VLAN ID number. </a:t>
                      </a:r>
                      <a:endParaRPr/>
                    </a:p>
                  </a:txBody>
                  <a:tcPr marT="45725" marB="45725" marR="91450" marL="91450" anchor="ctr"/>
                </a:tc>
                <a:tc>
                  <a:txBody>
                    <a:bodyPr/>
                    <a:lstStyle/>
                    <a:p>
                      <a:pPr indent="0" lvl="0" marL="0" marR="0" rtl="0" algn="l">
                        <a:spcBef>
                          <a:spcPts val="0"/>
                        </a:spcBef>
                        <a:spcAft>
                          <a:spcPts val="0"/>
                        </a:spcAft>
                        <a:buNone/>
                      </a:pPr>
                      <a:r>
                        <a:rPr b="1" lang="en-US" sz="1600"/>
                        <a:t>id</a:t>
                      </a:r>
                      <a:r>
                        <a:rPr lang="en-US" sz="1600"/>
                        <a:t> </a:t>
                      </a:r>
                      <a:r>
                        <a:rPr i="1" lang="en-US" sz="1600"/>
                        <a:t>vlan-id</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Display information about the identified VLAN name. The </a:t>
                      </a:r>
                      <a:r>
                        <a:rPr i="1" lang="en-US" sz="1600"/>
                        <a:t>vlan-name</a:t>
                      </a:r>
                      <a:r>
                        <a:rPr lang="en-US" sz="1600"/>
                        <a:t> is an ASCII string from 1 to 32 characters.</a:t>
                      </a:r>
                      <a:endParaRPr/>
                    </a:p>
                  </a:txBody>
                  <a:tcPr marT="45725" marB="45725" marR="91450" marL="91450" anchor="ctr"/>
                </a:tc>
                <a:tc>
                  <a:txBody>
                    <a:bodyPr/>
                    <a:lstStyle/>
                    <a:p>
                      <a:pPr indent="0" lvl="0" marL="0" marR="0" rtl="0" algn="l">
                        <a:spcBef>
                          <a:spcPts val="0"/>
                        </a:spcBef>
                        <a:spcAft>
                          <a:spcPts val="0"/>
                        </a:spcAft>
                        <a:buNone/>
                      </a:pPr>
                      <a:r>
                        <a:rPr b="1" lang="en-US" sz="1600"/>
                        <a:t>name</a:t>
                      </a:r>
                      <a:r>
                        <a:rPr lang="en-US" sz="1600"/>
                        <a:t> </a:t>
                      </a:r>
                      <a:r>
                        <a:rPr i="1" lang="en-US" sz="1600"/>
                        <a:t>vlan-name</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Display VLAN summary information.</a:t>
                      </a:r>
                      <a:endParaRPr/>
                    </a:p>
                  </a:txBody>
                  <a:tcPr marT="45725" marB="45725" marR="91450" marL="91450" anchor="ctr"/>
                </a:tc>
                <a:tc>
                  <a:txBody>
                    <a:bodyPr/>
                    <a:lstStyle/>
                    <a:p>
                      <a:pPr indent="0" lvl="0" marL="0" marR="0" rtl="0" algn="l">
                        <a:spcBef>
                          <a:spcPts val="0"/>
                        </a:spcBef>
                        <a:spcAft>
                          <a:spcPts val="0"/>
                        </a:spcAft>
                        <a:buNone/>
                      </a:pPr>
                      <a:r>
                        <a:rPr b="1" lang="en-US" sz="1600"/>
                        <a:t>summary</a:t>
                      </a:r>
                      <a:endParaRPr sz="1600"/>
                    </a:p>
                  </a:txBody>
                  <a:tcPr marT="45725" marB="45725" marR="91450" marL="91450" anchor="ctr"/>
                </a:tc>
              </a:tr>
            </a:tbl>
          </a:graphicData>
        </a:graphic>
      </p:graphicFrame>
      <p:pic>
        <p:nvPicPr>
          <p:cNvPr id="369" name="Google Shape;369;p17"/>
          <p:cNvPicPr preferRelativeResize="0"/>
          <p:nvPr/>
        </p:nvPicPr>
        <p:blipFill rotWithShape="1">
          <a:blip r:embed="rId3">
            <a:alphaModFix/>
          </a:blip>
          <a:srcRect b="0" l="0" r="0" t="0"/>
          <a:stretch/>
        </p:blipFill>
        <p:spPr>
          <a:xfrm>
            <a:off x="3858769" y="164592"/>
            <a:ext cx="5045393" cy="742951"/>
          </a:xfrm>
          <a:prstGeom prst="rect">
            <a:avLst/>
          </a:prstGeom>
          <a:noFill/>
          <a:ln>
            <a:noFill/>
          </a:ln>
        </p:spPr>
      </p:pic>
      <p:pic>
        <p:nvPicPr>
          <p:cNvPr id="370" name="Google Shape;370;p17"/>
          <p:cNvPicPr preferRelativeResize="0"/>
          <p:nvPr/>
        </p:nvPicPr>
        <p:blipFill rotWithShape="1">
          <a:blip r:embed="rId4">
            <a:alphaModFix/>
          </a:blip>
          <a:srcRect b="0" l="0" r="0" t="0"/>
          <a:stretch/>
        </p:blipFill>
        <p:spPr>
          <a:xfrm>
            <a:off x="3858769" y="1082744"/>
            <a:ext cx="5045393" cy="1331779"/>
          </a:xfrm>
          <a:prstGeom prst="rect">
            <a:avLst/>
          </a:prstGeom>
          <a:noFill/>
          <a:ln>
            <a:noFill/>
          </a:ln>
        </p:spPr>
      </p:pic>
    </p:spTree>
  </p:cSld>
  <p:clrMapOvr>
    <a:masterClrMapping/>
  </p:clrMapOvr>
  <p:transition spd="slow">
    <p:wipe dir="l"/>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8"/>
          <p:cNvSpPr txBox="1"/>
          <p:nvPr>
            <p:ph type="title"/>
          </p:nvPr>
        </p:nvSpPr>
        <p:spPr>
          <a:xfrm>
            <a:off x="1" y="41393"/>
            <a:ext cx="4604517"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Configuration</a:t>
            </a:r>
            <a:br>
              <a:rPr lang="en-US"/>
            </a:br>
            <a:r>
              <a:rPr lang="en-US"/>
              <a:t>Change VLAN Port Membership</a:t>
            </a:r>
            <a:endParaRPr/>
          </a:p>
        </p:txBody>
      </p:sp>
      <p:sp>
        <p:nvSpPr>
          <p:cNvPr id="377" name="Google Shape;377;p18"/>
          <p:cNvSpPr txBox="1"/>
          <p:nvPr>
            <p:ph idx="1" type="body"/>
          </p:nvPr>
        </p:nvSpPr>
        <p:spPr>
          <a:xfrm>
            <a:off x="121589" y="1062680"/>
            <a:ext cx="4361340" cy="289023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There are a number of ways to change VLAN membership:</a:t>
            </a:r>
            <a:endParaRPr/>
          </a:p>
          <a:p>
            <a:pPr indent="-169863" lvl="0" marL="169863" rtl="0" algn="l">
              <a:lnSpc>
                <a:spcPct val="100000"/>
              </a:lnSpc>
              <a:spcBef>
                <a:spcPts val="1200"/>
              </a:spcBef>
              <a:spcAft>
                <a:spcPts val="0"/>
              </a:spcAft>
              <a:buSzPts val="1440"/>
              <a:buFont typeface="Arial"/>
              <a:buChar char="•"/>
            </a:pPr>
            <a:r>
              <a:rPr lang="en-US" sz="1600"/>
              <a:t>re-enter </a:t>
            </a:r>
            <a:r>
              <a:rPr b="1" lang="en-US" sz="1600"/>
              <a:t>switchport access vlan</a:t>
            </a:r>
            <a:r>
              <a:rPr lang="en-US" sz="1600"/>
              <a:t> </a:t>
            </a:r>
            <a:r>
              <a:rPr i="1" lang="en-US" sz="1600"/>
              <a:t>vlan-id </a:t>
            </a:r>
            <a:r>
              <a:rPr lang="en-US" sz="1600"/>
              <a:t>command</a:t>
            </a:r>
            <a:endParaRPr/>
          </a:p>
          <a:p>
            <a:pPr indent="-169863" lvl="0" marL="169863" rtl="0" algn="l">
              <a:lnSpc>
                <a:spcPct val="100000"/>
              </a:lnSpc>
              <a:spcBef>
                <a:spcPts val="1200"/>
              </a:spcBef>
              <a:spcAft>
                <a:spcPts val="0"/>
              </a:spcAft>
              <a:buSzPts val="1440"/>
              <a:buFont typeface="Arial"/>
              <a:buChar char="•"/>
            </a:pPr>
            <a:r>
              <a:rPr lang="en-US" sz="1600"/>
              <a:t>use the </a:t>
            </a:r>
            <a:r>
              <a:rPr b="1" lang="en-US" sz="1600"/>
              <a:t>no switchport access vlan </a:t>
            </a:r>
            <a:r>
              <a:rPr lang="en-US" sz="1600"/>
              <a:t>to place interface back in VLAN 1</a:t>
            </a:r>
            <a:endParaRPr/>
          </a:p>
          <a:p>
            <a:pPr indent="0" lvl="0" marL="0" rtl="0" algn="l">
              <a:lnSpc>
                <a:spcPct val="100000"/>
              </a:lnSpc>
              <a:spcBef>
                <a:spcPts val="1200"/>
              </a:spcBef>
              <a:spcAft>
                <a:spcPts val="0"/>
              </a:spcAft>
              <a:buSzPts val="1440"/>
              <a:buNone/>
            </a:pPr>
            <a:r>
              <a:rPr lang="en-US" sz="1600"/>
              <a:t>Use the </a:t>
            </a:r>
            <a:r>
              <a:rPr b="1" lang="en-US" sz="1600"/>
              <a:t>show vlan brief </a:t>
            </a:r>
            <a:r>
              <a:rPr lang="en-US" sz="1600"/>
              <a:t>or the </a:t>
            </a:r>
            <a:r>
              <a:rPr b="1" lang="en-US" sz="1600"/>
              <a:t>show interface fa0/18 switchport</a:t>
            </a:r>
            <a:r>
              <a:rPr lang="en-US" sz="1600"/>
              <a:t> commands to verify the correct VLAN association.</a:t>
            </a:r>
            <a:endParaRPr sz="1600"/>
          </a:p>
        </p:txBody>
      </p:sp>
      <p:pic>
        <p:nvPicPr>
          <p:cNvPr id="378" name="Google Shape;378;p18"/>
          <p:cNvPicPr preferRelativeResize="0"/>
          <p:nvPr/>
        </p:nvPicPr>
        <p:blipFill rotWithShape="1">
          <a:blip r:embed="rId3">
            <a:alphaModFix/>
          </a:blip>
          <a:srcRect b="0" l="0" r="0" t="0"/>
          <a:stretch/>
        </p:blipFill>
        <p:spPr>
          <a:xfrm>
            <a:off x="4668526" y="188595"/>
            <a:ext cx="4370509" cy="2666238"/>
          </a:xfrm>
          <a:prstGeom prst="rect">
            <a:avLst/>
          </a:prstGeom>
          <a:noFill/>
          <a:ln>
            <a:noFill/>
          </a:ln>
        </p:spPr>
      </p:pic>
      <p:pic>
        <p:nvPicPr>
          <p:cNvPr id="379" name="Google Shape;379;p18"/>
          <p:cNvPicPr preferRelativeResize="0"/>
          <p:nvPr/>
        </p:nvPicPr>
        <p:blipFill rotWithShape="1">
          <a:blip r:embed="rId4">
            <a:alphaModFix/>
          </a:blip>
          <a:srcRect b="0" l="0" r="0" t="0"/>
          <a:stretch/>
        </p:blipFill>
        <p:spPr>
          <a:xfrm>
            <a:off x="4896392" y="2962529"/>
            <a:ext cx="3914775" cy="1847850"/>
          </a:xfrm>
          <a:prstGeom prst="rect">
            <a:avLst/>
          </a:prstGeom>
          <a:noFill/>
          <a:ln>
            <a:noFill/>
          </a:ln>
        </p:spPr>
      </p:pic>
    </p:spTree>
  </p:cSld>
  <p:clrMapOvr>
    <a:masterClrMapping/>
  </p:clrMapOvr>
  <p:transition spd="slow">
    <p:wipe dir="l"/>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Configuration</a:t>
            </a:r>
            <a:br>
              <a:rPr lang="en-US"/>
            </a:br>
            <a:r>
              <a:rPr lang="en-US"/>
              <a:t>Delete VLANs</a:t>
            </a:r>
            <a:endParaRPr/>
          </a:p>
        </p:txBody>
      </p:sp>
      <p:sp>
        <p:nvSpPr>
          <p:cNvPr id="386" name="Google Shape;386;p19"/>
          <p:cNvSpPr txBox="1"/>
          <p:nvPr>
            <p:ph idx="1" type="body"/>
          </p:nvPr>
        </p:nvSpPr>
        <p:spPr>
          <a:xfrm>
            <a:off x="123574" y="867946"/>
            <a:ext cx="8672954" cy="2588485"/>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Delete VLANs with the </a:t>
            </a:r>
            <a:r>
              <a:rPr b="1" lang="en-US" sz="1600"/>
              <a:t>no vlan </a:t>
            </a:r>
            <a:r>
              <a:rPr i="1" lang="en-US" sz="1600"/>
              <a:t>vlan-id</a:t>
            </a:r>
            <a:r>
              <a:rPr lang="en-US" sz="1600" u="sng"/>
              <a:t> </a:t>
            </a:r>
            <a:r>
              <a:rPr lang="en-US" sz="1600"/>
              <a:t>command.</a:t>
            </a:r>
            <a:endParaRPr/>
          </a:p>
          <a:p>
            <a:pPr indent="0" lvl="0" marL="0" rtl="0" algn="l">
              <a:lnSpc>
                <a:spcPct val="100000"/>
              </a:lnSpc>
              <a:spcBef>
                <a:spcPts val="1200"/>
              </a:spcBef>
              <a:spcAft>
                <a:spcPts val="0"/>
              </a:spcAft>
              <a:buSzPts val="1440"/>
              <a:buNone/>
            </a:pPr>
            <a:r>
              <a:rPr b="1" lang="en-US" sz="1600"/>
              <a:t>Caution</a:t>
            </a:r>
            <a:r>
              <a:rPr lang="en-US" sz="1600"/>
              <a:t>: Before deleting a VLAN, reassign all member ports to a different VLAN.</a:t>
            </a:r>
            <a:endParaRPr/>
          </a:p>
          <a:p>
            <a:pPr indent="-169863" lvl="0" marL="169863" rtl="0" algn="l">
              <a:lnSpc>
                <a:spcPct val="100000"/>
              </a:lnSpc>
              <a:spcBef>
                <a:spcPts val="1200"/>
              </a:spcBef>
              <a:spcAft>
                <a:spcPts val="0"/>
              </a:spcAft>
              <a:buSzPts val="1440"/>
              <a:buFont typeface="Arial"/>
              <a:buChar char="•"/>
            </a:pPr>
            <a:r>
              <a:rPr lang="en-US" sz="1600"/>
              <a:t>Delete all VLANs with the </a:t>
            </a:r>
            <a:r>
              <a:rPr b="1" lang="en-US" sz="1600"/>
              <a:t>delete flash:vlan.dat </a:t>
            </a:r>
            <a:r>
              <a:rPr lang="en-US" sz="1600"/>
              <a:t>or </a:t>
            </a:r>
            <a:r>
              <a:rPr b="1" lang="en-US" sz="1600"/>
              <a:t>delete vlan.dat </a:t>
            </a:r>
            <a:r>
              <a:rPr lang="en-US" sz="1600"/>
              <a:t>commands.</a:t>
            </a:r>
            <a:endParaRPr/>
          </a:p>
          <a:p>
            <a:pPr indent="-169863" lvl="0" marL="169863" rtl="0" algn="l">
              <a:lnSpc>
                <a:spcPct val="100000"/>
              </a:lnSpc>
              <a:spcBef>
                <a:spcPts val="1200"/>
              </a:spcBef>
              <a:spcAft>
                <a:spcPts val="0"/>
              </a:spcAft>
              <a:buSzPts val="1440"/>
              <a:buFont typeface="Arial"/>
              <a:buChar char="•"/>
            </a:pPr>
            <a:r>
              <a:rPr lang="en-US" sz="1600"/>
              <a:t>Reload the switch when deleting all VLANs.</a:t>
            </a:r>
            <a:endParaRPr/>
          </a:p>
          <a:p>
            <a:pPr indent="0" lvl="0" marL="0" rtl="0" algn="l">
              <a:lnSpc>
                <a:spcPct val="100000"/>
              </a:lnSpc>
              <a:spcBef>
                <a:spcPts val="1200"/>
              </a:spcBef>
              <a:spcAft>
                <a:spcPts val="0"/>
              </a:spcAft>
              <a:buSzPts val="1440"/>
              <a:buNone/>
            </a:pPr>
            <a:r>
              <a:rPr b="1" lang="en-US" sz="1600"/>
              <a:t>Note</a:t>
            </a:r>
            <a:r>
              <a:rPr lang="en-US" sz="1600"/>
              <a:t>: To restore to factory default – unplug all data cables, erase the startup-configuration and delete the vlan.dat file, then reload the device.</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1" y="41393"/>
            <a:ext cx="4210545" cy="78988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Overview of VLANs</a:t>
            </a:r>
            <a:br>
              <a:rPr lang="en-US"/>
            </a:br>
            <a:r>
              <a:rPr lang="en-US"/>
              <a:t>VLAN Definitions</a:t>
            </a:r>
            <a:endParaRPr/>
          </a:p>
        </p:txBody>
      </p:sp>
      <p:sp>
        <p:nvSpPr>
          <p:cNvPr id="245" name="Google Shape;245;p2"/>
          <p:cNvSpPr txBox="1"/>
          <p:nvPr>
            <p:ph idx="1" type="body"/>
          </p:nvPr>
        </p:nvSpPr>
        <p:spPr>
          <a:xfrm>
            <a:off x="4210546" y="605969"/>
            <a:ext cx="4767079" cy="4112335"/>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VLANs are logical connections with other similar devices.</a:t>
            </a:r>
            <a:endParaRPr/>
          </a:p>
          <a:p>
            <a:pPr indent="0" lvl="0" marL="0" rtl="0" algn="l">
              <a:lnSpc>
                <a:spcPct val="100000"/>
              </a:lnSpc>
              <a:spcBef>
                <a:spcPts val="1200"/>
              </a:spcBef>
              <a:spcAft>
                <a:spcPts val="0"/>
              </a:spcAft>
              <a:buSzPts val="1440"/>
              <a:buNone/>
            </a:pPr>
            <a:r>
              <a:rPr lang="en-US" sz="1600"/>
              <a:t>Placing devices into various VLANs have the following characteristics:</a:t>
            </a:r>
            <a:endParaRPr/>
          </a:p>
          <a:p>
            <a:pPr indent="-215900" lvl="1" marL="358775" rtl="0" algn="l">
              <a:lnSpc>
                <a:spcPct val="100000"/>
              </a:lnSpc>
              <a:spcBef>
                <a:spcPts val="900"/>
              </a:spcBef>
              <a:spcAft>
                <a:spcPts val="0"/>
              </a:spcAft>
              <a:buSzPts val="1600"/>
              <a:buFont typeface="Arial"/>
              <a:buChar char="•"/>
            </a:pPr>
            <a:r>
              <a:rPr lang="en-US" sz="1600"/>
              <a:t>Provides segmentation of the various groups of devices on the same switches</a:t>
            </a:r>
            <a:endParaRPr/>
          </a:p>
          <a:p>
            <a:pPr indent="-215900" lvl="1" marL="358775" rtl="0" algn="l">
              <a:lnSpc>
                <a:spcPct val="100000"/>
              </a:lnSpc>
              <a:spcBef>
                <a:spcPts val="600"/>
              </a:spcBef>
              <a:spcAft>
                <a:spcPts val="0"/>
              </a:spcAft>
              <a:buSzPts val="1600"/>
              <a:buFont typeface="Arial"/>
              <a:buChar char="•"/>
            </a:pPr>
            <a:r>
              <a:rPr lang="en-US" sz="1600"/>
              <a:t>Provide organization that is more manageable</a:t>
            </a:r>
            <a:endParaRPr/>
          </a:p>
          <a:p>
            <a:pPr indent="-169862" lvl="3" marL="503238" rtl="0" algn="l">
              <a:lnSpc>
                <a:spcPct val="100000"/>
              </a:lnSpc>
              <a:spcBef>
                <a:spcPts val="600"/>
              </a:spcBef>
              <a:spcAft>
                <a:spcPts val="0"/>
              </a:spcAft>
              <a:buClr>
                <a:srgbClr val="000000"/>
              </a:buClr>
              <a:buSzPts val="1600"/>
              <a:buFont typeface="Arial"/>
              <a:buChar char="•"/>
            </a:pPr>
            <a:r>
              <a:rPr lang="en-US" sz="1600"/>
              <a:t>Broadcasts, multicasts and unicasts are isolated in the individual VLAN</a:t>
            </a:r>
            <a:endParaRPr/>
          </a:p>
          <a:p>
            <a:pPr indent="-169862" lvl="3" marL="503238" rtl="0" algn="l">
              <a:lnSpc>
                <a:spcPct val="100000"/>
              </a:lnSpc>
              <a:spcBef>
                <a:spcPts val="600"/>
              </a:spcBef>
              <a:spcAft>
                <a:spcPts val="0"/>
              </a:spcAft>
              <a:buClr>
                <a:srgbClr val="000000"/>
              </a:buClr>
              <a:buSzPts val="1600"/>
              <a:buFont typeface="Arial"/>
              <a:buChar char="•"/>
            </a:pPr>
            <a:r>
              <a:rPr lang="en-US" sz="1600"/>
              <a:t>Each VLAN will have its own unique range of IP addressing</a:t>
            </a:r>
            <a:endParaRPr/>
          </a:p>
          <a:p>
            <a:pPr indent="-169862" lvl="3" marL="503238" rtl="0" algn="l">
              <a:lnSpc>
                <a:spcPct val="100000"/>
              </a:lnSpc>
              <a:spcBef>
                <a:spcPts val="600"/>
              </a:spcBef>
              <a:spcAft>
                <a:spcPts val="0"/>
              </a:spcAft>
              <a:buClr>
                <a:srgbClr val="000000"/>
              </a:buClr>
              <a:buSzPts val="1600"/>
              <a:buFont typeface="Arial"/>
              <a:buChar char="•"/>
            </a:pPr>
            <a:r>
              <a:rPr lang="en-US" sz="1600"/>
              <a:t>Smaller broadcast domains</a:t>
            </a:r>
            <a:endParaRPr/>
          </a:p>
        </p:txBody>
      </p:sp>
      <p:pic>
        <p:nvPicPr>
          <p:cNvPr id="246" name="Google Shape;246;p2"/>
          <p:cNvPicPr preferRelativeResize="0"/>
          <p:nvPr/>
        </p:nvPicPr>
        <p:blipFill rotWithShape="1">
          <a:blip r:embed="rId3">
            <a:alphaModFix/>
          </a:blip>
          <a:srcRect b="0" l="0" r="0" t="0"/>
          <a:stretch/>
        </p:blipFill>
        <p:spPr>
          <a:xfrm>
            <a:off x="176671" y="1326642"/>
            <a:ext cx="4033875" cy="2504694"/>
          </a:xfrm>
          <a:prstGeom prst="rect">
            <a:avLst/>
          </a:prstGeom>
          <a:noFill/>
          <a:ln>
            <a:noFill/>
          </a:ln>
        </p:spPr>
      </p:pic>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0"/>
          <p:cNvSpPr txBox="1"/>
          <p:nvPr>
            <p:ph type="ctrTitle"/>
          </p:nvPr>
        </p:nvSpPr>
        <p:spPr>
          <a:xfrm>
            <a:off x="416425" y="915409"/>
            <a:ext cx="8231464" cy="1802391"/>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VLAN Trunks</a:t>
            </a:r>
            <a:endParaRPr/>
          </a:p>
        </p:txBody>
      </p:sp>
    </p:spTree>
  </p:cSld>
  <p:clrMapOvr>
    <a:masterClrMapping/>
  </p:clrMapOvr>
  <p:transition spd="slow">
    <p:wipe dir="l"/>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1"/>
          <p:cNvSpPr txBox="1"/>
          <p:nvPr>
            <p:ph type="title"/>
          </p:nvPr>
        </p:nvSpPr>
        <p:spPr>
          <a:xfrm>
            <a:off x="0" y="1"/>
            <a:ext cx="9144000" cy="6766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Trunks</a:t>
            </a:r>
            <a:br>
              <a:rPr lang="en-US" sz="1600"/>
            </a:br>
            <a:r>
              <a:rPr lang="en-US"/>
              <a:t>Trunk Configuration Commands</a:t>
            </a:r>
            <a:endParaRPr/>
          </a:p>
        </p:txBody>
      </p:sp>
      <p:sp>
        <p:nvSpPr>
          <p:cNvPr id="399" name="Google Shape;399;p21"/>
          <p:cNvSpPr txBox="1"/>
          <p:nvPr>
            <p:ph idx="1" type="body"/>
          </p:nvPr>
        </p:nvSpPr>
        <p:spPr>
          <a:xfrm>
            <a:off x="201168" y="872067"/>
            <a:ext cx="8805672" cy="56354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Configure and verify VLAN trunks. Trunks are layer 2 and carry traffic for all VLANs.</a:t>
            </a:r>
            <a:endParaRPr/>
          </a:p>
        </p:txBody>
      </p:sp>
      <p:graphicFrame>
        <p:nvGraphicFramePr>
          <p:cNvPr id="400" name="Google Shape;400;p21"/>
          <p:cNvGraphicFramePr/>
          <p:nvPr/>
        </p:nvGraphicFramePr>
        <p:xfrm>
          <a:off x="182880" y="1573022"/>
          <a:ext cx="3000000" cy="3000000"/>
        </p:xfrm>
        <a:graphic>
          <a:graphicData uri="http://schemas.openxmlformats.org/drawingml/2006/table">
            <a:tbl>
              <a:tblPr bandRow="1" firstRow="1">
                <a:noFill/>
                <a:tableStyleId>{957BD638-C4E5-4BE5-9459-47D9440B17A1}</a:tableStyleId>
              </a:tblPr>
              <a:tblGrid>
                <a:gridCol w="4123950"/>
                <a:gridCol w="4636000"/>
              </a:tblGrid>
              <a:tr h="370850">
                <a:tc>
                  <a:txBody>
                    <a:bodyPr/>
                    <a:lstStyle/>
                    <a:p>
                      <a:pPr indent="0" lvl="0" marL="0" marR="0" rtl="0" algn="l">
                        <a:spcBef>
                          <a:spcPts val="0"/>
                        </a:spcBef>
                        <a:spcAft>
                          <a:spcPts val="0"/>
                        </a:spcAft>
                        <a:buNone/>
                      </a:pPr>
                      <a:r>
                        <a:rPr b="1" lang="en-US" sz="1600"/>
                        <a:t>Task</a:t>
                      </a:r>
                      <a:endParaRPr sz="1600"/>
                    </a:p>
                  </a:txBody>
                  <a:tcPr marT="45725" marB="45725" marR="91450" marL="91450" anchor="ctr"/>
                </a:tc>
                <a:tc>
                  <a:txBody>
                    <a:bodyPr/>
                    <a:lstStyle/>
                    <a:p>
                      <a:pPr indent="0" lvl="0" marL="0" marR="0" rtl="0" algn="l">
                        <a:spcBef>
                          <a:spcPts val="0"/>
                        </a:spcBef>
                        <a:spcAft>
                          <a:spcPts val="0"/>
                        </a:spcAft>
                        <a:buNone/>
                      </a:pPr>
                      <a:r>
                        <a:rPr b="1" lang="en-US" sz="1600"/>
                        <a:t>IOS Command</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Enter global configuration mode.</a:t>
                      </a:r>
                      <a:endParaRPr/>
                    </a:p>
                  </a:txBody>
                  <a:tcPr marT="45725" marB="45725" marR="91450" marL="91450" anchor="ctr"/>
                </a:tc>
                <a:tc>
                  <a:txBody>
                    <a:bodyPr/>
                    <a:lstStyle/>
                    <a:p>
                      <a:pPr indent="0" lvl="0" marL="0" marR="0" rtl="0" algn="l">
                        <a:spcBef>
                          <a:spcPts val="0"/>
                        </a:spcBef>
                        <a:spcAft>
                          <a:spcPts val="0"/>
                        </a:spcAft>
                        <a:buNone/>
                      </a:pPr>
                      <a:r>
                        <a:rPr lang="en-US" sz="1600"/>
                        <a:t>Switch# </a:t>
                      </a:r>
                      <a:r>
                        <a:rPr b="1" lang="en-US" sz="1600"/>
                        <a:t>configure terminal</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Enter interface configuration mode.</a:t>
                      </a:r>
                      <a:endParaRPr/>
                    </a:p>
                  </a:txBody>
                  <a:tcPr marT="45725" marB="45725" marR="91450" marL="91450" anchor="ctr"/>
                </a:tc>
                <a:tc>
                  <a:txBody>
                    <a:bodyPr/>
                    <a:lstStyle/>
                    <a:p>
                      <a:pPr indent="0" lvl="0" marL="0" marR="0" rtl="0" algn="l">
                        <a:spcBef>
                          <a:spcPts val="0"/>
                        </a:spcBef>
                        <a:spcAft>
                          <a:spcPts val="0"/>
                        </a:spcAft>
                        <a:buNone/>
                      </a:pPr>
                      <a:r>
                        <a:rPr lang="en-US" sz="1600"/>
                        <a:t>Switch(config)# </a:t>
                      </a:r>
                      <a:r>
                        <a:rPr b="1" lang="en-US" sz="1600"/>
                        <a:t>interface </a:t>
                      </a:r>
                      <a:r>
                        <a:rPr i="1" lang="en-US" sz="1600"/>
                        <a:t>interface-id</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Set the port to permanent trunking mode.</a:t>
                      </a:r>
                      <a:endParaRPr/>
                    </a:p>
                  </a:txBody>
                  <a:tcPr marT="45725" marB="45725" marR="91450" marL="91450" anchor="ctr"/>
                </a:tc>
                <a:tc>
                  <a:txBody>
                    <a:bodyPr/>
                    <a:lstStyle/>
                    <a:p>
                      <a:pPr indent="0" lvl="0" marL="0" marR="0" rtl="0" algn="l">
                        <a:spcBef>
                          <a:spcPts val="0"/>
                        </a:spcBef>
                        <a:spcAft>
                          <a:spcPts val="0"/>
                        </a:spcAft>
                        <a:buNone/>
                      </a:pPr>
                      <a:r>
                        <a:rPr lang="en-US" sz="1600"/>
                        <a:t>Switch(config-if)# </a:t>
                      </a:r>
                      <a:r>
                        <a:rPr b="1" lang="en-US" sz="1600"/>
                        <a:t>switchport mode trunk</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Sets the native VLAN to something other than VLAN 1.</a:t>
                      </a:r>
                      <a:endParaRPr/>
                    </a:p>
                  </a:txBody>
                  <a:tcPr marT="45725" marB="45725" marR="91450" marL="91450" anchor="ctr"/>
                </a:tc>
                <a:tc>
                  <a:txBody>
                    <a:bodyPr/>
                    <a:lstStyle/>
                    <a:p>
                      <a:pPr indent="0" lvl="0" marL="0" marR="0" rtl="0" algn="l">
                        <a:spcBef>
                          <a:spcPts val="0"/>
                        </a:spcBef>
                        <a:spcAft>
                          <a:spcPts val="0"/>
                        </a:spcAft>
                        <a:buNone/>
                      </a:pPr>
                      <a:r>
                        <a:rPr lang="en-US" sz="1600"/>
                        <a:t>Switch(config-if)# </a:t>
                      </a:r>
                      <a:r>
                        <a:rPr b="1" lang="en-US" sz="1600"/>
                        <a:t>switchport trunk native vlan </a:t>
                      </a:r>
                      <a:r>
                        <a:rPr i="1" lang="en-US" sz="1600"/>
                        <a:t>vlan-id</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Specify the list of VLANs to be allowed on the trunk link.</a:t>
                      </a:r>
                      <a:endParaRPr/>
                    </a:p>
                  </a:txBody>
                  <a:tcPr marT="45725" marB="45725" marR="91450" marL="91450" anchor="ctr"/>
                </a:tc>
                <a:tc>
                  <a:txBody>
                    <a:bodyPr/>
                    <a:lstStyle/>
                    <a:p>
                      <a:pPr indent="0" lvl="0" marL="0" marR="0" rtl="0" algn="l">
                        <a:spcBef>
                          <a:spcPts val="0"/>
                        </a:spcBef>
                        <a:spcAft>
                          <a:spcPts val="0"/>
                        </a:spcAft>
                        <a:buNone/>
                      </a:pPr>
                      <a:r>
                        <a:rPr lang="en-US" sz="1600"/>
                        <a:t>Switch(config-if)# </a:t>
                      </a:r>
                      <a:r>
                        <a:rPr b="1" lang="en-US" sz="1600"/>
                        <a:t>switchport trunk allowed vlan </a:t>
                      </a:r>
                      <a:r>
                        <a:rPr i="1" lang="en-US" sz="1600"/>
                        <a:t>vlan-list</a:t>
                      </a:r>
                      <a:endParaRPr sz="1600"/>
                    </a:p>
                  </a:txBody>
                  <a:tcPr marT="45725" marB="45725" marR="91450" marL="91450" anchor="ctr"/>
                </a:tc>
              </a:tr>
              <a:tr h="370850">
                <a:tc>
                  <a:txBody>
                    <a:bodyPr/>
                    <a:lstStyle/>
                    <a:p>
                      <a:pPr indent="0" lvl="0" marL="0" marR="0" rtl="0" algn="l">
                        <a:spcBef>
                          <a:spcPts val="0"/>
                        </a:spcBef>
                        <a:spcAft>
                          <a:spcPts val="0"/>
                        </a:spcAft>
                        <a:buNone/>
                      </a:pPr>
                      <a:r>
                        <a:rPr lang="en-US" sz="1600"/>
                        <a:t>Return to the privileged EXEC mode.</a:t>
                      </a:r>
                      <a:endParaRPr/>
                    </a:p>
                  </a:txBody>
                  <a:tcPr marT="45725" marB="45725" marR="91450" marL="91450" anchor="ctr"/>
                </a:tc>
                <a:tc>
                  <a:txBody>
                    <a:bodyPr/>
                    <a:lstStyle/>
                    <a:p>
                      <a:pPr indent="0" lvl="0" marL="0" marR="0" rtl="0" algn="l">
                        <a:spcBef>
                          <a:spcPts val="0"/>
                        </a:spcBef>
                        <a:spcAft>
                          <a:spcPts val="0"/>
                        </a:spcAft>
                        <a:buNone/>
                      </a:pPr>
                      <a:r>
                        <a:rPr lang="en-US" sz="1600"/>
                        <a:t>Switch(config-if)# </a:t>
                      </a:r>
                      <a:r>
                        <a:rPr b="1" lang="en-US" sz="1600"/>
                        <a:t>end</a:t>
                      </a:r>
                      <a:endParaRPr sz="1600"/>
                    </a:p>
                  </a:txBody>
                  <a:tcPr marT="45725" marB="45725" marR="91450" marL="91450" anchor="ctr"/>
                </a:tc>
              </a:tr>
            </a:tbl>
          </a:graphicData>
        </a:graphic>
      </p:graphicFrame>
    </p:spTree>
  </p:cSld>
  <p:clrMapOvr>
    <a:masterClrMapping/>
  </p:clrMapOvr>
  <p:transition spd="slow">
    <p:wipe dir="l"/>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2"/>
          <p:cNvSpPr txBox="1"/>
          <p:nvPr>
            <p:ph type="title"/>
          </p:nvPr>
        </p:nvSpPr>
        <p:spPr>
          <a:xfrm>
            <a:off x="1" y="0"/>
            <a:ext cx="4340351"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Trunks</a:t>
            </a:r>
            <a:br>
              <a:rPr lang="en-US" sz="1600"/>
            </a:br>
            <a:r>
              <a:rPr lang="en-US"/>
              <a:t>Trunk Configuration Example</a:t>
            </a:r>
            <a:endParaRPr/>
          </a:p>
        </p:txBody>
      </p:sp>
      <p:sp>
        <p:nvSpPr>
          <p:cNvPr id="407" name="Google Shape;407;p22"/>
          <p:cNvSpPr txBox="1"/>
          <p:nvPr>
            <p:ph idx="1" type="body"/>
          </p:nvPr>
        </p:nvSpPr>
        <p:spPr>
          <a:xfrm>
            <a:off x="0" y="796595"/>
            <a:ext cx="4398264" cy="1672285"/>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The subnets associated with each VLAN are:</a:t>
            </a:r>
            <a:endParaRPr/>
          </a:p>
          <a:p>
            <a:pPr indent="-215900" lvl="1" marL="358775" rtl="0" algn="l">
              <a:lnSpc>
                <a:spcPct val="100000"/>
              </a:lnSpc>
              <a:spcBef>
                <a:spcPts val="900"/>
              </a:spcBef>
              <a:spcAft>
                <a:spcPts val="0"/>
              </a:spcAft>
              <a:buSzPts val="1600"/>
              <a:buChar char="•"/>
            </a:pPr>
            <a:r>
              <a:rPr lang="en-US" sz="1600"/>
              <a:t>VLAN 10 - Faculty/Staff - 172.17.10.0/24</a:t>
            </a:r>
            <a:endParaRPr/>
          </a:p>
          <a:p>
            <a:pPr indent="-215900" lvl="1" marL="358775" rtl="0" algn="l">
              <a:lnSpc>
                <a:spcPct val="100000"/>
              </a:lnSpc>
              <a:spcBef>
                <a:spcPts val="600"/>
              </a:spcBef>
              <a:spcAft>
                <a:spcPts val="0"/>
              </a:spcAft>
              <a:buSzPts val="1600"/>
              <a:buChar char="•"/>
            </a:pPr>
            <a:r>
              <a:rPr lang="en-US" sz="1600"/>
              <a:t>VLAN 20 - Students - 172.17.20.0/24</a:t>
            </a:r>
            <a:endParaRPr/>
          </a:p>
          <a:p>
            <a:pPr indent="-215900" lvl="1" marL="358775" rtl="0" algn="l">
              <a:lnSpc>
                <a:spcPct val="100000"/>
              </a:lnSpc>
              <a:spcBef>
                <a:spcPts val="600"/>
              </a:spcBef>
              <a:spcAft>
                <a:spcPts val="0"/>
              </a:spcAft>
              <a:buSzPts val="1600"/>
              <a:buChar char="•"/>
            </a:pPr>
            <a:r>
              <a:rPr lang="en-US" sz="1600"/>
              <a:t>VLAN 30 - Guests - 172.17.30.0/24</a:t>
            </a:r>
            <a:endParaRPr/>
          </a:p>
          <a:p>
            <a:pPr indent="-215900" lvl="1" marL="358775" rtl="0" algn="l">
              <a:lnSpc>
                <a:spcPct val="100000"/>
              </a:lnSpc>
              <a:spcBef>
                <a:spcPts val="600"/>
              </a:spcBef>
              <a:spcAft>
                <a:spcPts val="0"/>
              </a:spcAft>
              <a:buSzPts val="1600"/>
              <a:buChar char="•"/>
            </a:pPr>
            <a:r>
              <a:rPr lang="en-US" sz="1600"/>
              <a:t>VLAN 99 - Native - 172.17.99.0/24</a:t>
            </a:r>
            <a:endParaRPr/>
          </a:p>
        </p:txBody>
      </p:sp>
      <p:sp>
        <p:nvSpPr>
          <p:cNvPr id="408" name="Google Shape;408;p22"/>
          <p:cNvSpPr txBox="1"/>
          <p:nvPr/>
        </p:nvSpPr>
        <p:spPr>
          <a:xfrm>
            <a:off x="109728" y="2569464"/>
            <a:ext cx="3136392"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F0/1 port on S1 is configured as a trunk port.</a:t>
            </a:r>
            <a:endParaRPr/>
          </a:p>
          <a:p>
            <a:pPr indent="0" lvl="0" marL="0" marR="0" rtl="0" algn="l">
              <a:spcBef>
                <a:spcPts val="0"/>
              </a:spcBef>
              <a:spcAft>
                <a:spcPts val="0"/>
              </a:spcAft>
              <a:buNone/>
            </a:pPr>
            <a:r>
              <a:t/>
            </a:r>
            <a:endParaRPr sz="1600">
              <a:solidFill>
                <a:srgbClr val="000000"/>
              </a:solidFill>
              <a:latin typeface="Arial"/>
              <a:ea typeface="Arial"/>
              <a:cs typeface="Arial"/>
              <a:sym typeface="Arial"/>
            </a:endParaRPr>
          </a:p>
          <a:p>
            <a:pPr indent="0" lvl="0" marL="0" marR="0" rtl="0" algn="l">
              <a:spcBef>
                <a:spcPts val="0"/>
              </a:spcBef>
              <a:spcAft>
                <a:spcPts val="0"/>
              </a:spcAft>
              <a:buNone/>
            </a:pPr>
            <a:r>
              <a:rPr b="1" lang="en-US" sz="1600">
                <a:solidFill>
                  <a:srgbClr val="000000"/>
                </a:solidFill>
                <a:latin typeface="Arial"/>
                <a:ea typeface="Arial"/>
                <a:cs typeface="Arial"/>
                <a:sym typeface="Arial"/>
              </a:rPr>
              <a:t>Note</a:t>
            </a:r>
            <a:r>
              <a:rPr lang="en-US" sz="1600">
                <a:solidFill>
                  <a:srgbClr val="000000"/>
                </a:solidFill>
                <a:latin typeface="Arial"/>
                <a:ea typeface="Arial"/>
                <a:cs typeface="Arial"/>
                <a:sym typeface="Arial"/>
              </a:rPr>
              <a:t>: This assumes a 2960 switch using 802.1q tagging. Layer 3 switches require the encapsulation to be configured before the trunk mode. </a:t>
            </a:r>
            <a:endParaRPr/>
          </a:p>
        </p:txBody>
      </p:sp>
      <p:graphicFrame>
        <p:nvGraphicFramePr>
          <p:cNvPr id="409" name="Google Shape;409;p22"/>
          <p:cNvGraphicFramePr/>
          <p:nvPr/>
        </p:nvGraphicFramePr>
        <p:xfrm>
          <a:off x="3305442" y="2558606"/>
          <a:ext cx="3000000" cy="3000000"/>
        </p:xfrm>
        <a:graphic>
          <a:graphicData uri="http://schemas.openxmlformats.org/drawingml/2006/table">
            <a:tbl>
              <a:tblPr bandRow="1" firstRow="1">
                <a:noFill/>
                <a:tableStyleId>{957BD638-C4E5-4BE5-9459-47D9440B17A1}</a:tableStyleId>
              </a:tblPr>
              <a:tblGrid>
                <a:gridCol w="1432550"/>
                <a:gridCol w="4197100"/>
              </a:tblGrid>
              <a:tr h="370850">
                <a:tc>
                  <a:txBody>
                    <a:bodyPr/>
                    <a:lstStyle/>
                    <a:p>
                      <a:pPr indent="0" lvl="0" marL="0" marR="0" rtl="0" algn="l">
                        <a:spcBef>
                          <a:spcPts val="0"/>
                        </a:spcBef>
                        <a:spcAft>
                          <a:spcPts val="0"/>
                        </a:spcAft>
                        <a:buNone/>
                      </a:pPr>
                      <a:r>
                        <a:rPr lang="en-US" sz="1600"/>
                        <a:t>Prompt</a:t>
                      </a:r>
                      <a:endParaRPr/>
                    </a:p>
                  </a:txBody>
                  <a:tcPr marT="45725" marB="45725" marR="91450" marL="91450"/>
                </a:tc>
                <a:tc>
                  <a:txBody>
                    <a:bodyPr/>
                    <a:lstStyle/>
                    <a:p>
                      <a:pPr indent="0" lvl="0" marL="0" marR="0" rtl="0" algn="l">
                        <a:spcBef>
                          <a:spcPts val="0"/>
                        </a:spcBef>
                        <a:spcAft>
                          <a:spcPts val="0"/>
                        </a:spcAft>
                        <a:buNone/>
                      </a:pPr>
                      <a:r>
                        <a:rPr lang="en-US" sz="1600"/>
                        <a:t>Command</a:t>
                      </a:r>
                      <a:endParaRPr/>
                    </a:p>
                  </a:txBody>
                  <a:tcPr marT="45725" marB="45725" marR="91450" marL="91450"/>
                </a:tc>
              </a:tr>
              <a:tr h="370850">
                <a:tc>
                  <a:txBody>
                    <a:bodyPr/>
                    <a:lstStyle/>
                    <a:p>
                      <a:pPr indent="0" lvl="0" marL="0" marR="0" rtl="0" algn="l">
                        <a:spcBef>
                          <a:spcPts val="0"/>
                        </a:spcBef>
                        <a:spcAft>
                          <a:spcPts val="0"/>
                        </a:spcAft>
                        <a:buNone/>
                      </a:pPr>
                      <a:r>
                        <a:rPr lang="en-US" sz="1600"/>
                        <a:t>S1(config)#</a:t>
                      </a:r>
                      <a:endParaRPr/>
                    </a:p>
                  </a:txBody>
                  <a:tcPr marT="45725" marB="45725" marR="91450" marL="91450"/>
                </a:tc>
                <a:tc>
                  <a:txBody>
                    <a:bodyPr/>
                    <a:lstStyle/>
                    <a:p>
                      <a:pPr indent="0" lvl="0" marL="0" marR="0" rtl="0" algn="l">
                        <a:spcBef>
                          <a:spcPts val="0"/>
                        </a:spcBef>
                        <a:spcAft>
                          <a:spcPts val="0"/>
                        </a:spcAft>
                        <a:buNone/>
                      </a:pPr>
                      <a:r>
                        <a:rPr lang="en-US" sz="1600"/>
                        <a:t>Interface</a:t>
                      </a:r>
                      <a:r>
                        <a:rPr lang="en-US" sz="1600"/>
                        <a:t> fa0/1</a:t>
                      </a:r>
                      <a:endParaRPr sz="1600"/>
                    </a:p>
                  </a:txBody>
                  <a:tcPr marT="45725" marB="45725" marR="91450" marL="91450"/>
                </a:tc>
              </a:tr>
              <a:tr h="370850">
                <a:tc>
                  <a:txBody>
                    <a:bodyPr/>
                    <a:lstStyle/>
                    <a:p>
                      <a:pPr indent="0" lvl="0" marL="0" marR="0" rtl="0" algn="l">
                        <a:spcBef>
                          <a:spcPts val="0"/>
                        </a:spcBef>
                        <a:spcAft>
                          <a:spcPts val="0"/>
                        </a:spcAft>
                        <a:buNone/>
                      </a:pPr>
                      <a:r>
                        <a:rPr lang="en-US" sz="1600"/>
                        <a:t>S1(config-if)#</a:t>
                      </a:r>
                      <a:endParaRPr/>
                    </a:p>
                  </a:txBody>
                  <a:tcPr marT="45725" marB="45725" marR="91450" marL="91450"/>
                </a:tc>
                <a:tc>
                  <a:txBody>
                    <a:bodyPr/>
                    <a:lstStyle/>
                    <a:p>
                      <a:pPr indent="0" lvl="0" marL="0" marR="0" rtl="0" algn="l">
                        <a:spcBef>
                          <a:spcPts val="0"/>
                        </a:spcBef>
                        <a:spcAft>
                          <a:spcPts val="0"/>
                        </a:spcAft>
                        <a:buNone/>
                      </a:pPr>
                      <a:r>
                        <a:rPr lang="en-US" sz="1600"/>
                        <a:t>Switchport mode</a:t>
                      </a:r>
                      <a:r>
                        <a:rPr lang="en-US" sz="1600"/>
                        <a:t> trunk</a:t>
                      </a:r>
                      <a:endParaRPr sz="1600"/>
                    </a:p>
                  </a:txBody>
                  <a:tcPr marT="45725" marB="45725" marR="91450" marL="91450"/>
                </a:tc>
              </a:tr>
              <a:tr h="370850">
                <a:tc>
                  <a:txBody>
                    <a:bodyPr/>
                    <a:lstStyle/>
                    <a:p>
                      <a:pPr indent="0" lvl="0" marL="0" marR="0" rtl="0" algn="l">
                        <a:spcBef>
                          <a:spcPts val="0"/>
                        </a:spcBef>
                        <a:spcAft>
                          <a:spcPts val="0"/>
                        </a:spcAft>
                        <a:buNone/>
                      </a:pPr>
                      <a:r>
                        <a:rPr lang="en-US" sz="1600"/>
                        <a:t>S1(config-if)#</a:t>
                      </a:r>
                      <a:endParaRPr/>
                    </a:p>
                  </a:txBody>
                  <a:tcPr marT="45725" marB="45725" marR="91450" marL="91450"/>
                </a:tc>
                <a:tc>
                  <a:txBody>
                    <a:bodyPr/>
                    <a:lstStyle/>
                    <a:p>
                      <a:pPr indent="0" lvl="0" marL="0" marR="0" rtl="0" algn="l">
                        <a:spcBef>
                          <a:spcPts val="0"/>
                        </a:spcBef>
                        <a:spcAft>
                          <a:spcPts val="0"/>
                        </a:spcAft>
                        <a:buNone/>
                      </a:pPr>
                      <a:r>
                        <a:rPr lang="en-US" sz="1600"/>
                        <a:t>Switchport </a:t>
                      </a:r>
                      <a:r>
                        <a:rPr lang="en-US" sz="1600"/>
                        <a:t>trunk native vlan 99</a:t>
                      </a:r>
                      <a:endParaRPr sz="1600"/>
                    </a:p>
                  </a:txBody>
                  <a:tcPr marT="45725" marB="45725" marR="91450" marL="91450"/>
                </a:tc>
              </a:tr>
              <a:tr h="370850">
                <a:tc>
                  <a:txBody>
                    <a:bodyPr/>
                    <a:lstStyle/>
                    <a:p>
                      <a:pPr indent="0" lvl="0" marL="0" marR="0" rtl="0" algn="l">
                        <a:spcBef>
                          <a:spcPts val="0"/>
                        </a:spcBef>
                        <a:spcAft>
                          <a:spcPts val="0"/>
                        </a:spcAft>
                        <a:buNone/>
                      </a:pPr>
                      <a:r>
                        <a:rPr lang="en-US" sz="1600"/>
                        <a:t>S1(config-if)#</a:t>
                      </a:r>
                      <a:endParaRPr/>
                    </a:p>
                  </a:txBody>
                  <a:tcPr marT="45725" marB="45725" marR="91450" marL="91450"/>
                </a:tc>
                <a:tc>
                  <a:txBody>
                    <a:bodyPr/>
                    <a:lstStyle/>
                    <a:p>
                      <a:pPr indent="0" lvl="0" marL="0" marR="0" rtl="0" algn="l">
                        <a:spcBef>
                          <a:spcPts val="0"/>
                        </a:spcBef>
                        <a:spcAft>
                          <a:spcPts val="0"/>
                        </a:spcAft>
                        <a:buNone/>
                      </a:pPr>
                      <a:r>
                        <a:rPr lang="en-US" sz="1600"/>
                        <a:t>Switchport</a:t>
                      </a:r>
                      <a:r>
                        <a:rPr lang="en-US" sz="1600"/>
                        <a:t> trunk allowed vlan 10,20,30,99</a:t>
                      </a:r>
                      <a:endParaRPr sz="1600"/>
                    </a:p>
                  </a:txBody>
                  <a:tcPr marT="45725" marB="45725" marR="91450" marL="91450"/>
                </a:tc>
              </a:tr>
              <a:tr h="370850">
                <a:tc>
                  <a:txBody>
                    <a:bodyPr/>
                    <a:lstStyle/>
                    <a:p>
                      <a:pPr indent="0" lvl="0" marL="0" marR="0" rtl="0" algn="l">
                        <a:spcBef>
                          <a:spcPts val="0"/>
                        </a:spcBef>
                        <a:spcAft>
                          <a:spcPts val="0"/>
                        </a:spcAft>
                        <a:buNone/>
                      </a:pPr>
                      <a:r>
                        <a:rPr lang="en-US" sz="1600"/>
                        <a:t>S1(config-if)#</a:t>
                      </a:r>
                      <a:endParaRPr/>
                    </a:p>
                  </a:txBody>
                  <a:tcPr marT="45725" marB="45725" marR="91450" marL="91450"/>
                </a:tc>
                <a:tc>
                  <a:txBody>
                    <a:bodyPr/>
                    <a:lstStyle/>
                    <a:p>
                      <a:pPr indent="0" lvl="0" marL="0" marR="0" rtl="0" algn="l">
                        <a:spcBef>
                          <a:spcPts val="0"/>
                        </a:spcBef>
                        <a:spcAft>
                          <a:spcPts val="0"/>
                        </a:spcAft>
                        <a:buNone/>
                      </a:pPr>
                      <a:r>
                        <a:rPr lang="en-US" sz="1600"/>
                        <a:t>end</a:t>
                      </a:r>
                      <a:endParaRPr/>
                    </a:p>
                  </a:txBody>
                  <a:tcPr marT="45725" marB="45725" marR="91450" marL="91450"/>
                </a:tc>
              </a:tr>
            </a:tbl>
          </a:graphicData>
        </a:graphic>
      </p:graphicFrame>
      <p:pic>
        <p:nvPicPr>
          <p:cNvPr id="410" name="Google Shape;410;p22"/>
          <p:cNvPicPr preferRelativeResize="0"/>
          <p:nvPr/>
        </p:nvPicPr>
        <p:blipFill rotWithShape="1">
          <a:blip r:embed="rId3">
            <a:alphaModFix/>
          </a:blip>
          <a:srcRect b="0" l="0" r="0" t="0"/>
          <a:stretch/>
        </p:blipFill>
        <p:spPr>
          <a:xfrm>
            <a:off x="4873752" y="81154"/>
            <a:ext cx="4061346" cy="2321290"/>
          </a:xfrm>
          <a:prstGeom prst="rect">
            <a:avLst/>
          </a:prstGeom>
          <a:noFill/>
          <a:ln>
            <a:noFill/>
          </a:ln>
        </p:spPr>
      </p:pic>
    </p:spTree>
  </p:cSld>
  <p:clrMapOvr>
    <a:masterClrMapping/>
  </p:clrMapOvr>
  <p:transition spd="slow">
    <p:wipe dir="l"/>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3"/>
          <p:cNvSpPr txBox="1"/>
          <p:nvPr>
            <p:ph type="title"/>
          </p:nvPr>
        </p:nvSpPr>
        <p:spPr>
          <a:xfrm>
            <a:off x="0" y="0"/>
            <a:ext cx="4398264"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 Trunks</a:t>
            </a:r>
            <a:br>
              <a:rPr lang="en-US" sz="1600"/>
            </a:br>
            <a:r>
              <a:rPr lang="en-US"/>
              <a:t>Verify Trunk Configuration</a:t>
            </a:r>
            <a:endParaRPr/>
          </a:p>
        </p:txBody>
      </p:sp>
      <p:sp>
        <p:nvSpPr>
          <p:cNvPr id="417" name="Google Shape;417;p23"/>
          <p:cNvSpPr txBox="1"/>
          <p:nvPr>
            <p:ph idx="1" type="body"/>
          </p:nvPr>
        </p:nvSpPr>
        <p:spPr>
          <a:xfrm>
            <a:off x="113464" y="828130"/>
            <a:ext cx="4401766" cy="3672114"/>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Set the trunk mode and native vlan.</a:t>
            </a:r>
            <a:endParaRPr/>
          </a:p>
          <a:p>
            <a:pPr indent="0" lvl="0" marL="0" rtl="0" algn="l">
              <a:lnSpc>
                <a:spcPct val="100000"/>
              </a:lnSpc>
              <a:spcBef>
                <a:spcPts val="1200"/>
              </a:spcBef>
              <a:spcAft>
                <a:spcPts val="0"/>
              </a:spcAft>
              <a:buSzPts val="1440"/>
              <a:buNone/>
            </a:pPr>
            <a:r>
              <a:rPr lang="en-US" sz="1600"/>
              <a:t>Notice </a:t>
            </a:r>
            <a:r>
              <a:rPr b="1" lang="en-US" sz="1600"/>
              <a:t>sh int fa0/1 switchport </a:t>
            </a:r>
            <a:r>
              <a:rPr lang="en-US" sz="1600"/>
              <a:t>command:</a:t>
            </a:r>
            <a:endParaRPr/>
          </a:p>
          <a:p>
            <a:pPr indent="-169863" lvl="0" marL="169863" rtl="0" algn="l">
              <a:lnSpc>
                <a:spcPct val="100000"/>
              </a:lnSpc>
              <a:spcBef>
                <a:spcPts val="1200"/>
              </a:spcBef>
              <a:spcAft>
                <a:spcPts val="0"/>
              </a:spcAft>
              <a:buSzPts val="1440"/>
              <a:buFont typeface="Arial"/>
              <a:buChar char="•"/>
            </a:pPr>
            <a:r>
              <a:rPr lang="en-US" sz="1600"/>
              <a:t>Is set to trunk administratively</a:t>
            </a:r>
            <a:endParaRPr/>
          </a:p>
          <a:p>
            <a:pPr indent="-169863" lvl="0" marL="169863" rtl="0" algn="l">
              <a:lnSpc>
                <a:spcPct val="100000"/>
              </a:lnSpc>
              <a:spcBef>
                <a:spcPts val="1200"/>
              </a:spcBef>
              <a:spcAft>
                <a:spcPts val="0"/>
              </a:spcAft>
              <a:buSzPts val="1440"/>
              <a:buFont typeface="Arial"/>
              <a:buChar char="•"/>
            </a:pPr>
            <a:r>
              <a:rPr lang="en-US" sz="1600"/>
              <a:t>Is set as trunk operationally (functioning)</a:t>
            </a:r>
            <a:endParaRPr/>
          </a:p>
          <a:p>
            <a:pPr indent="-169863" lvl="0" marL="169863" rtl="0" algn="l">
              <a:lnSpc>
                <a:spcPct val="100000"/>
              </a:lnSpc>
              <a:spcBef>
                <a:spcPts val="1200"/>
              </a:spcBef>
              <a:spcAft>
                <a:spcPts val="0"/>
              </a:spcAft>
              <a:buSzPts val="1440"/>
              <a:buFont typeface="Arial"/>
              <a:buChar char="•"/>
            </a:pPr>
            <a:r>
              <a:rPr lang="en-US" sz="1600"/>
              <a:t>Encapsulation is dot1q</a:t>
            </a:r>
            <a:endParaRPr/>
          </a:p>
          <a:p>
            <a:pPr indent="-169863" lvl="0" marL="169863" rtl="0" algn="l">
              <a:lnSpc>
                <a:spcPct val="100000"/>
              </a:lnSpc>
              <a:spcBef>
                <a:spcPts val="1200"/>
              </a:spcBef>
              <a:spcAft>
                <a:spcPts val="0"/>
              </a:spcAft>
              <a:buSzPts val="1440"/>
              <a:buFont typeface="Arial"/>
              <a:buChar char="•"/>
            </a:pPr>
            <a:r>
              <a:rPr lang="en-US" sz="1600"/>
              <a:t>Native VLAN set to VLAN 99 </a:t>
            </a:r>
            <a:endParaRPr/>
          </a:p>
          <a:p>
            <a:pPr indent="-169863" lvl="0" marL="169863" rtl="0" algn="l">
              <a:lnSpc>
                <a:spcPct val="100000"/>
              </a:lnSpc>
              <a:spcBef>
                <a:spcPts val="1200"/>
              </a:spcBef>
              <a:spcAft>
                <a:spcPts val="0"/>
              </a:spcAft>
              <a:buSzPts val="1440"/>
              <a:buFont typeface="Arial"/>
              <a:buChar char="•"/>
            </a:pPr>
            <a:r>
              <a:rPr lang="en-US" sz="1600"/>
              <a:t>All VLANs created on the switch will pass traffic on this trunk</a:t>
            </a:r>
            <a:endParaRPr/>
          </a:p>
        </p:txBody>
      </p:sp>
      <p:pic>
        <p:nvPicPr>
          <p:cNvPr id="418" name="Google Shape;418;p23"/>
          <p:cNvPicPr preferRelativeResize="0"/>
          <p:nvPr/>
        </p:nvPicPr>
        <p:blipFill rotWithShape="1">
          <a:blip r:embed="rId3">
            <a:alphaModFix/>
          </a:blip>
          <a:srcRect b="0" l="0" r="0" t="0"/>
          <a:stretch/>
        </p:blipFill>
        <p:spPr>
          <a:xfrm>
            <a:off x="4515230" y="504016"/>
            <a:ext cx="4445889" cy="4189713"/>
          </a:xfrm>
          <a:prstGeom prst="rect">
            <a:avLst/>
          </a:prstGeom>
          <a:noFill/>
          <a:ln>
            <a:noFill/>
          </a:ln>
        </p:spPr>
      </p:pic>
    </p:spTree>
  </p:cSld>
  <p:clrMapOvr>
    <a:masterClrMapping/>
  </p:clrMapOvr>
  <p:transition spd="slow">
    <p:wipe dir="l"/>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4"/>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Inter-VLAN Routing </a:t>
            </a:r>
            <a:endParaRPr/>
          </a:p>
        </p:txBody>
      </p:sp>
    </p:spTree>
  </p:cSld>
  <p:clrMapOvr>
    <a:masterClrMapping/>
  </p:clrMapOvr>
  <p:transition spd="slow">
    <p:wipe dir="l"/>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Inter-VLAN Routing Operation</a:t>
            </a:r>
            <a:br>
              <a:rPr lang="en-US"/>
            </a:br>
            <a:r>
              <a:rPr lang="en-US" sz="2400"/>
              <a:t>What is Inter-VLAN Routing?</a:t>
            </a:r>
            <a:endParaRPr/>
          </a:p>
        </p:txBody>
      </p:sp>
      <p:sp>
        <p:nvSpPr>
          <p:cNvPr id="431" name="Google Shape;431;p25"/>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lang="en-US" sz="1400">
                <a:solidFill>
                  <a:srgbClr val="000000"/>
                </a:solidFill>
              </a:rPr>
              <a:t>VLANs are used to segment switched Layer 2 networks for a variety of reasons. Regardless of the reason, hosts in one VLAN cannot communicate with hosts in another VLAN unless there is a router or a Layer 3 switch to provide routing services.</a:t>
            </a:r>
            <a:endParaRPr/>
          </a:p>
          <a:p>
            <a:pPr indent="0" lvl="0" marL="0" rtl="0" algn="l">
              <a:lnSpc>
                <a:spcPct val="100000"/>
              </a:lnSpc>
              <a:spcBef>
                <a:spcPts val="280"/>
              </a:spcBef>
              <a:spcAft>
                <a:spcPts val="0"/>
              </a:spcAft>
              <a:buSzPts val="1400"/>
              <a:buNone/>
            </a:pPr>
            <a:r>
              <a:t/>
            </a:r>
            <a:endParaRPr sz="1400">
              <a:solidFill>
                <a:srgbClr val="000000"/>
              </a:solidFill>
            </a:endParaRPr>
          </a:p>
          <a:p>
            <a:pPr indent="0" lvl="0" marL="0" rtl="0" algn="l">
              <a:lnSpc>
                <a:spcPct val="100000"/>
              </a:lnSpc>
              <a:spcBef>
                <a:spcPts val="280"/>
              </a:spcBef>
              <a:spcAft>
                <a:spcPts val="0"/>
              </a:spcAft>
              <a:buSzPts val="1400"/>
              <a:buNone/>
            </a:pPr>
            <a:r>
              <a:rPr lang="en-US" sz="1400">
                <a:solidFill>
                  <a:srgbClr val="000000"/>
                </a:solidFill>
              </a:rPr>
              <a:t>Inter-VLAN routing is the process of forwarding network traffic from one VLAN to another VLAN.</a:t>
            </a:r>
            <a:endParaRPr/>
          </a:p>
          <a:p>
            <a:pPr indent="0" lvl="0" marL="0" rtl="0" algn="l">
              <a:lnSpc>
                <a:spcPct val="100000"/>
              </a:lnSpc>
              <a:spcBef>
                <a:spcPts val="280"/>
              </a:spcBef>
              <a:spcAft>
                <a:spcPts val="0"/>
              </a:spcAft>
              <a:buSzPts val="1400"/>
              <a:buNone/>
            </a:pPr>
            <a:r>
              <a:t/>
            </a:r>
            <a:endParaRPr sz="1400">
              <a:solidFill>
                <a:srgbClr val="000000"/>
              </a:solidFill>
            </a:endParaRPr>
          </a:p>
          <a:p>
            <a:pPr indent="0" lvl="0" marL="0" rtl="0" algn="l">
              <a:lnSpc>
                <a:spcPct val="100000"/>
              </a:lnSpc>
              <a:spcBef>
                <a:spcPts val="280"/>
              </a:spcBef>
              <a:spcAft>
                <a:spcPts val="0"/>
              </a:spcAft>
              <a:buSzPts val="1400"/>
              <a:buNone/>
            </a:pPr>
            <a:r>
              <a:rPr lang="en-US" sz="1400">
                <a:solidFill>
                  <a:srgbClr val="000000"/>
                </a:solidFill>
              </a:rPr>
              <a:t>There are three inter-VLAN routing options:</a:t>
            </a:r>
            <a:endParaRPr/>
          </a:p>
          <a:p>
            <a:pPr indent="-285750" lvl="1" marL="358835" rtl="0" algn="l">
              <a:lnSpc>
                <a:spcPct val="95000"/>
              </a:lnSpc>
              <a:spcBef>
                <a:spcPts val="600"/>
              </a:spcBef>
              <a:spcAft>
                <a:spcPts val="0"/>
              </a:spcAft>
              <a:buSzPts val="1400"/>
              <a:buFont typeface="Arial"/>
              <a:buChar char="•"/>
            </a:pPr>
            <a:r>
              <a:rPr b="1" lang="en-US">
                <a:solidFill>
                  <a:srgbClr val="000000"/>
                </a:solidFill>
              </a:rPr>
              <a:t>Legacy Inter-VLAN routing</a:t>
            </a:r>
            <a:r>
              <a:rPr lang="en-US">
                <a:solidFill>
                  <a:srgbClr val="000000"/>
                </a:solidFill>
              </a:rPr>
              <a:t> - This is a legacy solution. It does not scale well.</a:t>
            </a:r>
            <a:endParaRPr/>
          </a:p>
          <a:p>
            <a:pPr indent="-285750" lvl="1" marL="358835" rtl="0" algn="l">
              <a:lnSpc>
                <a:spcPct val="95000"/>
              </a:lnSpc>
              <a:spcBef>
                <a:spcPts val="600"/>
              </a:spcBef>
              <a:spcAft>
                <a:spcPts val="0"/>
              </a:spcAft>
              <a:buSzPts val="1400"/>
              <a:buFont typeface="Arial"/>
              <a:buChar char="•"/>
            </a:pPr>
            <a:r>
              <a:rPr b="1" lang="en-US">
                <a:solidFill>
                  <a:srgbClr val="000000"/>
                </a:solidFill>
              </a:rPr>
              <a:t>Router-on-a-Stick</a:t>
            </a:r>
            <a:r>
              <a:rPr lang="en-US">
                <a:solidFill>
                  <a:srgbClr val="000000"/>
                </a:solidFill>
              </a:rPr>
              <a:t> - This is an acceptable solution for a small to medium-sized network.</a:t>
            </a:r>
            <a:endParaRPr/>
          </a:p>
          <a:p>
            <a:pPr indent="-285750" lvl="1" marL="358835" rtl="0" algn="l">
              <a:lnSpc>
                <a:spcPct val="95000"/>
              </a:lnSpc>
              <a:spcBef>
                <a:spcPts val="600"/>
              </a:spcBef>
              <a:spcAft>
                <a:spcPts val="0"/>
              </a:spcAft>
              <a:buSzPts val="1400"/>
              <a:buFont typeface="Arial"/>
              <a:buChar char="•"/>
            </a:pPr>
            <a:r>
              <a:rPr b="1" lang="en-US">
                <a:solidFill>
                  <a:srgbClr val="000000"/>
                </a:solidFill>
              </a:rPr>
              <a:t>Layer 3 switch using switched virtual interfaces (SVIs)</a:t>
            </a:r>
            <a:r>
              <a:rPr lang="en-US">
                <a:solidFill>
                  <a:srgbClr val="000000"/>
                </a:solidFill>
              </a:rPr>
              <a:t> - This is the most scalable solution for medium to large organizations.</a:t>
            </a:r>
            <a:endParaRPr/>
          </a:p>
          <a:p>
            <a:pPr indent="0" lvl="0" marL="0" rtl="0" algn="l">
              <a:lnSpc>
                <a:spcPct val="100000"/>
              </a:lnSpc>
              <a:spcBef>
                <a:spcPts val="280"/>
              </a:spcBef>
              <a:spcAft>
                <a:spcPts val="0"/>
              </a:spcAft>
              <a:buSzPts val="1400"/>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2400"/>
              <a:t>Legacy Inter-VLAN Routing</a:t>
            </a:r>
            <a:endParaRPr/>
          </a:p>
        </p:txBody>
      </p:sp>
      <p:sp>
        <p:nvSpPr>
          <p:cNvPr id="438" name="Google Shape;438;p26"/>
          <p:cNvSpPr txBox="1"/>
          <p:nvPr>
            <p:ph idx="1" type="body"/>
          </p:nvPr>
        </p:nvSpPr>
        <p:spPr>
          <a:xfrm>
            <a:off x="474662" y="731837"/>
            <a:ext cx="8280057" cy="183991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400"/>
              <a:buFont typeface="Arial"/>
              <a:buChar char="•"/>
            </a:pPr>
            <a:r>
              <a:rPr lang="en-US" sz="1400">
                <a:solidFill>
                  <a:srgbClr val="000000"/>
                </a:solidFill>
              </a:rPr>
              <a:t>The first inter-VLAN routing solution relied on using a router with multiple Ethernet interfaces. </a:t>
            </a:r>
            <a:endParaRPr/>
          </a:p>
          <a:p>
            <a:pPr indent="-342900" lvl="0" marL="342900" rtl="0" algn="l">
              <a:lnSpc>
                <a:spcPct val="100000"/>
              </a:lnSpc>
              <a:spcBef>
                <a:spcPts val="280"/>
              </a:spcBef>
              <a:spcAft>
                <a:spcPts val="0"/>
              </a:spcAft>
              <a:buSzPts val="1400"/>
              <a:buFont typeface="Arial"/>
              <a:buChar char="•"/>
            </a:pPr>
            <a:r>
              <a:rPr lang="en-US" sz="1400">
                <a:solidFill>
                  <a:srgbClr val="000000"/>
                </a:solidFill>
              </a:rPr>
              <a:t>Each router interface was connected to a switch port in different VLANs.  </a:t>
            </a:r>
            <a:endParaRPr/>
          </a:p>
          <a:p>
            <a:pPr indent="-342900" lvl="0" marL="342900" rtl="0" algn="l">
              <a:lnSpc>
                <a:spcPct val="100000"/>
              </a:lnSpc>
              <a:spcBef>
                <a:spcPts val="280"/>
              </a:spcBef>
              <a:spcAft>
                <a:spcPts val="0"/>
              </a:spcAft>
              <a:buSzPts val="1400"/>
              <a:buFont typeface="Arial"/>
              <a:buChar char="•"/>
            </a:pPr>
            <a:r>
              <a:rPr lang="en-US" sz="1400">
                <a:solidFill>
                  <a:srgbClr val="000000"/>
                </a:solidFill>
              </a:rPr>
              <a:t>However, it is </a:t>
            </a:r>
            <a:r>
              <a:rPr b="1" lang="en-US" sz="1400">
                <a:solidFill>
                  <a:srgbClr val="000000"/>
                </a:solidFill>
              </a:rPr>
              <a:t>not scalable</a:t>
            </a:r>
            <a:r>
              <a:rPr lang="en-US" sz="1400">
                <a:solidFill>
                  <a:srgbClr val="000000"/>
                </a:solidFill>
              </a:rPr>
              <a:t> because routers have a limited number of physical interfaces. Requiring </a:t>
            </a:r>
            <a:r>
              <a:rPr b="1" lang="en-US" sz="1400">
                <a:solidFill>
                  <a:srgbClr val="000000"/>
                </a:solidFill>
              </a:rPr>
              <a:t>one physical router interface per VLAN</a:t>
            </a:r>
            <a:r>
              <a:rPr lang="en-US" sz="1400">
                <a:solidFill>
                  <a:srgbClr val="000000"/>
                </a:solidFill>
              </a:rPr>
              <a:t>  </a:t>
            </a:r>
            <a:endParaRPr/>
          </a:p>
          <a:p>
            <a:pPr indent="-342900" lvl="0" marL="342900" rtl="0" algn="l">
              <a:lnSpc>
                <a:spcPct val="100000"/>
              </a:lnSpc>
              <a:spcBef>
                <a:spcPts val="280"/>
              </a:spcBef>
              <a:spcAft>
                <a:spcPts val="0"/>
              </a:spcAft>
              <a:buSzPts val="1400"/>
              <a:buFont typeface="Arial"/>
              <a:buChar char="•"/>
            </a:pPr>
            <a:r>
              <a:rPr b="1" lang="en-US" sz="1400">
                <a:solidFill>
                  <a:srgbClr val="000000"/>
                </a:solidFill>
              </a:rPr>
              <a:t>Note</a:t>
            </a:r>
            <a:r>
              <a:rPr lang="en-US" sz="1400">
                <a:solidFill>
                  <a:srgbClr val="000000"/>
                </a:solidFill>
              </a:rPr>
              <a:t>: This method of inter-VLAN routing is no longer implemented and is included for explanation purposes only.</a:t>
            </a:r>
            <a:endParaRPr/>
          </a:p>
        </p:txBody>
      </p:sp>
      <p:pic>
        <p:nvPicPr>
          <p:cNvPr id="439" name="Google Shape;439;p26"/>
          <p:cNvPicPr preferRelativeResize="0"/>
          <p:nvPr/>
        </p:nvPicPr>
        <p:blipFill rotWithShape="1">
          <a:blip r:embed="rId3">
            <a:alphaModFix/>
          </a:blip>
          <a:srcRect b="0" l="0" r="0" t="0"/>
          <a:stretch/>
        </p:blipFill>
        <p:spPr>
          <a:xfrm>
            <a:off x="2277493" y="2237554"/>
            <a:ext cx="4085516" cy="2585920"/>
          </a:xfrm>
          <a:prstGeom prst="rect">
            <a:avLst/>
          </a:prstGeom>
          <a:noFill/>
          <a:ln cap="flat" cmpd="sng" w="9525">
            <a:solidFill>
              <a:schemeClr val="dk1"/>
            </a:solidFill>
            <a:prstDash val="solid"/>
            <a:miter lim="800000"/>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7"/>
          <p:cNvSpPr txBox="1"/>
          <p:nvPr>
            <p:ph type="title"/>
          </p:nvPr>
        </p:nvSpPr>
        <p:spPr>
          <a:xfrm>
            <a:off x="269421" y="-7993"/>
            <a:ext cx="7286625" cy="628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br>
              <a:rPr lang="en-US" sz="1350"/>
            </a:br>
            <a:r>
              <a:rPr lang="en-US"/>
              <a:t>What is Inter-VLAN routing?</a:t>
            </a:r>
            <a:endParaRPr/>
          </a:p>
        </p:txBody>
      </p:sp>
      <p:sp>
        <p:nvSpPr>
          <p:cNvPr id="446" name="Google Shape;446;p27"/>
          <p:cNvSpPr txBox="1"/>
          <p:nvPr>
            <p:ph idx="1" type="body"/>
          </p:nvPr>
        </p:nvSpPr>
        <p:spPr>
          <a:xfrm>
            <a:off x="636814" y="767443"/>
            <a:ext cx="6757481" cy="3008718"/>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Noto Sans Symbols"/>
              <a:buChar char="▪"/>
            </a:pPr>
            <a:r>
              <a:rPr lang="en-US"/>
              <a:t>Layer 2 switches cannot forward traffic between VLANs without the assistance of a router.</a:t>
            </a:r>
            <a:endParaRPr/>
          </a:p>
          <a:p>
            <a:pPr indent="-169863" lvl="0" marL="169863" rtl="0" algn="l">
              <a:lnSpc>
                <a:spcPct val="100000"/>
              </a:lnSpc>
              <a:spcBef>
                <a:spcPts val="1200"/>
              </a:spcBef>
              <a:spcAft>
                <a:spcPts val="0"/>
              </a:spcAft>
              <a:buSzPts val="1350"/>
              <a:buFont typeface="Noto Sans Symbols"/>
              <a:buChar char="▪"/>
            </a:pPr>
            <a:r>
              <a:rPr lang="en-US"/>
              <a:t>Inter-VLAN routing is a process for forwarding network traffic from one VLAN to another, using a router.</a:t>
            </a:r>
            <a:endParaRPr/>
          </a:p>
        </p:txBody>
      </p:sp>
      <p:pic>
        <p:nvPicPr>
          <p:cNvPr id="447" name="Google Shape;447;p27"/>
          <p:cNvPicPr preferRelativeResize="0"/>
          <p:nvPr/>
        </p:nvPicPr>
        <p:blipFill rotWithShape="1">
          <a:blip r:embed="rId3">
            <a:alphaModFix/>
          </a:blip>
          <a:srcRect b="0" l="0" r="0" t="0"/>
          <a:stretch/>
        </p:blipFill>
        <p:spPr>
          <a:xfrm>
            <a:off x="2277493" y="2237554"/>
            <a:ext cx="4085516" cy="258592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2400"/>
              <a:t>Router-on-a-Stick Inter-VLAN Routing</a:t>
            </a:r>
            <a:endParaRPr/>
          </a:p>
        </p:txBody>
      </p:sp>
      <p:sp>
        <p:nvSpPr>
          <p:cNvPr id="454" name="Google Shape;454;p28"/>
          <p:cNvSpPr txBox="1"/>
          <p:nvPr>
            <p:ph idx="1" type="body"/>
          </p:nvPr>
        </p:nvSpPr>
        <p:spPr>
          <a:xfrm>
            <a:off x="133004" y="731837"/>
            <a:ext cx="8621715"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lang="en-US" sz="1400">
                <a:solidFill>
                  <a:srgbClr val="000000"/>
                </a:solidFill>
              </a:rPr>
              <a:t>The ‘router-on-a-stick’ inter-VLAN routing method overcomes the limitation of the legacy inter-VLAN routing method. </a:t>
            </a:r>
            <a:endParaRPr/>
          </a:p>
          <a:p>
            <a:pPr indent="0" lvl="0" marL="0" rtl="0" algn="l">
              <a:lnSpc>
                <a:spcPct val="100000"/>
              </a:lnSpc>
              <a:spcBef>
                <a:spcPts val="280"/>
              </a:spcBef>
              <a:spcAft>
                <a:spcPts val="0"/>
              </a:spcAft>
              <a:buSzPts val="1400"/>
              <a:buNone/>
            </a:pPr>
            <a:r>
              <a:rPr lang="en-US" sz="1400">
                <a:solidFill>
                  <a:srgbClr val="000000"/>
                </a:solidFill>
              </a:rPr>
              <a:t>It only requires </a:t>
            </a:r>
            <a:r>
              <a:rPr b="1" lang="en-US" sz="1400">
                <a:solidFill>
                  <a:srgbClr val="FF0000"/>
                </a:solidFill>
              </a:rPr>
              <a:t>one physical Ethernet interface to route traffic between multiple VLANs</a:t>
            </a:r>
            <a:r>
              <a:rPr lang="en-US" sz="1400">
                <a:solidFill>
                  <a:srgbClr val="000000"/>
                </a:solidFill>
              </a:rPr>
              <a:t> on a network.</a:t>
            </a:r>
            <a:endParaRPr/>
          </a:p>
          <a:p>
            <a:pPr indent="-285750" lvl="0" marL="285750" rtl="0" algn="l">
              <a:lnSpc>
                <a:spcPct val="100000"/>
              </a:lnSpc>
              <a:spcBef>
                <a:spcPts val="280"/>
              </a:spcBef>
              <a:spcAft>
                <a:spcPts val="0"/>
              </a:spcAft>
              <a:buSzPts val="1400"/>
              <a:buFont typeface="Arial"/>
              <a:buChar char="•"/>
            </a:pPr>
            <a:r>
              <a:rPr lang="en-US" sz="1400">
                <a:solidFill>
                  <a:srgbClr val="000000"/>
                </a:solidFill>
              </a:rPr>
              <a:t>A Cisco IOS router Ethernet interface is configured as an </a:t>
            </a:r>
            <a:r>
              <a:rPr b="1" lang="en-US" sz="1400">
                <a:solidFill>
                  <a:srgbClr val="000000"/>
                </a:solidFill>
              </a:rPr>
              <a:t>802.1Q trunk</a:t>
            </a:r>
            <a:r>
              <a:rPr lang="en-US" sz="1400">
                <a:solidFill>
                  <a:srgbClr val="000000"/>
                </a:solidFill>
              </a:rPr>
              <a:t> and connected to a trunk port on a Layer 2 switch. Specifically, </a:t>
            </a:r>
            <a:endParaRPr/>
          </a:p>
          <a:p>
            <a:pPr indent="-285750" lvl="0" marL="285750" rtl="0" algn="l">
              <a:lnSpc>
                <a:spcPct val="100000"/>
              </a:lnSpc>
              <a:spcBef>
                <a:spcPts val="280"/>
              </a:spcBef>
              <a:spcAft>
                <a:spcPts val="0"/>
              </a:spcAft>
              <a:buSzPts val="1400"/>
              <a:buFont typeface="Arial"/>
              <a:buChar char="•"/>
            </a:pPr>
            <a:r>
              <a:rPr lang="en-US" sz="1400">
                <a:solidFill>
                  <a:srgbClr val="000000"/>
                </a:solidFill>
              </a:rPr>
              <a:t>The router interface is configured using </a:t>
            </a:r>
            <a:r>
              <a:rPr b="1" lang="en-US" sz="1400">
                <a:solidFill>
                  <a:srgbClr val="FF0000"/>
                </a:solidFill>
              </a:rPr>
              <a:t>subinterfaces</a:t>
            </a:r>
            <a:r>
              <a:rPr lang="en-US" sz="1400">
                <a:solidFill>
                  <a:srgbClr val="000000"/>
                </a:solidFill>
              </a:rPr>
              <a:t> to identify routable VLANs.</a:t>
            </a:r>
            <a:endParaRPr/>
          </a:p>
          <a:p>
            <a:pPr indent="-285750" lvl="0" marL="285750" rtl="0" algn="l">
              <a:lnSpc>
                <a:spcPct val="100000"/>
              </a:lnSpc>
              <a:spcBef>
                <a:spcPts val="280"/>
              </a:spcBef>
              <a:spcAft>
                <a:spcPts val="0"/>
              </a:spcAft>
              <a:buSzPts val="1400"/>
              <a:buFont typeface="Arial"/>
              <a:buChar char="•"/>
            </a:pPr>
            <a:r>
              <a:rPr lang="en-US" sz="1400">
                <a:solidFill>
                  <a:srgbClr val="000000"/>
                </a:solidFill>
              </a:rPr>
              <a:t>The configured subinterfaces are software-based virtual interfaces.</a:t>
            </a:r>
            <a:endParaRPr/>
          </a:p>
          <a:p>
            <a:pPr indent="-285750" lvl="0" marL="285750" rtl="0" algn="l">
              <a:lnSpc>
                <a:spcPct val="100000"/>
              </a:lnSpc>
              <a:spcBef>
                <a:spcPts val="280"/>
              </a:spcBef>
              <a:spcAft>
                <a:spcPts val="0"/>
              </a:spcAft>
              <a:buSzPts val="1400"/>
              <a:buFont typeface="Arial"/>
              <a:buChar char="•"/>
            </a:pPr>
            <a:r>
              <a:rPr lang="en-US" sz="1400">
                <a:solidFill>
                  <a:srgbClr val="000000"/>
                </a:solidFill>
              </a:rPr>
              <a:t>Each subinterface is independently configured with an IP address and VLAN assignment.  </a:t>
            </a:r>
            <a:endParaRPr/>
          </a:p>
          <a:p>
            <a:pPr indent="-285750" lvl="0" marL="285750" rtl="0" algn="l">
              <a:lnSpc>
                <a:spcPct val="100000"/>
              </a:lnSpc>
              <a:spcBef>
                <a:spcPts val="280"/>
              </a:spcBef>
              <a:spcAft>
                <a:spcPts val="0"/>
              </a:spcAft>
              <a:buSzPts val="1400"/>
              <a:buFont typeface="Arial"/>
              <a:buChar char="•"/>
            </a:pPr>
            <a:r>
              <a:rPr lang="en-US" sz="1400">
                <a:solidFill>
                  <a:srgbClr val="000000"/>
                </a:solidFill>
              </a:rPr>
              <a:t>When VLAN-tagged traffic enters the router interface, it is forwarded to the VLAN subinterface. After a routing decision is made based on the destination IP network address, the router determines the exit interface for the traffic. If the exit interface is configured as an 802.1q subinterface, the data frames are VLAN-tagged with the new VLAN and sent back out the physical interface</a:t>
            </a:r>
            <a:endParaRPr/>
          </a:p>
          <a:p>
            <a:pPr indent="0" lvl="0" marL="0" rtl="0" algn="l">
              <a:lnSpc>
                <a:spcPct val="100000"/>
              </a:lnSpc>
              <a:spcBef>
                <a:spcPts val="280"/>
              </a:spcBef>
              <a:spcAft>
                <a:spcPts val="0"/>
              </a:spcAft>
              <a:buSzPts val="1400"/>
              <a:buNone/>
            </a:pPr>
            <a:r>
              <a:rPr b="1" lang="en-US" sz="1400">
                <a:solidFill>
                  <a:srgbClr val="000000"/>
                </a:solidFill>
              </a:rPr>
              <a:t>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9"/>
          <p:cNvSpPr txBox="1"/>
          <p:nvPr>
            <p:ph type="title"/>
          </p:nvPr>
        </p:nvSpPr>
        <p:spPr>
          <a:xfrm>
            <a:off x="530679" y="64526"/>
            <a:ext cx="6109097" cy="628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350"/>
              <a:t>Configure Legacy Inter-VLAN Routing</a:t>
            </a:r>
            <a:endParaRPr/>
          </a:p>
        </p:txBody>
      </p:sp>
      <p:pic>
        <p:nvPicPr>
          <p:cNvPr id="461" name="Google Shape;461;p29"/>
          <p:cNvPicPr preferRelativeResize="0"/>
          <p:nvPr/>
        </p:nvPicPr>
        <p:blipFill rotWithShape="1">
          <a:blip r:embed="rId3">
            <a:alphaModFix/>
          </a:blip>
          <a:srcRect b="0" l="0" r="0" t="0"/>
          <a:stretch/>
        </p:blipFill>
        <p:spPr>
          <a:xfrm>
            <a:off x="530679" y="591123"/>
            <a:ext cx="7231367" cy="4196565"/>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
          <p:cNvSpPr txBox="1"/>
          <p:nvPr>
            <p:ph type="title"/>
          </p:nvPr>
        </p:nvSpPr>
        <p:spPr>
          <a:xfrm>
            <a:off x="1" y="41393"/>
            <a:ext cx="4030162" cy="6901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Overview of VLANs</a:t>
            </a:r>
            <a:br>
              <a:rPr lang="en-US"/>
            </a:br>
            <a:r>
              <a:rPr lang="en-US"/>
              <a:t>Benefits of a VLAN Design</a:t>
            </a:r>
            <a:endParaRPr/>
          </a:p>
        </p:txBody>
      </p:sp>
      <p:sp>
        <p:nvSpPr>
          <p:cNvPr id="253" name="Google Shape;253;p3"/>
          <p:cNvSpPr txBox="1"/>
          <p:nvPr>
            <p:ph idx="1" type="body"/>
          </p:nvPr>
        </p:nvSpPr>
        <p:spPr>
          <a:xfrm>
            <a:off x="0" y="1273183"/>
            <a:ext cx="3761591" cy="458613"/>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n-US" sz="1800"/>
              <a:t>Benefits of using VLANs are as follows: </a:t>
            </a:r>
            <a:endParaRPr/>
          </a:p>
        </p:txBody>
      </p:sp>
      <p:graphicFrame>
        <p:nvGraphicFramePr>
          <p:cNvPr id="254" name="Google Shape;254;p3"/>
          <p:cNvGraphicFramePr/>
          <p:nvPr/>
        </p:nvGraphicFramePr>
        <p:xfrm>
          <a:off x="448056" y="2029967"/>
          <a:ext cx="3000000" cy="3000000"/>
        </p:xfrm>
        <a:graphic>
          <a:graphicData uri="http://schemas.openxmlformats.org/drawingml/2006/table">
            <a:tbl>
              <a:tblPr bandRow="1" firstRow="1">
                <a:noFill/>
                <a:tableStyleId>{957BD638-C4E5-4BE5-9459-47D9440B17A1}</a:tableStyleId>
              </a:tblPr>
              <a:tblGrid>
                <a:gridCol w="2020825"/>
                <a:gridCol w="6025900"/>
              </a:tblGrid>
              <a:tr h="298600">
                <a:tc>
                  <a:txBody>
                    <a:bodyPr/>
                    <a:lstStyle/>
                    <a:p>
                      <a:pPr indent="0" lvl="0" marL="0" marR="0" rtl="0" algn="l">
                        <a:spcBef>
                          <a:spcPts val="0"/>
                        </a:spcBef>
                        <a:spcAft>
                          <a:spcPts val="0"/>
                        </a:spcAft>
                        <a:buNone/>
                      </a:pPr>
                      <a:r>
                        <a:rPr lang="en-US" sz="1400" u="none" cap="none" strike="noStrike"/>
                        <a:t>Benefits</a:t>
                      </a:r>
                      <a:endParaRPr/>
                    </a:p>
                  </a:txBody>
                  <a:tcPr marT="45725" marB="45725" marR="91450" marL="91450"/>
                </a:tc>
                <a:tc>
                  <a:txBody>
                    <a:bodyPr/>
                    <a:lstStyle/>
                    <a:p>
                      <a:pPr indent="0" lvl="0" marL="0" marR="0" rtl="0" algn="l">
                        <a:spcBef>
                          <a:spcPts val="0"/>
                        </a:spcBef>
                        <a:spcAft>
                          <a:spcPts val="0"/>
                        </a:spcAft>
                        <a:buNone/>
                      </a:pPr>
                      <a:r>
                        <a:rPr lang="en-US" sz="1400"/>
                        <a:t>Description</a:t>
                      </a:r>
                      <a:endParaRPr/>
                    </a:p>
                  </a:txBody>
                  <a:tcPr marT="45725" marB="45725" marR="91450" marL="91450"/>
                </a:tc>
              </a:tr>
              <a:tr h="353575">
                <a:tc>
                  <a:txBody>
                    <a:bodyPr/>
                    <a:lstStyle/>
                    <a:p>
                      <a:pPr indent="0" lvl="0" marL="0" marR="0" rtl="0" algn="l">
                        <a:spcBef>
                          <a:spcPts val="0"/>
                        </a:spcBef>
                        <a:spcAft>
                          <a:spcPts val="0"/>
                        </a:spcAft>
                        <a:buNone/>
                      </a:pPr>
                      <a:r>
                        <a:rPr lang="en-US" sz="1400"/>
                        <a:t>Smaller Broadcast</a:t>
                      </a:r>
                      <a:r>
                        <a:rPr lang="en-US" sz="1400"/>
                        <a:t> Domains</a:t>
                      </a:r>
                      <a:endParaRPr sz="1400"/>
                    </a:p>
                  </a:txBody>
                  <a:tcPr marT="45725" marB="45725" marR="91450" marL="91450"/>
                </a:tc>
                <a:tc>
                  <a:txBody>
                    <a:bodyPr/>
                    <a:lstStyle/>
                    <a:p>
                      <a:pPr indent="0" lvl="0" marL="0" marR="0" rtl="0" algn="l">
                        <a:spcBef>
                          <a:spcPts val="0"/>
                        </a:spcBef>
                        <a:spcAft>
                          <a:spcPts val="0"/>
                        </a:spcAft>
                        <a:buNone/>
                      </a:pPr>
                      <a:r>
                        <a:rPr lang="en-US" sz="1400"/>
                        <a:t>Dividing</a:t>
                      </a:r>
                      <a:r>
                        <a:rPr lang="en-US" sz="1400"/>
                        <a:t> the LAN reduces the number of broadcast domains</a:t>
                      </a:r>
                      <a:endParaRPr sz="1400"/>
                    </a:p>
                  </a:txBody>
                  <a:tcPr marT="45725" marB="45725" marR="91450" marL="91450"/>
                </a:tc>
              </a:tr>
              <a:tr h="310900">
                <a:tc>
                  <a:txBody>
                    <a:bodyPr/>
                    <a:lstStyle/>
                    <a:p>
                      <a:pPr indent="0" lvl="0" marL="0" marR="0" rtl="0" algn="l">
                        <a:spcBef>
                          <a:spcPts val="0"/>
                        </a:spcBef>
                        <a:spcAft>
                          <a:spcPts val="0"/>
                        </a:spcAft>
                        <a:buNone/>
                      </a:pPr>
                      <a:r>
                        <a:rPr lang="en-US" sz="1400"/>
                        <a:t>Improved</a:t>
                      </a:r>
                      <a:r>
                        <a:rPr lang="en-US" sz="1400"/>
                        <a:t> Security</a:t>
                      </a:r>
                      <a:endParaRPr sz="1400"/>
                    </a:p>
                  </a:txBody>
                  <a:tcPr marT="45725" marB="45725" marR="91450" marL="91450"/>
                </a:tc>
                <a:tc>
                  <a:txBody>
                    <a:bodyPr/>
                    <a:lstStyle/>
                    <a:p>
                      <a:pPr indent="0" lvl="0" marL="0" marR="0" rtl="0" algn="l">
                        <a:spcBef>
                          <a:spcPts val="0"/>
                        </a:spcBef>
                        <a:spcAft>
                          <a:spcPts val="0"/>
                        </a:spcAft>
                        <a:buNone/>
                      </a:pPr>
                      <a:r>
                        <a:rPr lang="en-US" sz="1400"/>
                        <a:t>Only users</a:t>
                      </a:r>
                      <a:r>
                        <a:rPr lang="en-US" sz="1400"/>
                        <a:t> in the same VLAN can communicate together</a:t>
                      </a:r>
                      <a:endParaRPr sz="1400"/>
                    </a:p>
                  </a:txBody>
                  <a:tcPr marT="45725" marB="45725" marR="91450" marL="91450"/>
                </a:tc>
              </a:tr>
              <a:tr h="530350">
                <a:tc>
                  <a:txBody>
                    <a:bodyPr/>
                    <a:lstStyle/>
                    <a:p>
                      <a:pPr indent="0" lvl="0" marL="0" marR="0" rtl="0" algn="l">
                        <a:spcBef>
                          <a:spcPts val="0"/>
                        </a:spcBef>
                        <a:spcAft>
                          <a:spcPts val="0"/>
                        </a:spcAft>
                        <a:buNone/>
                      </a:pPr>
                      <a:r>
                        <a:rPr lang="en-US" sz="1400"/>
                        <a:t>Improved IT Efficiency</a:t>
                      </a:r>
                      <a:endParaRPr/>
                    </a:p>
                  </a:txBody>
                  <a:tcPr marT="45725" marB="45725" marR="91450" marL="91450"/>
                </a:tc>
                <a:tc>
                  <a:txBody>
                    <a:bodyPr/>
                    <a:lstStyle/>
                    <a:p>
                      <a:pPr indent="0" lvl="0" marL="0" marR="0" rtl="0" algn="l">
                        <a:spcBef>
                          <a:spcPts val="0"/>
                        </a:spcBef>
                        <a:spcAft>
                          <a:spcPts val="0"/>
                        </a:spcAft>
                        <a:buNone/>
                      </a:pPr>
                      <a:r>
                        <a:rPr lang="en-US" sz="1400"/>
                        <a:t>VLANs can group devices with similar requirements, e.g. faculty vs. students</a:t>
                      </a:r>
                      <a:endParaRPr/>
                    </a:p>
                  </a:txBody>
                  <a:tcPr marT="45725" marB="45725" marR="91450" marL="91450"/>
                </a:tc>
              </a:tr>
              <a:tr h="298600">
                <a:tc>
                  <a:txBody>
                    <a:bodyPr/>
                    <a:lstStyle/>
                    <a:p>
                      <a:pPr indent="0" lvl="0" marL="0" marR="0" rtl="0" algn="l">
                        <a:spcBef>
                          <a:spcPts val="0"/>
                        </a:spcBef>
                        <a:spcAft>
                          <a:spcPts val="0"/>
                        </a:spcAft>
                        <a:buNone/>
                      </a:pPr>
                      <a:r>
                        <a:rPr lang="en-US" sz="1400"/>
                        <a:t>Reduced Cost</a:t>
                      </a:r>
                      <a:endParaRPr/>
                    </a:p>
                  </a:txBody>
                  <a:tcPr marT="45725" marB="45725" marR="91450" marL="91450"/>
                </a:tc>
                <a:tc>
                  <a:txBody>
                    <a:bodyPr/>
                    <a:lstStyle/>
                    <a:p>
                      <a:pPr indent="0" lvl="0" marL="0" marR="0" rtl="0" algn="l">
                        <a:spcBef>
                          <a:spcPts val="0"/>
                        </a:spcBef>
                        <a:spcAft>
                          <a:spcPts val="0"/>
                        </a:spcAft>
                        <a:buNone/>
                      </a:pPr>
                      <a:r>
                        <a:rPr lang="en-US" sz="1400"/>
                        <a:t>One</a:t>
                      </a:r>
                      <a:r>
                        <a:rPr lang="en-US" sz="1400"/>
                        <a:t> switch can support multiple groups or VLANs</a:t>
                      </a:r>
                      <a:endParaRPr sz="1400"/>
                    </a:p>
                  </a:txBody>
                  <a:tcPr marT="45725" marB="45725" marR="91450" marL="91450"/>
                </a:tc>
              </a:tr>
              <a:tr h="317000">
                <a:tc>
                  <a:txBody>
                    <a:bodyPr/>
                    <a:lstStyle/>
                    <a:p>
                      <a:pPr indent="0" lvl="0" marL="0" marR="0" rtl="0" algn="l">
                        <a:spcBef>
                          <a:spcPts val="0"/>
                        </a:spcBef>
                        <a:spcAft>
                          <a:spcPts val="0"/>
                        </a:spcAft>
                        <a:buNone/>
                      </a:pPr>
                      <a:r>
                        <a:rPr lang="en-US" sz="1400"/>
                        <a:t>Better Performance</a:t>
                      </a:r>
                      <a:endParaRPr/>
                    </a:p>
                  </a:txBody>
                  <a:tcPr marT="45725" marB="45725" marR="91450" marL="91450"/>
                </a:tc>
                <a:tc>
                  <a:txBody>
                    <a:bodyPr/>
                    <a:lstStyle/>
                    <a:p>
                      <a:pPr indent="0" lvl="0" marL="0" marR="0" rtl="0" algn="l">
                        <a:spcBef>
                          <a:spcPts val="0"/>
                        </a:spcBef>
                        <a:spcAft>
                          <a:spcPts val="0"/>
                        </a:spcAft>
                        <a:buNone/>
                      </a:pPr>
                      <a:r>
                        <a:rPr lang="en-US" sz="1400"/>
                        <a:t>Small broadcast domains</a:t>
                      </a:r>
                      <a:r>
                        <a:rPr lang="en-US" sz="1400"/>
                        <a:t> reduce traffic, improving bandwidth</a:t>
                      </a:r>
                      <a:endParaRPr sz="1400"/>
                    </a:p>
                  </a:txBody>
                  <a:tcPr marT="45725" marB="45725" marR="91450" marL="91450"/>
                </a:tc>
              </a:tr>
              <a:tr h="507600">
                <a:tc>
                  <a:txBody>
                    <a:bodyPr/>
                    <a:lstStyle/>
                    <a:p>
                      <a:pPr indent="0" lvl="0" marL="0" marR="0" rtl="0" algn="l">
                        <a:spcBef>
                          <a:spcPts val="0"/>
                        </a:spcBef>
                        <a:spcAft>
                          <a:spcPts val="0"/>
                        </a:spcAft>
                        <a:buNone/>
                      </a:pPr>
                      <a:r>
                        <a:rPr lang="en-US" sz="1400"/>
                        <a:t>Simpler</a:t>
                      </a:r>
                      <a:r>
                        <a:rPr lang="en-US" sz="1400"/>
                        <a:t> Management</a:t>
                      </a:r>
                      <a:endParaRPr sz="1400"/>
                    </a:p>
                  </a:txBody>
                  <a:tcPr marT="45725" marB="45725" marR="91450" marL="91450"/>
                </a:tc>
                <a:tc>
                  <a:txBody>
                    <a:bodyPr/>
                    <a:lstStyle/>
                    <a:p>
                      <a:pPr indent="0" lvl="0" marL="0" marR="0" rtl="0" algn="l">
                        <a:spcBef>
                          <a:spcPts val="0"/>
                        </a:spcBef>
                        <a:spcAft>
                          <a:spcPts val="0"/>
                        </a:spcAft>
                        <a:buNone/>
                      </a:pPr>
                      <a:r>
                        <a:rPr lang="en-US" sz="1400"/>
                        <a:t>Similar groups will need similar applications</a:t>
                      </a:r>
                      <a:r>
                        <a:rPr lang="en-US" sz="1400"/>
                        <a:t> and other network resources</a:t>
                      </a:r>
                      <a:endParaRPr sz="1400"/>
                    </a:p>
                  </a:txBody>
                  <a:tcPr marT="45725" marB="45725" marR="91450" marL="91450"/>
                </a:tc>
              </a:tr>
            </a:tbl>
          </a:graphicData>
        </a:graphic>
      </p:graphicFrame>
      <p:pic>
        <p:nvPicPr>
          <p:cNvPr id="255" name="Google Shape;255;p3"/>
          <p:cNvPicPr preferRelativeResize="0"/>
          <p:nvPr/>
        </p:nvPicPr>
        <p:blipFill rotWithShape="1">
          <a:blip r:embed="rId3">
            <a:alphaModFix/>
          </a:blip>
          <a:srcRect b="0" l="0" r="0" t="0"/>
          <a:stretch/>
        </p:blipFill>
        <p:spPr>
          <a:xfrm>
            <a:off x="4318311" y="73152"/>
            <a:ext cx="4030162" cy="1819085"/>
          </a:xfrm>
          <a:prstGeom prst="rect">
            <a:avLst/>
          </a:prstGeom>
          <a:noFill/>
          <a:ln>
            <a:noFill/>
          </a:ln>
        </p:spPr>
      </p:pic>
    </p:spTree>
  </p:cSld>
  <p:clrMapOvr>
    <a:masterClrMapping/>
  </p:clrMapOvr>
  <p:transition spd="slow">
    <p:wipe dir="l"/>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0"/>
          <p:cNvSpPr txBox="1"/>
          <p:nvPr>
            <p:ph type="title"/>
          </p:nvPr>
        </p:nvSpPr>
        <p:spPr>
          <a:xfrm>
            <a:off x="1414293" y="326742"/>
            <a:ext cx="6109097" cy="628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350"/>
              <a:t>Configure Legacy Inter-VLAN Routing</a:t>
            </a:r>
            <a:br>
              <a:rPr lang="en-US" sz="1350"/>
            </a:br>
            <a:r>
              <a:rPr lang="en-US"/>
              <a:t>Switch Configuration</a:t>
            </a:r>
            <a:endParaRPr/>
          </a:p>
        </p:txBody>
      </p:sp>
      <p:pic>
        <p:nvPicPr>
          <p:cNvPr id="468" name="Google Shape;468;p30"/>
          <p:cNvPicPr preferRelativeResize="0"/>
          <p:nvPr/>
        </p:nvPicPr>
        <p:blipFill rotWithShape="1">
          <a:blip r:embed="rId3">
            <a:alphaModFix/>
          </a:blip>
          <a:srcRect b="0" l="0" r="0" t="0"/>
          <a:stretch/>
        </p:blipFill>
        <p:spPr>
          <a:xfrm>
            <a:off x="1418139" y="1080233"/>
            <a:ext cx="6365147" cy="35082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1"/>
          <p:cNvSpPr txBox="1"/>
          <p:nvPr>
            <p:ph type="title"/>
          </p:nvPr>
        </p:nvSpPr>
        <p:spPr>
          <a:xfrm>
            <a:off x="457200" y="326741"/>
            <a:ext cx="7102283" cy="628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350"/>
              <a:t>Configure Legacy Inter-VLAN Routing</a:t>
            </a:r>
            <a:br>
              <a:rPr lang="en-US" sz="1350"/>
            </a:br>
            <a:r>
              <a:rPr lang="en-US"/>
              <a:t>Router Interface Configuration</a:t>
            </a:r>
            <a:endParaRPr/>
          </a:p>
        </p:txBody>
      </p:sp>
      <p:pic>
        <p:nvPicPr>
          <p:cNvPr id="475" name="Google Shape;475;p31"/>
          <p:cNvPicPr preferRelativeResize="0"/>
          <p:nvPr/>
        </p:nvPicPr>
        <p:blipFill rotWithShape="1">
          <a:blip r:embed="rId3">
            <a:alphaModFix/>
          </a:blip>
          <a:srcRect b="0" l="0" r="0" t="0"/>
          <a:stretch/>
        </p:blipFill>
        <p:spPr>
          <a:xfrm>
            <a:off x="768089" y="1171347"/>
            <a:ext cx="7045132" cy="3622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2"/>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Router-on-a-Stick Inter-VLAN Routing</a:t>
            </a:r>
            <a:endParaRPr/>
          </a:p>
        </p:txBody>
      </p:sp>
    </p:spTree>
  </p:cSld>
  <p:clrMapOvr>
    <a:masterClrMapping/>
  </p:clrMapOvr>
  <p:transition spd="slow">
    <p:wipe dir="l"/>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3"/>
          <p:cNvSpPr txBox="1"/>
          <p:nvPr>
            <p:ph type="title"/>
          </p:nvPr>
        </p:nvSpPr>
        <p:spPr>
          <a:xfrm>
            <a:off x="444783" y="124734"/>
            <a:ext cx="6109097" cy="628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350"/>
              <a:t>Configure Router-on-a-Stick</a:t>
            </a:r>
            <a:br>
              <a:rPr lang="en-US" sz="1350"/>
            </a:br>
            <a:r>
              <a:rPr lang="en-US"/>
              <a:t>Switch Configuration</a:t>
            </a:r>
            <a:endParaRPr/>
          </a:p>
        </p:txBody>
      </p:sp>
      <p:pic>
        <p:nvPicPr>
          <p:cNvPr id="488" name="Google Shape;488;p33"/>
          <p:cNvPicPr preferRelativeResize="0"/>
          <p:nvPr/>
        </p:nvPicPr>
        <p:blipFill rotWithShape="1">
          <a:blip r:embed="rId3">
            <a:alphaModFix/>
          </a:blip>
          <a:srcRect b="0" l="0" r="0" t="0"/>
          <a:stretch/>
        </p:blipFill>
        <p:spPr>
          <a:xfrm>
            <a:off x="674064" y="753384"/>
            <a:ext cx="5650537" cy="43901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4"/>
          <p:cNvSpPr txBox="1"/>
          <p:nvPr>
            <p:ph type="title"/>
          </p:nvPr>
        </p:nvSpPr>
        <p:spPr>
          <a:xfrm>
            <a:off x="684695" y="234374"/>
            <a:ext cx="6109097" cy="628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Router Subinterface Configuration</a:t>
            </a:r>
            <a:endParaRPr/>
          </a:p>
        </p:txBody>
      </p:sp>
      <p:pic>
        <p:nvPicPr>
          <p:cNvPr id="495" name="Google Shape;495;p34"/>
          <p:cNvPicPr preferRelativeResize="0"/>
          <p:nvPr/>
        </p:nvPicPr>
        <p:blipFill rotWithShape="1">
          <a:blip r:embed="rId3">
            <a:alphaModFix/>
          </a:blip>
          <a:srcRect b="0" l="0" r="0" t="0"/>
          <a:stretch/>
        </p:blipFill>
        <p:spPr>
          <a:xfrm>
            <a:off x="1061358" y="1042639"/>
            <a:ext cx="6064534" cy="39290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Font typeface="Arial"/>
              <a:buNone/>
            </a:pPr>
            <a:r>
              <a:rPr lang="en-US">
                <a:solidFill>
                  <a:srgbClr val="AEE8FA"/>
                </a:solidFill>
              </a:rPr>
              <a:t>Inter-VLAN Routing using Layer 3 Switches</a:t>
            </a:r>
            <a:endParaRPr/>
          </a:p>
        </p:txBody>
      </p:sp>
    </p:spTree>
  </p:cSld>
  <p:clrMapOvr>
    <a:masterClrMapping/>
  </p:clrMapOvr>
  <p:transition spd="slow">
    <p:wipe dir="l"/>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Inter-VLAN Routing Operation</a:t>
            </a:r>
            <a:br>
              <a:rPr lang="en-US"/>
            </a:br>
            <a:r>
              <a:rPr lang="en-US" sz="2400"/>
              <a:t>Inter-VLAN Routing on a Layer 3 Switch</a:t>
            </a:r>
            <a:endParaRPr/>
          </a:p>
        </p:txBody>
      </p:sp>
      <p:sp>
        <p:nvSpPr>
          <p:cNvPr id="508" name="Google Shape;508;p36"/>
          <p:cNvSpPr txBox="1"/>
          <p:nvPr>
            <p:ph idx="1" type="body"/>
          </p:nvPr>
        </p:nvSpPr>
        <p:spPr>
          <a:xfrm>
            <a:off x="474662" y="731838"/>
            <a:ext cx="8280057" cy="133762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lang="en-US" sz="1400">
                <a:solidFill>
                  <a:srgbClr val="000000"/>
                </a:solidFill>
              </a:rPr>
              <a:t>The modern method of performing inter-VLAN routing is to use Layer 3 switches and switched virtual interfaces (SVI). An SVI is a virtual interface that is configured on a Layer 3 switch, as shown in the figure.</a:t>
            </a:r>
            <a:endParaRPr/>
          </a:p>
          <a:p>
            <a:pPr indent="0" lvl="0" marL="0" rtl="0" algn="l">
              <a:lnSpc>
                <a:spcPct val="100000"/>
              </a:lnSpc>
              <a:spcBef>
                <a:spcPts val="280"/>
              </a:spcBef>
              <a:spcAft>
                <a:spcPts val="0"/>
              </a:spcAft>
              <a:buSzPts val="1400"/>
              <a:buNone/>
            </a:pPr>
            <a:r>
              <a:t/>
            </a:r>
            <a:endParaRPr b="1" sz="1400">
              <a:solidFill>
                <a:srgbClr val="000000"/>
              </a:solidFill>
            </a:endParaRPr>
          </a:p>
          <a:p>
            <a:pPr indent="0" lvl="0" marL="0" rtl="0" algn="l">
              <a:lnSpc>
                <a:spcPct val="100000"/>
              </a:lnSpc>
              <a:spcBef>
                <a:spcPts val="280"/>
              </a:spcBef>
              <a:spcAft>
                <a:spcPts val="0"/>
              </a:spcAft>
              <a:buSzPts val="1400"/>
              <a:buNone/>
            </a:pPr>
            <a:r>
              <a:rPr b="1" lang="en-US" sz="1400">
                <a:solidFill>
                  <a:srgbClr val="000000"/>
                </a:solidFill>
              </a:rPr>
              <a:t>Note</a:t>
            </a:r>
            <a:r>
              <a:rPr lang="en-US" sz="1400">
                <a:solidFill>
                  <a:srgbClr val="000000"/>
                </a:solidFill>
              </a:rPr>
              <a:t>: A Layer 3 switch is also called a multilayer switch as it operates at Layer 2 and Layer 3. However, in this course we use the term Layer 3 switch.</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pic>
        <p:nvPicPr>
          <p:cNvPr id="509" name="Google Shape;509;p36"/>
          <p:cNvPicPr preferRelativeResize="0"/>
          <p:nvPr/>
        </p:nvPicPr>
        <p:blipFill rotWithShape="1">
          <a:blip r:embed="rId3">
            <a:alphaModFix/>
          </a:blip>
          <a:srcRect b="0" l="0" r="0" t="0"/>
          <a:stretch/>
        </p:blipFill>
        <p:spPr>
          <a:xfrm>
            <a:off x="2470150" y="2268969"/>
            <a:ext cx="4203700" cy="2501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Inter-VLAN Routing Operation</a:t>
            </a:r>
            <a:br>
              <a:rPr lang="en-US"/>
            </a:br>
            <a:r>
              <a:rPr lang="en-US" sz="2400"/>
              <a:t>Inter-VLAN Routing on a Layer 3 Switch (Cont.)</a:t>
            </a:r>
            <a:endParaRPr/>
          </a:p>
        </p:txBody>
      </p:sp>
      <p:sp>
        <p:nvSpPr>
          <p:cNvPr id="516" name="Google Shape;516;p37"/>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lang="en-US" sz="1400">
                <a:solidFill>
                  <a:srgbClr val="000000"/>
                </a:solidFill>
              </a:rPr>
              <a:t>Inter-VLAN SVIs are created the same way that the management VLAN interface is configured. The SVI is created for a VLAN that exists on the switch. Although virtual, the SVI performs the same functions for the VLAN as a router interface would. Specifically, it provides Layer 3 processing for packets that are sent to or from all switch ports associated with that VLAN.</a:t>
            </a:r>
            <a:endParaRPr/>
          </a:p>
          <a:p>
            <a:pPr indent="0" lvl="0" marL="0" rtl="0" algn="l">
              <a:lnSpc>
                <a:spcPct val="100000"/>
              </a:lnSpc>
              <a:spcBef>
                <a:spcPts val="280"/>
              </a:spcBef>
              <a:spcAft>
                <a:spcPts val="0"/>
              </a:spcAft>
              <a:buSzPts val="1400"/>
              <a:buNone/>
            </a:pPr>
            <a:r>
              <a:t/>
            </a:r>
            <a:endParaRPr sz="1400">
              <a:solidFill>
                <a:srgbClr val="000000"/>
              </a:solidFill>
            </a:endParaRPr>
          </a:p>
          <a:p>
            <a:pPr indent="0" lvl="0" marL="0" rtl="0" algn="l">
              <a:lnSpc>
                <a:spcPct val="100000"/>
              </a:lnSpc>
              <a:spcBef>
                <a:spcPts val="280"/>
              </a:spcBef>
              <a:spcAft>
                <a:spcPts val="0"/>
              </a:spcAft>
              <a:buSzPts val="1400"/>
              <a:buNone/>
            </a:pPr>
            <a:r>
              <a:rPr lang="en-US" sz="1400">
                <a:solidFill>
                  <a:srgbClr val="000000"/>
                </a:solidFill>
              </a:rPr>
              <a:t>The following are advantages of using Layer 3 switches for inter-VLAN routing:</a:t>
            </a:r>
            <a:endParaRPr/>
          </a:p>
          <a:p>
            <a:pPr indent="-342899" lvl="1" marL="415984" rtl="0" algn="l">
              <a:lnSpc>
                <a:spcPct val="95000"/>
              </a:lnSpc>
              <a:spcBef>
                <a:spcPts val="600"/>
              </a:spcBef>
              <a:spcAft>
                <a:spcPts val="0"/>
              </a:spcAft>
              <a:buSzPts val="1400"/>
              <a:buFont typeface="Arial"/>
              <a:buChar char="•"/>
            </a:pPr>
            <a:r>
              <a:rPr lang="en-US">
                <a:solidFill>
                  <a:srgbClr val="000000"/>
                </a:solidFill>
              </a:rPr>
              <a:t>They are much faster than router-on-a-stick because everything is hardware switched and routed.</a:t>
            </a:r>
            <a:endParaRPr/>
          </a:p>
          <a:p>
            <a:pPr indent="-342899" lvl="1" marL="415984" rtl="0" algn="l">
              <a:lnSpc>
                <a:spcPct val="95000"/>
              </a:lnSpc>
              <a:spcBef>
                <a:spcPts val="600"/>
              </a:spcBef>
              <a:spcAft>
                <a:spcPts val="0"/>
              </a:spcAft>
              <a:buSzPts val="1400"/>
              <a:buFont typeface="Arial"/>
              <a:buChar char="•"/>
            </a:pPr>
            <a:r>
              <a:rPr lang="en-US">
                <a:solidFill>
                  <a:srgbClr val="000000"/>
                </a:solidFill>
              </a:rPr>
              <a:t>There is no need for external links from the switch to the router for routing.</a:t>
            </a:r>
            <a:endParaRPr/>
          </a:p>
          <a:p>
            <a:pPr indent="-342899" lvl="1" marL="415984" rtl="0" algn="l">
              <a:lnSpc>
                <a:spcPct val="95000"/>
              </a:lnSpc>
              <a:spcBef>
                <a:spcPts val="600"/>
              </a:spcBef>
              <a:spcAft>
                <a:spcPts val="0"/>
              </a:spcAft>
              <a:buSzPts val="1400"/>
              <a:buFont typeface="Arial"/>
              <a:buChar char="•"/>
            </a:pPr>
            <a:r>
              <a:rPr lang="en-US">
                <a:solidFill>
                  <a:srgbClr val="000000"/>
                </a:solidFill>
              </a:rPr>
              <a:t>They are not limited to one link because Layer 2 EtherChannels can be used as trunk links between the switches to increase bandwidth.</a:t>
            </a:r>
            <a:endParaRPr/>
          </a:p>
          <a:p>
            <a:pPr indent="-342899" lvl="1" marL="415984" rtl="0" algn="l">
              <a:lnSpc>
                <a:spcPct val="95000"/>
              </a:lnSpc>
              <a:spcBef>
                <a:spcPts val="600"/>
              </a:spcBef>
              <a:spcAft>
                <a:spcPts val="0"/>
              </a:spcAft>
              <a:buSzPts val="1400"/>
              <a:buFont typeface="Arial"/>
              <a:buChar char="•"/>
            </a:pPr>
            <a:r>
              <a:rPr lang="en-US">
                <a:solidFill>
                  <a:srgbClr val="000000"/>
                </a:solidFill>
              </a:rPr>
              <a:t>Latency is much lower because data does not need to leave the switch in order to be routed to a different network.</a:t>
            </a:r>
            <a:endParaRPr/>
          </a:p>
          <a:p>
            <a:pPr indent="-342899" lvl="1" marL="415984" rtl="0" algn="l">
              <a:lnSpc>
                <a:spcPct val="95000"/>
              </a:lnSpc>
              <a:spcBef>
                <a:spcPts val="600"/>
              </a:spcBef>
              <a:spcAft>
                <a:spcPts val="0"/>
              </a:spcAft>
              <a:buSzPts val="1400"/>
              <a:buFont typeface="Arial"/>
              <a:buChar char="•"/>
            </a:pPr>
            <a:r>
              <a:rPr lang="en-US">
                <a:solidFill>
                  <a:srgbClr val="000000"/>
                </a:solidFill>
              </a:rPr>
              <a:t>They more commonly deployed in a campus LAN than routers.</a:t>
            </a:r>
            <a:endParaRPr/>
          </a:p>
          <a:p>
            <a:pPr indent="-342900" lvl="0" marL="342900" rtl="0" algn="l">
              <a:lnSpc>
                <a:spcPct val="100000"/>
              </a:lnSpc>
              <a:spcBef>
                <a:spcPts val="280"/>
              </a:spcBef>
              <a:spcAft>
                <a:spcPts val="0"/>
              </a:spcAft>
              <a:buSzPts val="1400"/>
              <a:buFont typeface="Arial"/>
              <a:buChar char="•"/>
            </a:pPr>
            <a:r>
              <a:rPr lang="en-US" sz="1400">
                <a:solidFill>
                  <a:srgbClr val="000000"/>
                </a:solidFill>
              </a:rPr>
              <a:t>The only disadvantage is that Layer 3 switches are more expensive.</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Inter-VLAN Routing using Layer 3 Switches</a:t>
            </a:r>
            <a:br>
              <a:rPr lang="en-US"/>
            </a:br>
            <a:r>
              <a:rPr lang="en-US" sz="2400"/>
              <a:t>Layer 3 Switch Scenario</a:t>
            </a:r>
            <a:endParaRPr/>
          </a:p>
        </p:txBody>
      </p:sp>
      <p:sp>
        <p:nvSpPr>
          <p:cNvPr id="523" name="Google Shape;523;p38"/>
          <p:cNvSpPr/>
          <p:nvPr/>
        </p:nvSpPr>
        <p:spPr>
          <a:xfrm>
            <a:off x="372140" y="1150862"/>
            <a:ext cx="319763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In the figure, the Layer 3 switch, D1, is connected to two hosts on different VLANs. PC1 is in VLAN 10 and PC2 is in VLAN 20, as shown. The Layer 3 switch will provide inter-VLAN routing services to the two hosts.</a:t>
            </a:r>
            <a:endParaRPr/>
          </a:p>
        </p:txBody>
      </p:sp>
      <p:pic>
        <p:nvPicPr>
          <p:cNvPr id="524" name="Google Shape;524;p38"/>
          <p:cNvPicPr preferRelativeResize="0"/>
          <p:nvPr>
            <p:ph idx="1" type="body"/>
          </p:nvPr>
        </p:nvPicPr>
        <p:blipFill rotWithShape="1">
          <a:blip r:embed="rId3">
            <a:alphaModFix/>
          </a:blip>
          <a:srcRect b="0" l="0" r="0" t="0"/>
          <a:stretch/>
        </p:blipFill>
        <p:spPr>
          <a:xfrm>
            <a:off x="3569770" y="731837"/>
            <a:ext cx="4775718" cy="3689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Inter-VLAN Routing using Layer 3 Switches</a:t>
            </a:r>
            <a:br>
              <a:rPr lang="en-US"/>
            </a:br>
            <a:r>
              <a:rPr lang="en-US" sz="2400"/>
              <a:t>Layer 3 Switch Configuration</a:t>
            </a:r>
            <a:endParaRPr/>
          </a:p>
        </p:txBody>
      </p:sp>
      <p:sp>
        <p:nvSpPr>
          <p:cNvPr id="531" name="Google Shape;531;p39"/>
          <p:cNvSpPr txBox="1"/>
          <p:nvPr>
            <p:ph idx="1" type="body"/>
          </p:nvPr>
        </p:nvSpPr>
        <p:spPr>
          <a:xfrm>
            <a:off x="474663" y="731837"/>
            <a:ext cx="5033002"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rPr lang="en-US" sz="1400">
                <a:solidFill>
                  <a:srgbClr val="000000"/>
                </a:solidFill>
              </a:rPr>
              <a:t>Complete the following steps to configure S1 with VLANs and trunking:</a:t>
            </a:r>
            <a:endParaRPr/>
          </a:p>
          <a:p>
            <a:pPr indent="-342900" lvl="0" marL="342900" rtl="0" algn="l">
              <a:lnSpc>
                <a:spcPct val="100000"/>
              </a:lnSpc>
              <a:spcBef>
                <a:spcPts val="280"/>
              </a:spcBef>
              <a:spcAft>
                <a:spcPts val="0"/>
              </a:spcAft>
              <a:buSzPts val="1400"/>
              <a:buFont typeface="Arial"/>
              <a:buChar char="•"/>
            </a:pPr>
            <a:r>
              <a:rPr b="1" lang="en-US" sz="1400">
                <a:solidFill>
                  <a:srgbClr val="000000"/>
                </a:solidFill>
              </a:rPr>
              <a:t>Step 1</a:t>
            </a:r>
            <a:r>
              <a:rPr lang="en-US" sz="1400">
                <a:solidFill>
                  <a:srgbClr val="000000"/>
                </a:solidFill>
              </a:rPr>
              <a:t>. Create the VLANs. In the example, VLANs 10 and 20 are used.</a:t>
            </a:r>
            <a:endParaRPr/>
          </a:p>
          <a:p>
            <a:pPr indent="-342900" lvl="0" marL="342900" rtl="0" algn="l">
              <a:lnSpc>
                <a:spcPct val="100000"/>
              </a:lnSpc>
              <a:spcBef>
                <a:spcPts val="280"/>
              </a:spcBef>
              <a:spcAft>
                <a:spcPts val="0"/>
              </a:spcAft>
              <a:buSzPts val="1400"/>
              <a:buFont typeface="Arial"/>
              <a:buChar char="•"/>
            </a:pPr>
            <a:r>
              <a:rPr b="1" lang="en-US" sz="1400">
                <a:solidFill>
                  <a:srgbClr val="000000"/>
                </a:solidFill>
              </a:rPr>
              <a:t>Step 2</a:t>
            </a:r>
            <a:r>
              <a:rPr lang="en-US" sz="1400">
                <a:solidFill>
                  <a:srgbClr val="000000"/>
                </a:solidFill>
              </a:rPr>
              <a:t>. Create the SVI VLAN interfaces. The IP address configured will serve as the default gateway for hosts in the respective VLAN.  Int vlan 10 ; ip address</a:t>
            </a:r>
            <a:endParaRPr/>
          </a:p>
          <a:p>
            <a:pPr indent="-342900" lvl="0" marL="342900" rtl="0" algn="l">
              <a:lnSpc>
                <a:spcPct val="100000"/>
              </a:lnSpc>
              <a:spcBef>
                <a:spcPts val="280"/>
              </a:spcBef>
              <a:spcAft>
                <a:spcPts val="0"/>
              </a:spcAft>
              <a:buSzPts val="1400"/>
              <a:buFont typeface="Arial"/>
              <a:buChar char="•"/>
            </a:pPr>
            <a:r>
              <a:rPr b="1" lang="en-US" sz="1400">
                <a:solidFill>
                  <a:srgbClr val="000000"/>
                </a:solidFill>
              </a:rPr>
              <a:t>Step 3</a:t>
            </a:r>
            <a:r>
              <a:rPr lang="en-US" sz="1400">
                <a:solidFill>
                  <a:srgbClr val="000000"/>
                </a:solidFill>
              </a:rPr>
              <a:t>. Configure access ports. Assign the appropriate port to the required VLAN.</a:t>
            </a:r>
            <a:endParaRPr/>
          </a:p>
          <a:p>
            <a:pPr indent="-342900" lvl="0" marL="342900" rtl="0" algn="l">
              <a:lnSpc>
                <a:spcPct val="100000"/>
              </a:lnSpc>
              <a:spcBef>
                <a:spcPts val="400"/>
              </a:spcBef>
              <a:spcAft>
                <a:spcPts val="0"/>
              </a:spcAft>
              <a:buSzPts val="1400"/>
              <a:buFont typeface="Arial"/>
              <a:buChar char="•"/>
            </a:pPr>
            <a:r>
              <a:rPr b="1" lang="en-US" sz="1400">
                <a:solidFill>
                  <a:srgbClr val="000000"/>
                </a:solidFill>
              </a:rPr>
              <a:t>Step 4</a:t>
            </a:r>
            <a:r>
              <a:rPr lang="en-US" sz="1400">
                <a:solidFill>
                  <a:srgbClr val="000000"/>
                </a:solidFill>
              </a:rPr>
              <a:t>. Enable IP routing.</a:t>
            </a:r>
            <a:r>
              <a:rPr lang="en-US">
                <a:solidFill>
                  <a:srgbClr val="000000"/>
                </a:solidFill>
              </a:rPr>
              <a:t> </a:t>
            </a:r>
            <a:r>
              <a:rPr lang="en-US" sz="1400">
                <a:solidFill>
                  <a:srgbClr val="000000"/>
                </a:solidFill>
              </a:rPr>
              <a:t>Issue the </a:t>
            </a:r>
            <a:r>
              <a:rPr b="1" lang="en-US" sz="1400">
                <a:solidFill>
                  <a:srgbClr val="000000"/>
                </a:solidFill>
              </a:rPr>
              <a:t>ip routing</a:t>
            </a:r>
            <a:r>
              <a:rPr lang="en-US" sz="1400">
                <a:solidFill>
                  <a:srgbClr val="000000"/>
                </a:solidFill>
              </a:rPr>
              <a:t> global configuration command to allow traffic to be exchanged between VLANs 10 and 20. This command must be configured to enable inter-VAN routing on a Layer 3 switch for IPv4.</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p:txBody>
      </p:sp>
      <p:pic>
        <p:nvPicPr>
          <p:cNvPr id="532" name="Google Shape;532;p39"/>
          <p:cNvPicPr preferRelativeResize="0"/>
          <p:nvPr/>
        </p:nvPicPr>
        <p:blipFill rotWithShape="1">
          <a:blip r:embed="rId3">
            <a:alphaModFix/>
          </a:blip>
          <a:srcRect b="0" l="0" r="0" t="0"/>
          <a:stretch/>
        </p:blipFill>
        <p:spPr>
          <a:xfrm>
            <a:off x="5341121" y="1286189"/>
            <a:ext cx="3328216" cy="25711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
          <p:cNvSpPr txBox="1"/>
          <p:nvPr>
            <p:ph type="title"/>
          </p:nvPr>
        </p:nvSpPr>
        <p:spPr>
          <a:xfrm>
            <a:off x="1" y="41393"/>
            <a:ext cx="9144000" cy="72670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Overview of VLANs</a:t>
            </a:r>
            <a:br>
              <a:rPr lang="en-US"/>
            </a:br>
            <a:r>
              <a:rPr lang="en-US"/>
              <a:t>Types of VLANs</a:t>
            </a:r>
            <a:endParaRPr/>
          </a:p>
        </p:txBody>
      </p:sp>
      <p:sp>
        <p:nvSpPr>
          <p:cNvPr id="262" name="Google Shape;262;p4"/>
          <p:cNvSpPr txBox="1"/>
          <p:nvPr>
            <p:ph idx="1" type="body"/>
          </p:nvPr>
        </p:nvSpPr>
        <p:spPr>
          <a:xfrm>
            <a:off x="133753" y="820921"/>
            <a:ext cx="3213687" cy="3869951"/>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Default VLAN</a:t>
            </a:r>
            <a:endParaRPr/>
          </a:p>
          <a:p>
            <a:pPr indent="0" lvl="0" marL="0" rtl="0" algn="l">
              <a:lnSpc>
                <a:spcPct val="100000"/>
              </a:lnSpc>
              <a:spcBef>
                <a:spcPts val="1200"/>
              </a:spcBef>
              <a:spcAft>
                <a:spcPts val="0"/>
              </a:spcAft>
              <a:buSzPts val="1440"/>
              <a:buNone/>
            </a:pPr>
            <a:r>
              <a:rPr lang="en-US" sz="1600"/>
              <a:t>   VLAN 1 is the following: </a:t>
            </a:r>
            <a:endParaRPr/>
          </a:p>
          <a:p>
            <a:pPr indent="-215900" lvl="1" marL="358775" rtl="0" algn="l">
              <a:lnSpc>
                <a:spcPct val="100000"/>
              </a:lnSpc>
              <a:spcBef>
                <a:spcPts val="900"/>
              </a:spcBef>
              <a:spcAft>
                <a:spcPts val="0"/>
              </a:spcAft>
              <a:buSzPts val="1600"/>
              <a:buFont typeface="Arial"/>
              <a:buChar char="•"/>
            </a:pPr>
            <a:r>
              <a:rPr lang="en-US" sz="1600"/>
              <a:t>The default VLAN</a:t>
            </a:r>
            <a:endParaRPr/>
          </a:p>
          <a:p>
            <a:pPr indent="-215900" lvl="1" marL="358775" rtl="0" algn="l">
              <a:lnSpc>
                <a:spcPct val="100000"/>
              </a:lnSpc>
              <a:spcBef>
                <a:spcPts val="600"/>
              </a:spcBef>
              <a:spcAft>
                <a:spcPts val="0"/>
              </a:spcAft>
              <a:buSzPts val="1600"/>
              <a:buFont typeface="Arial"/>
              <a:buChar char="•"/>
            </a:pPr>
            <a:r>
              <a:rPr lang="en-US" sz="1600"/>
              <a:t>The default Native VLAN</a:t>
            </a:r>
            <a:endParaRPr/>
          </a:p>
          <a:p>
            <a:pPr indent="-215900" lvl="1" marL="358775" rtl="0" algn="l">
              <a:lnSpc>
                <a:spcPct val="100000"/>
              </a:lnSpc>
              <a:spcBef>
                <a:spcPts val="600"/>
              </a:spcBef>
              <a:spcAft>
                <a:spcPts val="0"/>
              </a:spcAft>
              <a:buSzPts val="1600"/>
              <a:buFont typeface="Arial"/>
              <a:buChar char="•"/>
            </a:pPr>
            <a:r>
              <a:rPr lang="en-US" sz="1600"/>
              <a:t>The default Management VLAN</a:t>
            </a:r>
            <a:endParaRPr/>
          </a:p>
          <a:p>
            <a:pPr indent="-215900" lvl="1" marL="358775" rtl="0" algn="l">
              <a:lnSpc>
                <a:spcPct val="100000"/>
              </a:lnSpc>
              <a:spcBef>
                <a:spcPts val="600"/>
              </a:spcBef>
              <a:spcAft>
                <a:spcPts val="0"/>
              </a:spcAft>
              <a:buSzPts val="1600"/>
              <a:buFont typeface="Arial"/>
              <a:buChar char="•"/>
            </a:pPr>
            <a:r>
              <a:rPr lang="en-US" sz="1600"/>
              <a:t>Cannot be deleted or renamed</a:t>
            </a:r>
            <a:endParaRPr/>
          </a:p>
          <a:p>
            <a:pPr indent="0" lvl="1" marL="142875" rtl="0" algn="l">
              <a:lnSpc>
                <a:spcPct val="100000"/>
              </a:lnSpc>
              <a:spcBef>
                <a:spcPts val="600"/>
              </a:spcBef>
              <a:spcAft>
                <a:spcPts val="0"/>
              </a:spcAft>
              <a:buSzPts val="1600"/>
              <a:buNone/>
            </a:pPr>
            <a:r>
              <a:t/>
            </a:r>
            <a:endParaRPr sz="1600"/>
          </a:p>
          <a:p>
            <a:pPr indent="0" lvl="1" marL="142875" rtl="0" algn="l">
              <a:lnSpc>
                <a:spcPct val="100000"/>
              </a:lnSpc>
              <a:spcBef>
                <a:spcPts val="600"/>
              </a:spcBef>
              <a:spcAft>
                <a:spcPts val="0"/>
              </a:spcAft>
              <a:buSzPts val="1600"/>
              <a:buNone/>
            </a:pPr>
            <a:r>
              <a:rPr b="1" lang="en-US" sz="1600"/>
              <a:t>Note</a:t>
            </a:r>
            <a:r>
              <a:rPr lang="en-US" sz="1600"/>
              <a:t>: While we cannot delete VLAN1 Cisco will recommend that we assign these default features to other VLANs</a:t>
            </a:r>
            <a:endParaRPr/>
          </a:p>
        </p:txBody>
      </p:sp>
      <p:pic>
        <p:nvPicPr>
          <p:cNvPr id="263" name="Google Shape;263;p4"/>
          <p:cNvPicPr preferRelativeResize="0"/>
          <p:nvPr/>
        </p:nvPicPr>
        <p:blipFill rotWithShape="1">
          <a:blip r:embed="rId3">
            <a:alphaModFix/>
          </a:blip>
          <a:srcRect b="0" l="0" r="0" t="0"/>
          <a:stretch/>
        </p:blipFill>
        <p:spPr>
          <a:xfrm>
            <a:off x="3521176" y="1204150"/>
            <a:ext cx="5471948" cy="2380298"/>
          </a:xfrm>
          <a:prstGeom prst="rect">
            <a:avLst/>
          </a:prstGeom>
          <a:noFill/>
          <a:ln>
            <a:noFill/>
          </a:ln>
        </p:spPr>
      </p:pic>
    </p:spTree>
  </p:cSld>
  <p:clrMapOvr>
    <a:masterClrMapping/>
  </p:clrMapOvr>
  <p:transition spd="slow">
    <p:wipe dir="l"/>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n-US" sz="1600"/>
              <a:t>Inter-VLAN Routing using Layer 3 Switches</a:t>
            </a:r>
            <a:br>
              <a:rPr lang="en-US"/>
            </a:br>
            <a:r>
              <a:rPr lang="en-US" sz="2400"/>
              <a:t>Routing on a Layer 3 Switch</a:t>
            </a:r>
            <a:endParaRPr/>
          </a:p>
        </p:txBody>
      </p:sp>
      <p:sp>
        <p:nvSpPr>
          <p:cNvPr id="539" name="Google Shape;539;p40"/>
          <p:cNvSpPr txBox="1"/>
          <p:nvPr>
            <p:ph idx="1" type="body"/>
          </p:nvPr>
        </p:nvSpPr>
        <p:spPr>
          <a:xfrm>
            <a:off x="474662" y="731837"/>
            <a:ext cx="8280057" cy="368989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n-US" sz="1600">
                <a:solidFill>
                  <a:srgbClr val="000000"/>
                </a:solidFill>
              </a:rPr>
              <a:t>If VLANs are to be reachable by other Layer 3 devices, then they must be advertised using static or dynamic routing. To enable routing on a Layer 3 switch, a routed port must be configured.</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n-US" sz="1600">
                <a:solidFill>
                  <a:srgbClr val="000000"/>
                </a:solidFill>
              </a:rPr>
              <a:t>A routed port is created on a Layer 3 switch by disabling the switchport feature on a Layer 2 port that is connected to another Layer 3 device. Specifically, configuring the </a:t>
            </a:r>
            <a:r>
              <a:rPr b="1" lang="en-US" sz="1600">
                <a:solidFill>
                  <a:srgbClr val="000000"/>
                </a:solidFill>
              </a:rPr>
              <a:t>no switchport</a:t>
            </a:r>
            <a:r>
              <a:rPr lang="en-US" sz="1600">
                <a:solidFill>
                  <a:srgbClr val="000000"/>
                </a:solidFill>
              </a:rPr>
              <a:t> interface configuration command on a Layer 2 port converts it into a Layer 3 interface. Then the interface can be configured with an IPv4 configuration to connect to a router or another Layer 3 switch.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
          <p:cNvSpPr txBox="1"/>
          <p:nvPr>
            <p:ph type="title"/>
          </p:nvPr>
        </p:nvSpPr>
        <p:spPr>
          <a:xfrm>
            <a:off x="1" y="41393"/>
            <a:ext cx="9144000" cy="6352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Overview of VLANs</a:t>
            </a:r>
            <a:br>
              <a:rPr lang="en-US"/>
            </a:br>
            <a:r>
              <a:rPr lang="en-US"/>
              <a:t>Types of VLANs (Cont.)</a:t>
            </a:r>
            <a:endParaRPr/>
          </a:p>
        </p:txBody>
      </p:sp>
      <p:sp>
        <p:nvSpPr>
          <p:cNvPr id="270" name="Google Shape;270;p5"/>
          <p:cNvSpPr txBox="1"/>
          <p:nvPr>
            <p:ph idx="1" type="body"/>
          </p:nvPr>
        </p:nvSpPr>
        <p:spPr>
          <a:xfrm>
            <a:off x="124609" y="683761"/>
            <a:ext cx="8873087" cy="3997967"/>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b="1" lang="en-US" sz="1600"/>
              <a:t>Data VLAN </a:t>
            </a:r>
            <a:endParaRPr/>
          </a:p>
          <a:p>
            <a:pPr indent="-169863" lvl="0" marL="169863" rtl="0" algn="l">
              <a:lnSpc>
                <a:spcPct val="100000"/>
              </a:lnSpc>
              <a:spcBef>
                <a:spcPts val="1200"/>
              </a:spcBef>
              <a:spcAft>
                <a:spcPts val="0"/>
              </a:spcAft>
              <a:buSzPts val="1440"/>
              <a:buFont typeface="Arial"/>
              <a:buChar char="•"/>
            </a:pPr>
            <a:r>
              <a:rPr lang="en-US" sz="1600"/>
              <a:t>Dedicated to user-generated traffic (email and web traffic). </a:t>
            </a:r>
            <a:endParaRPr/>
          </a:p>
          <a:p>
            <a:pPr indent="-169863" lvl="0" marL="169863" rtl="0" algn="l">
              <a:lnSpc>
                <a:spcPct val="100000"/>
              </a:lnSpc>
              <a:spcBef>
                <a:spcPts val="1200"/>
              </a:spcBef>
              <a:spcAft>
                <a:spcPts val="0"/>
              </a:spcAft>
              <a:buSzPts val="1440"/>
              <a:buFont typeface="Arial"/>
              <a:buChar char="•"/>
            </a:pPr>
            <a:r>
              <a:rPr lang="en-US" sz="1600"/>
              <a:t>VLAN 1 is the default data VLAN because all interfaces are assigned to this VLAN.</a:t>
            </a:r>
            <a:endParaRPr/>
          </a:p>
          <a:p>
            <a:pPr indent="0" lvl="0" marL="0" rtl="0" algn="l">
              <a:lnSpc>
                <a:spcPct val="100000"/>
              </a:lnSpc>
              <a:spcBef>
                <a:spcPts val="1200"/>
              </a:spcBef>
              <a:spcAft>
                <a:spcPts val="0"/>
              </a:spcAft>
              <a:buSzPts val="1440"/>
              <a:buNone/>
            </a:pPr>
            <a:r>
              <a:rPr b="1" lang="en-US" sz="1600"/>
              <a:t>Native VLAN</a:t>
            </a:r>
            <a:endParaRPr/>
          </a:p>
          <a:p>
            <a:pPr indent="-169863" lvl="0" marL="169863" rtl="0" algn="l">
              <a:lnSpc>
                <a:spcPct val="100000"/>
              </a:lnSpc>
              <a:spcBef>
                <a:spcPts val="1200"/>
              </a:spcBef>
              <a:spcAft>
                <a:spcPts val="0"/>
              </a:spcAft>
              <a:buSzPts val="1440"/>
              <a:buFont typeface="Arial"/>
              <a:buChar char="•"/>
            </a:pPr>
            <a:r>
              <a:rPr lang="en-US" sz="1600"/>
              <a:t>This is used for trunk links only. </a:t>
            </a:r>
            <a:endParaRPr/>
          </a:p>
          <a:p>
            <a:pPr indent="-169863" lvl="0" marL="169863" rtl="0" algn="l">
              <a:lnSpc>
                <a:spcPct val="100000"/>
              </a:lnSpc>
              <a:spcBef>
                <a:spcPts val="1200"/>
              </a:spcBef>
              <a:spcAft>
                <a:spcPts val="0"/>
              </a:spcAft>
              <a:buSzPts val="1440"/>
              <a:buFont typeface="Arial"/>
              <a:buChar char="•"/>
            </a:pPr>
            <a:r>
              <a:rPr lang="en-US" sz="1600"/>
              <a:t>All frames are tagged on an 802.1Q trunk link except for those on the native VLAN. </a:t>
            </a:r>
            <a:endParaRPr/>
          </a:p>
          <a:p>
            <a:pPr indent="0" lvl="0" marL="0" rtl="0" algn="l">
              <a:lnSpc>
                <a:spcPct val="100000"/>
              </a:lnSpc>
              <a:spcBef>
                <a:spcPts val="1200"/>
              </a:spcBef>
              <a:spcAft>
                <a:spcPts val="0"/>
              </a:spcAft>
              <a:buSzPts val="1440"/>
              <a:buNone/>
            </a:pPr>
            <a:r>
              <a:rPr b="1" lang="en-US" sz="1600"/>
              <a:t>Management VLAN </a:t>
            </a:r>
            <a:endParaRPr/>
          </a:p>
          <a:p>
            <a:pPr indent="-169863" lvl="0" marL="169863" rtl="0" algn="l">
              <a:lnSpc>
                <a:spcPct val="100000"/>
              </a:lnSpc>
              <a:spcBef>
                <a:spcPts val="1200"/>
              </a:spcBef>
              <a:spcAft>
                <a:spcPts val="0"/>
              </a:spcAft>
              <a:buSzPts val="1440"/>
              <a:buFont typeface="Arial"/>
              <a:buChar char="•"/>
            </a:pPr>
            <a:r>
              <a:rPr lang="en-US" sz="1600"/>
              <a:t>This is used for SSH/Telnet VTY traffic and should not be carried with end user traffic.</a:t>
            </a:r>
            <a:endParaRPr/>
          </a:p>
          <a:p>
            <a:pPr indent="-169863" lvl="0" marL="169863" rtl="0" algn="l">
              <a:lnSpc>
                <a:spcPct val="100000"/>
              </a:lnSpc>
              <a:spcBef>
                <a:spcPts val="1200"/>
              </a:spcBef>
              <a:spcAft>
                <a:spcPts val="0"/>
              </a:spcAft>
              <a:buSzPts val="1440"/>
              <a:buFont typeface="Arial"/>
              <a:buChar char="•"/>
            </a:pPr>
            <a:r>
              <a:rPr lang="en-US" sz="1600"/>
              <a:t>Typically, the VLAN that is the SVI for the Layer 2 switch.  </a:t>
            </a:r>
            <a:endParaRPr/>
          </a:p>
          <a:p>
            <a:pPr indent="-78423" lvl="0" marL="169863" rtl="0" algn="l">
              <a:lnSpc>
                <a:spcPct val="100000"/>
              </a:lnSpc>
              <a:spcBef>
                <a:spcPts val="1200"/>
              </a:spcBef>
              <a:spcAft>
                <a:spcPts val="0"/>
              </a:spcAft>
              <a:buSzPts val="1440"/>
              <a:buFont typeface="Arial"/>
              <a:buNone/>
            </a:pPr>
            <a:r>
              <a:t/>
            </a:r>
            <a:endParaRPr sz="1600"/>
          </a:p>
          <a:p>
            <a:pPr indent="0" lvl="0" marL="0" rtl="0" algn="l">
              <a:lnSpc>
                <a:spcPct val="100000"/>
              </a:lnSpc>
              <a:spcBef>
                <a:spcPts val="1200"/>
              </a:spcBef>
              <a:spcAft>
                <a:spcPts val="0"/>
              </a:spcAft>
              <a:buSzPts val="1440"/>
              <a:buNone/>
            </a:pPr>
            <a:r>
              <a:rPr lang="en-US" sz="1600"/>
              <a:t>   </a:t>
            </a:r>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Defining VLAN Trunks</a:t>
            </a:r>
            <a:endParaRPr/>
          </a:p>
        </p:txBody>
      </p:sp>
      <p:sp>
        <p:nvSpPr>
          <p:cNvPr id="277" name="Google Shape;277;p6"/>
          <p:cNvSpPr txBox="1"/>
          <p:nvPr>
            <p:ph idx="1" type="body"/>
          </p:nvPr>
        </p:nvSpPr>
        <p:spPr>
          <a:xfrm>
            <a:off x="246742" y="798945"/>
            <a:ext cx="3785762" cy="382791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A trunk is a point-to-point link between two network devices.</a:t>
            </a:r>
            <a:endParaRPr/>
          </a:p>
          <a:p>
            <a:pPr indent="0" lvl="0" marL="0" rtl="0" algn="l">
              <a:lnSpc>
                <a:spcPct val="100000"/>
              </a:lnSpc>
              <a:spcBef>
                <a:spcPts val="1200"/>
              </a:spcBef>
              <a:spcAft>
                <a:spcPts val="0"/>
              </a:spcAft>
              <a:buSzPts val="1440"/>
              <a:buNone/>
            </a:pPr>
            <a:r>
              <a:rPr lang="en-US" sz="1600"/>
              <a:t>Cisco trunk functions:</a:t>
            </a:r>
            <a:endParaRPr/>
          </a:p>
          <a:p>
            <a:pPr indent="-169863" lvl="0" marL="169863" rtl="0" algn="l">
              <a:lnSpc>
                <a:spcPct val="100000"/>
              </a:lnSpc>
              <a:spcBef>
                <a:spcPts val="1200"/>
              </a:spcBef>
              <a:spcAft>
                <a:spcPts val="0"/>
              </a:spcAft>
              <a:buSzPts val="1440"/>
              <a:buFont typeface="Arial"/>
              <a:buChar char="•"/>
            </a:pPr>
            <a:r>
              <a:rPr lang="en-US" sz="1600"/>
              <a:t>Allow more than one VLAN</a:t>
            </a:r>
            <a:endParaRPr/>
          </a:p>
          <a:p>
            <a:pPr indent="-169863" lvl="0" marL="169863" rtl="0" algn="l">
              <a:lnSpc>
                <a:spcPct val="100000"/>
              </a:lnSpc>
              <a:spcBef>
                <a:spcPts val="1200"/>
              </a:spcBef>
              <a:spcAft>
                <a:spcPts val="0"/>
              </a:spcAft>
              <a:buSzPts val="1440"/>
              <a:buFont typeface="Arial"/>
              <a:buChar char="•"/>
            </a:pPr>
            <a:r>
              <a:rPr lang="en-US" sz="1600"/>
              <a:t>Extend the VLAN across the entire network</a:t>
            </a:r>
            <a:endParaRPr/>
          </a:p>
          <a:p>
            <a:pPr indent="-169863" lvl="0" marL="169863" rtl="0" algn="l">
              <a:lnSpc>
                <a:spcPct val="100000"/>
              </a:lnSpc>
              <a:spcBef>
                <a:spcPts val="1200"/>
              </a:spcBef>
              <a:spcAft>
                <a:spcPts val="0"/>
              </a:spcAft>
              <a:buSzPts val="1440"/>
              <a:buFont typeface="Arial"/>
              <a:buChar char="•"/>
            </a:pPr>
            <a:r>
              <a:rPr lang="en-US" sz="1600"/>
              <a:t>By default, supports all VLANs</a:t>
            </a:r>
            <a:endParaRPr/>
          </a:p>
          <a:p>
            <a:pPr indent="-169863" lvl="0" marL="169863" rtl="0" algn="l">
              <a:lnSpc>
                <a:spcPct val="100000"/>
              </a:lnSpc>
              <a:spcBef>
                <a:spcPts val="1200"/>
              </a:spcBef>
              <a:spcAft>
                <a:spcPts val="0"/>
              </a:spcAft>
              <a:buSzPts val="1440"/>
              <a:buFont typeface="Arial"/>
              <a:buChar char="•"/>
            </a:pPr>
            <a:r>
              <a:rPr lang="en-US" sz="1600"/>
              <a:t>Supports 802.1Q trunking</a:t>
            </a:r>
            <a:endParaRPr/>
          </a:p>
        </p:txBody>
      </p:sp>
      <p:pic>
        <p:nvPicPr>
          <p:cNvPr id="278" name="Google Shape;278;p6"/>
          <p:cNvPicPr preferRelativeResize="0"/>
          <p:nvPr/>
        </p:nvPicPr>
        <p:blipFill rotWithShape="1">
          <a:blip r:embed="rId3">
            <a:alphaModFix/>
          </a:blip>
          <a:srcRect b="0" l="0" r="0" t="0"/>
          <a:stretch/>
        </p:blipFill>
        <p:spPr>
          <a:xfrm>
            <a:off x="4032504" y="1327641"/>
            <a:ext cx="4718800" cy="2488217"/>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7"/>
          <p:cNvSpPr txBox="1"/>
          <p:nvPr>
            <p:ph type="title"/>
          </p:nvPr>
        </p:nvSpPr>
        <p:spPr>
          <a:xfrm>
            <a:off x="1" y="25064"/>
            <a:ext cx="9011652"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Networks without VLANs</a:t>
            </a:r>
            <a:endParaRPr/>
          </a:p>
        </p:txBody>
      </p:sp>
      <p:sp>
        <p:nvSpPr>
          <p:cNvPr id="285" name="Google Shape;285;p7"/>
          <p:cNvSpPr txBox="1"/>
          <p:nvPr>
            <p:ph idx="1" type="body"/>
          </p:nvPr>
        </p:nvSpPr>
        <p:spPr>
          <a:xfrm>
            <a:off x="261256" y="856343"/>
            <a:ext cx="8526128" cy="75588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Without VLANs, all devices connected to the switches will receive all unicast, multicast, and broadcast traffic.</a:t>
            </a:r>
            <a:endParaRPr/>
          </a:p>
        </p:txBody>
      </p:sp>
      <p:pic>
        <p:nvPicPr>
          <p:cNvPr id="286" name="Google Shape;286;p7"/>
          <p:cNvPicPr preferRelativeResize="0"/>
          <p:nvPr/>
        </p:nvPicPr>
        <p:blipFill rotWithShape="1">
          <a:blip r:embed="rId3">
            <a:alphaModFix/>
          </a:blip>
          <a:srcRect b="0" l="0" r="0" t="0"/>
          <a:stretch/>
        </p:blipFill>
        <p:spPr>
          <a:xfrm>
            <a:off x="1890985" y="1923401"/>
            <a:ext cx="4637831" cy="2785759"/>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8"/>
          <p:cNvSpPr txBox="1"/>
          <p:nvPr>
            <p:ph type="title"/>
          </p:nvPr>
        </p:nvSpPr>
        <p:spPr>
          <a:xfrm>
            <a:off x="0" y="41393"/>
            <a:ext cx="4688113" cy="8294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t>Networks with VLANs</a:t>
            </a:r>
            <a:endParaRPr/>
          </a:p>
        </p:txBody>
      </p:sp>
      <p:sp>
        <p:nvSpPr>
          <p:cNvPr id="293" name="Google Shape;293;p8"/>
          <p:cNvSpPr txBox="1"/>
          <p:nvPr>
            <p:ph idx="1" type="body"/>
          </p:nvPr>
        </p:nvSpPr>
        <p:spPr>
          <a:xfrm>
            <a:off x="203200" y="986971"/>
            <a:ext cx="8712199" cy="768677"/>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n-US" sz="1600"/>
              <a:t>With VLANs, unicast, multicast, and broadcast traffic is confined to a VLAN. Without a Layer 3 device to connect the VLANs, devices in different VLANs cannot communicate. </a:t>
            </a:r>
            <a:endParaRPr/>
          </a:p>
        </p:txBody>
      </p:sp>
      <p:pic>
        <p:nvPicPr>
          <p:cNvPr id="294" name="Google Shape;294;p8"/>
          <p:cNvPicPr preferRelativeResize="0"/>
          <p:nvPr/>
        </p:nvPicPr>
        <p:blipFill rotWithShape="1">
          <a:blip r:embed="rId3">
            <a:alphaModFix/>
          </a:blip>
          <a:srcRect b="0" l="0" r="0" t="0"/>
          <a:stretch/>
        </p:blipFill>
        <p:spPr>
          <a:xfrm>
            <a:off x="1644689" y="1709928"/>
            <a:ext cx="5231599" cy="2932259"/>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9"/>
          <p:cNvSpPr txBox="1"/>
          <p:nvPr>
            <p:ph type="title"/>
          </p:nvPr>
        </p:nvSpPr>
        <p:spPr>
          <a:xfrm>
            <a:off x="0" y="41393"/>
            <a:ext cx="5330952" cy="78156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1600"/>
              <a:t>VLANs in a Multi-Switched Environment</a:t>
            </a:r>
            <a:br>
              <a:rPr lang="en-US"/>
            </a:br>
            <a:r>
              <a:rPr lang="en-US"/>
              <a:t>VLAN Identification with a Tag</a:t>
            </a:r>
            <a:endParaRPr/>
          </a:p>
        </p:txBody>
      </p:sp>
      <p:sp>
        <p:nvSpPr>
          <p:cNvPr id="301" name="Google Shape;301;p9"/>
          <p:cNvSpPr txBox="1"/>
          <p:nvPr>
            <p:ph idx="1" type="body"/>
          </p:nvPr>
        </p:nvSpPr>
        <p:spPr>
          <a:xfrm>
            <a:off x="175768" y="804090"/>
            <a:ext cx="5307394" cy="1811093"/>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n-US" sz="1600"/>
              <a:t>The IEEE 802.1Q header is 4 Bytes</a:t>
            </a:r>
            <a:endParaRPr/>
          </a:p>
          <a:p>
            <a:pPr indent="-169863" lvl="0" marL="169863" rtl="0" algn="l">
              <a:lnSpc>
                <a:spcPct val="100000"/>
              </a:lnSpc>
              <a:spcBef>
                <a:spcPts val="1200"/>
              </a:spcBef>
              <a:spcAft>
                <a:spcPts val="0"/>
              </a:spcAft>
              <a:buSzPts val="1440"/>
              <a:buFont typeface="Arial"/>
              <a:buChar char="•"/>
            </a:pPr>
            <a:r>
              <a:rPr lang="en-US" sz="1600"/>
              <a:t>When the tag is created the FCS must be recalculated.</a:t>
            </a:r>
            <a:endParaRPr/>
          </a:p>
          <a:p>
            <a:pPr indent="-169863" lvl="0" marL="169863" rtl="0" algn="l">
              <a:lnSpc>
                <a:spcPct val="100000"/>
              </a:lnSpc>
              <a:spcBef>
                <a:spcPts val="1200"/>
              </a:spcBef>
              <a:spcAft>
                <a:spcPts val="0"/>
              </a:spcAft>
              <a:buSzPts val="1440"/>
              <a:buFont typeface="Arial"/>
              <a:buChar char="•"/>
            </a:pPr>
            <a:r>
              <a:rPr lang="en-US" sz="1600"/>
              <a:t>When sent to end devices, this tag must be removed and the FCS recalculated back to its original number.</a:t>
            </a:r>
            <a:endParaRPr/>
          </a:p>
          <a:p>
            <a:pPr indent="0" lvl="0" marL="0" rtl="0" algn="l">
              <a:lnSpc>
                <a:spcPct val="100000"/>
              </a:lnSpc>
              <a:spcBef>
                <a:spcPts val="1200"/>
              </a:spcBef>
              <a:spcAft>
                <a:spcPts val="0"/>
              </a:spcAft>
              <a:buSzPts val="1350"/>
              <a:buNone/>
            </a:pPr>
            <a:r>
              <a:t/>
            </a:r>
            <a:endParaRPr/>
          </a:p>
        </p:txBody>
      </p:sp>
      <p:graphicFrame>
        <p:nvGraphicFramePr>
          <p:cNvPr id="302" name="Google Shape;302;p9"/>
          <p:cNvGraphicFramePr/>
          <p:nvPr/>
        </p:nvGraphicFramePr>
        <p:xfrm>
          <a:off x="265177" y="2702307"/>
          <a:ext cx="3000000" cy="3000000"/>
        </p:xfrm>
        <a:graphic>
          <a:graphicData uri="http://schemas.openxmlformats.org/drawingml/2006/table">
            <a:tbl>
              <a:tblPr bandRow="1" firstRow="1">
                <a:noFill/>
                <a:tableStyleId>{957BD638-C4E5-4BE5-9459-47D9440B17A1}</a:tableStyleId>
              </a:tblPr>
              <a:tblGrid>
                <a:gridCol w="3264600"/>
                <a:gridCol w="5422200"/>
              </a:tblGrid>
              <a:tr h="302475">
                <a:tc>
                  <a:txBody>
                    <a:bodyPr/>
                    <a:lstStyle/>
                    <a:p>
                      <a:pPr indent="0" lvl="0" marL="0" marR="0" rtl="0" algn="l">
                        <a:spcBef>
                          <a:spcPts val="0"/>
                        </a:spcBef>
                        <a:spcAft>
                          <a:spcPts val="0"/>
                        </a:spcAft>
                        <a:buNone/>
                      </a:pPr>
                      <a:r>
                        <a:rPr lang="en-US" sz="1400"/>
                        <a:t>802.1Q VLAN Tag Field</a:t>
                      </a:r>
                      <a:endParaRPr/>
                    </a:p>
                  </a:txBody>
                  <a:tcPr marT="45725" marB="45725" marR="91450" marL="91450"/>
                </a:tc>
                <a:tc>
                  <a:txBody>
                    <a:bodyPr/>
                    <a:lstStyle/>
                    <a:p>
                      <a:pPr indent="0" lvl="0" marL="0" marR="0" rtl="0" algn="l">
                        <a:spcBef>
                          <a:spcPts val="0"/>
                        </a:spcBef>
                        <a:spcAft>
                          <a:spcPts val="0"/>
                        </a:spcAft>
                        <a:buNone/>
                      </a:pPr>
                      <a:r>
                        <a:rPr lang="en-US" sz="1400"/>
                        <a:t>Function</a:t>
                      </a:r>
                      <a:endParaRPr/>
                    </a:p>
                  </a:txBody>
                  <a:tcPr marT="45725" marB="45725" marR="91450" marL="91450"/>
                </a:tc>
              </a:tr>
              <a:tr h="323550">
                <a:tc>
                  <a:txBody>
                    <a:bodyPr/>
                    <a:lstStyle/>
                    <a:p>
                      <a:pPr indent="0" lvl="0" marL="0" marR="0" rtl="0" algn="l">
                        <a:spcBef>
                          <a:spcPts val="0"/>
                        </a:spcBef>
                        <a:spcAft>
                          <a:spcPts val="0"/>
                        </a:spcAft>
                        <a:buNone/>
                      </a:pPr>
                      <a:r>
                        <a:rPr b="1" lang="en-US" sz="1400"/>
                        <a:t>Type</a:t>
                      </a:r>
                      <a:endParaRPr sz="1400"/>
                    </a:p>
                  </a:txBody>
                  <a:tcPr marT="45725" marB="45725" marR="91450" marL="91450"/>
                </a:tc>
                <a:tc>
                  <a:txBody>
                    <a:bodyPr/>
                    <a:lstStyle/>
                    <a:p>
                      <a:pPr indent="-285750" lvl="0" marL="285750" marR="0" rtl="0" algn="l">
                        <a:spcBef>
                          <a:spcPts val="0"/>
                        </a:spcBef>
                        <a:spcAft>
                          <a:spcPts val="0"/>
                        </a:spcAft>
                        <a:buClr>
                          <a:schemeClr val="dk1"/>
                        </a:buClr>
                        <a:buSzPts val="1400"/>
                        <a:buFont typeface="Arial"/>
                        <a:buChar char="•"/>
                      </a:pPr>
                      <a:r>
                        <a:rPr lang="en-US" sz="1400"/>
                        <a:t>2-Byte field</a:t>
                      </a:r>
                      <a:r>
                        <a:rPr lang="en-US" sz="1400"/>
                        <a:t> with hexadecimal 0x8100</a:t>
                      </a:r>
                      <a:endParaRPr sz="1400"/>
                    </a:p>
                    <a:p>
                      <a:pPr indent="-285750" lvl="0" marL="285750" marR="0" rtl="0" algn="l">
                        <a:spcBef>
                          <a:spcPts val="0"/>
                        </a:spcBef>
                        <a:spcAft>
                          <a:spcPts val="0"/>
                        </a:spcAft>
                        <a:buClr>
                          <a:schemeClr val="dk1"/>
                        </a:buClr>
                        <a:buSzPts val="1400"/>
                        <a:buFont typeface="Arial"/>
                        <a:buChar char="•"/>
                      </a:pPr>
                      <a:r>
                        <a:rPr lang="en-US" sz="1400"/>
                        <a:t>This is referred to as Tag Protocol ID (TPID)</a:t>
                      </a:r>
                      <a:endParaRPr/>
                    </a:p>
                  </a:txBody>
                  <a:tcPr marT="45725" marB="45725" marR="91450" marL="91450"/>
                </a:tc>
              </a:tr>
              <a:tr h="333825">
                <a:tc>
                  <a:txBody>
                    <a:bodyPr/>
                    <a:lstStyle/>
                    <a:p>
                      <a:pPr indent="0" lvl="0" marL="0" marR="0" rtl="0" algn="l">
                        <a:spcBef>
                          <a:spcPts val="0"/>
                        </a:spcBef>
                        <a:spcAft>
                          <a:spcPts val="0"/>
                        </a:spcAft>
                        <a:buNone/>
                      </a:pPr>
                      <a:r>
                        <a:rPr b="1" lang="en-US" sz="1400"/>
                        <a:t>User</a:t>
                      </a:r>
                      <a:r>
                        <a:rPr b="1" lang="en-US" sz="1400"/>
                        <a:t> Priority</a:t>
                      </a:r>
                      <a:endParaRPr sz="1400"/>
                    </a:p>
                  </a:txBody>
                  <a:tcPr marT="45725" marB="45725" marR="91450" marL="91450"/>
                </a:tc>
                <a:tc>
                  <a:txBody>
                    <a:bodyPr/>
                    <a:lstStyle/>
                    <a:p>
                      <a:pPr indent="-285750" lvl="0" marL="285750" marR="0" rtl="0" algn="l">
                        <a:spcBef>
                          <a:spcPts val="0"/>
                        </a:spcBef>
                        <a:spcAft>
                          <a:spcPts val="0"/>
                        </a:spcAft>
                        <a:buClr>
                          <a:schemeClr val="dk1"/>
                        </a:buClr>
                        <a:buSzPts val="1400"/>
                        <a:buFont typeface="Arial"/>
                        <a:buChar char="•"/>
                      </a:pPr>
                      <a:r>
                        <a:rPr lang="en-US" sz="1400"/>
                        <a:t>3-bit value</a:t>
                      </a:r>
                      <a:r>
                        <a:rPr lang="en-US" sz="1400"/>
                        <a:t> that supports </a:t>
                      </a:r>
                      <a:endParaRPr sz="1400"/>
                    </a:p>
                  </a:txBody>
                  <a:tcPr marT="45725" marB="45725" marR="91450" marL="91450"/>
                </a:tc>
              </a:tr>
              <a:tr h="335325">
                <a:tc>
                  <a:txBody>
                    <a:bodyPr/>
                    <a:lstStyle/>
                    <a:p>
                      <a:pPr indent="0" lvl="0" marL="0" marR="0" rtl="0" algn="l">
                        <a:spcBef>
                          <a:spcPts val="0"/>
                        </a:spcBef>
                        <a:spcAft>
                          <a:spcPts val="0"/>
                        </a:spcAft>
                        <a:buNone/>
                      </a:pPr>
                      <a:r>
                        <a:rPr b="1" lang="en-US" sz="1400"/>
                        <a:t>Canonical</a:t>
                      </a:r>
                      <a:r>
                        <a:rPr b="1" lang="en-US" sz="1400"/>
                        <a:t> Format Identifier (CFI)</a:t>
                      </a:r>
                      <a:endParaRPr sz="1400"/>
                    </a:p>
                  </a:txBody>
                  <a:tcPr marT="45725" marB="45725" marR="91450" marL="91450"/>
                </a:tc>
                <a:tc>
                  <a:txBody>
                    <a:bodyPr/>
                    <a:lstStyle/>
                    <a:p>
                      <a:pPr indent="-285750" lvl="0" marL="285750" marR="0" rtl="0" algn="l">
                        <a:spcBef>
                          <a:spcPts val="0"/>
                        </a:spcBef>
                        <a:spcAft>
                          <a:spcPts val="0"/>
                        </a:spcAft>
                        <a:buClr>
                          <a:schemeClr val="dk1"/>
                        </a:buClr>
                        <a:buSzPts val="1400"/>
                        <a:buFont typeface="Arial"/>
                        <a:buChar char="•"/>
                      </a:pPr>
                      <a:r>
                        <a:rPr lang="en-US" sz="1400"/>
                        <a:t>1-bit</a:t>
                      </a:r>
                      <a:r>
                        <a:rPr lang="en-US" sz="1400"/>
                        <a:t> value that can support token ring frames on Ethernet</a:t>
                      </a:r>
                      <a:endParaRPr sz="1400"/>
                    </a:p>
                  </a:txBody>
                  <a:tcPr marT="45725" marB="45725" marR="91450" marL="91450"/>
                </a:tc>
              </a:tr>
              <a:tr h="319325">
                <a:tc>
                  <a:txBody>
                    <a:bodyPr/>
                    <a:lstStyle/>
                    <a:p>
                      <a:pPr indent="0" lvl="0" marL="0" marR="0" rtl="0" algn="l">
                        <a:spcBef>
                          <a:spcPts val="0"/>
                        </a:spcBef>
                        <a:spcAft>
                          <a:spcPts val="0"/>
                        </a:spcAft>
                        <a:buNone/>
                      </a:pPr>
                      <a:r>
                        <a:rPr b="1" lang="en-US" sz="1400"/>
                        <a:t>VLAN ID (VID)</a:t>
                      </a:r>
                      <a:endParaRPr sz="1400"/>
                    </a:p>
                  </a:txBody>
                  <a:tcPr marT="45725" marB="45725" marR="91450" marL="91450"/>
                </a:tc>
                <a:tc>
                  <a:txBody>
                    <a:bodyPr/>
                    <a:lstStyle/>
                    <a:p>
                      <a:pPr indent="-285750" lvl="0" marL="285750" marR="0" rtl="0" algn="l">
                        <a:spcBef>
                          <a:spcPts val="0"/>
                        </a:spcBef>
                        <a:spcAft>
                          <a:spcPts val="0"/>
                        </a:spcAft>
                        <a:buClr>
                          <a:schemeClr val="dk1"/>
                        </a:buClr>
                        <a:buSzPts val="1400"/>
                        <a:buFont typeface="Arial"/>
                        <a:buChar char="•"/>
                      </a:pPr>
                      <a:r>
                        <a:rPr lang="en-US" sz="1400"/>
                        <a:t>12-bit VLAN</a:t>
                      </a:r>
                      <a:r>
                        <a:rPr lang="en-US" sz="1400"/>
                        <a:t> identifier that can support up to 4096 VLANs</a:t>
                      </a:r>
                      <a:endParaRPr sz="1400"/>
                    </a:p>
                  </a:txBody>
                  <a:tcPr marT="45725" marB="45725" marR="91450" marL="91450"/>
                </a:tc>
              </a:tr>
            </a:tbl>
          </a:graphicData>
        </a:graphic>
      </p:graphicFrame>
      <p:pic>
        <p:nvPicPr>
          <p:cNvPr id="303" name="Google Shape;303;p9"/>
          <p:cNvPicPr preferRelativeResize="0"/>
          <p:nvPr/>
        </p:nvPicPr>
        <p:blipFill rotWithShape="1">
          <a:blip r:embed="rId3">
            <a:alphaModFix/>
          </a:blip>
          <a:srcRect b="0" l="0" r="0" t="0"/>
          <a:stretch/>
        </p:blipFill>
        <p:spPr>
          <a:xfrm>
            <a:off x="5483162" y="149893"/>
            <a:ext cx="3660838" cy="2402906"/>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2016-08-22T22:27:36Z</dcterms:created>
  <dc:creator>bvachon@cisco.com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