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900"/>
            </a:pPr>
            <a:r>
              <a:t>A thread is a sequence of related instructions executed independently of other instruction sequences.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900"/>
            </a:pPr>
            <a:r>
              <a:t>A thread can create another threads.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900"/>
            </a:pPr>
            <a:r>
              <a:t>Each thread maintains its current state of execution.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900"/>
            </a:pPr>
            <a:r>
              <a:t>Three types of thread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Font typeface="Wingdings"/>
              <a:buChar char="▪"/>
              <a:defRPr sz="2500"/>
            </a:pPr>
            <a:r>
              <a:t>User level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Font typeface="Wingdings"/>
              <a:buChar char="▪"/>
              <a:defRPr sz="2500"/>
            </a:pPr>
            <a:r>
              <a:t>Kernel level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buFont typeface="Wingdings"/>
              <a:buChar char="▪"/>
              <a:defRPr sz="2500"/>
            </a:pPr>
            <a:r>
              <a:t>Hardware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xfrm>
            <a:off x="457200" y="76200"/>
            <a:ext cx="8229600" cy="67056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#include &lt;pthread.h&gt;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#include &lt;stdio.h&gt;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#define NUM_THREADS 5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void *PrintHello(void *threadid) {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int tid;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tid = (int) threadid;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printf("Hello World! It's me, thread: %d!\n", tid);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}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int main (int argc, char *argv[]) {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pthread_t threads[NUM_THREADS];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int rc;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for(int t=0; t&lt;NUM_THREADS; t++){</a:t>
            </a:r>
            <a:endParaRPr sz="2772"/>
          </a:p>
          <a:p>
            <a:pPr lvl="2" marL="226313" indent="678941" defTabSz="905255">
              <a:spcBef>
                <a:spcPts val="300"/>
              </a:spcBef>
              <a:buSzTx/>
              <a:buNone/>
              <a:defRPr sz="1584"/>
            </a:pPr>
            <a:r>
              <a:t>printf("In main: creating thread %d\n", t);</a:t>
            </a:r>
            <a:endParaRPr sz="2376"/>
          </a:p>
          <a:p>
            <a:pPr lvl="2" marL="226313" indent="678941" defTabSz="905255">
              <a:spcBef>
                <a:spcPts val="300"/>
              </a:spcBef>
              <a:buSzTx/>
              <a:buNone/>
              <a:defRPr sz="1584"/>
            </a:pPr>
            <a:r>
              <a:t>rc = </a:t>
            </a:r>
            <a:r>
              <a:rPr>
                <a:solidFill>
                  <a:srgbClr val="00B050"/>
                </a:solidFill>
              </a:rPr>
              <a:t>pthread_create(&amp;threads[t], NULL, PrintHello, (void *)t);</a:t>
            </a:r>
            <a:endParaRPr sz="2376"/>
          </a:p>
          <a:p>
            <a:pPr lvl="2" marL="226313" indent="678941" defTabSz="905255">
              <a:spcBef>
                <a:spcPts val="300"/>
              </a:spcBef>
              <a:buSzTx/>
              <a:buNone/>
              <a:defRPr sz="1584"/>
            </a:pPr>
            <a:r>
              <a:t>if (rc){</a:t>
            </a:r>
            <a:endParaRPr sz="2376"/>
          </a:p>
          <a:p>
            <a:pPr lvl="2" marL="226313" indent="678941" defTabSz="905255">
              <a:spcBef>
                <a:spcPts val="300"/>
              </a:spcBef>
              <a:buSzTx/>
              <a:buNone/>
              <a:defRPr sz="1584"/>
            </a:pPr>
            <a:r>
              <a:t>	printf("ERROR; return code from pthread_create() is %d\n", rc);</a:t>
            </a:r>
            <a:endParaRPr sz="2376"/>
          </a:p>
          <a:p>
            <a:pPr lvl="2" marL="226313" indent="678941" defTabSz="905255">
              <a:spcBef>
                <a:spcPts val="300"/>
              </a:spcBef>
              <a:buSzTx/>
              <a:buNone/>
              <a:defRPr sz="1584"/>
            </a:pPr>
            <a:r>
              <a:t>	exit(-1);</a:t>
            </a:r>
            <a:endParaRPr sz="2376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	}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}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for (int i=0; i&lt;NUM_THREADS; i++)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	</a:t>
            </a:r>
            <a:r>
              <a:rPr>
                <a:solidFill>
                  <a:srgbClr val="00B050"/>
                </a:solidFill>
              </a:rPr>
              <a:t>pthread_join (threads[i], NULL);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return  0;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}</a:t>
            </a:r>
          </a:p>
        </p:txBody>
      </p:sp>
      <p:sp>
        <p:nvSpPr>
          <p:cNvPr id="166" name="Shape 166"/>
          <p:cNvSpPr/>
          <p:nvPr/>
        </p:nvSpPr>
        <p:spPr>
          <a:xfrm>
            <a:off x="5562600" y="5486399"/>
            <a:ext cx="2743200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main() will block until all the threads[i] threads terminate.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4038599" y="5715000"/>
            <a:ext cx="1524001" cy="381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Mutual Exclusion (Mutex)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</a:pPr>
            <a:r>
              <a:t>One of the primary means of implementing </a:t>
            </a:r>
            <a:r>
              <a:rPr>
                <a:solidFill>
                  <a:srgbClr val="00B050"/>
                </a:solidFill>
              </a:rPr>
              <a:t>thread synchronization </a:t>
            </a:r>
            <a:r>
              <a:t>and for protecting shared data when multiple writes occur.</a:t>
            </a:r>
          </a:p>
          <a:p>
            <a:pPr>
              <a:buFont typeface="Wingdings"/>
              <a:buChar char="➢"/>
            </a:pPr>
            <a:r>
              <a:t>A mutex acts like a </a:t>
            </a:r>
            <a:r>
              <a:rPr>
                <a:solidFill>
                  <a:srgbClr val="00B050"/>
                </a:solidFill>
              </a:rPr>
              <a:t>lock</a:t>
            </a:r>
            <a:r>
              <a:t> protecting access to a shared data resource.</a:t>
            </a:r>
          </a:p>
          <a:p>
            <a:pPr>
              <a:buFont typeface="Wingdings"/>
              <a:buChar char="➢"/>
            </a:pPr>
            <a:r>
              <a:t>Only one thread can lock (or own) a mutex variable at any given time.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Routines: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pthread_mutex_init (mutex, attr)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pthread_mutex_destroy (mutex)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pthread_mutex_lock (mutex)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pthread_mutex_unlock (mutex)</a:t>
            </a:r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Mutual Exclusion (Mutex)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pthread_mutex_init (mutex, attr)</a:t>
            </a:r>
            <a:r>
              <a:rPr>
                <a:solidFill>
                  <a:srgbClr val="000000"/>
                </a:solidFill>
              </a:rPr>
              <a:t> initiates the </a:t>
            </a:r>
            <a:r>
              <a:t>mutex</a:t>
            </a:r>
            <a:r>
              <a:rPr>
                <a:solidFill>
                  <a:srgbClr val="000000"/>
                </a:solidFill>
              </a:rPr>
              <a:t> and permits setting mutex object attributes </a:t>
            </a:r>
            <a:r>
              <a:t>attr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pthread_mutex_destroy (mutex) </a:t>
            </a:r>
            <a:r>
              <a:rPr>
                <a:solidFill>
                  <a:srgbClr val="000000"/>
                </a:solidFill>
              </a:rPr>
              <a:t>should be used to free a </a:t>
            </a:r>
            <a:r>
              <a:t>mutex</a:t>
            </a:r>
            <a:r>
              <a:rPr>
                <a:solidFill>
                  <a:srgbClr val="000000"/>
                </a:solidFill>
              </a:rPr>
              <a:t> object which is no longer needed.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Mutual Exclusion (Mutex)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/>
              <a:buChar char="➢"/>
              <a:defRPr sz="2900">
                <a:solidFill>
                  <a:srgbClr val="00B0F0"/>
                </a:solidFill>
              </a:defRPr>
            </a:pPr>
            <a:r>
              <a:t>pthread_mutex_lock (mutex) </a:t>
            </a:r>
            <a:r>
              <a:rPr>
                <a:solidFill>
                  <a:srgbClr val="000000"/>
                </a:solidFill>
              </a:rPr>
              <a:t>routine is used by a thread to acquire a lock on the specified </a:t>
            </a:r>
            <a:r>
              <a:t>mutex</a:t>
            </a:r>
            <a:r>
              <a:rPr>
                <a:solidFill>
                  <a:srgbClr val="000000"/>
                </a:solidFill>
              </a:rPr>
              <a:t> variable. If the mutex is already locked by another thread, this call will block the calling thread until the mutex is unlocked.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/>
              <a:buChar char="➢"/>
              <a:defRPr sz="2900">
                <a:solidFill>
                  <a:srgbClr val="00B0F0"/>
                </a:solidFill>
              </a:defRPr>
            </a:pPr>
            <a:r>
              <a:t>pthread_mutex_unlock (mutex) </a:t>
            </a:r>
            <a:r>
              <a:rPr>
                <a:solidFill>
                  <a:srgbClr val="000000"/>
                </a:solidFill>
              </a:rPr>
              <a:t>will unlock a mutex if called by the owning thread. An error will be returned if: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Font typeface="Wingdings"/>
              <a:buChar char="✓"/>
              <a:defRPr sz="2500"/>
            </a:pPr>
            <a:r>
              <a:t>If the mutex was already unlocked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Font typeface="Wingdings"/>
              <a:buChar char="✓"/>
              <a:defRPr sz="2500"/>
            </a:pPr>
            <a:r>
              <a:t>If the mutex is owned by another thread 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Mutual Exclusion (Mutex)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"/>
          </p:nvPr>
        </p:nvSpPr>
        <p:spPr>
          <a:xfrm>
            <a:off x="457200" y="76200"/>
            <a:ext cx="8229600" cy="67056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#include &lt;pthread.h&gt;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#include &lt;stdio.h&gt;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pthread_mutex_t mutex;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int sum_value;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void *doSum (void *arg) {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int sum = (int) arg;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while(true){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</a:t>
            </a:r>
            <a:r>
              <a:rPr>
                <a:solidFill>
                  <a:srgbClr val="00B050"/>
                </a:solidFill>
              </a:rPr>
              <a:t>pthread_mutex_lock(&amp;mutex);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sum_value += sum;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printf(“After sum in thread %d = %d\n", sum, sum_value);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	</a:t>
            </a:r>
            <a:r>
              <a:rPr>
                <a:solidFill>
                  <a:srgbClr val="00B050"/>
                </a:solidFill>
              </a:rPr>
              <a:t>pthread_mutex_unlock (&amp;mutex);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Sleep(5);}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}</a:t>
            </a:r>
            <a:endParaRPr sz="1979"/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int main (int argc, char *argv[]) {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pthread_t thread1, thread2;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int t1 = 1, t2 = 2;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>
                <a:solidFill>
                  <a:srgbClr val="00B050"/>
                </a:solidFill>
              </a:defRPr>
            </a:pPr>
            <a:r>
              <a:t>pthread_mutex_init(&amp;mutex, NULL);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pthread_create(&amp;thread1, NULL, doSum, (void *)t1);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pthread_create(&amp;thread2, NULL, doSum, (void *)t2);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pthread_join (thread1, NULL);</a:t>
            </a:r>
            <a:endParaRPr sz="2772"/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pthread_join (thread2, NULL);</a:t>
            </a:r>
          </a:p>
          <a:p>
            <a:pPr lvl="1" marL="282892" indent="169735" defTabSz="905255">
              <a:spcBef>
                <a:spcPts val="300"/>
              </a:spcBef>
              <a:buSzTx/>
              <a:buNone/>
              <a:defRPr sz="1584"/>
            </a:pPr>
            <a:r>
              <a:t>return  0;</a:t>
            </a:r>
          </a:p>
          <a:p>
            <a:pPr marL="339470" indent="-339470" defTabSz="905255">
              <a:spcBef>
                <a:spcPts val="300"/>
              </a:spcBef>
              <a:buSzTx/>
              <a:buNone/>
              <a:defRPr sz="1584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</a:pPr>
            <a:r>
              <a:t>permit a limited number of threads to execute a section of the code</a:t>
            </a:r>
          </a:p>
          <a:p>
            <a:pPr>
              <a:buFont typeface="Wingdings"/>
              <a:buChar char="➢"/>
            </a:pPr>
            <a:r>
              <a:t>similar to mutexes</a:t>
            </a:r>
          </a:p>
          <a:p>
            <a:pPr>
              <a:buFont typeface="Wingdings"/>
              <a:buChar char="➢"/>
            </a:pPr>
            <a:r>
              <a:t>should include the </a:t>
            </a:r>
            <a:r>
              <a:rPr>
                <a:solidFill>
                  <a:srgbClr val="00B0F0"/>
                </a:solidFill>
              </a:rPr>
              <a:t>semaphore.h</a:t>
            </a:r>
            <a:r>
              <a:t> header file</a:t>
            </a:r>
          </a:p>
          <a:p>
            <a:pPr>
              <a:buFont typeface="Wingdings"/>
              <a:buChar char="➢"/>
            </a:pPr>
            <a:r>
              <a:t>semaphore functions have </a:t>
            </a:r>
            <a:r>
              <a:rPr>
                <a:solidFill>
                  <a:srgbClr val="00B0F0"/>
                </a:solidFill>
              </a:rPr>
              <a:t>sem_</a:t>
            </a:r>
            <a:r>
              <a:t> prefixes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Routines: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sem_init (sem, pshared, value)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sem_destroy (sem)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sem_wait (sem)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sem_post (sem)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buFont typeface="Wingdings"/>
              <a:buChar char="➢"/>
              <a:defRPr sz="3136">
                <a:solidFill>
                  <a:srgbClr val="00B0F0"/>
                </a:solidFill>
              </a:defRPr>
            </a:pPr>
            <a:r>
              <a:t>sem_init (sem, pshared, value)</a:t>
            </a:r>
            <a:r>
              <a:rPr>
                <a:solidFill>
                  <a:srgbClr val="000000"/>
                </a:solidFill>
              </a:rPr>
              <a:t> initializes a semaphore object pointed to by </a:t>
            </a:r>
            <a:r>
              <a:t>sem</a:t>
            </a:r>
          </a:p>
          <a:p>
            <a:pPr lvl="1" marL="728091" indent="-280035" defTabSz="896111">
              <a:spcBef>
                <a:spcPts val="600"/>
              </a:spcBef>
              <a:buFont typeface="Wingdings"/>
              <a:buChar char="✓"/>
              <a:defRPr sz="2744">
                <a:solidFill>
                  <a:srgbClr val="00B0F0"/>
                </a:solidFill>
              </a:defRPr>
            </a:pPr>
            <a:r>
              <a:t>pshared</a:t>
            </a:r>
            <a:r>
              <a:rPr>
                <a:solidFill>
                  <a:srgbClr val="000000"/>
                </a:solidFill>
              </a:rPr>
              <a:t> is a sharing option; a value of 0 means the semaphore is local to the calling process</a:t>
            </a:r>
          </a:p>
          <a:p>
            <a:pPr lvl="1" marL="728091" indent="-280035" defTabSz="896111">
              <a:spcBef>
                <a:spcPts val="600"/>
              </a:spcBef>
              <a:buFont typeface="Wingdings"/>
              <a:buChar char="✓"/>
              <a:defRPr sz="2744"/>
            </a:pPr>
            <a:r>
              <a:t>gives an initial value </a:t>
            </a:r>
            <a:r>
              <a:rPr>
                <a:solidFill>
                  <a:srgbClr val="00B0F0"/>
                </a:solidFill>
              </a:rPr>
              <a:t>value</a:t>
            </a:r>
            <a:r>
              <a:t> to the semaphore</a:t>
            </a:r>
            <a:endParaRPr>
              <a:solidFill>
                <a:srgbClr val="00B0F0"/>
              </a:solidFill>
            </a:endParaRPr>
          </a:p>
          <a:p>
            <a:pPr marL="336042" indent="-336042" defTabSz="896111">
              <a:buFont typeface="Wingdings"/>
              <a:buChar char="➢"/>
              <a:defRPr sz="3136">
                <a:solidFill>
                  <a:srgbClr val="00B0F0"/>
                </a:solidFill>
              </a:defRPr>
            </a:pPr>
            <a:r>
              <a:t>sem_destroy (sem) </a:t>
            </a:r>
            <a:r>
              <a:rPr>
                <a:solidFill>
                  <a:srgbClr val="000000"/>
                </a:solidFill>
              </a:rPr>
              <a:t>frees the resources allocated to the semaphore </a:t>
            </a:r>
            <a:r>
              <a:t>sem</a:t>
            </a:r>
            <a:r>
              <a:rPr>
                <a:solidFill>
                  <a:srgbClr val="000000"/>
                </a:solidFill>
              </a:rPr>
              <a:t> and this routine is usually called after pthread_join().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sem_wait (sem) </a:t>
            </a:r>
            <a:r>
              <a:rPr>
                <a:solidFill>
                  <a:srgbClr val="000000"/>
                </a:solidFill>
              </a:rPr>
              <a:t>atomically decreases the value of a semaphore </a:t>
            </a:r>
            <a:r>
              <a:t>sem</a:t>
            </a:r>
            <a:r>
              <a:rPr>
                <a:solidFill>
                  <a:srgbClr val="000000"/>
                </a:solidFill>
              </a:rPr>
              <a:t> by 1, if it is negative, the calling process blocks</a:t>
            </a:r>
            <a:endParaRPr>
              <a:solidFill>
                <a:srgbClr val="000000"/>
              </a:solidFill>
            </a:endParaRP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one of the blocked processes wakes up when another process calls sem_post.</a:t>
            </a:r>
          </a:p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sem_post (sem) </a:t>
            </a:r>
            <a:r>
              <a:rPr>
                <a:solidFill>
                  <a:srgbClr val="000000"/>
                </a:solidFill>
              </a:rPr>
              <a:t>atomically increases the value of a semaphore </a:t>
            </a:r>
            <a:r>
              <a:t>sem</a:t>
            </a:r>
            <a:r>
              <a:rPr>
                <a:solidFill>
                  <a:srgbClr val="000000"/>
                </a:solidFill>
              </a:rPr>
              <a:t> by 1.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</a:pPr>
            <a:r>
              <a:t> Threads share same </a:t>
            </a:r>
            <a:r>
              <a:rPr>
                <a:solidFill>
                  <a:srgbClr val="00B050"/>
                </a:solidFill>
              </a:rPr>
              <a:t>address space </a:t>
            </a:r>
            <a:r>
              <a:t>but have their own </a:t>
            </a:r>
            <a:r>
              <a:rPr>
                <a:solidFill>
                  <a:srgbClr val="00B050"/>
                </a:solidFill>
              </a:rPr>
              <a:t>private</a:t>
            </a:r>
            <a:r>
              <a:t> stacks.</a:t>
            </a:r>
          </a:p>
          <a:p>
            <a:pPr>
              <a:buFont typeface="Wingdings"/>
              <a:buChar char="➢"/>
            </a:pPr>
            <a:r>
              <a:t> Thread states: ready, running, waiting (blocked), or terminated.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2362200" y="4724400"/>
            <a:ext cx="1524000" cy="914400"/>
            <a:chOff x="0" y="0"/>
            <a:chExt cx="1524000" cy="914400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278130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Thread 1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4876800" y="5410200"/>
            <a:ext cx="1524000" cy="914400"/>
            <a:chOff x="0" y="0"/>
            <a:chExt cx="1524000" cy="914400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278130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Thread 3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4876800" y="4038600"/>
            <a:ext cx="1524000" cy="914400"/>
            <a:chOff x="0" y="0"/>
            <a:chExt cx="1524000" cy="914400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78130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Thread 2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7162800" y="5410200"/>
            <a:ext cx="1524000" cy="914400"/>
            <a:chOff x="0" y="0"/>
            <a:chExt cx="1524000" cy="914400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278130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Thread 4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3898899" y="4707081"/>
            <a:ext cx="965201" cy="263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3898900" y="5392881"/>
            <a:ext cx="965201" cy="263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6413500" y="5867400"/>
            <a:ext cx="7366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34" name="Group 134"/>
          <p:cNvGrpSpPr/>
          <p:nvPr/>
        </p:nvGrpSpPr>
        <p:grpSpPr>
          <a:xfrm>
            <a:off x="228600" y="4724400"/>
            <a:ext cx="1524000" cy="914400"/>
            <a:chOff x="0" y="0"/>
            <a:chExt cx="1524000" cy="9144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278130"/>
              <a:ext cx="152400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Thread 0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1765299" y="5181600"/>
            <a:ext cx="58420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304800" y="6553200"/>
            <a:ext cx="8610601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1905000" y="6172199"/>
            <a:ext cx="7620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POSIX Thread (Pthread)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buFont typeface="Wingdings"/>
              <a:buChar char="➢"/>
              <a:defRPr sz="3008"/>
            </a:pPr>
            <a:r>
              <a:t>Low-level threading libraries</a:t>
            </a:r>
          </a:p>
          <a:p>
            <a:pPr marL="322325" indent="-322325" defTabSz="859536">
              <a:buFont typeface="Wingdings"/>
              <a:buChar char="➢"/>
              <a:defRPr sz="3008"/>
            </a:pPr>
            <a:r>
              <a:t>Native threading interface for Linux</a:t>
            </a:r>
          </a:p>
          <a:p>
            <a:pPr marL="322325" indent="-322325" defTabSz="859536">
              <a:buFont typeface="Wingdings"/>
              <a:buChar char="➢"/>
              <a:defRPr sz="3008"/>
            </a:pPr>
            <a:r>
              <a:t>C language programming types and procedure calls implemented with a </a:t>
            </a:r>
            <a:r>
              <a:rPr>
                <a:solidFill>
                  <a:srgbClr val="00B0F0"/>
                </a:solidFill>
              </a:rPr>
              <a:t>pthread.h</a:t>
            </a:r>
            <a:r>
              <a:t> header.</a:t>
            </a:r>
          </a:p>
          <a:p>
            <a:pPr marL="322325" indent="-322325" defTabSz="859536">
              <a:buFont typeface="Wingdings"/>
              <a:buChar char="➢"/>
              <a:defRPr sz="3008"/>
            </a:pPr>
            <a:r>
              <a:t>It assumes shared memory.</a:t>
            </a:r>
          </a:p>
          <a:p>
            <a:pPr marL="322325" indent="-322325" defTabSz="859536">
              <a:buFont typeface="Wingdings"/>
              <a:buChar char="➢"/>
              <a:defRPr sz="3008"/>
            </a:pPr>
            <a:r>
              <a:t>To compile with GNU compiler:</a:t>
            </a:r>
          </a:p>
          <a:p>
            <a:pPr lvl="1" marL="698373" indent="-268604" defTabSz="859536">
              <a:spcBef>
                <a:spcPts val="600"/>
              </a:spcBef>
              <a:buFont typeface="Wingdings"/>
              <a:buChar char="▪"/>
              <a:defRPr sz="2632"/>
            </a:pPr>
            <a:r>
              <a:t>gcc/g++ &lt;progname&gt; –lpthread</a:t>
            </a:r>
          </a:p>
          <a:p>
            <a:pPr lvl="1" marL="698373" indent="-268604" defTabSz="859536">
              <a:spcBef>
                <a:spcPts val="600"/>
              </a:spcBef>
              <a:buFont typeface="Wingdings"/>
              <a:buChar char="▪"/>
              <a:defRPr sz="2632"/>
            </a:pPr>
            <a:r>
              <a:t>gcc/g++ -pthread &lt;progname&gt;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Routines: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pthread_create (thread, attr, start_routine, arg)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pthread_join (threadid, status)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pthread_exit (status)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pthread_cancel (thread)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pthread_attr_init (attr)</a:t>
            </a:r>
          </a:p>
          <a:p>
            <a:pPr lvl="1" marL="742950" indent="-285750">
              <a:spcBef>
                <a:spcPts val="600"/>
              </a:spcBef>
              <a:buFont typeface="Wingdings"/>
              <a:buChar char="➢"/>
              <a:defRPr sz="2800">
                <a:solidFill>
                  <a:srgbClr val="00B0F0"/>
                </a:solidFill>
              </a:defRPr>
            </a:pPr>
            <a:r>
              <a:t> pthread_attr_destroy (attr)</a:t>
            </a:r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Pthread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Pthread Management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700">
                <a:solidFill>
                  <a:srgbClr val="00B0F0"/>
                </a:solidFill>
              </a:defRPr>
            </a:pPr>
            <a:r>
              <a:t>pthread_create (thread, attr, start_routine, arg) </a:t>
            </a:r>
            <a:r>
              <a:rPr>
                <a:solidFill>
                  <a:srgbClr val="000000"/>
                </a:solidFill>
              </a:rPr>
              <a:t>creates a new thread and makes it executable. This routine can be called any number of times from anywhere within your code.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solidFill>
                  <a:srgbClr val="00B0F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700"/>
            </a:pPr>
            <a:r>
              <a:t>pthread_create arguments: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300">
                <a:solidFill>
                  <a:srgbClr val="00B0F0"/>
                </a:solidFill>
              </a:defRPr>
            </a:pPr>
            <a:r>
              <a:t>thread:</a:t>
            </a:r>
            <a:r>
              <a:rPr>
                <a:solidFill>
                  <a:srgbClr val="000000"/>
                </a:solidFill>
              </a:rPr>
              <a:t> An unique identifier for the new thread returned by the subroutine. 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300">
                <a:solidFill>
                  <a:srgbClr val="00B0F0"/>
                </a:solidFill>
              </a:defRPr>
            </a:pPr>
            <a:r>
              <a:t>attr:</a:t>
            </a:r>
            <a:r>
              <a:rPr>
                <a:solidFill>
                  <a:srgbClr val="000000"/>
                </a:solidFill>
              </a:rPr>
              <a:t> can be used to set thread attributes. NULL: default, specified only at thread creation time.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300">
                <a:solidFill>
                  <a:srgbClr val="00B0F0"/>
                </a:solidFill>
              </a:defRPr>
            </a:pPr>
            <a:r>
              <a:t>start_routine: </a:t>
            </a:r>
            <a:r>
              <a:rPr>
                <a:solidFill>
                  <a:srgbClr val="000000"/>
                </a:solidFill>
              </a:rPr>
              <a:t>the C routine that the thread will execute once it is created. 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300">
                <a:solidFill>
                  <a:srgbClr val="00B0F0"/>
                </a:solidFill>
              </a:defRPr>
            </a:pPr>
            <a:r>
              <a:t>arg:</a:t>
            </a:r>
            <a:r>
              <a:rPr>
                <a:solidFill>
                  <a:srgbClr val="000000"/>
                </a:solidFill>
              </a:rPr>
              <a:t> A single argument that may be passed to start_routine.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buFont typeface="Wingdings"/>
              <a:buChar char="➢"/>
              <a:defRPr sz="3136">
                <a:solidFill>
                  <a:srgbClr val="00B0F0"/>
                </a:solidFill>
              </a:defRPr>
            </a:pPr>
            <a:r>
              <a:t>pthread_join (threadid, status)</a:t>
            </a:r>
            <a:r>
              <a:rPr>
                <a:solidFill>
                  <a:srgbClr val="000000"/>
                </a:solidFill>
              </a:rPr>
              <a:t> accomplishes synchronization between threads.</a:t>
            </a:r>
            <a:endParaRPr>
              <a:solidFill>
                <a:srgbClr val="000000"/>
              </a:solidFill>
            </a:endParaRPr>
          </a:p>
          <a:p>
            <a:pPr marL="336042" indent="-336042" defTabSz="896111">
              <a:lnSpc>
                <a:spcPct val="90000"/>
              </a:lnSpc>
              <a:buFont typeface="Wingdings"/>
              <a:buChar char="➢"/>
              <a:defRPr sz="3136">
                <a:solidFill>
                  <a:srgbClr val="00B0F0"/>
                </a:solidFill>
              </a:defRPr>
            </a:pPr>
            <a:r>
              <a:t>pthread_join(threadid, status)</a:t>
            </a:r>
            <a:r>
              <a:rPr>
                <a:solidFill>
                  <a:srgbClr val="000000"/>
                </a:solidFill>
              </a:rPr>
              <a:t> subroutine blocks the calling thread until the specified </a:t>
            </a:r>
            <a:r>
              <a:t>threadid</a:t>
            </a:r>
            <a:r>
              <a:rPr>
                <a:solidFill>
                  <a:srgbClr val="000000"/>
                </a:solidFill>
              </a:rPr>
              <a:t> thread terminates. </a:t>
            </a:r>
            <a:endParaRPr>
              <a:solidFill>
                <a:srgbClr val="000000"/>
              </a:solidFill>
            </a:endParaRPr>
          </a:p>
          <a:p>
            <a:pPr marL="336042" indent="-336042" defTabSz="896111">
              <a:lnSpc>
                <a:spcPct val="90000"/>
              </a:lnSpc>
              <a:buFont typeface="Wingdings"/>
              <a:buChar char="➢"/>
              <a:defRPr sz="3136"/>
            </a:pPr>
            <a:r>
              <a:t>The programmer is able to obtain the target thread’s termination return </a:t>
            </a:r>
            <a:r>
              <a:rPr>
                <a:solidFill>
                  <a:srgbClr val="00B0F0"/>
                </a:solidFill>
              </a:rPr>
              <a:t>status</a:t>
            </a:r>
            <a:r>
              <a:t> if it was specified in the target thread’s call to pthread_exit(). </a:t>
            </a:r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Pthread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Pthread Management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813">
                <a:solidFill>
                  <a:srgbClr val="00B0F0"/>
                </a:solidFill>
              </a:defRPr>
            </a:pPr>
            <a:r>
              <a:t>pthread_exit (status) </a:t>
            </a:r>
            <a:r>
              <a:rPr>
                <a:solidFill>
                  <a:srgbClr val="000000"/>
                </a:solidFill>
              </a:rPr>
              <a:t>allows the programmer to specify an optional termination </a:t>
            </a:r>
            <a:r>
              <a:t>status</a:t>
            </a:r>
            <a:r>
              <a:rPr>
                <a:solidFill>
                  <a:srgbClr val="000000"/>
                </a:solidFill>
              </a:rPr>
              <a:t> parameter. If any file is open inside the thread, it will remain after the thread termination.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1649"/>
            </a:pP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Font typeface="Wingdings"/>
              <a:buChar char="➢"/>
              <a:defRPr sz="2813"/>
            </a:pPr>
            <a:r>
              <a:t>A thread may be terminated: </a:t>
            </a:r>
          </a:p>
          <a:p>
            <a:pPr lvl="1" marL="720661" indent="-277177" defTabSz="886968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425"/>
            </a:pPr>
            <a:r>
              <a:t>The thread returns normally from its starting routine. </a:t>
            </a:r>
          </a:p>
          <a:p>
            <a:pPr lvl="1" marL="720661" indent="-277177" defTabSz="886968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425"/>
            </a:pPr>
            <a:r>
              <a:t>The thread makes a call to the pthread_exit subroutine.</a:t>
            </a:r>
          </a:p>
          <a:p>
            <a:pPr lvl="1" marL="720661" indent="-277177" defTabSz="886968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425"/>
            </a:pPr>
            <a:r>
              <a:t>The thread is canceled by another thread via the </a:t>
            </a:r>
            <a:r>
              <a:rPr>
                <a:solidFill>
                  <a:srgbClr val="00B0F0"/>
                </a:solidFill>
              </a:rPr>
              <a:t>pthread_cancel </a:t>
            </a:r>
            <a:r>
              <a:t>routine. </a:t>
            </a:r>
          </a:p>
          <a:p>
            <a:pPr lvl="1" marL="720661" indent="-277177" defTabSz="886968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425"/>
            </a:pPr>
            <a:r>
              <a:t>The entire process is terminated due to a call to exit() .</a:t>
            </a:r>
          </a:p>
          <a:p>
            <a:pPr lvl="1" marL="720661" indent="-277177" defTabSz="886968">
              <a:lnSpc>
                <a:spcPct val="80000"/>
              </a:lnSpc>
              <a:spcBef>
                <a:spcPts val="500"/>
              </a:spcBef>
              <a:buFont typeface="Wingdings"/>
              <a:buChar char="✓"/>
              <a:defRPr sz="2425"/>
            </a:pPr>
            <a:r>
              <a:t>If main() finishes first.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Pthread Management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pthread_cancel (thread)</a:t>
            </a:r>
            <a:r>
              <a:rPr>
                <a:solidFill>
                  <a:srgbClr val="000000"/>
                </a:solidFill>
              </a:rPr>
              <a:t> cancels the specified thread.</a:t>
            </a:r>
            <a:endParaRPr>
              <a:solidFill>
                <a:srgbClr val="000000"/>
              </a:solidFill>
            </a:endParaRPr>
          </a:p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pthread_attr_init (thread)</a:t>
            </a:r>
            <a:r>
              <a:rPr>
                <a:solidFill>
                  <a:srgbClr val="000000"/>
                </a:solidFill>
              </a:rPr>
              <a:t> allows to initialize the attribute thread.</a:t>
            </a:r>
            <a:endParaRPr>
              <a:solidFill>
                <a:srgbClr val="000000"/>
              </a:solidFill>
            </a:endParaRPr>
          </a:p>
          <a:p>
            <a:pPr>
              <a:buFont typeface="Wingdings"/>
              <a:buChar char="➢"/>
              <a:defRPr>
                <a:solidFill>
                  <a:srgbClr val="00B0F0"/>
                </a:solidFill>
              </a:defRPr>
            </a:pPr>
            <a:r>
              <a:t>pthread_attr_destroy (thread)</a:t>
            </a:r>
            <a:r>
              <a:rPr>
                <a:solidFill>
                  <a:srgbClr val="000000"/>
                </a:solidFill>
              </a:rPr>
              <a:t> allows to free library resources used by the attribute.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xfrm>
            <a:off x="457200" y="228600"/>
            <a:ext cx="8229600" cy="6629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B050"/>
                </a:solidFill>
              </a:defRPr>
            </a:pPr>
            <a:r>
              <a:t>#include &lt;pthread.h&gt;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#define NUM_THREADS 5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void *PrintHello(void *threadid) {</a:t>
            </a:r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int tid;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tid = (int) threadid;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printf("Hello World! It's me, thread: %d!\n", tid);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B050"/>
                </a:solidFill>
              </a:defRPr>
            </a:pPr>
            <a:r>
              <a:t>pthread_exit(NULL);</a:t>
            </a:r>
            <a:endParaRPr sz="1500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int main (int argc, char *argv[]) {</a:t>
            </a:r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B050"/>
                </a:solidFill>
              </a:defRPr>
            </a:pPr>
            <a:r>
              <a:t>pthread_t threads[NUM_THREADS];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int rc;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for(int t=0; t&lt;NUM_THREADS; t++){</a:t>
            </a:r>
            <a:endParaRPr sz="1500"/>
          </a:p>
          <a:p>
            <a:pPr lvl="2" marL="228600" indent="6858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printf("In main: creating thread %d\n", t);</a:t>
            </a:r>
            <a:endParaRPr sz="1300"/>
          </a:p>
          <a:p>
            <a:pPr lvl="2" marL="228600" indent="6858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rc = </a:t>
            </a:r>
            <a:r>
              <a:rPr>
                <a:solidFill>
                  <a:srgbClr val="00B050"/>
                </a:solidFill>
              </a:rPr>
              <a:t>pthread_create(&amp;threads[t], NULL, PrintHello, (void *)t);</a:t>
            </a:r>
            <a:endParaRPr sz="1300"/>
          </a:p>
          <a:p>
            <a:pPr lvl="2" marL="228600" indent="6858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if (rc){</a:t>
            </a:r>
            <a:endParaRPr sz="1300"/>
          </a:p>
          <a:p>
            <a:pPr lvl="2" marL="228600" indent="6858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printf("ERROR; return code from pthread_create() is %d\n", rc);</a:t>
            </a:r>
            <a:endParaRPr sz="1300"/>
          </a:p>
          <a:p>
            <a:pPr lvl="2" marL="228600" indent="68580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exit(-1);</a:t>
            </a:r>
            <a:endParaRPr sz="13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}</a:t>
            </a:r>
            <a:endParaRPr sz="33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}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00B050"/>
                </a:solidFill>
              </a:defRPr>
            </a:pPr>
            <a:r>
              <a:t>pthread_exit(NULL);</a:t>
            </a:r>
            <a:endParaRPr sz="1500"/>
          </a:p>
          <a:p>
            <a:pPr lvl="1" marL="285750" indent="17145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return  0;</a:t>
            </a:r>
            <a:endParaRPr sz="1500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62" name="Shape 162"/>
          <p:cNvSpPr/>
          <p:nvPr/>
        </p:nvSpPr>
        <p:spPr>
          <a:xfrm>
            <a:off x="4394200" y="5137809"/>
            <a:ext cx="3962400" cy="1564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By having main() explicitly call</a:t>
            </a:r>
          </a:p>
          <a:p>
            <a:pPr>
              <a:defRPr sz="1600"/>
            </a:pPr>
            <a:r>
              <a:t>pthread_exit() as the last thing it does,</a:t>
            </a:r>
          </a:p>
          <a:p>
            <a:pPr>
              <a:defRPr sz="1600"/>
            </a:pPr>
            <a:r>
              <a:t>main() will block and be kept alive to support</a:t>
            </a:r>
          </a:p>
          <a:p>
            <a:pPr>
              <a:defRPr sz="1600"/>
            </a:pPr>
            <a:r>
              <a:t>the threads it created until they are done.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2895599" y="5715000"/>
            <a:ext cx="1524001" cy="3810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