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3" r:id="rId3"/>
    <p:sldId id="305" r:id="rId4"/>
    <p:sldId id="282" r:id="rId5"/>
    <p:sldId id="308" r:id="rId6"/>
    <p:sldId id="306" r:id="rId7"/>
    <p:sldId id="261" r:id="rId8"/>
    <p:sldId id="257" r:id="rId9"/>
    <p:sldId id="297" r:id="rId10"/>
    <p:sldId id="298" r:id="rId11"/>
    <p:sldId id="299" r:id="rId12"/>
    <p:sldId id="300" r:id="rId13"/>
    <p:sldId id="262" r:id="rId14"/>
    <p:sldId id="301" r:id="rId15"/>
    <p:sldId id="307" r:id="rId16"/>
    <p:sldId id="26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Montserrat" pitchFamily="2" charset="0"/>
      <p:regular r:id="rId29"/>
      <p:bold r:id="rId30"/>
      <p:italic r:id="rId31"/>
      <p:boldItalic r:id="rId32"/>
    </p:embeddedFont>
    <p:embeddedFont>
      <p:font typeface="Montserrat Medium" pitchFamily="2" charset="0"/>
      <p:regular r:id="rId33"/>
      <p:bold r:id="rId34"/>
      <p:italic r:id="rId35"/>
      <p:boldItalic r:id="rId36"/>
    </p:embeddedFont>
    <p:embeddedFont>
      <p:font typeface="Nunito" panose="020B0604020202020204" charset="0"/>
      <p:regular r:id="rId37"/>
      <p:bold r:id="rId38"/>
      <p:italic r:id="rId39"/>
      <p:boldItalic r:id="rId40"/>
    </p:embeddedFont>
    <p:embeddedFont>
      <p:font typeface="Tahoma" panose="020B0604030504040204" pitchFamily="3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1530FB-CBC2-4B30-BA06-AF61E5528AF5}">
  <a:tblStyle styleId="{9F1530FB-CBC2-4B30-BA06-AF61E5528A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tableStyles" Target="tableStyles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OPMAN\A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baseline="0" dirty="0">
                <a:solidFill>
                  <a:schemeClr val="tx1"/>
                </a:solidFill>
                <a:effectLst/>
                <a:latin typeface="Lato" panose="020B0604020202020204" charset="0"/>
              </a:rPr>
              <a:t>Fig 1: Respondents (authors’ self constructed)</a:t>
            </a:r>
            <a:endParaRPr lang="en-US" sz="1100" b="0" dirty="0">
              <a:solidFill>
                <a:schemeClr val="tx1"/>
              </a:solidFill>
              <a:latin typeface="Lato" panose="020B0604020202020204" charset="0"/>
            </a:endParaRPr>
          </a:p>
        </c:rich>
      </c:tx>
      <c:layout>
        <c:manualLayout>
          <c:xMode val="edge"/>
          <c:yMode val="edge"/>
          <c:x val="0.13331749479590912"/>
          <c:y val="0.114428760963273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45-4619-99B8-094F68BCC02C}"/>
              </c:ext>
            </c:extLst>
          </c:dPt>
          <c:dPt>
            <c:idx val="1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45-4619-99B8-094F68BCC02C}"/>
              </c:ext>
            </c:extLst>
          </c:dPt>
          <c:dPt>
            <c:idx val="2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45-4619-99B8-094F68BCC02C}"/>
              </c:ext>
            </c:extLst>
          </c:dPt>
          <c:dPt>
            <c:idx val="3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45-4619-99B8-094F68BCC02C}"/>
              </c:ext>
            </c:extLst>
          </c:dPt>
          <c:dLbls>
            <c:dLbl>
              <c:idx val="0"/>
              <c:layout>
                <c:manualLayout>
                  <c:x val="-0.17183669210888869"/>
                  <c:y val="-8.5596317255992301E-4"/>
                </c:manualLayout>
              </c:layout>
              <c:tx>
                <c:rich>
                  <a:bodyPr/>
                  <a:lstStyle/>
                  <a:p>
                    <a:fld id="{EF2C65D4-1DAA-4237-8455-BD798F7132BF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CE44217C-908F-4600-8024-8A871154A8B1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F45-4619-99B8-094F68BCC02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dirty="0">
                        <a:solidFill>
                          <a:schemeClr val="tx2"/>
                        </a:solidFill>
                      </a:rPr>
                      <a:t>Pharmacists
</a:t>
                    </a:r>
                    <a:fld id="{FDAF0DBD-CF3C-42EB-B534-053F487E7B2B}" type="PERCENTAGE">
                      <a:rPr lang="en-US" baseline="0">
                        <a:solidFill>
                          <a:schemeClr val="tx2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tx2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F45-4619-99B8-094F68BCC02C}"/>
                </c:ext>
              </c:extLst>
            </c:dLbl>
            <c:dLbl>
              <c:idx val="2"/>
              <c:layout>
                <c:manualLayout>
                  <c:x val="0.16671405657626129"/>
                  <c:y val="0.1546590300735903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Professors</a:t>
                    </a:r>
                    <a:r>
                      <a:rPr lang="en-US" baseline="0" dirty="0"/>
                      <a:t>
</a:t>
                    </a:r>
                    <a:fld id="{D96D5379-B366-4ABD-B7B9-378422A15B64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F45-4619-99B8-094F68BCC0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Doctors</c:v>
                </c:pt>
                <c:pt idx="1">
                  <c:v>Pharamcists</c:v>
                </c:pt>
                <c:pt idx="2">
                  <c:v>Profesors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</c:v>
                </c:pt>
                <c:pt idx="1">
                  <c:v>4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45-4619-99B8-094F68BCC02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Closeness Factor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462668816039986E-17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2C2-42A8-857B-06D268563A1B}"/>
                </c:ext>
              </c:extLst>
            </c:dLbl>
            <c:dLbl>
              <c:idx val="3"/>
              <c:layout>
                <c:manualLayout>
                  <c:x val="-5.0925337632079971E-17"/>
                  <c:y val="1.38888888888888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C2-42A8-857B-06D268563A1B}"/>
                </c:ext>
              </c:extLst>
            </c:dLbl>
            <c:dLbl>
              <c:idx val="6"/>
              <c:layout>
                <c:manualLayout>
                  <c:x val="-5.5555555555556572E-3"/>
                  <c:y val="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2C2-42A8-857B-06D268563A1B}"/>
                </c:ext>
              </c:extLst>
            </c:dLbl>
            <c:dLbl>
              <c:idx val="9"/>
              <c:layout>
                <c:manualLayout>
                  <c:x val="0"/>
                  <c:y val="2.31481481481481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C2-42A8-857B-06D268563A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Sheet1!$A$160:$L$160</c:f>
              <c:strCache>
                <c:ptCount val="10"/>
                <c:pt idx="0">
                  <c:v>A1</c:v>
                </c:pt>
                <c:pt idx="3">
                  <c:v>A2</c:v>
                </c:pt>
                <c:pt idx="6">
                  <c:v>A3</c:v>
                </c:pt>
                <c:pt idx="9">
                  <c:v>A4</c:v>
                </c:pt>
              </c:strCache>
            </c:strRef>
          </c:cat>
          <c:val>
            <c:numRef>
              <c:f>Sheet1!$A$161:$L$161</c:f>
              <c:numCache>
                <c:formatCode>General</c:formatCode>
                <c:ptCount val="12"/>
                <c:pt idx="0" formatCode="0.00">
                  <c:v>0.32360097164106294</c:v>
                </c:pt>
                <c:pt idx="3" formatCode="0.00">
                  <c:v>0.51771537609009588</c:v>
                </c:pt>
                <c:pt idx="6" formatCode="0.00">
                  <c:v>0.55622745086594183</c:v>
                </c:pt>
                <c:pt idx="9" formatCode="0.00">
                  <c:v>0.56516985907572048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C2-42A8-857B-06D268563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994544"/>
        <c:axId val="401988968"/>
      </c:barChart>
      <c:catAx>
        <c:axId val="40199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Alternatives</a:t>
                </a:r>
              </a:p>
            </c:rich>
          </c:tx>
          <c:layout>
            <c:manualLayout>
              <c:xMode val="edge"/>
              <c:yMode val="edge"/>
              <c:x val="0.43065857392825896"/>
              <c:y val="0.874050743657042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1988968"/>
        <c:crosses val="autoZero"/>
        <c:auto val="1"/>
        <c:lblAlgn val="ctr"/>
        <c:lblOffset val="100"/>
        <c:noMultiLvlLbl val="0"/>
      </c:catAx>
      <c:valAx>
        <c:axId val="40198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Closeness</a:t>
                </a:r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Factor (CC)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199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dirty="0">
                <a:solidFill>
                  <a:schemeClr val="tx1"/>
                </a:solidFill>
                <a:effectLst/>
                <a:latin typeface="Lato" panose="020B0604020202020204" charset="0"/>
              </a:rPr>
              <a:t>Fig 4: Patients’ Response</a:t>
            </a:r>
            <a:endParaRPr lang="en-US" sz="1400" dirty="0">
              <a:solidFill>
                <a:schemeClr val="tx1"/>
              </a:solidFill>
              <a:effectLst/>
              <a:latin typeface="Lato" panose="020B0604020202020204" charset="0"/>
            </a:endParaRPr>
          </a:p>
        </c:rich>
      </c:tx>
      <c:layout>
        <c:manualLayout>
          <c:xMode val="edge"/>
          <c:yMode val="edge"/>
          <c:x val="0.22781363652413403"/>
          <c:y val="8.63309352517985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Patients' Response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F3-40EC-91B7-F1B8A36797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F3-40EC-91B7-F1B8A36797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F3-40EC-91B7-F1B8A367979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F3-40EC-91B7-F1B8A367979D}"/>
              </c:ext>
            </c:extLst>
          </c:dPt>
          <c:cat>
            <c:strRef>
              <c:f>Sheet1!$A$2:$A$5</c:f>
              <c:strCache>
                <c:ptCount val="2"/>
                <c:pt idx="0">
                  <c:v>Satisfied</c:v>
                </c:pt>
                <c:pt idx="1">
                  <c:v>Unsatisfied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232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F3-40EC-91B7-F1B8A3679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0C8977-32D4-4A3D-89B1-8BA52CE556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BF586-A654-4A5B-AF41-33DA4593EF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BDDD7-5A9E-4ED3-AD64-92AD53C0F93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1297A-9E17-497A-9898-27A0D6D748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F6FD6-A41D-461D-A57C-5901B8933F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7950D-1B47-403D-B6B3-7B42F839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166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c029a1f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9c029a1f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c029a1f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c029a1f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619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c029a1f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c029a1f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30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c029a1f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c029a1f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018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c029a1faf_0_7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c029a1faf_0_7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c029a1f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c029a1f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39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c029a1f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c029a1f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413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1ebed5b8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1ebed5b8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c029a1f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c029a1f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c029a1f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c029a1f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86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ga1ebed5b85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0" name="Google Shape;2600;ga1ebed5b85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ga1ebed5b85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0" name="Google Shape;2600;ga1ebed5b85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30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c029a1f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c029a1f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44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c029a1faf_0_5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9c029a1faf_0_5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c029a1f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c029a1f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c029a1f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c029a1f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75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1252" y="1467375"/>
            <a:ext cx="3955500" cy="17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1359" y="3169875"/>
            <a:ext cx="2198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707525"/>
            <a:ext cx="5385788" cy="435917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4677" y="-236317"/>
            <a:ext cx="2255500" cy="754675"/>
          </a:xfrm>
          <a:custGeom>
            <a:avLst/>
            <a:gdLst/>
            <a:ahLst/>
            <a:cxnLst/>
            <a:rect l="l" t="t" r="r" b="b"/>
            <a:pathLst>
              <a:path w="90220" h="30187" extrusionOk="0">
                <a:moveTo>
                  <a:pt x="89445" y="775"/>
                </a:moveTo>
                <a:lnTo>
                  <a:pt x="89445" y="29412"/>
                </a:lnTo>
                <a:lnTo>
                  <a:pt x="774" y="29412"/>
                </a:lnTo>
                <a:lnTo>
                  <a:pt x="774" y="775"/>
                </a:lnTo>
                <a:close/>
                <a:moveTo>
                  <a:pt x="0" y="1"/>
                </a:moveTo>
                <a:lnTo>
                  <a:pt x="0" y="30186"/>
                </a:lnTo>
                <a:lnTo>
                  <a:pt x="90219" y="30186"/>
                </a:lnTo>
                <a:lnTo>
                  <a:pt x="90219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3628328" y="4535472"/>
            <a:ext cx="749495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57927" y="320008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4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/>
          <p:nvPr/>
        </p:nvSpPr>
        <p:spPr>
          <a:xfrm>
            <a:off x="0" y="4707525"/>
            <a:ext cx="5385788" cy="435917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734677" y="-236317"/>
            <a:ext cx="2255500" cy="754675"/>
          </a:xfrm>
          <a:custGeom>
            <a:avLst/>
            <a:gdLst/>
            <a:ahLst/>
            <a:cxnLst/>
            <a:rect l="l" t="t" r="r" b="b"/>
            <a:pathLst>
              <a:path w="90220" h="30187" extrusionOk="0">
                <a:moveTo>
                  <a:pt x="89445" y="775"/>
                </a:moveTo>
                <a:lnTo>
                  <a:pt x="89445" y="29412"/>
                </a:lnTo>
                <a:lnTo>
                  <a:pt x="774" y="29412"/>
                </a:lnTo>
                <a:lnTo>
                  <a:pt x="774" y="775"/>
                </a:lnTo>
                <a:close/>
                <a:moveTo>
                  <a:pt x="0" y="1"/>
                </a:moveTo>
                <a:lnTo>
                  <a:pt x="0" y="30186"/>
                </a:lnTo>
                <a:lnTo>
                  <a:pt x="90219" y="30186"/>
                </a:lnTo>
                <a:lnTo>
                  <a:pt x="90219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 rot="5400000">
            <a:off x="3628328" y="4535472"/>
            <a:ext cx="749495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357927" y="320008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4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/>
          <p:nvPr/>
        </p:nvSpPr>
        <p:spPr>
          <a:xfrm>
            <a:off x="8552575" y="7100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-676600" y="3404363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"/>
          <p:cNvSpPr/>
          <p:nvPr/>
        </p:nvSpPr>
        <p:spPr>
          <a:xfrm>
            <a:off x="3902363" y="49256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0"/>
          <p:cNvSpPr/>
          <p:nvPr/>
        </p:nvSpPr>
        <p:spPr>
          <a:xfrm rot="5400000">
            <a:off x="88783" y="32477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4_1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/>
          <p:nvPr/>
        </p:nvSpPr>
        <p:spPr>
          <a:xfrm>
            <a:off x="7527327" y="31275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1"/>
          <p:cNvSpPr/>
          <p:nvPr/>
        </p:nvSpPr>
        <p:spPr>
          <a:xfrm>
            <a:off x="8552575" y="-2063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1"/>
          <p:cNvSpPr/>
          <p:nvPr/>
        </p:nvSpPr>
        <p:spPr>
          <a:xfrm>
            <a:off x="6454752" y="474070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1"/>
          <p:cNvSpPr/>
          <p:nvPr/>
        </p:nvSpPr>
        <p:spPr>
          <a:xfrm rot="5400000">
            <a:off x="-167273" y="217185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-629275" y="24583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5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250" y="3184675"/>
            <a:ext cx="27624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548498" y="4287850"/>
            <a:ext cx="1137093" cy="855652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5400000">
            <a:off x="3934813" y="264738"/>
            <a:ext cx="632233" cy="645825"/>
          </a:xfrm>
          <a:custGeom>
            <a:avLst/>
            <a:gdLst/>
            <a:ahLst/>
            <a:cxnLst/>
            <a:rect l="l" t="t" r="r" b="b"/>
            <a:pathLst>
              <a:path w="66903" h="25833" extrusionOk="0">
                <a:moveTo>
                  <a:pt x="1" y="1"/>
                </a:moveTo>
                <a:lnTo>
                  <a:pt x="1" y="25833"/>
                </a:lnTo>
                <a:lnTo>
                  <a:pt x="66903" y="25833"/>
                </a:lnTo>
                <a:lnTo>
                  <a:pt x="66903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3453992" y="-703117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8601600" y="-388717"/>
            <a:ext cx="1192450" cy="1390775"/>
          </a:xfrm>
          <a:custGeom>
            <a:avLst/>
            <a:gdLst/>
            <a:ahLst/>
            <a:cxnLst/>
            <a:rect l="l" t="t" r="r" b="b"/>
            <a:pathLst>
              <a:path w="47698" h="55631" extrusionOk="0">
                <a:moveTo>
                  <a:pt x="46876" y="774"/>
                </a:moveTo>
                <a:lnTo>
                  <a:pt x="46876" y="54809"/>
                </a:lnTo>
                <a:lnTo>
                  <a:pt x="774" y="54809"/>
                </a:lnTo>
                <a:lnTo>
                  <a:pt x="774" y="774"/>
                </a:lnTo>
                <a:close/>
                <a:moveTo>
                  <a:pt x="0" y="0"/>
                </a:moveTo>
                <a:lnTo>
                  <a:pt x="0" y="55631"/>
                </a:lnTo>
                <a:lnTo>
                  <a:pt x="47698" y="55631"/>
                </a:lnTo>
                <a:lnTo>
                  <a:pt x="47698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35275" y="4358425"/>
            <a:ext cx="632233" cy="645825"/>
          </a:xfrm>
          <a:custGeom>
            <a:avLst/>
            <a:gdLst/>
            <a:ahLst/>
            <a:cxnLst/>
            <a:rect l="l" t="t" r="r" b="b"/>
            <a:pathLst>
              <a:path w="66903" h="25833" extrusionOk="0">
                <a:moveTo>
                  <a:pt x="1" y="1"/>
                </a:moveTo>
                <a:lnTo>
                  <a:pt x="1" y="25833"/>
                </a:lnTo>
                <a:lnTo>
                  <a:pt x="66903" y="25833"/>
                </a:lnTo>
                <a:lnTo>
                  <a:pt x="66903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639600" y="418602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828825" y="-662575"/>
            <a:ext cx="1107600" cy="110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973550" y="2647950"/>
            <a:ext cx="21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1973550" y="3098175"/>
            <a:ext cx="21489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5021550" y="2647950"/>
            <a:ext cx="21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5021550" y="3098175"/>
            <a:ext cx="21489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552575" y="7100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-676600" y="3404363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3902363" y="49256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88783" y="32477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059150" y="1640700"/>
            <a:ext cx="5025600" cy="18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3902375" y="4865455"/>
            <a:ext cx="1339269" cy="277999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 flipH="1">
            <a:off x="8627950" y="1349863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 flipH="1">
            <a:off x="-676600" y="18952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5400000" flipH="1">
            <a:off x="88783" y="2927496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3902375" y="5"/>
            <a:ext cx="1339269" cy="277999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324691" y="1091725"/>
            <a:ext cx="4494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563350" y="2972125"/>
            <a:ext cx="4017300" cy="8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3902363" y="49256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 rot="10800000" flipH="1">
            <a:off x="8627950" y="40665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10800000" flipH="1">
            <a:off x="-676600" y="18952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 flipH="1">
            <a:off x="88783" y="2927496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827222"/>
            <a:ext cx="8520600" cy="9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967700" y="2936125"/>
            <a:ext cx="52086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552575" y="7100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-676600" y="3404363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3737738" y="-56760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5400000">
            <a:off x="88783" y="32477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200" y="1198435"/>
            <a:ext cx="82296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>
            <a:lvl1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200"/>
            </a:lvl1pPr>
            <a:lvl2pPr marL="914400" lvl="1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2pPr>
            <a:lvl3pPr marL="1371600" lvl="2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3pPr>
            <a:lvl4pPr marL="1828800" lvl="3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4pPr>
            <a:lvl5pPr marL="2286000" lvl="4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5pPr>
            <a:lvl6pPr marL="2743200" lvl="5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6pPr>
            <a:lvl7pPr marL="3200400" lvl="6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7pPr>
            <a:lvl8pPr marL="3657600" lvl="7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8pPr>
            <a:lvl9pPr marL="4114800" lvl="8" indent="-298450" algn="l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457200" y="4732020"/>
            <a:ext cx="2130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3118104" y="4732020"/>
            <a:ext cx="2898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85" r:id="rId10"/>
    <p:sldLayoutId id="2147483686" r:id="rId11"/>
    <p:sldLayoutId id="2147483687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>
            <a:spLocks noGrp="1"/>
          </p:cNvSpPr>
          <p:nvPr>
            <p:ph type="subTitle" idx="1"/>
          </p:nvPr>
        </p:nvSpPr>
        <p:spPr>
          <a:xfrm>
            <a:off x="284018" y="3707425"/>
            <a:ext cx="3512127" cy="556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Sheikh Abdul Majid</a:t>
            </a:r>
          </a:p>
        </p:txBody>
      </p:sp>
      <p:sp>
        <p:nvSpPr>
          <p:cNvPr id="359" name="Google Shape;359;p46"/>
          <p:cNvSpPr txBox="1">
            <a:spLocks noGrp="1"/>
          </p:cNvSpPr>
          <p:nvPr>
            <p:ph type="ctrTitle"/>
          </p:nvPr>
        </p:nvSpPr>
        <p:spPr>
          <a:xfrm>
            <a:off x="284018" y="985404"/>
            <a:ext cx="5652654" cy="1965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000" b="1" dirty="0">
                <a:solidFill>
                  <a:schemeClr val="dk2"/>
                </a:solidFill>
                <a:ea typeface="Montserrat"/>
                <a:cs typeface="Montserrat"/>
              </a:rPr>
              <a:t>Innovation Management in Healthcare for Developing Countries</a:t>
            </a:r>
            <a:endParaRPr sz="30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44171C-7FFE-4E25-8118-6D9EE488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345" y="29442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7"/>
          <p:cNvSpPr txBox="1">
            <a:spLocks noGrp="1"/>
          </p:cNvSpPr>
          <p:nvPr>
            <p:ph type="body" idx="1"/>
          </p:nvPr>
        </p:nvSpPr>
        <p:spPr>
          <a:xfrm>
            <a:off x="311700" y="1735205"/>
            <a:ext cx="3932640" cy="1838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BF9771-E66D-43B6-8033-9C331CD3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19464"/>
              </p:ext>
            </p:extLst>
          </p:nvPr>
        </p:nvGraphicFramePr>
        <p:xfrm>
          <a:off x="6096900" y="1293675"/>
          <a:ext cx="2551800" cy="14687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30499">
                  <a:extLst>
                    <a:ext uri="{9D8B030D-6E8A-4147-A177-3AD203B41FA5}">
                      <a16:colId xmlns:a16="http://schemas.microsoft.com/office/drawing/2014/main" val="397393919"/>
                    </a:ext>
                  </a:extLst>
                </a:gridCol>
                <a:gridCol w="273767">
                  <a:extLst>
                    <a:ext uri="{9D8B030D-6E8A-4147-A177-3AD203B41FA5}">
                      <a16:colId xmlns:a16="http://schemas.microsoft.com/office/drawing/2014/main" val="2718806375"/>
                    </a:ext>
                  </a:extLst>
                </a:gridCol>
                <a:gridCol w="273767">
                  <a:extLst>
                    <a:ext uri="{9D8B030D-6E8A-4147-A177-3AD203B41FA5}">
                      <a16:colId xmlns:a16="http://schemas.microsoft.com/office/drawing/2014/main" val="32843177"/>
                    </a:ext>
                  </a:extLst>
                </a:gridCol>
                <a:gridCol w="273767">
                  <a:extLst>
                    <a:ext uri="{9D8B030D-6E8A-4147-A177-3AD203B41FA5}">
                      <a16:colId xmlns:a16="http://schemas.microsoft.com/office/drawing/2014/main" val="568201552"/>
                    </a:ext>
                  </a:extLst>
                </a:gridCol>
              </a:tblGrid>
              <a:tr h="21812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Likert Scale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63843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Very High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494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0399310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Medium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2037648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994623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Very Low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958314"/>
                  </a:ext>
                </a:extLst>
              </a:tr>
            </a:tbl>
          </a:graphicData>
        </a:graphic>
      </p:graphicFrame>
      <p:sp>
        <p:nvSpPr>
          <p:cNvPr id="8" name="Google Shape;365;p47">
            <a:extLst>
              <a:ext uri="{FF2B5EF4-FFF2-40B4-BE49-F238E27FC236}">
                <a16:creationId xmlns:a16="http://schemas.microsoft.com/office/drawing/2014/main" id="{5211117E-AA70-46AA-8468-F9A1EC15D4F2}"/>
              </a:ext>
            </a:extLst>
          </p:cNvPr>
          <p:cNvSpPr txBox="1">
            <a:spLocks/>
          </p:cNvSpPr>
          <p:nvPr/>
        </p:nvSpPr>
        <p:spPr>
          <a:xfrm>
            <a:off x="311700" y="1677613"/>
            <a:ext cx="5022300" cy="174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lnSpc>
                <a:spcPct val="150000"/>
              </a:lnSpc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Linguistic variables converted in to triangular Fuzzy numbers</a:t>
            </a:r>
          </a:p>
          <a:p>
            <a:pPr marL="285750" indent="-285750">
              <a:lnSpc>
                <a:spcPct val="150000"/>
              </a:lnSpc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Ranking based on significance</a:t>
            </a:r>
          </a:p>
          <a:p>
            <a:pPr marL="285750" indent="-285750">
              <a:lnSpc>
                <a:spcPct val="150000"/>
              </a:lnSpc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Formation of criteria weights matrix through LINGO</a:t>
            </a:r>
          </a:p>
        </p:txBody>
      </p:sp>
      <p:sp>
        <p:nvSpPr>
          <p:cNvPr id="9" name="Google Shape;365;p47">
            <a:extLst>
              <a:ext uri="{FF2B5EF4-FFF2-40B4-BE49-F238E27FC236}">
                <a16:creationId xmlns:a16="http://schemas.microsoft.com/office/drawing/2014/main" id="{5ADEC364-30BE-4ECC-886B-77418406D2F9}"/>
              </a:ext>
            </a:extLst>
          </p:cNvPr>
          <p:cNvSpPr txBox="1">
            <a:spLocks/>
          </p:cNvSpPr>
          <p:nvPr/>
        </p:nvSpPr>
        <p:spPr>
          <a:xfrm>
            <a:off x="2674440" y="2654493"/>
            <a:ext cx="3139800" cy="2232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lnSpc>
                <a:spcPct val="150000"/>
              </a:lnSpc>
              <a:buSzPts val="8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3D192A-71EA-4DA9-88E8-6C5FC6060EC8}"/>
                  </a:ext>
                </a:extLst>
              </p:cNvPr>
              <p:cNvSpPr/>
              <p:nvPr/>
            </p:nvSpPr>
            <p:spPr>
              <a:xfrm>
                <a:off x="6096900" y="2865121"/>
                <a:ext cx="2551800" cy="21277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 x</a:t>
                </a:r>
                <a:endParaRPr lang="en-US" sz="1400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s.t.</a:t>
                </a:r>
                <a:endParaRPr lang="en-US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𝝍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𝒋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𝝍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num>
                              <m:den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den>
                            </m:f>
                          </m:sub>
                        </m:sSub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𝝍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sub>
                        </m:sSub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</m:e>
                    </m:d>
                    <m:r>
                      <a:rPr lang="en-US" sz="14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,∀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sz="1400" b="1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lang="en-US" sz="1400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𝒋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𝒋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3D192A-71EA-4DA9-88E8-6C5FC6060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900" y="2865121"/>
                <a:ext cx="2551800" cy="2127708"/>
              </a:xfrm>
              <a:prstGeom prst="rect">
                <a:avLst/>
              </a:prstGeom>
              <a:blipFill>
                <a:blip r:embed="rId3"/>
                <a:stretch>
                  <a:fillRect t="-1416" b="-11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5AFFE3-CBB0-476D-9E7F-BCF407EC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51124"/>
              </p:ext>
            </p:extLst>
          </p:nvPr>
        </p:nvGraphicFramePr>
        <p:xfrm>
          <a:off x="1208359" y="3891093"/>
          <a:ext cx="4557480" cy="6312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1496">
                  <a:extLst>
                    <a:ext uri="{9D8B030D-6E8A-4147-A177-3AD203B41FA5}">
                      <a16:colId xmlns:a16="http://schemas.microsoft.com/office/drawing/2014/main" val="4250090817"/>
                    </a:ext>
                  </a:extLst>
                </a:gridCol>
                <a:gridCol w="911496">
                  <a:extLst>
                    <a:ext uri="{9D8B030D-6E8A-4147-A177-3AD203B41FA5}">
                      <a16:colId xmlns:a16="http://schemas.microsoft.com/office/drawing/2014/main" val="1466828650"/>
                    </a:ext>
                  </a:extLst>
                </a:gridCol>
                <a:gridCol w="911496">
                  <a:extLst>
                    <a:ext uri="{9D8B030D-6E8A-4147-A177-3AD203B41FA5}">
                      <a16:colId xmlns:a16="http://schemas.microsoft.com/office/drawing/2014/main" val="2193768047"/>
                    </a:ext>
                  </a:extLst>
                </a:gridCol>
                <a:gridCol w="911496">
                  <a:extLst>
                    <a:ext uri="{9D8B030D-6E8A-4147-A177-3AD203B41FA5}">
                      <a16:colId xmlns:a16="http://schemas.microsoft.com/office/drawing/2014/main" val="3103109824"/>
                    </a:ext>
                  </a:extLst>
                </a:gridCol>
                <a:gridCol w="911496">
                  <a:extLst>
                    <a:ext uri="{9D8B030D-6E8A-4147-A177-3AD203B41FA5}">
                      <a16:colId xmlns:a16="http://schemas.microsoft.com/office/drawing/2014/main" val="1893307354"/>
                    </a:ext>
                  </a:extLst>
                </a:gridCol>
              </a:tblGrid>
              <a:tr h="2222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279865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702807"/>
                  </a:ext>
                </a:extLst>
              </a:tr>
              <a:tr h="1543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6926903"/>
                  </a:ext>
                </a:extLst>
              </a:tr>
            </a:tbl>
          </a:graphicData>
        </a:graphic>
      </p:graphicFrame>
      <p:sp>
        <p:nvSpPr>
          <p:cNvPr id="11" name="Google Shape;364;p47">
            <a:extLst>
              <a:ext uri="{FF2B5EF4-FFF2-40B4-BE49-F238E27FC236}">
                <a16:creationId xmlns:a16="http://schemas.microsoft.com/office/drawing/2014/main" id="{4CD8BBEF-DC6A-4848-9828-14AC5D557515}"/>
              </a:ext>
            </a:extLst>
          </p:cNvPr>
          <p:cNvSpPr txBox="1">
            <a:spLocks/>
          </p:cNvSpPr>
          <p:nvPr/>
        </p:nvSpPr>
        <p:spPr>
          <a:xfrm>
            <a:off x="219292" y="1215850"/>
            <a:ext cx="4910295" cy="49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 sz="2000" b="1" dirty="0">
                <a:latin typeface="Montserrat"/>
                <a:ea typeface="Montserrat"/>
                <a:cs typeface="Montserrat"/>
                <a:sym typeface="Montserrat"/>
              </a:rPr>
              <a:t>Data Analysis – Criteria Weights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31966-96B1-48C4-A370-2AA2B905FF3A}"/>
              </a:ext>
            </a:extLst>
          </p:cNvPr>
          <p:cNvSpPr txBox="1"/>
          <p:nvPr/>
        </p:nvSpPr>
        <p:spPr>
          <a:xfrm>
            <a:off x="2702149" y="3644197"/>
            <a:ext cx="156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Lato"/>
                <a:sym typeface="Lato"/>
              </a:rPr>
              <a:t>Table</a:t>
            </a:r>
            <a:r>
              <a:rPr lang="en-US" sz="1100" dirty="0">
                <a:solidFill>
                  <a:schemeClr val="dk1"/>
                </a:solidFill>
                <a:latin typeface="Lato"/>
              </a:rPr>
              <a:t> 1</a:t>
            </a:r>
            <a:endParaRPr lang="en-PK" sz="1100" dirty="0">
              <a:solidFill>
                <a:schemeClr val="dk1"/>
              </a:solidFill>
              <a:latin typeface="La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8ECA8-C091-4B77-8BFD-655AA2993F72}"/>
              </a:ext>
            </a:extLst>
          </p:cNvPr>
          <p:cNvSpPr txBox="1"/>
          <p:nvPr/>
        </p:nvSpPr>
        <p:spPr>
          <a:xfrm>
            <a:off x="6587850" y="1032065"/>
            <a:ext cx="156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Lato"/>
              </a:rPr>
              <a:t>Table 2</a:t>
            </a:r>
            <a:endParaRPr lang="en-PK" sz="1100" dirty="0">
              <a:solidFill>
                <a:schemeClr val="dk1"/>
              </a:solidFill>
              <a:latin typeface="La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5C1F03-AB27-42B9-BCB7-A1A633ABF8D2}"/>
              </a:ext>
            </a:extLst>
          </p:cNvPr>
          <p:cNvSpPr txBox="1"/>
          <p:nvPr/>
        </p:nvSpPr>
        <p:spPr>
          <a:xfrm>
            <a:off x="8233608" y="2947028"/>
            <a:ext cx="5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(2)</a:t>
            </a:r>
            <a:endParaRPr lang="en-PK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2C860D-50F7-402F-9BCF-20612583C1F5}"/>
              </a:ext>
            </a:extLst>
          </p:cNvPr>
          <p:cNvSpPr txBox="1"/>
          <p:nvPr/>
        </p:nvSpPr>
        <p:spPr>
          <a:xfrm>
            <a:off x="1010253" y="4625956"/>
            <a:ext cx="525200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Kusumawardani</a:t>
            </a:r>
            <a:r>
              <a:rPr lang="en-US" sz="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R. P. &amp; </a:t>
            </a:r>
            <a:r>
              <a:rPr lang="en-US" sz="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Agintiara</a:t>
            </a:r>
            <a:r>
              <a:rPr lang="en-US" sz="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M., 2015. Application of Fuzzy AHP-TOPSIS Method for Decision Making in Human Resource Manager Selection Process. </a:t>
            </a:r>
            <a:r>
              <a:rPr lang="en-US" sz="9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Procedia Computer Science, </a:t>
            </a:r>
            <a:r>
              <a:rPr lang="en-US" sz="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Volume 72, pp. 638-646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E699F-0101-4358-8C01-50E8046A6CF3}"/>
              </a:ext>
            </a:extLst>
          </p:cNvPr>
          <p:cNvSpPr txBox="1"/>
          <p:nvPr/>
        </p:nvSpPr>
        <p:spPr>
          <a:xfrm>
            <a:off x="7555613" y="948908"/>
            <a:ext cx="185787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2B891-D709-40EC-8A72-7F1F7AEA250D}"/>
              </a:ext>
            </a:extLst>
          </p:cNvPr>
          <p:cNvSpPr txBox="1"/>
          <p:nvPr/>
        </p:nvSpPr>
        <p:spPr>
          <a:xfrm>
            <a:off x="917359" y="4574241"/>
            <a:ext cx="185787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7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7"/>
          <p:cNvSpPr txBox="1">
            <a:spLocks noGrp="1"/>
          </p:cNvSpPr>
          <p:nvPr>
            <p:ph type="body" idx="1"/>
          </p:nvPr>
        </p:nvSpPr>
        <p:spPr>
          <a:xfrm>
            <a:off x="311700" y="1835500"/>
            <a:ext cx="5964409" cy="2153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Fuzzy TOPSIS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Linguistic variables converted in to triangular fuzzy numbers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Formation of weighted normalized fuzzy decision matrix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Google Shape;364;p47">
            <a:extLst>
              <a:ext uri="{FF2B5EF4-FFF2-40B4-BE49-F238E27FC236}">
                <a16:creationId xmlns:a16="http://schemas.microsoft.com/office/drawing/2014/main" id="{CF7F1F09-6816-4CC0-8C0A-44B780C15EFF}"/>
              </a:ext>
            </a:extLst>
          </p:cNvPr>
          <p:cNvSpPr txBox="1">
            <a:spLocks/>
          </p:cNvSpPr>
          <p:nvPr/>
        </p:nvSpPr>
        <p:spPr>
          <a:xfrm>
            <a:off x="0" y="1321764"/>
            <a:ext cx="5799022" cy="49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 sz="2000" b="1" dirty="0">
                <a:latin typeface="Montserrat"/>
                <a:ea typeface="Montserrat"/>
                <a:cs typeface="Montserrat"/>
                <a:sym typeface="Montserrat"/>
              </a:rPr>
              <a:t>Data Analysis – Alternative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9EB02F-4DEE-4CAE-BEBB-4DEEBF4BF000}"/>
                  </a:ext>
                </a:extLst>
              </p:cNvPr>
              <p:cNvSpPr/>
              <p:nvPr/>
            </p:nvSpPr>
            <p:spPr>
              <a:xfrm>
                <a:off x="1226727" y="4026571"/>
                <a:ext cx="2323833" cy="572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𝑎𝑏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𝑚𝑥𝑛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9EB02F-4DEE-4CAE-BEBB-4DEEBF4BF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27" y="4026571"/>
                <a:ext cx="2323833" cy="572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53CAF82-2D53-4EA4-9670-59958AC2B680}"/>
                  </a:ext>
                </a:extLst>
              </p:cNvPr>
              <p:cNvSpPr/>
              <p:nvPr/>
            </p:nvSpPr>
            <p:spPr>
              <a:xfrm>
                <a:off x="4094538" y="4022895"/>
                <a:ext cx="3982662" cy="5763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53CAF82-2D53-4EA4-9670-59958AC2B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38" y="4022895"/>
                <a:ext cx="3982662" cy="576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5D6A8AE-A850-4706-BAA2-4944359DBBB4}"/>
              </a:ext>
            </a:extLst>
          </p:cNvPr>
          <p:cNvSpPr txBox="1"/>
          <p:nvPr/>
        </p:nvSpPr>
        <p:spPr>
          <a:xfrm>
            <a:off x="3550560" y="4157194"/>
            <a:ext cx="5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(3)</a:t>
            </a:r>
            <a:endParaRPr lang="en-PK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71620-D892-4324-80E8-8CF60C713EDD}"/>
              </a:ext>
            </a:extLst>
          </p:cNvPr>
          <p:cNvSpPr txBox="1"/>
          <p:nvPr/>
        </p:nvSpPr>
        <p:spPr>
          <a:xfrm>
            <a:off x="8077200" y="4157194"/>
            <a:ext cx="5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(4)</a:t>
            </a:r>
            <a:endParaRPr lang="en-PK" dirty="0">
              <a:solidFill>
                <a:schemeClr val="tx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0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7"/>
          <p:cNvSpPr txBox="1">
            <a:spLocks noGrp="1"/>
          </p:cNvSpPr>
          <p:nvPr>
            <p:ph type="body" idx="1"/>
          </p:nvPr>
        </p:nvSpPr>
        <p:spPr>
          <a:xfrm>
            <a:off x="311700" y="1639614"/>
            <a:ext cx="5753820" cy="2067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Determination of Fuzzy positive ideal solution and Fuzzy negative ideal solution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Calculation of closeness factors of the alternatives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Ranking of the alternatives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9EB02F-4DEE-4CAE-BEBB-4DEEBF4BF000}"/>
                  </a:ext>
                </a:extLst>
              </p:cNvPr>
              <p:cNvSpPr/>
              <p:nvPr/>
            </p:nvSpPr>
            <p:spPr>
              <a:xfrm>
                <a:off x="6126699" y="2378983"/>
                <a:ext cx="2499141" cy="393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9EB02F-4DEE-4CAE-BEBB-4DEEBF4BF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99" y="2378983"/>
                <a:ext cx="2499141" cy="393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C9F1FF-E5AA-49CD-AFE9-54BDBDD18F29}"/>
                  </a:ext>
                </a:extLst>
              </p:cNvPr>
              <p:cNvSpPr/>
              <p:nvPr/>
            </p:nvSpPr>
            <p:spPr>
              <a:xfrm>
                <a:off x="6126699" y="1885351"/>
                <a:ext cx="2499141" cy="393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C9F1FF-E5AA-49CD-AFE9-54BDBDD18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99" y="1885351"/>
                <a:ext cx="2499141" cy="393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1E12062-772F-473E-84C6-32B3BC268951}"/>
                  </a:ext>
                </a:extLst>
              </p:cNvPr>
              <p:cNvSpPr/>
              <p:nvPr/>
            </p:nvSpPr>
            <p:spPr>
              <a:xfrm>
                <a:off x="3703564" y="2978727"/>
                <a:ext cx="4922276" cy="20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5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5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5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1/3(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rad>
                      <m:r>
                        <m:rPr>
                          <m:nor/>
                        </m:rP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		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1E12062-772F-473E-84C6-32B3BC268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564" y="2978727"/>
                <a:ext cx="4922276" cy="2015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B3FB5A-9031-4320-9067-47FDB50AEA82}"/>
                  </a:ext>
                </a:extLst>
              </p:cNvPr>
              <p:cNvSpPr/>
              <p:nvPr/>
            </p:nvSpPr>
            <p:spPr>
              <a:xfrm>
                <a:off x="1911375" y="3664794"/>
                <a:ext cx="1588300" cy="1327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𝑅𝑃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B3FB5A-9031-4320-9067-47FDB50AE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375" y="3664794"/>
                <a:ext cx="1588300" cy="1327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364;p47">
            <a:extLst>
              <a:ext uri="{FF2B5EF4-FFF2-40B4-BE49-F238E27FC236}">
                <a16:creationId xmlns:a16="http://schemas.microsoft.com/office/drawing/2014/main" id="{55736A0D-C3CB-4CF0-A479-B1CEFD39EA60}"/>
              </a:ext>
            </a:extLst>
          </p:cNvPr>
          <p:cNvSpPr txBox="1">
            <a:spLocks/>
          </p:cNvSpPr>
          <p:nvPr/>
        </p:nvSpPr>
        <p:spPr>
          <a:xfrm>
            <a:off x="0" y="1170839"/>
            <a:ext cx="5799022" cy="49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 sz="2000" b="1" dirty="0">
                <a:latin typeface="Montserrat"/>
                <a:ea typeface="Montserrat"/>
                <a:cs typeface="Montserrat"/>
                <a:sym typeface="Montserrat"/>
              </a:rPr>
              <a:t>Data Analysis – Alternative Ranking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340C3-DAF9-4F12-B037-066A7FE16390}"/>
              </a:ext>
            </a:extLst>
          </p:cNvPr>
          <p:cNvSpPr txBox="1"/>
          <p:nvPr/>
        </p:nvSpPr>
        <p:spPr>
          <a:xfrm>
            <a:off x="3103972" y="3721250"/>
            <a:ext cx="5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(5)</a:t>
            </a:r>
            <a:endParaRPr lang="en-PK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1510D-EEB5-46CA-9A24-A7CDAA327817}"/>
              </a:ext>
            </a:extLst>
          </p:cNvPr>
          <p:cNvSpPr txBox="1"/>
          <p:nvPr/>
        </p:nvSpPr>
        <p:spPr>
          <a:xfrm>
            <a:off x="8687019" y="1970603"/>
            <a:ext cx="5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(6)</a:t>
            </a:r>
            <a:endParaRPr lang="en-PK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FC3F7D-C5F3-4668-B465-42E0DCC23EBA}"/>
              </a:ext>
            </a:extLst>
          </p:cNvPr>
          <p:cNvSpPr txBox="1"/>
          <p:nvPr/>
        </p:nvSpPr>
        <p:spPr>
          <a:xfrm>
            <a:off x="8687019" y="3721250"/>
            <a:ext cx="5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(8)</a:t>
            </a:r>
            <a:endParaRPr lang="en-PK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C16BB-581B-4CAF-B03A-5CEA35DE27A6}"/>
              </a:ext>
            </a:extLst>
          </p:cNvPr>
          <p:cNvSpPr txBox="1"/>
          <p:nvPr/>
        </p:nvSpPr>
        <p:spPr>
          <a:xfrm>
            <a:off x="8700667" y="2417861"/>
            <a:ext cx="5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(7)</a:t>
            </a:r>
            <a:endParaRPr lang="en-PK" dirty="0">
              <a:solidFill>
                <a:schemeClr val="tx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5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>
            <a:spLocks noGrp="1"/>
          </p:cNvSpPr>
          <p:nvPr>
            <p:ph type="title" idx="2"/>
          </p:nvPr>
        </p:nvSpPr>
        <p:spPr>
          <a:xfrm>
            <a:off x="305991" y="414741"/>
            <a:ext cx="1737555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Results</a:t>
            </a:r>
            <a:endParaRPr sz="28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230D7D9-ED5B-441B-AA20-C311AEED2C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8590356"/>
              </p:ext>
            </p:extLst>
          </p:nvPr>
        </p:nvGraphicFramePr>
        <p:xfrm>
          <a:off x="5056414" y="1170709"/>
          <a:ext cx="3781595" cy="2049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0CEEC3-EE73-4E2B-BE94-7D68FB617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00040"/>
              </p:ext>
            </p:extLst>
          </p:nvPr>
        </p:nvGraphicFramePr>
        <p:xfrm>
          <a:off x="305991" y="1650926"/>
          <a:ext cx="4030978" cy="15688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38">
                  <a:extLst>
                    <a:ext uri="{9D8B030D-6E8A-4147-A177-3AD203B41FA5}">
                      <a16:colId xmlns:a16="http://schemas.microsoft.com/office/drawing/2014/main" val="3825303584"/>
                    </a:ext>
                  </a:extLst>
                </a:gridCol>
                <a:gridCol w="2799358">
                  <a:extLst>
                    <a:ext uri="{9D8B030D-6E8A-4147-A177-3AD203B41FA5}">
                      <a16:colId xmlns:a16="http://schemas.microsoft.com/office/drawing/2014/main" val="3522188954"/>
                    </a:ext>
                  </a:extLst>
                </a:gridCol>
                <a:gridCol w="898882">
                  <a:extLst>
                    <a:ext uri="{9D8B030D-6E8A-4147-A177-3AD203B41FA5}">
                      <a16:colId xmlns:a16="http://schemas.microsoft.com/office/drawing/2014/main" val="4095473453"/>
                    </a:ext>
                  </a:extLst>
                </a:gridCol>
              </a:tblGrid>
              <a:tr h="315746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Alternatives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Ranking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956413"/>
                  </a:ext>
                </a:extLst>
              </a:tr>
              <a:tr h="3157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Top-Down Innovation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2249552"/>
                  </a:ext>
                </a:extLst>
              </a:tr>
              <a:tr h="305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Bottom-Up Innovation Management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286473"/>
                  </a:ext>
                </a:extLst>
              </a:tr>
              <a:tr h="3157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User-Centric Innovation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137547"/>
                  </a:ext>
                </a:extLst>
              </a:tr>
              <a:tr h="3157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Open Innovation Management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325238"/>
                  </a:ext>
                </a:extLst>
              </a:tr>
            </a:tbl>
          </a:graphicData>
        </a:graphic>
      </p:graphicFrame>
      <p:sp>
        <p:nvSpPr>
          <p:cNvPr id="9" name="Google Shape;475;p54">
            <a:extLst>
              <a:ext uri="{FF2B5EF4-FFF2-40B4-BE49-F238E27FC236}">
                <a16:creationId xmlns:a16="http://schemas.microsoft.com/office/drawing/2014/main" id="{48545EA9-E804-46D5-8692-488D5DF648D6}"/>
              </a:ext>
            </a:extLst>
          </p:cNvPr>
          <p:cNvSpPr/>
          <p:nvPr/>
        </p:nvSpPr>
        <p:spPr>
          <a:xfrm>
            <a:off x="4689763" y="1044267"/>
            <a:ext cx="4222200" cy="2493000"/>
          </a:xfrm>
          <a:prstGeom prst="rect">
            <a:avLst/>
          </a:prstGeom>
          <a:solidFill>
            <a:srgbClr val="35A9E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436;p52">
            <a:extLst>
              <a:ext uri="{FF2B5EF4-FFF2-40B4-BE49-F238E27FC236}">
                <a16:creationId xmlns:a16="http://schemas.microsoft.com/office/drawing/2014/main" id="{F11C032E-D086-49F8-9164-1FC800C10B58}"/>
              </a:ext>
            </a:extLst>
          </p:cNvPr>
          <p:cNvSpPr txBox="1">
            <a:spLocks/>
          </p:cNvSpPr>
          <p:nvPr/>
        </p:nvSpPr>
        <p:spPr>
          <a:xfrm>
            <a:off x="1447799" y="4099233"/>
            <a:ext cx="6982691" cy="82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2800" dirty="0"/>
              <a:t>Open Innovation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A3B8D-0505-4110-8CB5-5C976C29A662}"/>
              </a:ext>
            </a:extLst>
          </p:cNvPr>
          <p:cNvSpPr txBox="1"/>
          <p:nvPr/>
        </p:nvSpPr>
        <p:spPr>
          <a:xfrm>
            <a:off x="1258596" y="1389316"/>
            <a:ext cx="156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Lato"/>
                <a:sym typeface="Lato"/>
              </a:rPr>
              <a:t>Table</a:t>
            </a:r>
            <a:r>
              <a:rPr lang="en-US" sz="1100" dirty="0">
                <a:solidFill>
                  <a:schemeClr val="dk1"/>
                </a:solidFill>
                <a:latin typeface="Lato"/>
              </a:rPr>
              <a:t> 3</a:t>
            </a:r>
            <a:endParaRPr lang="en-PK" sz="1100" dirty="0">
              <a:solidFill>
                <a:schemeClr val="dk1"/>
              </a:solidFill>
              <a:latin typeface="La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7EFA4-A71F-42BE-A3D8-E3F1EDAD5BA4}"/>
              </a:ext>
            </a:extLst>
          </p:cNvPr>
          <p:cNvSpPr txBox="1"/>
          <p:nvPr/>
        </p:nvSpPr>
        <p:spPr>
          <a:xfrm>
            <a:off x="5677708" y="3537267"/>
            <a:ext cx="2539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Lato"/>
                <a:sym typeface="Lato"/>
              </a:rPr>
              <a:t>Fig 3: Closeness Factor</a:t>
            </a:r>
            <a:endParaRPr lang="en-PK" sz="1100" dirty="0">
              <a:solidFill>
                <a:schemeClr val="dk1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311700" y="37287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7"/>
          <p:cNvSpPr txBox="1">
            <a:spLocks noGrp="1"/>
          </p:cNvSpPr>
          <p:nvPr>
            <p:ph type="body" idx="1"/>
          </p:nvPr>
        </p:nvSpPr>
        <p:spPr>
          <a:xfrm>
            <a:off x="311700" y="1298433"/>
            <a:ext cx="5444864" cy="1675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Highest ranked criteria – Patient Satisfaction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Highest ranked alternative – Open Innovation 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Advantage to the healthcare sector of Pakistan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F9B40DA-65D5-444E-BAC1-B7212AE29D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742902"/>
              </p:ext>
            </p:extLst>
          </p:nvPr>
        </p:nvGraphicFramePr>
        <p:xfrm>
          <a:off x="5833919" y="1253350"/>
          <a:ext cx="2832100" cy="176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63DFC0-5D6E-431C-948C-9E7397DA3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81151"/>
              </p:ext>
            </p:extLst>
          </p:nvPr>
        </p:nvGraphicFramePr>
        <p:xfrm>
          <a:off x="1694224" y="3374378"/>
          <a:ext cx="5589270" cy="9791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63090">
                  <a:extLst>
                    <a:ext uri="{9D8B030D-6E8A-4147-A177-3AD203B41FA5}">
                      <a16:colId xmlns:a16="http://schemas.microsoft.com/office/drawing/2014/main" val="767311412"/>
                    </a:ext>
                  </a:extLst>
                </a:gridCol>
                <a:gridCol w="1863090">
                  <a:extLst>
                    <a:ext uri="{9D8B030D-6E8A-4147-A177-3AD203B41FA5}">
                      <a16:colId xmlns:a16="http://schemas.microsoft.com/office/drawing/2014/main" val="2052097127"/>
                    </a:ext>
                  </a:extLst>
                </a:gridCol>
                <a:gridCol w="1863090">
                  <a:extLst>
                    <a:ext uri="{9D8B030D-6E8A-4147-A177-3AD203B41FA5}">
                      <a16:colId xmlns:a16="http://schemas.microsoft.com/office/drawing/2014/main" val="1497438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Types of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42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Residential care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4,887,943 €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4,401,191€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5914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70,221 €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26,622 €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953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Health assets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855,128 €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59,223 €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4715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1CAB2D-FEAC-4D3D-99AC-72A8909ED8D2}"/>
              </a:ext>
            </a:extLst>
          </p:cNvPr>
          <p:cNvSpPr txBox="1"/>
          <p:nvPr/>
        </p:nvSpPr>
        <p:spPr>
          <a:xfrm>
            <a:off x="3787050" y="3098273"/>
            <a:ext cx="156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Lato"/>
                <a:sym typeface="Lato"/>
              </a:rPr>
              <a:t>Table</a:t>
            </a:r>
            <a:r>
              <a:rPr lang="en-US" sz="1100" dirty="0">
                <a:solidFill>
                  <a:schemeClr val="dk1"/>
                </a:solidFill>
                <a:latin typeface="Lato"/>
              </a:rPr>
              <a:t> 4</a:t>
            </a:r>
            <a:endParaRPr lang="en-PK" dirty="0">
              <a:solidFill>
                <a:schemeClr val="dk1"/>
              </a:solidFill>
              <a:latin typeface="La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4E7C8-4FB2-4711-83AE-63284358A127}"/>
              </a:ext>
            </a:extLst>
          </p:cNvPr>
          <p:cNvSpPr txBox="1"/>
          <p:nvPr/>
        </p:nvSpPr>
        <p:spPr>
          <a:xfrm>
            <a:off x="671945" y="4812600"/>
            <a:ext cx="8610600" cy="233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Biancone</a:t>
            </a:r>
            <a:r>
              <a:rPr lang="en-US" sz="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</a:t>
            </a:r>
            <a:r>
              <a:rPr lang="en-US" sz="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Secinaro</a:t>
            </a:r>
            <a:r>
              <a:rPr lang="en-US" sz="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Brescia, V. &amp; Calandra, D., 2019. Management of Open Innovation in Healthcare for Cost Accounting using EHR. </a:t>
            </a:r>
            <a:r>
              <a:rPr lang="en-US" sz="9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Open Innovation, </a:t>
            </a:r>
            <a:r>
              <a:rPr lang="en-US" sz="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5(99).</a:t>
            </a:r>
            <a:endParaRPr lang="en-US" sz="9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BB2E03-4AB0-4D69-8B10-FF5495D06EBE}"/>
              </a:ext>
            </a:extLst>
          </p:cNvPr>
          <p:cNvSpPr txBox="1"/>
          <p:nvPr/>
        </p:nvSpPr>
        <p:spPr>
          <a:xfrm>
            <a:off x="1463386" y="4583075"/>
            <a:ext cx="6613814" cy="233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Mukhtar, F. et al., 2013. Patient satisfaction; OPD services in a tertiary care hospital of Lahore. </a:t>
            </a:r>
            <a:r>
              <a:rPr lang="en-US" sz="9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</a:t>
            </a:r>
            <a:r>
              <a:rPr lang="en-US" sz="9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MedJ</a:t>
            </a:r>
            <a:r>
              <a:rPr lang="en-US" sz="9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20(6), pp. 973-980.</a:t>
            </a:r>
            <a:endParaRPr lang="en-US" sz="9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F05BA-0D57-4DEB-9B13-34D5A902A81B}"/>
              </a:ext>
            </a:extLst>
          </p:cNvPr>
          <p:cNvSpPr txBox="1"/>
          <p:nvPr/>
        </p:nvSpPr>
        <p:spPr>
          <a:xfrm>
            <a:off x="7984306" y="1298433"/>
            <a:ext cx="185787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66D4E-798A-47D1-A24C-481EB320E6EF}"/>
              </a:ext>
            </a:extLst>
          </p:cNvPr>
          <p:cNvSpPr txBox="1"/>
          <p:nvPr/>
        </p:nvSpPr>
        <p:spPr>
          <a:xfrm>
            <a:off x="4770293" y="3013776"/>
            <a:ext cx="185787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E61C9-6744-48E2-A760-C2A145FC26C8}"/>
              </a:ext>
            </a:extLst>
          </p:cNvPr>
          <p:cNvSpPr txBox="1"/>
          <p:nvPr/>
        </p:nvSpPr>
        <p:spPr>
          <a:xfrm>
            <a:off x="1374559" y="4462132"/>
            <a:ext cx="185787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F8C09-AEDD-45F1-9A2C-97195670EA79}"/>
              </a:ext>
            </a:extLst>
          </p:cNvPr>
          <p:cNvSpPr txBox="1"/>
          <p:nvPr/>
        </p:nvSpPr>
        <p:spPr>
          <a:xfrm>
            <a:off x="832279" y="4611191"/>
            <a:ext cx="185787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7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311700" y="37287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Limitations and Future Prospects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7"/>
          <p:cNvSpPr txBox="1">
            <a:spLocks noGrp="1"/>
          </p:cNvSpPr>
          <p:nvPr>
            <p:ph type="body" idx="1"/>
          </p:nvPr>
        </p:nvSpPr>
        <p:spPr>
          <a:xfrm>
            <a:off x="311700" y="1423980"/>
            <a:ext cx="7051991" cy="2295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The study only identifies the best possible innovation management approach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Feasibility of replacing the existing innovation management system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Cultural and Social aspects of Pakistan </a:t>
            </a:r>
          </a:p>
        </p:txBody>
      </p:sp>
    </p:spTree>
    <p:extLst>
      <p:ext uri="{BB962C8B-B14F-4D97-AF65-F5344CB8AC3E}">
        <p14:creationId xmlns:p14="http://schemas.microsoft.com/office/powerpoint/2010/main" val="228572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8"/>
          <p:cNvSpPr txBox="1">
            <a:spLocks noGrp="1"/>
          </p:cNvSpPr>
          <p:nvPr>
            <p:ph type="title"/>
          </p:nvPr>
        </p:nvSpPr>
        <p:spPr>
          <a:xfrm>
            <a:off x="1678675" y="1640700"/>
            <a:ext cx="5786650" cy="18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b="1" dirty="0"/>
              <a:t>You</a:t>
            </a:r>
            <a:endParaRPr lang="en-PK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The Introduction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7"/>
          <p:cNvSpPr txBox="1">
            <a:spLocks noGrp="1"/>
          </p:cNvSpPr>
          <p:nvPr>
            <p:ph type="body" idx="1"/>
          </p:nvPr>
        </p:nvSpPr>
        <p:spPr>
          <a:xfrm>
            <a:off x="559558" y="1163197"/>
            <a:ext cx="8024884" cy="3341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2000" dirty="0"/>
              <a:t>Innovation: To capture value in a different way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2000" dirty="0"/>
              <a:t>Innovation has been a key driver for the evolution of health industry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2000" dirty="0"/>
              <a:t>Helps improve and enhance existing processes of product/service delivery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2000" dirty="0"/>
              <a:t>Innovation management: Handling processes involved in introduction of an innovation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075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311700" y="32816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The Problem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7"/>
          <p:cNvSpPr txBox="1">
            <a:spLocks noGrp="1"/>
          </p:cNvSpPr>
          <p:nvPr>
            <p:ph type="body" idx="1"/>
          </p:nvPr>
        </p:nvSpPr>
        <p:spPr>
          <a:xfrm>
            <a:off x="742083" y="1297687"/>
            <a:ext cx="7258917" cy="2782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Improper management of innovation in healthcare sector</a:t>
            </a:r>
          </a:p>
          <a:p>
            <a:pPr marL="285750" indent="-285750">
              <a:lnSpc>
                <a:spcPct val="150000"/>
              </a:lnSpc>
              <a:buSzPts val="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150000"/>
              </a:lnSpc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Poor allocation of resources makes it difficult for some social groups to access basic health care</a:t>
            </a:r>
          </a:p>
          <a:p>
            <a:pPr marL="285750" indent="-285750">
              <a:lnSpc>
                <a:spcPct val="150000"/>
              </a:lnSpc>
              <a:buSzPts val="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Issue is more prevalent in developing countries such as Pakistan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27553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72"/>
          <p:cNvSpPr txBox="1">
            <a:spLocks noGrp="1"/>
          </p:cNvSpPr>
          <p:nvPr>
            <p:ph type="title"/>
          </p:nvPr>
        </p:nvSpPr>
        <p:spPr>
          <a:xfrm>
            <a:off x="311700" y="1827222"/>
            <a:ext cx="8520600" cy="9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100,000,000</a:t>
            </a:r>
            <a:endParaRPr dirty="0"/>
          </a:p>
        </p:txBody>
      </p:sp>
      <p:sp>
        <p:nvSpPr>
          <p:cNvPr id="2603" name="Google Shape;2603;p72"/>
          <p:cNvSpPr txBox="1">
            <a:spLocks noGrp="1"/>
          </p:cNvSpPr>
          <p:nvPr>
            <p:ph type="subTitle" idx="1"/>
          </p:nvPr>
        </p:nvSpPr>
        <p:spPr>
          <a:xfrm>
            <a:off x="1284100" y="2922477"/>
            <a:ext cx="6575799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sz="1600" dirty="0"/>
              <a:t>50% of Pakistani population lacks access to basic health services</a:t>
            </a: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99583-A9BF-41E1-8B92-632A73CF0D6B}"/>
              </a:ext>
            </a:extLst>
          </p:cNvPr>
          <p:cNvSpPr txBox="1"/>
          <p:nvPr/>
        </p:nvSpPr>
        <p:spPr>
          <a:xfrm>
            <a:off x="1353414" y="4299594"/>
            <a:ext cx="6820795" cy="233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Zaidi, S., Idrees, N. &amp; Riaz, A., 2017. </a:t>
            </a:r>
            <a:r>
              <a:rPr lang="en-US" sz="9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 Care Systems Profile and Performance: Pakistan Case Study, </a:t>
            </a:r>
            <a:r>
              <a:rPr lang="en-US" sz="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s.l.</a:t>
            </a:r>
            <a:r>
              <a:rPr lang="en-US" sz="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World Health Organization.</a:t>
            </a:r>
            <a:endParaRPr lang="en-US" sz="9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0A30F-FA72-4A70-ACD9-F27B2BA871F0}"/>
              </a:ext>
            </a:extLst>
          </p:cNvPr>
          <p:cNvSpPr txBox="1"/>
          <p:nvPr/>
        </p:nvSpPr>
        <p:spPr>
          <a:xfrm>
            <a:off x="1311852" y="4143269"/>
            <a:ext cx="185787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D2190-447C-4340-9BDE-8793D4E7210A}"/>
              </a:ext>
            </a:extLst>
          </p:cNvPr>
          <p:cNvSpPr txBox="1"/>
          <p:nvPr/>
        </p:nvSpPr>
        <p:spPr>
          <a:xfrm>
            <a:off x="7345868" y="2922477"/>
            <a:ext cx="185787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72"/>
          <p:cNvSpPr txBox="1">
            <a:spLocks noGrp="1"/>
          </p:cNvSpPr>
          <p:nvPr>
            <p:ph type="title"/>
          </p:nvPr>
        </p:nvSpPr>
        <p:spPr>
          <a:xfrm>
            <a:off x="311700" y="1827222"/>
            <a:ext cx="8520600" cy="9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10,000,000</a:t>
            </a:r>
            <a:endParaRPr dirty="0"/>
          </a:p>
        </p:txBody>
      </p:sp>
      <p:sp>
        <p:nvSpPr>
          <p:cNvPr id="2603" name="Google Shape;2603;p72"/>
          <p:cNvSpPr txBox="1">
            <a:spLocks noGrp="1"/>
          </p:cNvSpPr>
          <p:nvPr>
            <p:ph type="subTitle" idx="1"/>
          </p:nvPr>
        </p:nvSpPr>
        <p:spPr>
          <a:xfrm>
            <a:off x="1284100" y="2922477"/>
            <a:ext cx="6654555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sz="1600" dirty="0"/>
              <a:t>5% of Pakistani population </a:t>
            </a:r>
            <a:r>
              <a:rPr lang="en-US" dirty="0"/>
              <a:t>experience catastrophic health expenditures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07511-D9D6-4841-82F7-FBB92F9751C2}"/>
              </a:ext>
            </a:extLst>
          </p:cNvPr>
          <p:cNvSpPr txBox="1"/>
          <p:nvPr/>
        </p:nvSpPr>
        <p:spPr>
          <a:xfrm>
            <a:off x="1161602" y="4320376"/>
            <a:ext cx="6820795" cy="233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Zaidi, S., Idrees, N. &amp; Riaz, A., 2017. </a:t>
            </a:r>
            <a:r>
              <a:rPr lang="en-US" sz="9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 Care Systems Profile and Performance: Pakistan Case Study, </a:t>
            </a:r>
            <a:r>
              <a:rPr lang="en-US" sz="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s.l.</a:t>
            </a:r>
            <a:r>
              <a:rPr lang="en-US" sz="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World Health Organization.</a:t>
            </a:r>
            <a:endParaRPr lang="en-US" sz="9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271DC-F7B0-4339-80EC-B36F8D22FA7E}"/>
              </a:ext>
            </a:extLst>
          </p:cNvPr>
          <p:cNvSpPr txBox="1"/>
          <p:nvPr/>
        </p:nvSpPr>
        <p:spPr>
          <a:xfrm>
            <a:off x="1133894" y="4164051"/>
            <a:ext cx="18578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BBE99-FDB2-4677-A509-B5E3D11C0BF4}"/>
              </a:ext>
            </a:extLst>
          </p:cNvPr>
          <p:cNvSpPr txBox="1"/>
          <p:nvPr/>
        </p:nvSpPr>
        <p:spPr>
          <a:xfrm>
            <a:off x="7752868" y="3044552"/>
            <a:ext cx="18578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1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The Solution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7"/>
          <p:cNvSpPr txBox="1">
            <a:spLocks noGrp="1"/>
          </p:cNvSpPr>
          <p:nvPr>
            <p:ph type="body" idx="1"/>
          </p:nvPr>
        </p:nvSpPr>
        <p:spPr>
          <a:xfrm>
            <a:off x="584654" y="1230238"/>
            <a:ext cx="7644945" cy="2690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+mj-lt"/>
              <a:buAutoNum type="romanUcPeriod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+mj-lt"/>
              <a:buAutoNum type="romanUcPeriod"/>
            </a:pPr>
            <a:endParaRPr dirty="0"/>
          </a:p>
        </p:txBody>
      </p:sp>
      <p:sp>
        <p:nvSpPr>
          <p:cNvPr id="5" name="Google Shape;365;p47">
            <a:extLst>
              <a:ext uri="{FF2B5EF4-FFF2-40B4-BE49-F238E27FC236}">
                <a16:creationId xmlns:a16="http://schemas.microsoft.com/office/drawing/2014/main" id="{6CD36390-460A-499A-A5DD-145758150D40}"/>
              </a:ext>
            </a:extLst>
          </p:cNvPr>
          <p:cNvSpPr txBox="1">
            <a:spLocks/>
          </p:cNvSpPr>
          <p:nvPr/>
        </p:nvSpPr>
        <p:spPr>
          <a:xfrm>
            <a:off x="584654" y="1483789"/>
            <a:ext cx="7100483" cy="312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Lato" panose="020B0604020202020204" charset="0"/>
              </a:rPr>
              <a:t>Identify various innovation management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Lato" panose="020B0604020202020204" charset="0"/>
              </a:rPr>
              <a:t>Subject these approaches to several constraints</a:t>
            </a:r>
          </a:p>
          <a:p>
            <a:endParaRPr lang="en-US" sz="1800" dirty="0">
              <a:solidFill>
                <a:schemeClr val="tx1"/>
              </a:solidFill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Lato" panose="020B0604020202020204" charset="0"/>
              </a:rPr>
              <a:t>Apply multi-criteria decision making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Lato" panose="020B0604020202020204" charset="0"/>
              </a:rPr>
              <a:t>Select the best approach to implement in health sector in a developing country</a:t>
            </a:r>
            <a:endParaRPr lang="en-PK" sz="1800" dirty="0">
              <a:solidFill>
                <a:schemeClr val="tx1"/>
              </a:solidFill>
              <a:latin typeface="Lato" panose="020B0604020202020204" charset="0"/>
            </a:endParaRPr>
          </a:p>
          <a:p>
            <a:pPr marL="171450" indent="-171450">
              <a:buSzPts val="800"/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39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>
            <a:spLocks noGrp="1"/>
          </p:cNvSpPr>
          <p:nvPr>
            <p:ph type="subTitle" idx="1"/>
          </p:nvPr>
        </p:nvSpPr>
        <p:spPr>
          <a:xfrm>
            <a:off x="1169318" y="759892"/>
            <a:ext cx="2148900" cy="454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Criteria</a:t>
            </a:r>
          </a:p>
        </p:txBody>
      </p:sp>
      <p:sp>
        <p:nvSpPr>
          <p:cNvPr id="399" name="Google Shape;399;p51"/>
          <p:cNvSpPr txBox="1">
            <a:spLocks noGrp="1"/>
          </p:cNvSpPr>
          <p:nvPr>
            <p:ph type="subTitle" idx="2"/>
          </p:nvPr>
        </p:nvSpPr>
        <p:spPr>
          <a:xfrm>
            <a:off x="1169318" y="1355272"/>
            <a:ext cx="3402682" cy="1786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Consumer Demand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Overall Budget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Patient Satisfaction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Government Policies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Training Facilities</a:t>
            </a:r>
            <a:endParaRPr sz="1800" dirty="0"/>
          </a:p>
        </p:txBody>
      </p:sp>
      <p:sp>
        <p:nvSpPr>
          <p:cNvPr id="400" name="Google Shape;400;p51"/>
          <p:cNvSpPr txBox="1">
            <a:spLocks noGrp="1"/>
          </p:cNvSpPr>
          <p:nvPr>
            <p:ph type="subTitle" idx="3"/>
          </p:nvPr>
        </p:nvSpPr>
        <p:spPr>
          <a:xfrm>
            <a:off x="4572000" y="762822"/>
            <a:ext cx="25463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Alternatives</a:t>
            </a:r>
            <a:endParaRPr sz="2600" dirty="0"/>
          </a:p>
        </p:txBody>
      </p:sp>
      <p:sp>
        <p:nvSpPr>
          <p:cNvPr id="401" name="Google Shape;401;p51"/>
          <p:cNvSpPr txBox="1">
            <a:spLocks noGrp="1"/>
          </p:cNvSpPr>
          <p:nvPr>
            <p:ph type="subTitle" idx="4"/>
          </p:nvPr>
        </p:nvSpPr>
        <p:spPr>
          <a:xfrm>
            <a:off x="4572000" y="1355272"/>
            <a:ext cx="3718464" cy="2739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Top-Down Approach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Bottom-Up Approach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User-Centric Approach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Open Innovation Approach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7"/>
          <p:cNvSpPr txBox="1">
            <a:spLocks noGrp="1"/>
          </p:cNvSpPr>
          <p:nvPr>
            <p:ph type="body" idx="1"/>
          </p:nvPr>
        </p:nvSpPr>
        <p:spPr>
          <a:xfrm>
            <a:off x="311700" y="1735205"/>
            <a:ext cx="3568266" cy="1782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Primary Source – Questionnaire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Criteria Assessment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Alternatives Assessment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Experts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Google Shape;364;p47">
            <a:extLst>
              <a:ext uri="{FF2B5EF4-FFF2-40B4-BE49-F238E27FC236}">
                <a16:creationId xmlns:a16="http://schemas.microsoft.com/office/drawing/2014/main" id="{CF7F1F09-6816-4CC0-8C0A-44B780C15EFF}"/>
              </a:ext>
            </a:extLst>
          </p:cNvPr>
          <p:cNvSpPr txBox="1">
            <a:spLocks/>
          </p:cNvSpPr>
          <p:nvPr/>
        </p:nvSpPr>
        <p:spPr>
          <a:xfrm>
            <a:off x="-198120" y="1244646"/>
            <a:ext cx="3568266" cy="49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 sz="2000" b="1" dirty="0"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4E8338-815B-4D6D-8E9A-AE74D24555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7865355"/>
              </p:ext>
            </p:extLst>
          </p:nvPr>
        </p:nvGraphicFramePr>
        <p:xfrm>
          <a:off x="5029200" y="1508284"/>
          <a:ext cx="3977640" cy="2663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7"/>
          <p:cNvSpPr txBox="1">
            <a:spLocks noGrp="1"/>
          </p:cNvSpPr>
          <p:nvPr>
            <p:ph type="body" idx="1"/>
          </p:nvPr>
        </p:nvSpPr>
        <p:spPr>
          <a:xfrm>
            <a:off x="311699" y="1735205"/>
            <a:ext cx="4703645" cy="1347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Fuzzy FUCOM (Full Consistency Method)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1800" dirty="0"/>
              <a:t>Triangular Fuzzy Numbers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Google Shape;364;p47">
            <a:extLst>
              <a:ext uri="{FF2B5EF4-FFF2-40B4-BE49-F238E27FC236}">
                <a16:creationId xmlns:a16="http://schemas.microsoft.com/office/drawing/2014/main" id="{CF7F1F09-6816-4CC0-8C0A-44B780C15EFF}"/>
              </a:ext>
            </a:extLst>
          </p:cNvPr>
          <p:cNvSpPr txBox="1">
            <a:spLocks/>
          </p:cNvSpPr>
          <p:nvPr/>
        </p:nvSpPr>
        <p:spPr>
          <a:xfrm>
            <a:off x="208373" y="1285073"/>
            <a:ext cx="4910295" cy="49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 sz="2000" b="1" dirty="0">
                <a:latin typeface="Montserrat"/>
                <a:ea typeface="Montserrat"/>
                <a:cs typeface="Montserrat"/>
                <a:sym typeface="Montserrat"/>
              </a:rPr>
              <a:t>Data Analysis – Criteria Weights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8DF165-C91A-4BE8-BC55-E82F78EE74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44" y="1775632"/>
            <a:ext cx="2897306" cy="262794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64;p47">
                <a:extLst>
                  <a:ext uri="{FF2B5EF4-FFF2-40B4-BE49-F238E27FC236}">
                    <a16:creationId xmlns:a16="http://schemas.microsoft.com/office/drawing/2014/main" id="{773F9EC1-0C80-4535-8C80-5226562D57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9689" y="2919875"/>
                <a:ext cx="3041099" cy="1466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 Medium"/>
                  <a:buNone/>
                  <a:defRPr sz="2800" b="0" i="0" u="none" strike="noStrike" cap="none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 Medium"/>
                  <a:buNone/>
                  <a:defRPr sz="2800" b="0" i="0" u="none" strike="noStrike" cap="none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 Medium"/>
                  <a:buNone/>
                  <a:defRPr sz="2800" b="0" i="0" u="none" strike="noStrike" cap="none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 Medium"/>
                  <a:buNone/>
                  <a:defRPr sz="2800" b="0" i="0" u="none" strike="noStrike" cap="none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 Medium"/>
                  <a:buNone/>
                  <a:defRPr sz="2800" b="0" i="0" u="none" strike="noStrike" cap="none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 Medium"/>
                  <a:buNone/>
                  <a:defRPr sz="2800" b="0" i="0" u="none" strike="noStrike" cap="none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 Medium"/>
                  <a:buNone/>
                  <a:defRPr sz="2800" b="0" i="0" u="none" strike="noStrike" cap="none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 Medium"/>
                  <a:buNone/>
                  <a:defRPr sz="2800" b="0" i="0" u="none" strike="noStrike" cap="none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 Medium"/>
                  <a:buNone/>
                  <a:defRPr sz="2800" b="0" i="0" u="none" strike="noStrike" cap="none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mr>
                      </m:m>
                    </m:oMath>
                  </m:oMathPara>
                </a14:m>
                <a:endParaRPr lang="en-US" sz="2000" b="1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 xmlns="">
          <p:sp>
            <p:nvSpPr>
              <p:cNvPr id="7" name="Google Shape;364;p47">
                <a:extLst>
                  <a:ext uri="{FF2B5EF4-FFF2-40B4-BE49-F238E27FC236}">
                    <a16:creationId xmlns:a16="http://schemas.microsoft.com/office/drawing/2014/main" id="{773F9EC1-0C80-4535-8C80-5226562D5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689" y="2919875"/>
                <a:ext cx="3041099" cy="1466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0411580-2BB2-4E3D-9998-0A61AE960839}"/>
              </a:ext>
            </a:extLst>
          </p:cNvPr>
          <p:cNvSpPr txBox="1"/>
          <p:nvPr/>
        </p:nvSpPr>
        <p:spPr>
          <a:xfrm>
            <a:off x="5593762" y="3582643"/>
            <a:ext cx="5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(1)</a:t>
            </a:r>
            <a:endParaRPr lang="en-PK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B882A-0E6F-438D-A909-5FF0C7C24C03}"/>
              </a:ext>
            </a:extLst>
          </p:cNvPr>
          <p:cNvSpPr txBox="1"/>
          <p:nvPr/>
        </p:nvSpPr>
        <p:spPr>
          <a:xfrm>
            <a:off x="6028059" y="1467855"/>
            <a:ext cx="2804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Lato"/>
                <a:sym typeface="Lato"/>
              </a:rPr>
              <a:t>Fig 2: </a:t>
            </a:r>
            <a:r>
              <a:rPr lang="en-US" sz="1100" dirty="0">
                <a:solidFill>
                  <a:schemeClr val="tx1"/>
                </a:solidFill>
                <a:latin typeface="Lato"/>
                <a:sym typeface="Lato"/>
              </a:rPr>
              <a:t>Triangular Fuzzy numbers</a:t>
            </a:r>
            <a:endParaRPr lang="en-PK" sz="1100" dirty="0">
              <a:solidFill>
                <a:schemeClr val="dk1"/>
              </a:solidFill>
              <a:latin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77BA6-254F-47A5-849E-73B028C01B23}"/>
              </a:ext>
            </a:extLst>
          </p:cNvPr>
          <p:cNvSpPr txBox="1"/>
          <p:nvPr/>
        </p:nvSpPr>
        <p:spPr>
          <a:xfrm>
            <a:off x="902544" y="4774231"/>
            <a:ext cx="81089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Anand, M. C. J. &amp; </a:t>
            </a:r>
            <a:r>
              <a:rPr lang="en-US" sz="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Bharatraj</a:t>
            </a:r>
            <a:r>
              <a:rPr lang="en-US" sz="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J., 2017. </a:t>
            </a:r>
            <a:r>
              <a:rPr lang="en-US" sz="9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Theory of Triangular Fuzzy Number. </a:t>
            </a:r>
            <a:r>
              <a:rPr lang="en-US" sz="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Chennai-603103, Tamil Nadu, S. India, Department of Mathematics, Hindustan University</a:t>
            </a:r>
            <a:endParaRPr lang="en-PK" sz="900" dirty="0">
              <a:solidFill>
                <a:schemeClr val="tx1"/>
              </a:solidFill>
              <a:latin typeface="La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21B1A-F2B1-4CF4-B83C-9E2542ABD605}"/>
              </a:ext>
            </a:extLst>
          </p:cNvPr>
          <p:cNvSpPr txBox="1"/>
          <p:nvPr/>
        </p:nvSpPr>
        <p:spPr>
          <a:xfrm>
            <a:off x="8359177" y="1404980"/>
            <a:ext cx="18578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1619D-C291-4E5C-8982-FE17F6DBAB73}"/>
              </a:ext>
            </a:extLst>
          </p:cNvPr>
          <p:cNvSpPr txBox="1"/>
          <p:nvPr/>
        </p:nvSpPr>
        <p:spPr>
          <a:xfrm>
            <a:off x="1023195" y="4650851"/>
            <a:ext cx="18578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54051"/>
      </p:ext>
    </p:extLst>
  </p:cSld>
  <p:clrMapOvr>
    <a:masterClrMapping/>
  </p:clrMapOvr>
</p:sld>
</file>

<file path=ppt/theme/theme1.xml><?xml version="1.0" encoding="utf-8"?>
<a:theme xmlns:a="http://schemas.openxmlformats.org/drawingml/2006/main" name="Medicine Research by Slidesgo">
  <a:themeElements>
    <a:clrScheme name="Simple Light">
      <a:dk1>
        <a:srgbClr val="2B394A"/>
      </a:dk1>
      <a:lt1>
        <a:srgbClr val="FFFFFF"/>
      </a:lt1>
      <a:dk2>
        <a:srgbClr val="35A9E0"/>
      </a:dk2>
      <a:lt2>
        <a:srgbClr val="136D97"/>
      </a:lt2>
      <a:accent1>
        <a:srgbClr val="80D3FA"/>
      </a:accent1>
      <a:accent2>
        <a:srgbClr val="2B5264"/>
      </a:accent2>
      <a:accent3>
        <a:srgbClr val="0EA6EE"/>
      </a:accent3>
      <a:accent4>
        <a:srgbClr val="174155"/>
      </a:accent4>
      <a:accent5>
        <a:srgbClr val="58C9FF"/>
      </a:accent5>
      <a:accent6>
        <a:srgbClr val="80D3FA"/>
      </a:accent6>
      <a:hlink>
        <a:srgbClr val="2B3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790</Words>
  <Application>Microsoft Office PowerPoint</Application>
  <PresentationFormat>On-screen Show (16:9)</PresentationFormat>
  <Paragraphs>192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Montserrat Medium</vt:lpstr>
      <vt:lpstr>Calibri</vt:lpstr>
      <vt:lpstr>Arial</vt:lpstr>
      <vt:lpstr>Times New Roman</vt:lpstr>
      <vt:lpstr>Nunito ExtraBold</vt:lpstr>
      <vt:lpstr>Lato</vt:lpstr>
      <vt:lpstr>Tahoma</vt:lpstr>
      <vt:lpstr>Cambria Math</vt:lpstr>
      <vt:lpstr>Nunito</vt:lpstr>
      <vt:lpstr>Montserrat</vt:lpstr>
      <vt:lpstr>Medicine Research by Slidesgo</vt:lpstr>
      <vt:lpstr>Innovation Management in Healthcare for Developing Countries</vt:lpstr>
      <vt:lpstr>The Introduction</vt:lpstr>
      <vt:lpstr>The Problem</vt:lpstr>
      <vt:lpstr>100,000,000</vt:lpstr>
      <vt:lpstr>10,000,000</vt:lpstr>
      <vt:lpstr>The Solution</vt:lpstr>
      <vt:lpstr>PowerPoint Presentation</vt:lpstr>
      <vt:lpstr>Methodology</vt:lpstr>
      <vt:lpstr>Methodology</vt:lpstr>
      <vt:lpstr>Methodology</vt:lpstr>
      <vt:lpstr>Methodology</vt:lpstr>
      <vt:lpstr>Methodology</vt:lpstr>
      <vt:lpstr>Results</vt:lpstr>
      <vt:lpstr>Discussion</vt:lpstr>
      <vt:lpstr>Limitations and Future Prospects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Management in Healthcare for Developing Countries</dc:title>
  <dc:creator>Ali Haseeb Jaffri</dc:creator>
  <cp:lastModifiedBy>sheik</cp:lastModifiedBy>
  <cp:revision>51</cp:revision>
  <dcterms:modified xsi:type="dcterms:W3CDTF">2023-08-23T22:34:33Z</dcterms:modified>
</cp:coreProperties>
</file>