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8" r:id="rId6"/>
    <p:sldId id="276" r:id="rId7"/>
    <p:sldId id="283" r:id="rId8"/>
    <p:sldId id="261" r:id="rId9"/>
    <p:sldId id="257" r:id="rId10"/>
    <p:sldId id="264" r:id="rId11"/>
    <p:sldId id="265" r:id="rId12"/>
    <p:sldId id="263" r:id="rId13"/>
    <p:sldId id="268" r:id="rId14"/>
    <p:sldId id="266" r:id="rId15"/>
    <p:sldId id="26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48" d="100"/>
          <a:sy n="48" d="100"/>
        </p:scale>
        <p:origin x="67" y="7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Maintenance Classification using Machine Learning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9B6432-01C8-C58E-58F1-7D5A8BD31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34454"/>
              </p:ext>
            </p:extLst>
          </p:nvPr>
        </p:nvGraphicFramePr>
        <p:xfrm>
          <a:off x="1411704" y="1860884"/>
          <a:ext cx="9849855" cy="4267200"/>
        </p:xfrm>
        <a:graphic>
          <a:graphicData uri="http://schemas.openxmlformats.org/drawingml/2006/table">
            <a:tbl>
              <a:tblPr/>
              <a:tblGrid>
                <a:gridCol w="3283285">
                  <a:extLst>
                    <a:ext uri="{9D8B030D-6E8A-4147-A177-3AD203B41FA5}">
                      <a16:colId xmlns:a16="http://schemas.microsoft.com/office/drawing/2014/main" val="1643088039"/>
                    </a:ext>
                  </a:extLst>
                </a:gridCol>
                <a:gridCol w="3283285">
                  <a:extLst>
                    <a:ext uri="{9D8B030D-6E8A-4147-A177-3AD203B41FA5}">
                      <a16:colId xmlns:a16="http://schemas.microsoft.com/office/drawing/2014/main" val="2236099491"/>
                    </a:ext>
                  </a:extLst>
                </a:gridCol>
                <a:gridCol w="3283285">
                  <a:extLst>
                    <a:ext uri="{9D8B030D-6E8A-4147-A177-3AD203B41FA5}">
                      <a16:colId xmlns:a16="http://schemas.microsoft.com/office/drawing/2014/main" val="72377594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Target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Failure Type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5180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Gradient Boosting Machine (GBM)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0.9853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0.9813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24999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0.9850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0.9820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34103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0.9803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0.9747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23167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K-Nearest Neighbors (KNN)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0.9713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0.9693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9157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0.9740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0.9677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7785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Support Vector Classifier (SVC)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/>
                        <a:t>0.9690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0.9677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45807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6AB4D925-2534-E1EA-E949-33E63DF4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704" y="414439"/>
            <a:ext cx="79408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classifier was wrapped in a Multioutput Classifier to handle multiple target variables simultaneously. The accuracy scores for each model were calculated for both 'Target' and 'Failure Type'. Below are the accuracy scores obtained: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24C8EE-1F95-34C9-002E-01756C959051}"/>
              </a:ext>
            </a:extLst>
          </p:cNvPr>
          <p:cNvSpPr txBox="1"/>
          <p:nvPr/>
        </p:nvSpPr>
        <p:spPr>
          <a:xfrm>
            <a:off x="1411706" y="962526"/>
            <a:ext cx="959317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 (GBM)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the highest accuracy for both 'Target' (0.9853) and 'Failure Type' (0.9813).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closely followed GBM with accuracies of 0.985 for 'Target' and 0.982 for 'Failure Type'.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performed well, achieving accuracies of 0.9803 for 'Target' and 0.9747 for 'Failure Type'.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respectable performance with accuracies of 0.9713 for 'Target' and 0.9693 for 'Failure Type'.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accuracies of 0.974 for 'Target' and 0.9677 for 'Failure Type'.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 (SVC)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slightly lower in performance compared to the others, still achieved reasonable accuracies of 0.969 for 'Target' and 0.9677 for 'Failure Type'.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A1E17C-4719-7984-99D0-6D42A3A69D9F}"/>
              </a:ext>
            </a:extLst>
          </p:cNvPr>
          <p:cNvSpPr txBox="1"/>
          <p:nvPr/>
        </p:nvSpPr>
        <p:spPr>
          <a:xfrm>
            <a:off x="1427747" y="994611"/>
            <a:ext cx="97215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Overall, the Gradient Boosting Machine (GBM) and Random Forest classifiers stood out as the best-performing models for this multi-target classification problem. Their high accuracy scores suggest that these ensemble methods are particularly well-suited for handling complex predictive maintenance datasets. These results provide a strong foundation for further optimization and deployment in real-world predictive maintenance applications, where accurate multi-target predictions are crucial for operational efficiency and reliability.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Email :</a:t>
            </a:r>
            <a:br>
              <a:rPr lang="en-US" dirty="0"/>
            </a:br>
            <a:r>
              <a:rPr lang="en-US" dirty="0"/>
              <a:t>Name: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Preprocessing &amp; EDA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Selection &amp; Training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1290836-FD2E-60D4-97A2-1FD03F4EA7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085471"/>
            <a:ext cx="102996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Predictive maintenance aims to predict equipment failures </a:t>
            </a:r>
            <a:b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they occur</a:t>
            </a:r>
            <a:b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historical data and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model to accurately predict </a:t>
            </a:r>
            <a:b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failures and identify </a:t>
            </a:r>
            <a:b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contributing factors. </a:t>
            </a: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1" y="528319"/>
            <a:ext cx="5699075" cy="5712059"/>
          </a:xfrm>
          <a:noFill/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Data Points: 10,000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Columns/Features: 14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Features’: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 (1 to 10,000)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Productid: Product variant (L | M | H) + serial number Sort: (L, M, or H)Air Temperature [K]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Temperature [K]Rotational speed [rpm],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Torque [Nm],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wear [min]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Target: Failure (1) or Not (0)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Type: Modes 1/2/3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 dataset (link provided)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realistic data for predictive maintenance modeling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failure (binary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5878C6-056C-667F-F1E4-F71EE81DFB7F}"/>
              </a:ext>
            </a:extLst>
          </p:cNvPr>
          <p:cNvSpPr txBox="1"/>
          <p:nvPr/>
        </p:nvSpPr>
        <p:spPr>
          <a:xfrm>
            <a:off x="1090864" y="1042737"/>
            <a:ext cx="447574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 Summary of data, mean, standard deviation, min, max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Types: Int64, float64, and object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 None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1" y="689812"/>
            <a:ext cx="10474723" cy="547035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for data manipulation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 for data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feature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converting categorical data to numeric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008397-5544-F137-BDED-D3DD7721003C}"/>
              </a:ext>
            </a:extLst>
          </p:cNvPr>
          <p:cNvSpPr txBox="1"/>
          <p:nvPr/>
        </p:nvSpPr>
        <p:spPr>
          <a:xfrm>
            <a:off x="1363579" y="1700463"/>
            <a:ext cx="82616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'Type' and 'Failure Type' to numeric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 features for better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16FDF-A046-CD34-FCF5-90CC92166C7B}"/>
              </a:ext>
            </a:extLst>
          </p:cNvPr>
          <p:cNvSpPr txBox="1"/>
          <p:nvPr/>
        </p:nvSpPr>
        <p:spPr>
          <a:xfrm>
            <a:off x="1090863" y="770021"/>
            <a:ext cx="55024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{AA8E346D-BAEF-437E-B22A-8EF887E3A33A}tf22797433_win32</Template>
  <TotalTime>44</TotalTime>
  <Words>622</Words>
  <Application>Microsoft Office PowerPoint</Application>
  <PresentationFormat>Widescreen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Times New Roman</vt:lpstr>
      <vt:lpstr>Univers Condensed Light</vt:lpstr>
      <vt:lpstr>Walbaum Display Light</vt:lpstr>
      <vt:lpstr>AngleLinesVTI</vt:lpstr>
      <vt:lpstr>Predictive Maintenance Classification using Machine Learning</vt:lpstr>
      <vt:lpstr>AGENDA</vt:lpstr>
      <vt:lpstr>Overview: Predictive maintenance aims to predict equipment failures  before they occur  using historical data and machine learning. Objective: Develop a model to accurately predict  machine failures and identify  the contributing factors. </vt:lpstr>
      <vt:lpstr>Dataset Description   Total Data Points: 10,000  Columns/Features: 14   Key Features’:  Unique identifier (1 to 10,000) Productid: Product variant (L | M | H) + serial number Sort: (L, M, or H)Air Temperature [K]  Process Temperature [K]Rotational speed [rpm],  Torque [Nm],  Tool wear [min] Target: Failure (1) or Not (0) Failure Type: Modes 1/2/3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Maheen Fatima</dc:creator>
  <cp:lastModifiedBy>Maheen Fatima</cp:lastModifiedBy>
  <cp:revision>3</cp:revision>
  <dcterms:created xsi:type="dcterms:W3CDTF">2024-06-15T17:17:36Z</dcterms:created>
  <dcterms:modified xsi:type="dcterms:W3CDTF">2024-06-15T18:01:54Z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