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charset="1" panose="02000000000000000000"/>
      <p:regular r:id="rId10"/>
    </p:embeddedFont>
    <p:embeddedFont>
      <p:font typeface="Raleway" charset="1" panose="020B0503030101060003"/>
      <p:regular r:id="rId11"/>
    </p:embeddedFont>
    <p:embeddedFont>
      <p:font typeface="Raleway Bold" charset="1" panose="020B0803030101060003"/>
      <p:regular r:id="rId12"/>
    </p:embeddedFont>
    <p:embeddedFont>
      <p:font typeface="Raleway Thin" charset="1" panose="020B0203030101060003"/>
      <p:regular r:id="rId13"/>
    </p:embeddedFont>
    <p:embeddedFont>
      <p:font typeface="Raleway Heavy" charset="1" panose="020B00030301010600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7634622" y="6085085"/>
            <a:ext cx="8318964" cy="873125"/>
          </a:xfrm>
          <a:prstGeom prst="rect">
            <a:avLst/>
          </a:prstGeom>
        </p:spPr>
        <p:txBody>
          <a:bodyPr anchor="t" rtlCol="false" tIns="0" lIns="0" bIns="0" rIns="0">
            <a:spAutoFit/>
          </a:bodyPr>
          <a:lstStyle/>
          <a:p>
            <a:pPr algn="r">
              <a:lnSpc>
                <a:spcPts val="7000"/>
              </a:lnSpc>
              <a:spcBef>
                <a:spcPct val="0"/>
              </a:spcBef>
            </a:pPr>
            <a:r>
              <a:rPr lang="en-US" sz="5000">
                <a:solidFill>
                  <a:srgbClr val="000000"/>
                </a:solidFill>
                <a:latin typeface="Raleway"/>
              </a:rPr>
              <a:t>KIT DATA SCIENCE</a:t>
            </a:r>
          </a:p>
        </p:txBody>
      </p:sp>
      <p:sp>
        <p:nvSpPr>
          <p:cNvPr name="TextBox 9" id="9"/>
          <p:cNvSpPr txBox="true"/>
          <p:nvPr/>
        </p:nvSpPr>
        <p:spPr>
          <a:xfrm rot="0">
            <a:off x="7634622" y="7558285"/>
            <a:ext cx="8187540" cy="547370"/>
          </a:xfrm>
          <a:prstGeom prst="rect">
            <a:avLst/>
          </a:prstGeom>
        </p:spPr>
        <p:txBody>
          <a:bodyPr anchor="t" rtlCol="false" tIns="0" lIns="0" bIns="0" rIns="0">
            <a:spAutoFit/>
          </a:bodyPr>
          <a:lstStyle/>
          <a:p>
            <a:pPr algn="r">
              <a:lnSpc>
                <a:spcPts val="4480"/>
              </a:lnSpc>
              <a:spcBef>
                <a:spcPct val="0"/>
              </a:spcBef>
            </a:pPr>
            <a:r>
              <a:rPr lang="en-US" sz="3200">
                <a:solidFill>
                  <a:srgbClr val="000000"/>
                </a:solidFill>
                <a:latin typeface="Raleway Bold"/>
              </a:rPr>
              <a:t>Sheikh Alyan</a:t>
            </a:r>
          </a:p>
        </p:txBody>
      </p:sp>
      <p:sp>
        <p:nvSpPr>
          <p:cNvPr name="TextBox 10" id="10"/>
          <p:cNvSpPr txBox="true"/>
          <p:nvPr/>
        </p:nvSpPr>
        <p:spPr>
          <a:xfrm rot="0">
            <a:off x="1502585" y="1892823"/>
            <a:ext cx="14451002" cy="3470276"/>
          </a:xfrm>
          <a:prstGeom prst="rect">
            <a:avLst/>
          </a:prstGeom>
        </p:spPr>
        <p:txBody>
          <a:bodyPr anchor="t" rtlCol="false" tIns="0" lIns="0" bIns="0" rIns="0">
            <a:spAutoFit/>
          </a:bodyPr>
          <a:lstStyle/>
          <a:p>
            <a:pPr algn="r">
              <a:lnSpc>
                <a:spcPts val="13999"/>
              </a:lnSpc>
            </a:pPr>
            <a:r>
              <a:rPr lang="en-US" sz="9999">
                <a:solidFill>
                  <a:srgbClr val="000000"/>
                </a:solidFill>
                <a:latin typeface="Fredoka"/>
              </a:rPr>
              <a:t>CRITICAL DEATH REPORT DATASET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278324" y="-189384"/>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35432" y="255748"/>
            <a:ext cx="16623868" cy="9534812"/>
            <a:chOff x="0" y="0"/>
            <a:chExt cx="5402762" cy="3098817"/>
          </a:xfrm>
        </p:grpSpPr>
        <p:sp>
          <p:nvSpPr>
            <p:cNvPr name="Freeform 6" id="6"/>
            <p:cNvSpPr/>
            <p:nvPr/>
          </p:nvSpPr>
          <p:spPr>
            <a:xfrm flipH="false" flipV="false" rot="0">
              <a:off x="0" y="0"/>
              <a:ext cx="5402762" cy="3098817"/>
            </a:xfrm>
            <a:custGeom>
              <a:avLst/>
              <a:gdLst/>
              <a:ahLst/>
              <a:cxnLst/>
              <a:rect r="r" b="b" t="t" l="l"/>
              <a:pathLst>
                <a:path h="3098817" w="5402762">
                  <a:moveTo>
                    <a:pt x="23286" y="0"/>
                  </a:moveTo>
                  <a:lnTo>
                    <a:pt x="5379476" y="0"/>
                  </a:lnTo>
                  <a:cubicBezTo>
                    <a:pt x="5392336" y="0"/>
                    <a:pt x="5402762" y="10425"/>
                    <a:pt x="5402762" y="23286"/>
                  </a:cubicBezTo>
                  <a:lnTo>
                    <a:pt x="5402762" y="3075531"/>
                  </a:lnTo>
                  <a:cubicBezTo>
                    <a:pt x="5402762" y="3081707"/>
                    <a:pt x="5400308" y="3087630"/>
                    <a:pt x="5395942" y="3091997"/>
                  </a:cubicBezTo>
                  <a:cubicBezTo>
                    <a:pt x="5391575" y="3096363"/>
                    <a:pt x="5385652" y="3098817"/>
                    <a:pt x="5379476" y="3098817"/>
                  </a:cubicBezTo>
                  <a:lnTo>
                    <a:pt x="23286" y="3098817"/>
                  </a:lnTo>
                  <a:cubicBezTo>
                    <a:pt x="10425" y="3098817"/>
                    <a:pt x="0" y="3088391"/>
                    <a:pt x="0" y="3075531"/>
                  </a:cubicBezTo>
                  <a:lnTo>
                    <a:pt x="0" y="23286"/>
                  </a:lnTo>
                  <a:cubicBezTo>
                    <a:pt x="0" y="10425"/>
                    <a:pt x="10425" y="0"/>
                    <a:pt x="2328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2762" cy="31464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864717" y="2572564"/>
            <a:ext cx="13457187" cy="6685736"/>
          </a:xfrm>
          <a:custGeom>
            <a:avLst/>
            <a:gdLst/>
            <a:ahLst/>
            <a:cxnLst/>
            <a:rect r="r" b="b" t="t" l="l"/>
            <a:pathLst>
              <a:path h="6685736" w="13457187">
                <a:moveTo>
                  <a:pt x="0" y="0"/>
                </a:moveTo>
                <a:lnTo>
                  <a:pt x="13457188" y="0"/>
                </a:lnTo>
                <a:lnTo>
                  <a:pt x="13457188" y="6685736"/>
                </a:lnTo>
                <a:lnTo>
                  <a:pt x="0" y="6685736"/>
                </a:lnTo>
                <a:lnTo>
                  <a:pt x="0" y="0"/>
                </a:lnTo>
                <a:close/>
              </a:path>
            </a:pathLst>
          </a:custGeom>
          <a:blipFill>
            <a:blip r:embed="rId4"/>
            <a:stretch>
              <a:fillRect l="0" t="0" r="0" b="0"/>
            </a:stretch>
          </a:blipFill>
        </p:spPr>
      </p:sp>
      <p:sp>
        <p:nvSpPr>
          <p:cNvPr name="TextBox 9" id="9"/>
          <p:cNvSpPr txBox="true"/>
          <p:nvPr/>
        </p:nvSpPr>
        <p:spPr>
          <a:xfrm rot="0">
            <a:off x="1028700" y="1996307"/>
            <a:ext cx="9172550" cy="547370"/>
          </a:xfrm>
          <a:prstGeom prst="rect">
            <a:avLst/>
          </a:prstGeom>
        </p:spPr>
        <p:txBody>
          <a:bodyPr anchor="t" rtlCol="false" tIns="0" lIns="0" bIns="0" rIns="0">
            <a:spAutoFit/>
          </a:bodyPr>
          <a:lstStyle/>
          <a:p>
            <a:pPr>
              <a:lnSpc>
                <a:spcPts val="4480"/>
              </a:lnSpc>
            </a:pPr>
            <a:r>
              <a:rPr lang="en-US" sz="3200">
                <a:solidFill>
                  <a:srgbClr val="000000"/>
                </a:solidFill>
                <a:latin typeface="Raleway Bold"/>
              </a:rPr>
              <a:t>Distribution of Ethnicities</a:t>
            </a:r>
          </a:p>
        </p:txBody>
      </p:sp>
      <p:sp>
        <p:nvSpPr>
          <p:cNvPr name="TextBox 10" id="10"/>
          <p:cNvSpPr txBox="true"/>
          <p:nvPr/>
        </p:nvSpPr>
        <p:spPr>
          <a:xfrm rot="0">
            <a:off x="1655869" y="529108"/>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DATA VISUALISATION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278324" y="-189384"/>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35432" y="255748"/>
            <a:ext cx="16623868" cy="9534812"/>
            <a:chOff x="0" y="0"/>
            <a:chExt cx="5402762" cy="3098817"/>
          </a:xfrm>
        </p:grpSpPr>
        <p:sp>
          <p:nvSpPr>
            <p:cNvPr name="Freeform 6" id="6"/>
            <p:cNvSpPr/>
            <p:nvPr/>
          </p:nvSpPr>
          <p:spPr>
            <a:xfrm flipH="false" flipV="false" rot="0">
              <a:off x="0" y="0"/>
              <a:ext cx="5402762" cy="3098817"/>
            </a:xfrm>
            <a:custGeom>
              <a:avLst/>
              <a:gdLst/>
              <a:ahLst/>
              <a:cxnLst/>
              <a:rect r="r" b="b" t="t" l="l"/>
              <a:pathLst>
                <a:path h="3098817" w="5402762">
                  <a:moveTo>
                    <a:pt x="23286" y="0"/>
                  </a:moveTo>
                  <a:lnTo>
                    <a:pt x="5379476" y="0"/>
                  </a:lnTo>
                  <a:cubicBezTo>
                    <a:pt x="5392336" y="0"/>
                    <a:pt x="5402762" y="10425"/>
                    <a:pt x="5402762" y="23286"/>
                  </a:cubicBezTo>
                  <a:lnTo>
                    <a:pt x="5402762" y="3075531"/>
                  </a:lnTo>
                  <a:cubicBezTo>
                    <a:pt x="5402762" y="3081707"/>
                    <a:pt x="5400308" y="3087630"/>
                    <a:pt x="5395942" y="3091997"/>
                  </a:cubicBezTo>
                  <a:cubicBezTo>
                    <a:pt x="5391575" y="3096363"/>
                    <a:pt x="5385652" y="3098817"/>
                    <a:pt x="5379476" y="3098817"/>
                  </a:cubicBezTo>
                  <a:lnTo>
                    <a:pt x="23286" y="3098817"/>
                  </a:lnTo>
                  <a:cubicBezTo>
                    <a:pt x="10425" y="3098817"/>
                    <a:pt x="0" y="3088391"/>
                    <a:pt x="0" y="3075531"/>
                  </a:cubicBezTo>
                  <a:lnTo>
                    <a:pt x="0" y="23286"/>
                  </a:lnTo>
                  <a:cubicBezTo>
                    <a:pt x="0" y="10425"/>
                    <a:pt x="10425" y="0"/>
                    <a:pt x="2328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2762" cy="31464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5209807" y="2707899"/>
            <a:ext cx="6698666" cy="6550401"/>
          </a:xfrm>
          <a:custGeom>
            <a:avLst/>
            <a:gdLst/>
            <a:ahLst/>
            <a:cxnLst/>
            <a:rect r="r" b="b" t="t" l="l"/>
            <a:pathLst>
              <a:path h="6550401" w="6698666">
                <a:moveTo>
                  <a:pt x="0" y="0"/>
                </a:moveTo>
                <a:lnTo>
                  <a:pt x="6698666" y="0"/>
                </a:lnTo>
                <a:lnTo>
                  <a:pt x="6698666" y="6550401"/>
                </a:lnTo>
                <a:lnTo>
                  <a:pt x="0" y="6550401"/>
                </a:lnTo>
                <a:lnTo>
                  <a:pt x="0" y="0"/>
                </a:lnTo>
                <a:close/>
              </a:path>
            </a:pathLst>
          </a:custGeom>
          <a:blipFill>
            <a:blip r:embed="rId4"/>
            <a:stretch>
              <a:fillRect l="0" t="-930" r="0" b="-930"/>
            </a:stretch>
          </a:blipFill>
        </p:spPr>
      </p:sp>
      <p:sp>
        <p:nvSpPr>
          <p:cNvPr name="TextBox 9" id="9"/>
          <p:cNvSpPr txBox="true"/>
          <p:nvPr/>
        </p:nvSpPr>
        <p:spPr>
          <a:xfrm rot="0">
            <a:off x="1028700" y="1996307"/>
            <a:ext cx="9172550" cy="547370"/>
          </a:xfrm>
          <a:prstGeom prst="rect">
            <a:avLst/>
          </a:prstGeom>
        </p:spPr>
        <p:txBody>
          <a:bodyPr anchor="t" rtlCol="false" tIns="0" lIns="0" bIns="0" rIns="0">
            <a:spAutoFit/>
          </a:bodyPr>
          <a:lstStyle/>
          <a:p>
            <a:pPr>
              <a:lnSpc>
                <a:spcPts val="4480"/>
              </a:lnSpc>
            </a:pPr>
            <a:r>
              <a:rPr lang="en-US" sz="3200">
                <a:solidFill>
                  <a:srgbClr val="000000"/>
                </a:solidFill>
                <a:latin typeface="Raleway Bold"/>
              </a:rPr>
              <a:t>Age at Time of Death</a:t>
            </a:r>
          </a:p>
        </p:txBody>
      </p:sp>
      <p:sp>
        <p:nvSpPr>
          <p:cNvPr name="TextBox 10" id="10"/>
          <p:cNvSpPr txBox="true"/>
          <p:nvPr/>
        </p:nvSpPr>
        <p:spPr>
          <a:xfrm rot="0">
            <a:off x="1655869" y="529108"/>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DATA VISUALISATION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278324" y="-189384"/>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35432" y="255748"/>
            <a:ext cx="16623868" cy="9534812"/>
            <a:chOff x="0" y="0"/>
            <a:chExt cx="5402762" cy="3098817"/>
          </a:xfrm>
        </p:grpSpPr>
        <p:sp>
          <p:nvSpPr>
            <p:cNvPr name="Freeform 6" id="6"/>
            <p:cNvSpPr/>
            <p:nvPr/>
          </p:nvSpPr>
          <p:spPr>
            <a:xfrm flipH="false" flipV="false" rot="0">
              <a:off x="0" y="0"/>
              <a:ext cx="5402762" cy="3098817"/>
            </a:xfrm>
            <a:custGeom>
              <a:avLst/>
              <a:gdLst/>
              <a:ahLst/>
              <a:cxnLst/>
              <a:rect r="r" b="b" t="t" l="l"/>
              <a:pathLst>
                <a:path h="3098817" w="5402762">
                  <a:moveTo>
                    <a:pt x="23286" y="0"/>
                  </a:moveTo>
                  <a:lnTo>
                    <a:pt x="5379476" y="0"/>
                  </a:lnTo>
                  <a:cubicBezTo>
                    <a:pt x="5392336" y="0"/>
                    <a:pt x="5402762" y="10425"/>
                    <a:pt x="5402762" y="23286"/>
                  </a:cubicBezTo>
                  <a:lnTo>
                    <a:pt x="5402762" y="3075531"/>
                  </a:lnTo>
                  <a:cubicBezTo>
                    <a:pt x="5402762" y="3081707"/>
                    <a:pt x="5400308" y="3087630"/>
                    <a:pt x="5395942" y="3091997"/>
                  </a:cubicBezTo>
                  <a:cubicBezTo>
                    <a:pt x="5391575" y="3096363"/>
                    <a:pt x="5385652" y="3098817"/>
                    <a:pt x="5379476" y="3098817"/>
                  </a:cubicBezTo>
                  <a:lnTo>
                    <a:pt x="23286" y="3098817"/>
                  </a:lnTo>
                  <a:cubicBezTo>
                    <a:pt x="10425" y="3098817"/>
                    <a:pt x="0" y="3088391"/>
                    <a:pt x="0" y="3075531"/>
                  </a:cubicBezTo>
                  <a:lnTo>
                    <a:pt x="0" y="23286"/>
                  </a:lnTo>
                  <a:cubicBezTo>
                    <a:pt x="0" y="10425"/>
                    <a:pt x="10425" y="0"/>
                    <a:pt x="2328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2762" cy="314644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126940" y="3828257"/>
            <a:ext cx="13640852" cy="1850081"/>
          </a:xfrm>
          <a:prstGeom prst="rect">
            <a:avLst/>
          </a:prstGeom>
        </p:spPr>
        <p:txBody>
          <a:bodyPr anchor="t" rtlCol="false" tIns="0" lIns="0" bIns="0" rIns="0">
            <a:spAutoFit/>
          </a:bodyPr>
          <a:lstStyle/>
          <a:p>
            <a:pPr algn="ctr">
              <a:lnSpc>
                <a:spcPts val="15102"/>
              </a:lnSpc>
            </a:pPr>
            <a:r>
              <a:rPr lang="en-US" sz="10787">
                <a:solidFill>
                  <a:srgbClr val="000000"/>
                </a:solidFill>
                <a:latin typeface="Fredoka"/>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5535784" cy="8229600"/>
            <a:chOff x="0" y="0"/>
            <a:chExt cx="5049134" cy="2674622"/>
          </a:xfrm>
        </p:grpSpPr>
        <p:sp>
          <p:nvSpPr>
            <p:cNvPr name="Freeform 6" id="6"/>
            <p:cNvSpPr/>
            <p:nvPr/>
          </p:nvSpPr>
          <p:spPr>
            <a:xfrm flipH="false" flipV="false" rot="0">
              <a:off x="0" y="0"/>
              <a:ext cx="5049134" cy="2674622"/>
            </a:xfrm>
            <a:custGeom>
              <a:avLst/>
              <a:gdLst/>
              <a:ahLst/>
              <a:cxnLst/>
              <a:rect r="r" b="b" t="t" l="l"/>
              <a:pathLst>
                <a:path h="2674622" w="5049134">
                  <a:moveTo>
                    <a:pt x="24916" y="0"/>
                  </a:moveTo>
                  <a:lnTo>
                    <a:pt x="5024218" y="0"/>
                  </a:lnTo>
                  <a:cubicBezTo>
                    <a:pt x="5030826" y="0"/>
                    <a:pt x="5037163" y="2625"/>
                    <a:pt x="5041836" y="7298"/>
                  </a:cubicBezTo>
                  <a:cubicBezTo>
                    <a:pt x="5046509" y="11971"/>
                    <a:pt x="5049134" y="18308"/>
                    <a:pt x="5049134" y="24916"/>
                  </a:cubicBezTo>
                  <a:lnTo>
                    <a:pt x="5049134" y="2649706"/>
                  </a:lnTo>
                  <a:cubicBezTo>
                    <a:pt x="5049134" y="2663467"/>
                    <a:pt x="5037979" y="2674622"/>
                    <a:pt x="5024218" y="2674622"/>
                  </a:cubicBezTo>
                  <a:lnTo>
                    <a:pt x="24916" y="2674622"/>
                  </a:lnTo>
                  <a:cubicBezTo>
                    <a:pt x="11155" y="2674622"/>
                    <a:pt x="0" y="2663467"/>
                    <a:pt x="0" y="2649706"/>
                  </a:cubicBezTo>
                  <a:lnTo>
                    <a:pt x="0" y="24916"/>
                  </a:lnTo>
                  <a:cubicBezTo>
                    <a:pt x="0" y="11155"/>
                    <a:pt x="11155" y="0"/>
                    <a:pt x="2491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049134"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39731" y="3581469"/>
            <a:ext cx="13988502" cy="3646693"/>
          </a:xfrm>
          <a:prstGeom prst="rect">
            <a:avLst/>
          </a:prstGeom>
        </p:spPr>
        <p:txBody>
          <a:bodyPr anchor="t" rtlCol="false" tIns="0" lIns="0" bIns="0" rIns="0">
            <a:spAutoFit/>
          </a:bodyPr>
          <a:lstStyle/>
          <a:p>
            <a:pPr>
              <a:lnSpc>
                <a:spcPts val="4801"/>
              </a:lnSpc>
            </a:pPr>
            <a:r>
              <a:rPr lang="en-US" sz="3429">
                <a:solidFill>
                  <a:srgbClr val="000000"/>
                </a:solidFill>
                <a:latin typeface="Raleway"/>
              </a:rPr>
              <a:t>The CDR Report dataset contains a wide range of information related to critical incidents, including details about the incident, individuals involved, and circumstances leading to the incident. This rich and diverse data can provide valuable insights into the factors contributing to critical incidents and help improve safety protocols and procedures.</a:t>
            </a:r>
          </a:p>
        </p:txBody>
      </p:sp>
      <p:sp>
        <p:nvSpPr>
          <p:cNvPr name="TextBox 9" id="9"/>
          <p:cNvSpPr txBox="true"/>
          <p:nvPr/>
        </p:nvSpPr>
        <p:spPr>
          <a:xfrm rot="0">
            <a:off x="3029776" y="1740449"/>
            <a:ext cx="10487039"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rPr>
              <a:t>WHY?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18366" y="3609592"/>
            <a:ext cx="13815824" cy="4661575"/>
          </a:xfrm>
          <a:prstGeom prst="rect">
            <a:avLst/>
          </a:prstGeom>
        </p:spPr>
        <p:txBody>
          <a:bodyPr anchor="t" rtlCol="false" tIns="0" lIns="0" bIns="0" rIns="0">
            <a:spAutoFit/>
          </a:bodyPr>
          <a:lstStyle/>
          <a:p>
            <a:pPr marL="951551" indent="-475775" lvl="1">
              <a:lnSpc>
                <a:spcPts val="6170"/>
              </a:lnSpc>
              <a:buFont typeface="Arial"/>
              <a:buChar char="•"/>
            </a:pPr>
            <a:r>
              <a:rPr lang="en-US" sz="4407">
                <a:solidFill>
                  <a:srgbClr val="000000"/>
                </a:solidFill>
                <a:latin typeface="Raleway"/>
              </a:rPr>
              <a:t>Filling of Null values</a:t>
            </a:r>
          </a:p>
          <a:p>
            <a:pPr marL="951551" indent="-475775" lvl="1">
              <a:lnSpc>
                <a:spcPts val="6170"/>
              </a:lnSpc>
              <a:buFont typeface="Arial"/>
              <a:buChar char="•"/>
            </a:pPr>
            <a:r>
              <a:rPr lang="en-US" sz="4407">
                <a:solidFill>
                  <a:srgbClr val="000000"/>
                </a:solidFill>
                <a:latin typeface="Raleway"/>
              </a:rPr>
              <a:t>Dropping of unwanted columns</a:t>
            </a:r>
          </a:p>
          <a:p>
            <a:pPr marL="951551" indent="-475775" lvl="1">
              <a:lnSpc>
                <a:spcPts val="6170"/>
              </a:lnSpc>
              <a:buFont typeface="Arial"/>
              <a:buChar char="•"/>
            </a:pPr>
            <a:r>
              <a:rPr lang="en-US" sz="4407">
                <a:solidFill>
                  <a:srgbClr val="000000"/>
                </a:solidFill>
                <a:latin typeface="Raleway"/>
              </a:rPr>
              <a:t>Data redundancy</a:t>
            </a:r>
          </a:p>
          <a:p>
            <a:pPr marL="951551" indent="-475775" lvl="1">
              <a:lnSpc>
                <a:spcPts val="6170"/>
              </a:lnSpc>
              <a:buFont typeface="Arial"/>
              <a:buChar char="•"/>
            </a:pPr>
            <a:r>
              <a:rPr lang="en-US" sz="4407">
                <a:solidFill>
                  <a:srgbClr val="000000"/>
                </a:solidFill>
                <a:latin typeface="Raleway"/>
              </a:rPr>
              <a:t>Changing Of Datatypes of column</a:t>
            </a:r>
          </a:p>
          <a:p>
            <a:pPr marL="951551" indent="-475775" lvl="1">
              <a:lnSpc>
                <a:spcPts val="6170"/>
              </a:lnSpc>
              <a:buFont typeface="Arial"/>
              <a:buChar char="•"/>
            </a:pPr>
            <a:r>
              <a:rPr lang="en-US" sz="4407">
                <a:solidFill>
                  <a:srgbClr val="000000"/>
                </a:solidFill>
                <a:latin typeface="Raleway"/>
              </a:rPr>
              <a:t>Combining the Distributed column</a:t>
            </a:r>
          </a:p>
          <a:p>
            <a:pPr>
              <a:lnSpc>
                <a:spcPts val="6170"/>
              </a:lnSpc>
            </a:pPr>
          </a:p>
        </p:txBody>
      </p:sp>
      <p:sp>
        <p:nvSpPr>
          <p:cNvPr name="TextBox 9" id="9"/>
          <p:cNvSpPr txBox="true"/>
          <p:nvPr/>
        </p:nvSpPr>
        <p:spPr>
          <a:xfrm rot="0">
            <a:off x="1793260" y="1696929"/>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DATA CLEANING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874135"/>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176088" y="3351047"/>
            <a:ext cx="10823517" cy="5011575"/>
          </a:xfrm>
          <a:custGeom>
            <a:avLst/>
            <a:gdLst/>
            <a:ahLst/>
            <a:cxnLst/>
            <a:rect r="r" b="b" t="t" l="l"/>
            <a:pathLst>
              <a:path h="5011575" w="10823517">
                <a:moveTo>
                  <a:pt x="0" y="0"/>
                </a:moveTo>
                <a:lnTo>
                  <a:pt x="10823518" y="0"/>
                </a:lnTo>
                <a:lnTo>
                  <a:pt x="10823518" y="5011574"/>
                </a:lnTo>
                <a:lnTo>
                  <a:pt x="0" y="5011574"/>
                </a:lnTo>
                <a:lnTo>
                  <a:pt x="0" y="0"/>
                </a:lnTo>
                <a:close/>
              </a:path>
            </a:pathLst>
          </a:custGeom>
          <a:blipFill>
            <a:blip r:embed="rId4"/>
            <a:stretch>
              <a:fillRect l="0" t="-806" r="0" b="-806"/>
            </a:stretch>
          </a:blipFill>
        </p:spPr>
      </p:sp>
      <p:sp>
        <p:nvSpPr>
          <p:cNvPr name="TextBox 9" id="9"/>
          <p:cNvSpPr txBox="true"/>
          <p:nvPr/>
        </p:nvSpPr>
        <p:spPr>
          <a:xfrm rot="0">
            <a:off x="1793260" y="1696929"/>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DATA DESCRIPTION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35432" y="255748"/>
            <a:ext cx="16623868" cy="9534812"/>
            <a:chOff x="0" y="0"/>
            <a:chExt cx="5402762" cy="3098817"/>
          </a:xfrm>
        </p:grpSpPr>
        <p:sp>
          <p:nvSpPr>
            <p:cNvPr name="Freeform 6" id="6"/>
            <p:cNvSpPr/>
            <p:nvPr/>
          </p:nvSpPr>
          <p:spPr>
            <a:xfrm flipH="false" flipV="false" rot="0">
              <a:off x="0" y="0"/>
              <a:ext cx="5402762" cy="3098817"/>
            </a:xfrm>
            <a:custGeom>
              <a:avLst/>
              <a:gdLst/>
              <a:ahLst/>
              <a:cxnLst/>
              <a:rect r="r" b="b" t="t" l="l"/>
              <a:pathLst>
                <a:path h="3098817" w="5402762">
                  <a:moveTo>
                    <a:pt x="23286" y="0"/>
                  </a:moveTo>
                  <a:lnTo>
                    <a:pt x="5379476" y="0"/>
                  </a:lnTo>
                  <a:cubicBezTo>
                    <a:pt x="5392336" y="0"/>
                    <a:pt x="5402762" y="10425"/>
                    <a:pt x="5402762" y="23286"/>
                  </a:cubicBezTo>
                  <a:lnTo>
                    <a:pt x="5402762" y="3075531"/>
                  </a:lnTo>
                  <a:cubicBezTo>
                    <a:pt x="5402762" y="3081707"/>
                    <a:pt x="5400308" y="3087630"/>
                    <a:pt x="5395942" y="3091997"/>
                  </a:cubicBezTo>
                  <a:cubicBezTo>
                    <a:pt x="5391575" y="3096363"/>
                    <a:pt x="5385652" y="3098817"/>
                    <a:pt x="5379476" y="3098817"/>
                  </a:cubicBezTo>
                  <a:lnTo>
                    <a:pt x="23286" y="3098817"/>
                  </a:lnTo>
                  <a:cubicBezTo>
                    <a:pt x="10425" y="3098817"/>
                    <a:pt x="0" y="3088391"/>
                    <a:pt x="0" y="3075531"/>
                  </a:cubicBezTo>
                  <a:lnTo>
                    <a:pt x="0" y="23286"/>
                  </a:lnTo>
                  <a:cubicBezTo>
                    <a:pt x="0" y="10425"/>
                    <a:pt x="10425" y="0"/>
                    <a:pt x="2328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2762" cy="31464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969345" y="2543677"/>
            <a:ext cx="10563550" cy="7022013"/>
          </a:xfrm>
          <a:custGeom>
            <a:avLst/>
            <a:gdLst/>
            <a:ahLst/>
            <a:cxnLst/>
            <a:rect r="r" b="b" t="t" l="l"/>
            <a:pathLst>
              <a:path h="7022013" w="10563550">
                <a:moveTo>
                  <a:pt x="0" y="0"/>
                </a:moveTo>
                <a:lnTo>
                  <a:pt x="10563550" y="0"/>
                </a:lnTo>
                <a:lnTo>
                  <a:pt x="10563550" y="7022012"/>
                </a:lnTo>
                <a:lnTo>
                  <a:pt x="0" y="7022012"/>
                </a:lnTo>
                <a:lnTo>
                  <a:pt x="0" y="0"/>
                </a:lnTo>
                <a:close/>
              </a:path>
            </a:pathLst>
          </a:custGeom>
          <a:blipFill>
            <a:blip r:embed="rId4"/>
            <a:stretch>
              <a:fillRect l="-3170" t="0" r="-437" b="-1070"/>
            </a:stretch>
          </a:blipFill>
        </p:spPr>
      </p:sp>
      <p:sp>
        <p:nvSpPr>
          <p:cNvPr name="TextBox 9" id="9"/>
          <p:cNvSpPr txBox="true"/>
          <p:nvPr/>
        </p:nvSpPr>
        <p:spPr>
          <a:xfrm rot="0">
            <a:off x="1028700" y="1996307"/>
            <a:ext cx="13809489" cy="547370"/>
          </a:xfrm>
          <a:prstGeom prst="rect">
            <a:avLst/>
          </a:prstGeom>
        </p:spPr>
        <p:txBody>
          <a:bodyPr anchor="t" rtlCol="false" tIns="0" lIns="0" bIns="0" rIns="0">
            <a:spAutoFit/>
          </a:bodyPr>
          <a:lstStyle/>
          <a:p>
            <a:pPr>
              <a:lnSpc>
                <a:spcPts val="4480"/>
              </a:lnSpc>
            </a:pPr>
            <a:r>
              <a:rPr lang="en-US" sz="3200">
                <a:solidFill>
                  <a:srgbClr val="000000"/>
                </a:solidFill>
                <a:latin typeface="Raleway Bold"/>
              </a:rPr>
              <a:t>Distribution Of Age with respect to Death</a:t>
            </a:r>
          </a:p>
        </p:txBody>
      </p:sp>
      <p:sp>
        <p:nvSpPr>
          <p:cNvPr name="TextBox 10" id="10"/>
          <p:cNvSpPr txBox="true"/>
          <p:nvPr/>
        </p:nvSpPr>
        <p:spPr>
          <a:xfrm rot="0">
            <a:off x="1655869" y="529108"/>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DATA VISUALISATION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35432" y="255748"/>
            <a:ext cx="16623868" cy="9534812"/>
            <a:chOff x="0" y="0"/>
            <a:chExt cx="5402762" cy="3098817"/>
          </a:xfrm>
        </p:grpSpPr>
        <p:sp>
          <p:nvSpPr>
            <p:cNvPr name="Freeform 6" id="6"/>
            <p:cNvSpPr/>
            <p:nvPr/>
          </p:nvSpPr>
          <p:spPr>
            <a:xfrm flipH="false" flipV="false" rot="0">
              <a:off x="0" y="0"/>
              <a:ext cx="5402762" cy="3098817"/>
            </a:xfrm>
            <a:custGeom>
              <a:avLst/>
              <a:gdLst/>
              <a:ahLst/>
              <a:cxnLst/>
              <a:rect r="r" b="b" t="t" l="l"/>
              <a:pathLst>
                <a:path h="3098817" w="5402762">
                  <a:moveTo>
                    <a:pt x="23286" y="0"/>
                  </a:moveTo>
                  <a:lnTo>
                    <a:pt x="5379476" y="0"/>
                  </a:lnTo>
                  <a:cubicBezTo>
                    <a:pt x="5392336" y="0"/>
                    <a:pt x="5402762" y="10425"/>
                    <a:pt x="5402762" y="23286"/>
                  </a:cubicBezTo>
                  <a:lnTo>
                    <a:pt x="5402762" y="3075531"/>
                  </a:lnTo>
                  <a:cubicBezTo>
                    <a:pt x="5402762" y="3081707"/>
                    <a:pt x="5400308" y="3087630"/>
                    <a:pt x="5395942" y="3091997"/>
                  </a:cubicBezTo>
                  <a:cubicBezTo>
                    <a:pt x="5391575" y="3096363"/>
                    <a:pt x="5385652" y="3098817"/>
                    <a:pt x="5379476" y="3098817"/>
                  </a:cubicBezTo>
                  <a:lnTo>
                    <a:pt x="23286" y="3098817"/>
                  </a:lnTo>
                  <a:cubicBezTo>
                    <a:pt x="10425" y="3098817"/>
                    <a:pt x="0" y="3088391"/>
                    <a:pt x="0" y="3075531"/>
                  </a:cubicBezTo>
                  <a:lnTo>
                    <a:pt x="0" y="23286"/>
                  </a:lnTo>
                  <a:cubicBezTo>
                    <a:pt x="0" y="10425"/>
                    <a:pt x="10425" y="0"/>
                    <a:pt x="2328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2762" cy="31464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574527" y="2543677"/>
            <a:ext cx="7828719" cy="7138512"/>
          </a:xfrm>
          <a:custGeom>
            <a:avLst/>
            <a:gdLst/>
            <a:ahLst/>
            <a:cxnLst/>
            <a:rect r="r" b="b" t="t" l="l"/>
            <a:pathLst>
              <a:path h="7138512" w="7828719">
                <a:moveTo>
                  <a:pt x="0" y="0"/>
                </a:moveTo>
                <a:lnTo>
                  <a:pt x="7828719" y="0"/>
                </a:lnTo>
                <a:lnTo>
                  <a:pt x="7828719" y="7138511"/>
                </a:lnTo>
                <a:lnTo>
                  <a:pt x="0" y="7138511"/>
                </a:lnTo>
                <a:lnTo>
                  <a:pt x="0" y="0"/>
                </a:lnTo>
                <a:close/>
              </a:path>
            </a:pathLst>
          </a:custGeom>
          <a:blipFill>
            <a:blip r:embed="rId4"/>
            <a:stretch>
              <a:fillRect l="-1325" t="-1068" r="-233" b="-1068"/>
            </a:stretch>
          </a:blipFill>
        </p:spPr>
      </p:sp>
      <p:sp>
        <p:nvSpPr>
          <p:cNvPr name="TextBox 9" id="9"/>
          <p:cNvSpPr txBox="true"/>
          <p:nvPr/>
        </p:nvSpPr>
        <p:spPr>
          <a:xfrm rot="0">
            <a:off x="1028700" y="1996307"/>
            <a:ext cx="13809489" cy="547370"/>
          </a:xfrm>
          <a:prstGeom prst="rect">
            <a:avLst/>
          </a:prstGeom>
        </p:spPr>
        <p:txBody>
          <a:bodyPr anchor="t" rtlCol="false" tIns="0" lIns="0" bIns="0" rIns="0">
            <a:spAutoFit/>
          </a:bodyPr>
          <a:lstStyle/>
          <a:p>
            <a:pPr>
              <a:lnSpc>
                <a:spcPts val="4480"/>
              </a:lnSpc>
            </a:pPr>
            <a:r>
              <a:rPr lang="en-US" sz="3200">
                <a:solidFill>
                  <a:srgbClr val="000000"/>
                </a:solidFill>
                <a:latin typeface="Raleway Bold"/>
              </a:rPr>
              <a:t>Distribution Of Death by Ethnicity</a:t>
            </a:r>
          </a:p>
        </p:txBody>
      </p:sp>
      <p:sp>
        <p:nvSpPr>
          <p:cNvPr name="TextBox 10" id="10"/>
          <p:cNvSpPr txBox="true"/>
          <p:nvPr/>
        </p:nvSpPr>
        <p:spPr>
          <a:xfrm rot="0">
            <a:off x="1655869" y="529108"/>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DATA VISUALISATION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278324" y="-189384"/>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35432" y="255748"/>
            <a:ext cx="16623868" cy="9534812"/>
            <a:chOff x="0" y="0"/>
            <a:chExt cx="5402762" cy="3098817"/>
          </a:xfrm>
        </p:grpSpPr>
        <p:sp>
          <p:nvSpPr>
            <p:cNvPr name="Freeform 6" id="6"/>
            <p:cNvSpPr/>
            <p:nvPr/>
          </p:nvSpPr>
          <p:spPr>
            <a:xfrm flipH="false" flipV="false" rot="0">
              <a:off x="0" y="0"/>
              <a:ext cx="5402762" cy="3098817"/>
            </a:xfrm>
            <a:custGeom>
              <a:avLst/>
              <a:gdLst/>
              <a:ahLst/>
              <a:cxnLst/>
              <a:rect r="r" b="b" t="t" l="l"/>
              <a:pathLst>
                <a:path h="3098817" w="5402762">
                  <a:moveTo>
                    <a:pt x="23286" y="0"/>
                  </a:moveTo>
                  <a:lnTo>
                    <a:pt x="5379476" y="0"/>
                  </a:lnTo>
                  <a:cubicBezTo>
                    <a:pt x="5392336" y="0"/>
                    <a:pt x="5402762" y="10425"/>
                    <a:pt x="5402762" y="23286"/>
                  </a:cubicBezTo>
                  <a:lnTo>
                    <a:pt x="5402762" y="3075531"/>
                  </a:lnTo>
                  <a:cubicBezTo>
                    <a:pt x="5402762" y="3081707"/>
                    <a:pt x="5400308" y="3087630"/>
                    <a:pt x="5395942" y="3091997"/>
                  </a:cubicBezTo>
                  <a:cubicBezTo>
                    <a:pt x="5391575" y="3096363"/>
                    <a:pt x="5385652" y="3098817"/>
                    <a:pt x="5379476" y="3098817"/>
                  </a:cubicBezTo>
                  <a:lnTo>
                    <a:pt x="23286" y="3098817"/>
                  </a:lnTo>
                  <a:cubicBezTo>
                    <a:pt x="10425" y="3098817"/>
                    <a:pt x="0" y="3088391"/>
                    <a:pt x="0" y="3075531"/>
                  </a:cubicBezTo>
                  <a:lnTo>
                    <a:pt x="0" y="23286"/>
                  </a:lnTo>
                  <a:cubicBezTo>
                    <a:pt x="0" y="10425"/>
                    <a:pt x="10425" y="0"/>
                    <a:pt x="2328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2762" cy="31464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3047665"/>
            <a:ext cx="15870737" cy="5445305"/>
          </a:xfrm>
          <a:custGeom>
            <a:avLst/>
            <a:gdLst/>
            <a:ahLst/>
            <a:cxnLst/>
            <a:rect r="r" b="b" t="t" l="l"/>
            <a:pathLst>
              <a:path h="5445305" w="15870737">
                <a:moveTo>
                  <a:pt x="0" y="0"/>
                </a:moveTo>
                <a:lnTo>
                  <a:pt x="15870737" y="0"/>
                </a:lnTo>
                <a:lnTo>
                  <a:pt x="15870737" y="5445305"/>
                </a:lnTo>
                <a:lnTo>
                  <a:pt x="0" y="5445305"/>
                </a:lnTo>
                <a:lnTo>
                  <a:pt x="0" y="0"/>
                </a:lnTo>
                <a:close/>
              </a:path>
            </a:pathLst>
          </a:custGeom>
          <a:blipFill>
            <a:blip r:embed="rId4"/>
            <a:stretch>
              <a:fillRect l="-1796" t="0" r="-2605" b="0"/>
            </a:stretch>
          </a:blipFill>
        </p:spPr>
      </p:sp>
      <p:sp>
        <p:nvSpPr>
          <p:cNvPr name="TextBox 9" id="9"/>
          <p:cNvSpPr txBox="true"/>
          <p:nvPr/>
        </p:nvSpPr>
        <p:spPr>
          <a:xfrm rot="0">
            <a:off x="1028700" y="1996307"/>
            <a:ext cx="13809489" cy="547370"/>
          </a:xfrm>
          <a:prstGeom prst="rect">
            <a:avLst/>
          </a:prstGeom>
        </p:spPr>
        <p:txBody>
          <a:bodyPr anchor="t" rtlCol="false" tIns="0" lIns="0" bIns="0" rIns="0">
            <a:spAutoFit/>
          </a:bodyPr>
          <a:lstStyle/>
          <a:p>
            <a:pPr>
              <a:lnSpc>
                <a:spcPts val="4480"/>
              </a:lnSpc>
            </a:pPr>
            <a:r>
              <a:rPr lang="en-US" sz="3200">
                <a:solidFill>
                  <a:srgbClr val="000000"/>
                </a:solidFill>
                <a:latin typeface="Raleway Bold"/>
              </a:rPr>
              <a:t>Distribution Of Death by Gender and Manner of Death</a:t>
            </a:r>
          </a:p>
        </p:txBody>
      </p:sp>
      <p:sp>
        <p:nvSpPr>
          <p:cNvPr name="TextBox 10" id="10"/>
          <p:cNvSpPr txBox="true"/>
          <p:nvPr/>
        </p:nvSpPr>
        <p:spPr>
          <a:xfrm rot="0">
            <a:off x="1655869" y="529108"/>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DATA VISUALISATION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278324" y="-189384"/>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35432" y="255748"/>
            <a:ext cx="16623868" cy="9534812"/>
            <a:chOff x="0" y="0"/>
            <a:chExt cx="5402762" cy="3098817"/>
          </a:xfrm>
        </p:grpSpPr>
        <p:sp>
          <p:nvSpPr>
            <p:cNvPr name="Freeform 6" id="6"/>
            <p:cNvSpPr/>
            <p:nvPr/>
          </p:nvSpPr>
          <p:spPr>
            <a:xfrm flipH="false" flipV="false" rot="0">
              <a:off x="0" y="0"/>
              <a:ext cx="5402762" cy="3098817"/>
            </a:xfrm>
            <a:custGeom>
              <a:avLst/>
              <a:gdLst/>
              <a:ahLst/>
              <a:cxnLst/>
              <a:rect r="r" b="b" t="t" l="l"/>
              <a:pathLst>
                <a:path h="3098817" w="5402762">
                  <a:moveTo>
                    <a:pt x="23286" y="0"/>
                  </a:moveTo>
                  <a:lnTo>
                    <a:pt x="5379476" y="0"/>
                  </a:lnTo>
                  <a:cubicBezTo>
                    <a:pt x="5392336" y="0"/>
                    <a:pt x="5402762" y="10425"/>
                    <a:pt x="5402762" y="23286"/>
                  </a:cubicBezTo>
                  <a:lnTo>
                    <a:pt x="5402762" y="3075531"/>
                  </a:lnTo>
                  <a:cubicBezTo>
                    <a:pt x="5402762" y="3081707"/>
                    <a:pt x="5400308" y="3087630"/>
                    <a:pt x="5395942" y="3091997"/>
                  </a:cubicBezTo>
                  <a:cubicBezTo>
                    <a:pt x="5391575" y="3096363"/>
                    <a:pt x="5385652" y="3098817"/>
                    <a:pt x="5379476" y="3098817"/>
                  </a:cubicBezTo>
                  <a:lnTo>
                    <a:pt x="23286" y="3098817"/>
                  </a:lnTo>
                  <a:cubicBezTo>
                    <a:pt x="10425" y="3098817"/>
                    <a:pt x="0" y="3088391"/>
                    <a:pt x="0" y="3075531"/>
                  </a:cubicBezTo>
                  <a:lnTo>
                    <a:pt x="0" y="23286"/>
                  </a:lnTo>
                  <a:cubicBezTo>
                    <a:pt x="0" y="10425"/>
                    <a:pt x="10425" y="0"/>
                    <a:pt x="2328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2762" cy="31464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540656" y="2697860"/>
            <a:ext cx="12040803" cy="6560440"/>
          </a:xfrm>
          <a:custGeom>
            <a:avLst/>
            <a:gdLst/>
            <a:ahLst/>
            <a:cxnLst/>
            <a:rect r="r" b="b" t="t" l="l"/>
            <a:pathLst>
              <a:path h="6560440" w="12040803">
                <a:moveTo>
                  <a:pt x="0" y="0"/>
                </a:moveTo>
                <a:lnTo>
                  <a:pt x="12040803" y="0"/>
                </a:lnTo>
                <a:lnTo>
                  <a:pt x="12040803" y="6560440"/>
                </a:lnTo>
                <a:lnTo>
                  <a:pt x="0" y="6560440"/>
                </a:lnTo>
                <a:lnTo>
                  <a:pt x="0" y="0"/>
                </a:lnTo>
                <a:close/>
              </a:path>
            </a:pathLst>
          </a:custGeom>
          <a:blipFill>
            <a:blip r:embed="rId4"/>
            <a:stretch>
              <a:fillRect l="0" t="-1376" r="-1141" b="-1376"/>
            </a:stretch>
          </a:blipFill>
        </p:spPr>
      </p:sp>
      <p:sp>
        <p:nvSpPr>
          <p:cNvPr name="TextBox 9" id="9"/>
          <p:cNvSpPr txBox="true"/>
          <p:nvPr/>
        </p:nvSpPr>
        <p:spPr>
          <a:xfrm rot="0">
            <a:off x="1028700" y="1996307"/>
            <a:ext cx="6682342" cy="547370"/>
          </a:xfrm>
          <a:prstGeom prst="rect">
            <a:avLst/>
          </a:prstGeom>
        </p:spPr>
        <p:txBody>
          <a:bodyPr anchor="t" rtlCol="false" tIns="0" lIns="0" bIns="0" rIns="0">
            <a:spAutoFit/>
          </a:bodyPr>
          <a:lstStyle/>
          <a:p>
            <a:pPr>
              <a:lnSpc>
                <a:spcPts val="4480"/>
              </a:lnSpc>
            </a:pPr>
            <a:r>
              <a:rPr lang="en-US" sz="3200">
                <a:solidFill>
                  <a:srgbClr val="000000"/>
                </a:solidFill>
                <a:latin typeface="Raleway Bold"/>
              </a:rPr>
              <a:t>Number Of Deaths Of Overtime</a:t>
            </a:r>
          </a:p>
        </p:txBody>
      </p:sp>
      <p:sp>
        <p:nvSpPr>
          <p:cNvPr name="TextBox 10" id="10"/>
          <p:cNvSpPr txBox="true"/>
          <p:nvPr/>
        </p:nvSpPr>
        <p:spPr>
          <a:xfrm rot="0">
            <a:off x="1655869" y="529108"/>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DATA VISUALISATION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278324" y="-189384"/>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635432" y="255748"/>
            <a:ext cx="16623868" cy="9534812"/>
            <a:chOff x="0" y="0"/>
            <a:chExt cx="5402762" cy="3098817"/>
          </a:xfrm>
        </p:grpSpPr>
        <p:sp>
          <p:nvSpPr>
            <p:cNvPr name="Freeform 6" id="6"/>
            <p:cNvSpPr/>
            <p:nvPr/>
          </p:nvSpPr>
          <p:spPr>
            <a:xfrm flipH="false" flipV="false" rot="0">
              <a:off x="0" y="0"/>
              <a:ext cx="5402762" cy="3098817"/>
            </a:xfrm>
            <a:custGeom>
              <a:avLst/>
              <a:gdLst/>
              <a:ahLst/>
              <a:cxnLst/>
              <a:rect r="r" b="b" t="t" l="l"/>
              <a:pathLst>
                <a:path h="3098817" w="5402762">
                  <a:moveTo>
                    <a:pt x="23286" y="0"/>
                  </a:moveTo>
                  <a:lnTo>
                    <a:pt x="5379476" y="0"/>
                  </a:lnTo>
                  <a:cubicBezTo>
                    <a:pt x="5392336" y="0"/>
                    <a:pt x="5402762" y="10425"/>
                    <a:pt x="5402762" y="23286"/>
                  </a:cubicBezTo>
                  <a:lnTo>
                    <a:pt x="5402762" y="3075531"/>
                  </a:lnTo>
                  <a:cubicBezTo>
                    <a:pt x="5402762" y="3081707"/>
                    <a:pt x="5400308" y="3087630"/>
                    <a:pt x="5395942" y="3091997"/>
                  </a:cubicBezTo>
                  <a:cubicBezTo>
                    <a:pt x="5391575" y="3096363"/>
                    <a:pt x="5385652" y="3098817"/>
                    <a:pt x="5379476" y="3098817"/>
                  </a:cubicBezTo>
                  <a:lnTo>
                    <a:pt x="23286" y="3098817"/>
                  </a:lnTo>
                  <a:cubicBezTo>
                    <a:pt x="10425" y="3098817"/>
                    <a:pt x="0" y="3088391"/>
                    <a:pt x="0" y="3075531"/>
                  </a:cubicBezTo>
                  <a:lnTo>
                    <a:pt x="0" y="23286"/>
                  </a:lnTo>
                  <a:cubicBezTo>
                    <a:pt x="0" y="10425"/>
                    <a:pt x="10425" y="0"/>
                    <a:pt x="2328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402762" cy="314644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55869" y="2698441"/>
            <a:ext cx="14740855" cy="6941393"/>
          </a:xfrm>
          <a:custGeom>
            <a:avLst/>
            <a:gdLst/>
            <a:ahLst/>
            <a:cxnLst/>
            <a:rect r="r" b="b" t="t" l="l"/>
            <a:pathLst>
              <a:path h="6941393" w="14740855">
                <a:moveTo>
                  <a:pt x="0" y="0"/>
                </a:moveTo>
                <a:lnTo>
                  <a:pt x="14740855" y="0"/>
                </a:lnTo>
                <a:lnTo>
                  <a:pt x="14740855" y="6941393"/>
                </a:lnTo>
                <a:lnTo>
                  <a:pt x="0" y="6941393"/>
                </a:lnTo>
                <a:lnTo>
                  <a:pt x="0" y="0"/>
                </a:lnTo>
                <a:close/>
              </a:path>
            </a:pathLst>
          </a:custGeom>
          <a:blipFill>
            <a:blip r:embed="rId4"/>
            <a:stretch>
              <a:fillRect l="0" t="0" r="0" b="0"/>
            </a:stretch>
          </a:blipFill>
        </p:spPr>
      </p:sp>
      <p:sp>
        <p:nvSpPr>
          <p:cNvPr name="TextBox 9" id="9"/>
          <p:cNvSpPr txBox="true"/>
          <p:nvPr/>
        </p:nvSpPr>
        <p:spPr>
          <a:xfrm rot="0">
            <a:off x="1028700" y="1996307"/>
            <a:ext cx="9172550" cy="547370"/>
          </a:xfrm>
          <a:prstGeom prst="rect">
            <a:avLst/>
          </a:prstGeom>
        </p:spPr>
        <p:txBody>
          <a:bodyPr anchor="t" rtlCol="false" tIns="0" lIns="0" bIns="0" rIns="0">
            <a:spAutoFit/>
          </a:bodyPr>
          <a:lstStyle/>
          <a:p>
            <a:pPr>
              <a:lnSpc>
                <a:spcPts val="4480"/>
              </a:lnSpc>
            </a:pPr>
            <a:r>
              <a:rPr lang="en-US" sz="3200">
                <a:solidFill>
                  <a:srgbClr val="000000"/>
                </a:solidFill>
                <a:latin typeface="Raleway Bold"/>
              </a:rPr>
              <a:t>Distribution of Death Reason By Gender</a:t>
            </a:r>
          </a:p>
        </p:txBody>
      </p:sp>
      <p:sp>
        <p:nvSpPr>
          <p:cNvPr name="TextBox 10" id="10"/>
          <p:cNvSpPr txBox="true"/>
          <p:nvPr/>
        </p:nvSpPr>
        <p:spPr>
          <a:xfrm rot="0">
            <a:off x="1655869" y="529108"/>
            <a:ext cx="13666036"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rPr>
              <a:t>DATA VISUALISATION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DAF_nTEnQbI</dc:identifier>
  <dcterms:modified xsi:type="dcterms:W3CDTF">2011-08-01T06:04:30Z</dcterms:modified>
  <cp:revision>1</cp:revision>
  <dc:title>Data Collection &amp; Analysis Educational Presentation in Pink and Blue Lined Style</dc:title>
</cp:coreProperties>
</file>