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8/29/2025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9386661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7884074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82" name="对象"/>
          <p:cNvSpPr>
            <a:spLocks noGrp="1"/>
          </p:cNvSpPr>
          <p:nvPr>
            <p:ph type="sldImg"/>
          </p:nvPr>
        </p:nvSpPr>
        <p:spPr>
          <a:xfrm rot="0">
            <a:off x="4038600" y="857250"/>
            <a:ext cx="4114800" cy="2314575"/>
          </a:xfrm>
          <a:prstGeom prst="rect"/>
          <a:noFill/>
          <a:ln w="12700" cmpd="sng" cap="flat">
            <a:noFill/>
            <a:prstDash val="solid"/>
            <a:miter/>
          </a:ln>
        </p:spPr>
      </p:sp>
      <p:sp>
        <p:nvSpPr>
          <p:cNvPr id="18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9627369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91" name="对象"/>
          <p:cNvSpPr>
            <a:spLocks noGrp="1"/>
          </p:cNvSpPr>
          <p:nvPr>
            <p:ph type="sldImg"/>
          </p:nvPr>
        </p:nvSpPr>
        <p:spPr>
          <a:xfrm rot="0">
            <a:off x="4038600" y="857250"/>
            <a:ext cx="4114800" cy="2314575"/>
          </a:xfrm>
          <a:prstGeom prst="rect"/>
          <a:noFill/>
          <a:ln w="12700" cmpd="sng" cap="flat">
            <a:noFill/>
            <a:prstDash val="solid"/>
            <a:miter/>
          </a:ln>
        </p:spPr>
      </p:sp>
      <p:sp>
        <p:nvSpPr>
          <p:cNvPr id="1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8027757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92" name="对象"/>
          <p:cNvSpPr>
            <a:spLocks noGrp="1"/>
          </p:cNvSpPr>
          <p:nvPr>
            <p:ph type="sldImg"/>
          </p:nvPr>
        </p:nvSpPr>
        <p:spPr>
          <a:xfrm rot="0">
            <a:off x="4038600" y="857250"/>
            <a:ext cx="4114800" cy="2314575"/>
          </a:xfrm>
          <a:prstGeom prst="rect"/>
          <a:noFill/>
          <a:ln w="12700" cmpd="sng" cap="flat">
            <a:noFill/>
            <a:prstDash val="solid"/>
            <a:miter/>
          </a:ln>
        </p:spPr>
      </p:sp>
      <p:sp>
        <p:nvSpPr>
          <p:cNvPr id="9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9403934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6" name="对象"/>
          <p:cNvSpPr>
            <a:spLocks noGrp="1"/>
          </p:cNvSpPr>
          <p:nvPr>
            <p:ph type="sldImg"/>
          </p:nvPr>
        </p:nvSpPr>
        <p:spPr>
          <a:xfrm rot="0">
            <a:off x="4038600" y="857250"/>
            <a:ext cx="4114800" cy="2314575"/>
          </a:xfrm>
          <a:prstGeom prst="rect"/>
          <a:noFill/>
          <a:ln w="12700" cmpd="sng" cap="flat">
            <a:noFill/>
            <a:prstDash val="solid"/>
            <a:miter/>
          </a:ln>
        </p:spPr>
      </p:sp>
      <p:sp>
        <p:nvSpPr>
          <p:cNvPr id="11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3820341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7" name="对象"/>
          <p:cNvSpPr>
            <a:spLocks noGrp="1"/>
          </p:cNvSpPr>
          <p:nvPr>
            <p:ph type="sldImg"/>
          </p:nvPr>
        </p:nvSpPr>
        <p:spPr>
          <a:xfrm rot="0">
            <a:off x="4038600" y="857250"/>
            <a:ext cx="4114800" cy="2314575"/>
          </a:xfrm>
          <a:prstGeom prst="rect"/>
          <a:noFill/>
          <a:ln w="12700" cmpd="sng" cap="flat">
            <a:noFill/>
            <a:prstDash val="solid"/>
            <a:miter/>
          </a:ln>
        </p:spPr>
      </p:sp>
      <p:sp>
        <p:nvSpPr>
          <p:cNvPr id="12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4680506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4524457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7" name="对象"/>
          <p:cNvSpPr>
            <a:spLocks noGrp="1"/>
          </p:cNvSpPr>
          <p:nvPr>
            <p:ph type="sldImg"/>
          </p:nvPr>
        </p:nvSpPr>
        <p:spPr>
          <a:xfrm rot="0">
            <a:off x="4038600" y="857250"/>
            <a:ext cx="4114800" cy="2314575"/>
          </a:xfrm>
          <a:prstGeom prst="rect"/>
          <a:noFill/>
          <a:ln w="12700" cmpd="sng" cap="flat">
            <a:noFill/>
            <a:prstDash val="solid"/>
            <a:miter/>
          </a:ln>
        </p:spPr>
      </p:sp>
      <p:sp>
        <p:nvSpPr>
          <p:cNvPr id="1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3472067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7" name="对象"/>
          <p:cNvSpPr>
            <a:spLocks noGrp="1"/>
          </p:cNvSpPr>
          <p:nvPr>
            <p:ph type="sldImg"/>
          </p:nvPr>
        </p:nvSpPr>
        <p:spPr>
          <a:xfrm rot="0">
            <a:off x="4038600" y="857250"/>
            <a:ext cx="4114800" cy="2314575"/>
          </a:xfrm>
          <a:prstGeom prst="rect"/>
          <a:noFill/>
          <a:ln w="12700" cmpd="sng" cap="flat">
            <a:noFill/>
            <a:prstDash val="solid"/>
            <a:miter/>
          </a:ln>
        </p:spPr>
      </p:sp>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3407026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6526877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70" name="对象"/>
          <p:cNvSpPr>
            <a:spLocks noGrp="1"/>
          </p:cNvSpPr>
          <p:nvPr>
            <p:ph type="sldImg"/>
          </p:nvPr>
        </p:nvSpPr>
        <p:spPr>
          <a:xfrm rot="0">
            <a:off x="4038600" y="857250"/>
            <a:ext cx="4114800" cy="2314575"/>
          </a:xfrm>
          <a:prstGeom prst="rect"/>
          <a:noFill/>
          <a:ln w="12700" cmpd="sng" cap="flat">
            <a:noFill/>
            <a:prstDash val="solid"/>
            <a:miter/>
          </a:ln>
        </p:spPr>
      </p:sp>
      <p:sp>
        <p:nvSpPr>
          <p:cNvPr id="17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71430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86633298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956878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515592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4562661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6"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7"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8"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63"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5"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6"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7"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8"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9"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1339476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8538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753274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962261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02430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37644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275683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770607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589016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8/29/2025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7642646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image" Target="../media/11.jpg"/><Relationship Id="rId3" Type="http://schemas.openxmlformats.org/officeDocument/2006/relationships/image" Target="../media/12.jpg"/><Relationship Id="rId4" Type="http://schemas.openxmlformats.org/officeDocument/2006/relationships/slideLayout" Target="../slideLayouts/slideLayout13.xml"/><Relationship Id="rId5"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title"/>
          </p:nvPr>
        </p:nvSpPr>
        <p:spPr>
          <a:xfrm rot="0">
            <a:off x="609590" y="273595"/>
            <a:ext cx="10977433"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COLLEGE/ UNIVERSITY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21592148">
            <a:off x="4868930" y="3280556"/>
            <a:ext cx="4030806" cy="4533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T.sanajy</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48" name="矩形"/>
          <p:cNvSpPr>
            <a:spLocks/>
          </p:cNvSpPr>
          <p:nvPr/>
        </p:nvSpPr>
        <p:spPr>
          <a:xfrm rot="0">
            <a:off x="5471802" y="2807111"/>
            <a:ext cx="5448123" cy="358140"/>
          </a:xfrm>
          <a:prstGeom prst="rect"/>
          <a:noFill/>
          <a:ln w="12700" cmpd="sng" cap="flat">
            <a:noFill/>
            <a:prstDash val="solid"/>
            <a:miter/>
          </a:ln>
        </p:spPr>
      </p:sp>
      <p:sp>
        <p:nvSpPr>
          <p:cNvPr id="49" name="矩形"/>
          <p:cNvSpPr>
            <a:spLocks/>
          </p:cNvSpPr>
          <p:nvPr/>
        </p:nvSpPr>
        <p:spPr>
          <a:xfrm rot="0">
            <a:off x="5878202" y="3648019"/>
            <a:ext cx="9215860" cy="478155"/>
          </a:xfrm>
          <a:prstGeom prst="rect"/>
          <a:noFill/>
          <a:ln w="12700" cmpd="sng" cap="flat">
            <a:noFill/>
            <a:prstDash val="solid"/>
            <a:miter/>
          </a:ln>
        </p:spPr>
        <p:txBody>
          <a:bodyPr vert="horz" wrap="square" lIns="91440" tIns="91440" rIns="91440" bIns="9144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Calibri" pitchFamily="0" charset="0"/>
                <a:cs typeface="Calibri" pitchFamily="0" charset="0"/>
              </a:rPr>
              <a:t>241330218025210</a:t>
            </a:r>
            <a:r>
              <a:rPr lang="en-US" altLang="zh-CN" sz="2000" b="0" i="0" u="none" strike="noStrike" kern="1200" cap="none" spc="0" baseline="0">
                <a:solidFill>
                  <a:srgbClr val="000000"/>
                </a:solidFill>
                <a:latin typeface="Calibri" pitchFamily="0" charset="0"/>
                <a:ea typeface="Calibri" pitchFamily="0" charset="0"/>
                <a:cs typeface="Calibri" pitchFamily="0" charset="0"/>
              </a:rPr>
              <a:t> 39/asanm30224133021802521039</a:t>
            </a:r>
            <a:endParaRPr lang="zh-CN" altLang="en-US" sz="2000" b="0" i="0" u="none" strike="noStrike" kern="1200" cap="none" spc="0" baseline="0">
              <a:solidFill>
                <a:srgbClr val="000000"/>
              </a:solidFill>
              <a:latin typeface="Calibri" pitchFamily="0" charset="0"/>
              <a:ea typeface="Calibri" pitchFamily="0" charset="0"/>
              <a:cs typeface="Calibri" pitchFamily="0" charset="0"/>
            </a:endParaRPr>
          </a:p>
        </p:txBody>
      </p:sp>
      <p:sp>
        <p:nvSpPr>
          <p:cNvPr id="50" name="矩形"/>
          <p:cNvSpPr>
            <a:spLocks/>
          </p:cNvSpPr>
          <p:nvPr/>
        </p:nvSpPr>
        <p:spPr>
          <a:xfrm rot="0">
            <a:off x="4585991" y="4007241"/>
            <a:ext cx="4533963" cy="4533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computer science department </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51" name="矩形"/>
          <p:cNvSpPr>
            <a:spLocks/>
          </p:cNvSpPr>
          <p:nvPr/>
        </p:nvSpPr>
        <p:spPr>
          <a:xfrm rot="0">
            <a:off x="5662299" y="2997608"/>
            <a:ext cx="1257280" cy="358140"/>
          </a:xfrm>
          <a:prstGeom prst="rect"/>
          <a:noFill/>
          <a:ln w="12700" cmpd="sng" cap="flat">
            <a:noFill/>
            <a:prstDash val="solid"/>
            <a:miter/>
          </a:ln>
        </p:spPr>
      </p:sp>
      <p:sp>
        <p:nvSpPr>
          <p:cNvPr id="52" name="矩形"/>
          <p:cNvSpPr>
            <a:spLocks/>
          </p:cNvSpPr>
          <p:nvPr/>
        </p:nvSpPr>
        <p:spPr>
          <a:xfrm rot="0">
            <a:off x="5852796" y="3188105"/>
            <a:ext cx="1257280" cy="358140"/>
          </a:xfrm>
          <a:prstGeom prst="rect"/>
          <a:noFill/>
          <a:ln w="12700" cmpd="sng" cap="flat">
            <a:noFill/>
            <a:prstDash val="solid"/>
            <a:miter/>
          </a:ln>
        </p:spPr>
      </p:sp>
      <p:sp>
        <p:nvSpPr>
          <p:cNvPr id="53" name="矩形"/>
          <p:cNvSpPr>
            <a:spLocks/>
          </p:cNvSpPr>
          <p:nvPr/>
        </p:nvSpPr>
        <p:spPr>
          <a:xfrm rot="0">
            <a:off x="4943399" y="4867201"/>
            <a:ext cx="8157302" cy="1811653"/>
          </a:xfrm>
          <a:prstGeom prst="rect"/>
          <a:noFill/>
          <a:ln w="12700" cmpd="sng" cap="flat">
            <a:noFill/>
            <a:prstDash val="solid"/>
            <a:miter/>
          </a:ln>
        </p:spPr>
        <p:txBody>
          <a:bodyPr vert="horz" wrap="square" lIns="91440" tIns="91440" rIns="91440" bIns="9144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3600" b="0" i="0" u="none" strike="noStrike" kern="1200" cap="none" spc="0" baseline="0">
                <a:solidFill>
                  <a:srgbClr val="000000"/>
                </a:solidFill>
                <a:latin typeface="Calibri" pitchFamily="0" charset="0"/>
                <a:ea typeface="Calibri" pitchFamily="0" charset="0"/>
                <a:cs typeface="Calibri" pitchFamily="0" charset="0"/>
              </a:rPr>
              <a:t>Dr.R.K.S College of arts and science College Indili,Kallakurichi district.  / Annamalai university </a:t>
            </a:r>
            <a:endParaRPr lang="zh-CN" altLang="en-US" sz="3600" b="0" i="0" u="none" strike="noStrike" kern="1200" cap="none" spc="0" baseline="0">
              <a:solidFill>
                <a:srgbClr val="000000"/>
              </a:solidFill>
              <a:latin typeface="Calibri" pitchFamily="0" charset="0"/>
              <a:ea typeface="Calibri" pitchFamily="0" charset="0"/>
              <a:cs typeface="Calibri" pitchFamily="0" charset="0"/>
            </a:endParaRPr>
          </a:p>
        </p:txBody>
      </p:sp>
    </p:spTree>
    <p:extLst>
      <p:ext uri="{BB962C8B-B14F-4D97-AF65-F5344CB8AC3E}">
        <p14:creationId xmlns:p14="http://schemas.microsoft.com/office/powerpoint/2010/main" val="36258297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6"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77"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9"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80" name="图片"/>
          <p:cNvPicPr>
            <a:picLocks noChangeAspect="1"/>
          </p:cNvPicPr>
          <p:nvPr/>
        </p:nvPicPr>
        <p:blipFill>
          <a:blip r:embed="rId2" cstate="print"/>
          <a:srcRect t="16905" r="-2412"/>
          <a:stretch>
            <a:fillRect/>
          </a:stretch>
        </p:blipFill>
        <p:spPr>
          <a:xfrm rot="0">
            <a:off x="2857456" y="1629027"/>
            <a:ext cx="3238543" cy="4818064"/>
          </a:xfrm>
          <a:prstGeom prst="rect"/>
          <a:noFill/>
          <a:ln w="12700" cmpd="sng" cap="flat">
            <a:noFill/>
            <a:prstDash val="solid"/>
            <a:miter/>
          </a:ln>
        </p:spPr>
      </p:pic>
      <p:pic>
        <p:nvPicPr>
          <p:cNvPr id="181" name="图片"/>
          <p:cNvPicPr>
            <a:picLocks noChangeAspect="1"/>
          </p:cNvPicPr>
          <p:nvPr/>
        </p:nvPicPr>
        <p:blipFill>
          <a:blip r:embed="rId3" cstate="print"/>
          <a:srcRect t="21368" b="37400" r="-2922"/>
          <a:stretch>
            <a:fillRect/>
          </a:stretch>
        </p:blipFill>
        <p:spPr>
          <a:xfrm rot="0">
            <a:off x="6314979" y="2857732"/>
            <a:ext cx="2911547" cy="2591959"/>
          </a:xfrm>
          <a:prstGeom prst="rect"/>
          <a:noFill/>
          <a:ln w="12700" cmpd="sng" cap="flat">
            <a:noFill/>
            <a:prstDash val="solid"/>
            <a:miter/>
          </a:ln>
        </p:spPr>
      </p:pic>
    </p:spTree>
    <p:extLst>
      <p:ext uri="{BB962C8B-B14F-4D97-AF65-F5344CB8AC3E}">
        <p14:creationId xmlns:p14="http://schemas.microsoft.com/office/powerpoint/2010/main" val="82654969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8" name="文本框"/>
          <p:cNvSpPr>
            <a:spLocks noGrp="1"/>
          </p:cNvSpPr>
          <p:nvPr>
            <p:ph type="title"/>
          </p:nvPr>
        </p:nvSpPr>
        <p:spPr>
          <a:xfrm rot="0">
            <a:off x="755332" y="385444"/>
            <a:ext cx="10681335"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90" name="矩形"/>
          <p:cNvSpPr>
            <a:spLocks/>
          </p:cNvSpPr>
          <p:nvPr/>
        </p:nvSpPr>
        <p:spPr>
          <a:xfrm rot="0">
            <a:off x="628283" y="1914263"/>
            <a:ext cx="5035723" cy="3558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Admission Form Project successfully replaces the traditional manual admission process with a digital and efficient system. By using HTML, CSS, and JavaScript, it provides a simple, user-friendly platform for students to submit their details securely and accurately.</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This project reduces errors, saves time, and improves data management for the college administration. Overall, it enhances the admission process by making it more reliable, accessible, and convenient for both students and staff.</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3463163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70"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80" name="组合"/>
          <p:cNvGrpSpPr>
            <a:grpSpLocks/>
          </p:cNvGrpSpPr>
          <p:nvPr/>
        </p:nvGrpSpPr>
        <p:grpSpPr>
          <a:xfrm>
            <a:off x="7448612" y="0"/>
            <a:ext cx="4743794" cy="6858466"/>
            <a:chOff x="7448612" y="0"/>
            <a:chExt cx="4743794" cy="6858466"/>
          </a:xfrm>
        </p:grpSpPr>
        <p:sp>
          <p:nvSpPr>
            <p:cNvPr id="71"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72"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3"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4"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5"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6"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7"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8"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9"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8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8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5"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8" name="组合"/>
          <p:cNvGrpSpPr>
            <a:grpSpLocks/>
          </p:cNvGrpSpPr>
          <p:nvPr/>
        </p:nvGrpSpPr>
        <p:grpSpPr>
          <a:xfrm>
            <a:off x="466725" y="6410325"/>
            <a:ext cx="3705224" cy="295275"/>
            <a:chOff x="466725" y="6410325"/>
            <a:chExt cx="3705224" cy="295275"/>
          </a:xfrm>
        </p:grpSpPr>
        <p:pic>
          <p:nvPicPr>
            <p:cNvPr id="86"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7"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90" name="矩形"/>
          <p:cNvSpPr>
            <a:spLocks/>
          </p:cNvSpPr>
          <p:nvPr/>
        </p:nvSpPr>
        <p:spPr>
          <a:xfrm rot="0">
            <a:off x="766731" y="1768900"/>
            <a:ext cx="6767897" cy="634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1.</a:t>
            </a:r>
            <a:r>
              <a:rPr lang="en-US" altLang="zh-CN" sz="3600" b="0" i="0" u="none" strike="noStrike" kern="1200" cap="none" spc="0" baseline="0">
                <a:solidFill>
                  <a:schemeClr val="tx1"/>
                </a:solidFill>
                <a:latin typeface="Droid Sans" pitchFamily="0" charset="0"/>
                <a:ea typeface="宋体" pitchFamily="0" charset="0"/>
                <a:cs typeface="Lucida Sans" pitchFamily="0" charset="0"/>
              </a:rPr>
              <a:t>Admission form of college </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91" name="矩形"/>
          <p:cNvSpPr>
            <a:spLocks/>
          </p:cNvSpPr>
          <p:nvPr/>
        </p:nvSpPr>
        <p:spPr>
          <a:xfrm rot="0">
            <a:off x="984077" y="2807111"/>
            <a:ext cx="5745005" cy="358140"/>
          </a:xfrm>
          <a:prstGeom prst="rect"/>
          <a:noFill/>
          <a:ln w="12700" cmpd="sng" cap="flat">
            <a:noFill/>
            <a:prstDash val="solid"/>
            <a:miter/>
          </a:ln>
        </p:spPr>
      </p:sp>
    </p:spTree>
    <p:extLst>
      <p:ext uri="{BB962C8B-B14F-4D97-AF65-F5344CB8AC3E}">
        <p14:creationId xmlns:p14="http://schemas.microsoft.com/office/powerpoint/2010/main" val="167804588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9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104" name="组合"/>
          <p:cNvGrpSpPr>
            <a:grpSpLocks/>
          </p:cNvGrpSpPr>
          <p:nvPr/>
        </p:nvGrpSpPr>
        <p:grpSpPr>
          <a:xfrm>
            <a:off x="7448612" y="0"/>
            <a:ext cx="4743794" cy="6858466"/>
            <a:chOff x="7448612" y="0"/>
            <a:chExt cx="4743794" cy="6858466"/>
          </a:xfrm>
        </p:grpSpPr>
        <p:sp>
          <p:nvSpPr>
            <p:cNvPr id="95"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9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7"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8"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00"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10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102"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9"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12" name="组合"/>
          <p:cNvGrpSpPr>
            <a:grpSpLocks/>
          </p:cNvGrpSpPr>
          <p:nvPr/>
        </p:nvGrpSpPr>
        <p:grpSpPr>
          <a:xfrm>
            <a:off x="47625" y="3819523"/>
            <a:ext cx="4124324" cy="3009896"/>
            <a:chOff x="47625" y="3819523"/>
            <a:chExt cx="4124324" cy="3009896"/>
          </a:xfrm>
        </p:grpSpPr>
        <p:pic>
          <p:nvPicPr>
            <p:cNvPr id="11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11"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13" name="文本框"/>
          <p:cNvSpPr>
            <a:spLocks noGrp="1"/>
          </p:cNvSpPr>
          <p:nvPr>
            <p:ph type="title"/>
          </p:nvPr>
        </p:nvSpPr>
        <p:spPr>
          <a:xfrm rot="0">
            <a:off x="755332" y="385444"/>
            <a:ext cx="10681335"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0042693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7991475" y="2933700"/>
            <a:ext cx="2762249" cy="3257550"/>
            <a:chOff x="7991475" y="2933700"/>
            <a:chExt cx="2762249" cy="325755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2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3"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6" name="矩形"/>
          <p:cNvSpPr>
            <a:spLocks/>
          </p:cNvSpPr>
          <p:nvPr/>
        </p:nvSpPr>
        <p:spPr>
          <a:xfrm rot="0">
            <a:off x="692182" y="2064172"/>
            <a:ext cx="7127590" cy="1996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Droid Sans" pitchFamily="0" charset="0"/>
                <a:ea typeface="宋体" pitchFamily="0" charset="0"/>
                <a:cs typeface="Lucida Sans" pitchFamily="0" charset="0"/>
              </a:rPr>
              <a:t>Many colleges still rely on manual admission forms, which cause frequent errors and loss of important student data. This traditional method also takes more time and creates difficulties for both students and staff.</a:t>
            </a:r>
            <a:endParaRPr lang="en-US" altLang="zh-CN" sz="16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6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Droid Sans" pitchFamily="0" charset="0"/>
                <a:ea typeface="宋体" pitchFamily="0" charset="0"/>
                <a:cs typeface="Lucida Sans" pitchFamily="0" charset="0"/>
              </a:rPr>
              <a:t>A web-based admission form is required to collect student details and generate a unique form number. It should validate age, mobile number, and email, provide a preview before submission, and show a confirmation after successful submission to make the process accurate and efficient.</a:t>
            </a:r>
            <a:endParaRPr lang="zh-CN" altLang="en-US" sz="1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1840820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2" name="组合"/>
          <p:cNvGrpSpPr>
            <a:grpSpLocks/>
          </p:cNvGrpSpPr>
          <p:nvPr/>
        </p:nvGrpSpPr>
        <p:grpSpPr>
          <a:xfrm>
            <a:off x="8658225" y="2647950"/>
            <a:ext cx="3533775" cy="3810000"/>
            <a:chOff x="8658225" y="2647950"/>
            <a:chExt cx="3533775" cy="3810000"/>
          </a:xfrm>
        </p:grpSpPr>
        <p:sp>
          <p:nvSpPr>
            <p:cNvPr id="12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1"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628583" y="2568989"/>
            <a:ext cx="5904735" cy="2186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Droid Sans" pitchFamily="0" charset="0"/>
                <a:ea typeface="宋体" pitchFamily="0" charset="0"/>
                <a:cs typeface="Lucida Sans" pitchFamily="0" charset="0"/>
              </a:rPr>
              <a:t>The Admission Form Project is a web-based application designed to simplify the student admission process in colleges. Instead of relying on manual paper forms, this system allows students to fill out their details online, ensuring accuracy and saving time for both students and staff.</a:t>
            </a:r>
            <a:endParaRPr lang="en-US" altLang="zh-CN" sz="1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Droid Sans" pitchFamily="0" charset="0"/>
                <a:ea typeface="宋体" pitchFamily="0" charset="0"/>
                <a:cs typeface="Lucida Sans" pitchFamily="0" charset="0"/>
              </a:rPr>
              <a:t>The project includes features such as auto-generation of a unique form number, input validation for age, mobile number, and email, a preview option before submission, and a confirmation page after successful entry. This digital solution makes the admission process faster, error-free, and more user-friendly</a:t>
            </a:r>
            <a:endParaRPr lang="zh-CN" altLang="en-US" sz="1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54800005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3"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4"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6" name="矩形"/>
          <p:cNvSpPr>
            <a:spLocks/>
          </p:cNvSpPr>
          <p:nvPr/>
        </p:nvSpPr>
        <p:spPr>
          <a:xfrm rot="0">
            <a:off x="698332" y="2635663"/>
            <a:ext cx="5761862" cy="19773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Droid Sans" pitchFamily="0" charset="0"/>
                <a:ea typeface="宋体" pitchFamily="0" charset="0"/>
                <a:cs typeface="Lucida Sans" pitchFamily="0" charset="0"/>
              </a:rPr>
              <a:t>The primary end users of this system are students who wish to apply for admission to the college. They will use the online admission form to enter their personal, academic, and contact details, preview the data, and confirm the submission easily.</a:t>
            </a:r>
            <a:endParaRPr lang="en-US" altLang="zh-CN" sz="1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Droid Sans" pitchFamily="0" charset="0"/>
                <a:ea typeface="宋体" pitchFamily="0" charset="0"/>
                <a:cs typeface="Lucida Sans" pitchFamily="0" charset="0"/>
              </a:rPr>
              <a:t>The secondary end users are the college staff and administrators, who will manage the submitted forms, verify student details, and process admissions efficiently. This reduces manual work, improves accuracy, and makes the admission process smoother for the institution.</a:t>
            </a:r>
            <a:endParaRPr lang="zh-CN" altLang="en-US" sz="1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39971829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5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3" name="文本框"/>
          <p:cNvSpPr>
            <a:spLocks noGrp="1"/>
          </p:cNvSpPr>
          <p:nvPr>
            <p:ph type="title"/>
          </p:nvPr>
        </p:nvSpPr>
        <p:spPr>
          <a:xfrm rot="0">
            <a:off x="755332" y="385444"/>
            <a:ext cx="1068133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6" name="矩形"/>
          <p:cNvSpPr>
            <a:spLocks/>
          </p:cNvSpPr>
          <p:nvPr/>
        </p:nvSpPr>
        <p:spPr>
          <a:xfrm rot="13047">
            <a:off x="2929184" y="2201716"/>
            <a:ext cx="4828116" cy="3187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Droid Sans" pitchFamily="0" charset="0"/>
                <a:ea typeface="宋体" pitchFamily="0" charset="0"/>
                <a:cs typeface="Lucida Sans" pitchFamily="0" charset="0"/>
              </a:rPr>
              <a:t>This project uses HTML, CSS, and JavaScript as the main tools to design and develop the admission form interface. HTML structures the content, CSS provides styling for a clean layout, and JavaScript adds validation and interactivity to ensure correct data entry.</a:t>
            </a:r>
            <a:endParaRPr lang="en-US" altLang="zh-CN" sz="16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6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Droid Sans" pitchFamily="0" charset="0"/>
                <a:ea typeface="宋体" pitchFamily="0" charset="0"/>
                <a:cs typeface="Lucida Sans" pitchFamily="0" charset="0"/>
              </a:rPr>
              <a:t>For techniques, the project applies form validation methods (checking age, mobile number, and email), auto-generation of unique form numbers, and a confirmation/preview system before submission. These techniques help improve accuracy, save time, and make the admission process user-friendly.</a:t>
            </a:r>
            <a:endParaRPr lang="zh-CN" altLang="en-US" sz="1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28759530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263532" y="405445"/>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矩形"/>
          <p:cNvSpPr>
            <a:spLocks/>
          </p:cNvSpPr>
          <p:nvPr/>
        </p:nvSpPr>
        <p:spPr>
          <a:xfrm rot="0">
            <a:off x="556584" y="1987973"/>
            <a:ext cx="6045357" cy="3187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Droid Sans" pitchFamily="0" charset="0"/>
                <a:ea typeface="宋体" pitchFamily="0" charset="0"/>
                <a:cs typeface="Lucida Sans" pitchFamily="0" charset="0"/>
              </a:rPr>
              <a:t>The portfolio design of this project is created using a clean and professional layout, focusing on simplicity and readability. The interface uses structured sections such as Home, About, Admission Form, Contact, and Help, making navigation easy for users. The color scheme is consistent, with a neat combination of dark headers and light content areas for better visibility.</a:t>
            </a:r>
            <a:endParaRPr lang="en-US" altLang="zh-CN" sz="16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6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Droid Sans" pitchFamily="0" charset="0"/>
                <a:ea typeface="宋体" pitchFamily="0" charset="0"/>
                <a:cs typeface="Lucida Sans" pitchFamily="0" charset="0"/>
              </a:rPr>
              <a:t>The layout follows a card-based design where each section (About, Analysis, Employee Profile, etc.) is displayed inside a styled card for clarity. Proper headings, spacing, and highlight colors are used to improve user experience. The responsive layout ensures that the portfolio looks well-organized on both desktop and mobile devices.</a:t>
            </a:r>
            <a:endParaRPr lang="zh-CN" altLang="en-US" sz="16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65" name="文本框"/>
          <p:cNvSpPr>
            <a:spLocks noGrp="1"/>
          </p:cNvSpPr>
          <p:nvPr>
            <p:ph type="title"/>
          </p:nvPr>
        </p:nvSpPr>
        <p:spPr>
          <a:xfrm rot="0">
            <a:off x="1276330" y="-1107508"/>
            <a:ext cx="10977433" cy="114478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8552155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9" name="矩形"/>
          <p:cNvSpPr>
            <a:spLocks/>
          </p:cNvSpPr>
          <p:nvPr/>
        </p:nvSpPr>
        <p:spPr>
          <a:xfrm rot="0">
            <a:off x="908179" y="2130846"/>
            <a:ext cx="5978684" cy="27108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Droid Sans" pitchFamily="0" charset="0"/>
                <a:ea typeface="宋体" pitchFamily="0" charset="0"/>
                <a:cs typeface="Lucida Sans" pitchFamily="0" charset="0"/>
              </a:rPr>
              <a:t>The Admission Form Project provides key features such as online admission form filling, auto-generation of form numbers, real-time input validation (age, mobile number, email), and preview before submission. These features ensure that students can submit their details accurately without errors.</a:t>
            </a:r>
            <a:endParaRPr lang="en-US" altLang="zh-CN" sz="16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6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Droid Sans" pitchFamily="0" charset="0"/>
                <a:ea typeface="宋体" pitchFamily="0" charset="0"/>
                <a:cs typeface="Lucida Sans" pitchFamily="0" charset="0"/>
              </a:rPr>
              <a:t>The functionality includes form submission with confirmation messages, secure data storage for future reference, and easy access for administrators to review applications. The system also works on both desktop and mobile devices, making it flexible and user-friendly for all end users.</a:t>
            </a:r>
            <a:endParaRPr lang="zh-CN" altLang="en-US" sz="9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8235548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382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22</cp:revision>
  <dcterms:created xsi:type="dcterms:W3CDTF">2024-03-29T15:07:22Z</dcterms:created>
  <dcterms:modified xsi:type="dcterms:W3CDTF">2025-08-29T01:36:30Z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