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19" r:id="rId3"/>
    <p:sldId id="320" r:id="rId4"/>
    <p:sldId id="321" r:id="rId5"/>
    <p:sldId id="326" r:id="rId6"/>
    <p:sldId id="327" r:id="rId7"/>
    <p:sldId id="328" r:id="rId8"/>
    <p:sldId id="325" r:id="rId9"/>
    <p:sldId id="312" r:id="rId10"/>
    <p:sldId id="313" r:id="rId11"/>
    <p:sldId id="322" r:id="rId12"/>
    <p:sldId id="335" r:id="rId13"/>
    <p:sldId id="329" r:id="rId14"/>
    <p:sldId id="336" r:id="rId15"/>
    <p:sldId id="330" r:id="rId16"/>
    <p:sldId id="331" r:id="rId17"/>
    <p:sldId id="332" r:id="rId18"/>
    <p:sldId id="333" r:id="rId19"/>
    <p:sldId id="323" r:id="rId20"/>
    <p:sldId id="334" r:id="rId21"/>
    <p:sldId id="337" r:id="rId22"/>
    <p:sldId id="338" r:id="rId23"/>
    <p:sldId id="3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433" autoAdjust="0"/>
  </p:normalViewPr>
  <p:slideViewPr>
    <p:cSldViewPr snapToGrid="0">
      <p:cViewPr varScale="1">
        <p:scale>
          <a:sx n="52" d="100"/>
          <a:sy n="52" d="100"/>
        </p:scale>
        <p:origin x="-84" y="-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8911687" cy="1893195"/>
          </a:xfrm>
        </p:spPr>
        <p:txBody>
          <a:bodyPr>
            <a:normAutofit/>
          </a:bodyPr>
          <a:lstStyle/>
          <a:p>
            <a:r>
              <a:rPr lang="en-US" dirty="0"/>
              <a:t>Task 1: Write a smallest possible Flex Program that compiles and runs without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83" y="3382782"/>
            <a:ext cx="4584321" cy="10203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main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7173532" y="2781837"/>
            <a:ext cx="2150772" cy="7856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4304" y="2458671"/>
            <a:ext cx="206439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Auto Generates Main 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63695" y="4524640"/>
            <a:ext cx="2765501" cy="7386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Default Rule &amp; Action: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.|\n     ECHO;</a:t>
            </a: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396248" y="4636395"/>
            <a:ext cx="3567447" cy="25757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6197" y="5914365"/>
            <a:ext cx="1013931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ECHO (void)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2925" y="2378230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28955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Run a Simple Flex Program Using main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0434" y="2861914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Scanner2.exe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1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Run a Simple Flex Program Using main function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30880" y="3079782"/>
            <a:ext cx="7035776" cy="221343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>
                <a:latin typeface="Courier New" panose="02070309020205020404" pitchFamily="49" charset="0"/>
              </a:rPr>
              <a:t>%option </a:t>
            </a:r>
            <a:r>
              <a:rPr lang="en-US" altLang="zh-TW" sz="2000" dirty="0" err="1">
                <a:latin typeface="Courier New" panose="02070309020205020404" pitchFamily="49" charset="0"/>
              </a:rPr>
              <a:t>noyywrap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 err="1"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</a:rPr>
              <a:t> main(</a:t>
            </a:r>
            <a:r>
              <a:rPr lang="en-US" altLang="zh-TW" sz="2000" dirty="0" err="1"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argc</a:t>
            </a:r>
            <a:r>
              <a:rPr lang="en-US" altLang="zh-TW" sz="2000" dirty="0">
                <a:latin typeface="Courier New" panose="02070309020205020404" pitchFamily="49" charset="0"/>
              </a:rPr>
              <a:t>, char *</a:t>
            </a:r>
            <a:r>
              <a:rPr lang="en-US" altLang="zh-TW" sz="2000" dirty="0" err="1">
                <a:latin typeface="Courier New" panose="02070309020205020404" pitchFamily="49" charset="0"/>
              </a:rPr>
              <a:t>argv</a:t>
            </a:r>
            <a:r>
              <a:rPr lang="en-US" altLang="zh-TW" sz="2000" dirty="0">
                <a:latin typeface="Courier New" panose="02070309020205020404" pitchFamily="49" charset="0"/>
              </a:rPr>
              <a:t>[])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</a:rPr>
              <a:t>yylex</a:t>
            </a:r>
            <a:r>
              <a:rPr lang="en-US" altLang="zh-TW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	return 0</a:t>
            </a:r>
            <a:r>
              <a:rPr lang="en-US" altLang="zh-TW" sz="2000" dirty="0" smtClean="0">
                <a:latin typeface="Courier New" panose="02070309020205020404" pitchFamily="49" charset="0"/>
              </a:rPr>
              <a:t>;    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5" y="2378230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4246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Run a Simple Flex Program Using main function and comments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1796" y="2900551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Scanner3.exe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3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Run a Simple Flex Program Using main function and comments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30880" y="2936384"/>
            <a:ext cx="7035776" cy="285911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%{ // This is a simple flex program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%}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latin typeface="Courier New" panose="02070309020205020404" pitchFamily="49" charset="0"/>
              </a:rPr>
              <a:t>option </a:t>
            </a:r>
            <a:r>
              <a:rPr lang="en-US" altLang="zh-TW" sz="2000" dirty="0" err="1">
                <a:latin typeface="Courier New" panose="02070309020205020404" pitchFamily="49" charset="0"/>
              </a:rPr>
              <a:t>noyywrap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 err="1"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</a:rPr>
              <a:t> main(</a:t>
            </a:r>
            <a:r>
              <a:rPr lang="en-US" altLang="zh-TW" sz="2000" dirty="0" err="1">
                <a:latin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argc</a:t>
            </a:r>
            <a:r>
              <a:rPr lang="en-US" altLang="zh-TW" sz="2000" dirty="0">
                <a:latin typeface="Courier New" panose="02070309020205020404" pitchFamily="49" charset="0"/>
              </a:rPr>
              <a:t>, char *</a:t>
            </a:r>
            <a:r>
              <a:rPr lang="en-US" altLang="zh-TW" sz="2000" dirty="0" err="1">
                <a:latin typeface="Courier New" panose="02070309020205020404" pitchFamily="49" charset="0"/>
              </a:rPr>
              <a:t>argv</a:t>
            </a:r>
            <a:r>
              <a:rPr lang="en-US" altLang="zh-TW" sz="2000" dirty="0">
                <a:latin typeface="Courier New" panose="02070309020205020404" pitchFamily="49" charset="0"/>
              </a:rPr>
              <a:t>[])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</a:rPr>
              <a:t>yylex</a:t>
            </a:r>
            <a:r>
              <a:rPr lang="en-US" altLang="zh-TW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	return 0</a:t>
            </a:r>
            <a:r>
              <a:rPr lang="en-US" altLang="zh-TW" sz="2000" dirty="0" smtClean="0">
                <a:latin typeface="Courier New" panose="02070309020205020404" pitchFamily="49" charset="0"/>
              </a:rPr>
              <a:t>;    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5" y="2378230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37885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Run a Simple Flex Program that will ECHO everything except character ‘A’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3008" y="2810399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80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Run a Simple Flex Program that will ECHO everything except character ‘A’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34117" y="2884868"/>
            <a:ext cx="3618965" cy="144243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latin typeface="Courier New" panose="02070309020205020404" pitchFamily="49" charset="0"/>
              </a:rPr>
              <a:t>option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main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A	;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2925" y="2317124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16855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68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2: Run a Simple Flex Program that will ECHO everything except character ‘A’ will be replaced by ‘Z’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3008" y="2810399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Scanner2.exe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9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93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2: Run a Simple Flex Program that will ECHO everything except character ‘</a:t>
            </a:r>
            <a:r>
              <a:rPr lang="en-US" dirty="0"/>
              <a:t>A</a:t>
            </a:r>
            <a:r>
              <a:rPr lang="en-US" dirty="0" smtClean="0"/>
              <a:t>’ </a:t>
            </a:r>
            <a:r>
              <a:rPr lang="en-US" dirty="0"/>
              <a:t>will be replaced by ‘Z’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46996" y="3309873"/>
            <a:ext cx="3618965" cy="144243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latin typeface="Courier New" panose="02070309020205020404" pitchFamily="49" charset="0"/>
              </a:rPr>
              <a:t>option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main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A	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2000" dirty="0" smtClean="0"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latin typeface="Courier New" panose="02070309020205020404" pitchFamily="49" charset="0"/>
              </a:rPr>
              <a:t>"</a:t>
            </a:r>
            <a:r>
              <a:rPr lang="en-US" altLang="zh-TW" sz="2000" dirty="0" smtClean="0">
                <a:latin typeface="Courier New" panose="02070309020205020404" pitchFamily="49" charset="0"/>
              </a:rPr>
              <a:t>Z</a:t>
            </a:r>
            <a:r>
              <a:rPr lang="en-US" altLang="zh-TW" sz="2000" dirty="0">
                <a:latin typeface="Courier New" panose="02070309020205020404" pitchFamily="49" charset="0"/>
              </a:rPr>
              <a:t>"</a:t>
            </a:r>
            <a:r>
              <a:rPr lang="en-US" altLang="zh-TW" sz="2000" dirty="0" smtClean="0">
                <a:latin typeface="Courier New" panose="02070309020205020404" pitchFamily="49" charset="0"/>
              </a:rPr>
              <a:t>);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2925" y="2651977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2539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Run a Flex program that will echo everything except “CSE” will be changed to “Computer Science &amp; Engineering”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3008" y="2810399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Scanner3.exe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5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0D0-1324-46C1-AE0B-24F3369695F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Lex?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main job of a </a:t>
            </a:r>
            <a:r>
              <a:rPr lang="en-US" altLang="zh-TW" i="1" dirty="0">
                <a:solidFill>
                  <a:srgbClr val="FF9900"/>
                </a:solidFill>
              </a:rPr>
              <a:t>lexical analyzer (scanner)</a:t>
            </a:r>
            <a:r>
              <a:rPr lang="en-US" altLang="zh-TW" dirty="0"/>
              <a:t> is to break up an input stream into more usable elements (</a:t>
            </a:r>
            <a:r>
              <a:rPr lang="en-US" altLang="zh-TW" i="1" dirty="0"/>
              <a:t>tokens</a:t>
            </a:r>
            <a:r>
              <a:rPr lang="en-US" altLang="zh-TW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FF6600"/>
                </a:solidFill>
              </a:rPr>
              <a:t>a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chemeClr val="accent2"/>
                </a:solidFill>
              </a:rPr>
              <a:t>=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b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009900"/>
                </a:solidFill>
              </a:rPr>
              <a:t>+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c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66CCFF"/>
                </a:solidFill>
              </a:rPr>
              <a:t>*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d</a:t>
            </a:r>
            <a:r>
              <a:rPr lang="en-US" altLang="zh-TW" sz="18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FF6600"/>
                </a:solidFill>
              </a:rPr>
              <a:t>ID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chemeClr val="accent2"/>
                </a:solidFill>
              </a:rPr>
              <a:t>ASSIGN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ID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009900"/>
                </a:solidFill>
              </a:rPr>
              <a:t>PLUS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ID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66CCFF"/>
                </a:solidFill>
              </a:rPr>
              <a:t>MULT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6600"/>
                </a:solidFill>
              </a:rPr>
              <a:t>ID </a:t>
            </a:r>
            <a:r>
              <a:rPr lang="en-US" altLang="zh-TW" sz="1800" dirty="0">
                <a:solidFill>
                  <a:srgbClr val="FF0000"/>
                </a:solidFill>
              </a:rPr>
              <a:t>SEMI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 err="1"/>
              <a:t>Lex</a:t>
            </a:r>
            <a:r>
              <a:rPr lang="en-US" altLang="zh-TW" dirty="0"/>
              <a:t> is an utility to help you rapidly generate your scanners </a:t>
            </a:r>
            <a:r>
              <a:rPr lang="en-US" altLang="zh-TW" dirty="0" smtClean="0"/>
              <a:t>given </a:t>
            </a:r>
            <a:r>
              <a:rPr lang="en-US" altLang="zh-TW" dirty="0"/>
              <a:t>a </a:t>
            </a:r>
            <a:r>
              <a:rPr lang="en-US" altLang="zh-TW" dirty="0" err="1"/>
              <a:t>lex</a:t>
            </a:r>
            <a:r>
              <a:rPr lang="en-US" altLang="zh-TW" dirty="0"/>
              <a:t> specification (*.l file</a:t>
            </a:r>
            <a:r>
              <a:rPr lang="en-US" altLang="zh-TW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Flex is a fast lexical </a:t>
            </a:r>
            <a:r>
              <a:rPr lang="en-US" dirty="0" smtClean="0"/>
              <a:t>analyzer </a:t>
            </a:r>
            <a:r>
              <a:rPr lang="en-US" dirty="0"/>
              <a:t>generator</a:t>
            </a:r>
            <a:r>
              <a:rPr lang="en-US" dirty="0" smtClean="0"/>
              <a:t>. Flex </a:t>
            </a:r>
            <a:r>
              <a:rPr lang="en-US" dirty="0"/>
              <a:t>is a free (but non-GNU) implementation of the original Unix </a:t>
            </a:r>
            <a:r>
              <a:rPr lang="en-US" i="1" dirty="0" err="1"/>
              <a:t>lex</a:t>
            </a:r>
            <a:r>
              <a:rPr lang="en-US" dirty="0"/>
              <a:t> program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269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Run a Flex program that will echo everything except “CSE” will be changed to “Computer Science &amp; Engineering”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5257" y="3400025"/>
            <a:ext cx="7547021" cy="144243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%</a:t>
            </a:r>
            <a:r>
              <a:rPr lang="en-US" altLang="zh-TW" sz="2000" dirty="0">
                <a:latin typeface="Courier New" panose="02070309020205020404" pitchFamily="49" charset="0"/>
              </a:rPr>
              <a:t>option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main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</a:rPr>
              <a:t>CSE	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("Computer Science &amp; Engineering");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925" y="2651977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5154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288" y="340776"/>
            <a:ext cx="8911687" cy="1797118"/>
          </a:xfrm>
        </p:spPr>
        <p:txBody>
          <a:bodyPr>
            <a:normAutofit/>
          </a:bodyPr>
          <a:lstStyle/>
          <a:p>
            <a:r>
              <a:rPr lang="en-US" dirty="0"/>
              <a:t>Task 3: Write a Flex Program that will recognize </a:t>
            </a:r>
            <a:r>
              <a:rPr lang="en-US" dirty="0" smtClean="0"/>
              <a:t>all </a:t>
            </a:r>
            <a:r>
              <a:rPr lang="en-US" dirty="0"/>
              <a:t>strings of </a:t>
            </a:r>
            <a:r>
              <a:rPr lang="en-US" b="1" dirty="0" smtClean="0"/>
              <a:t>a</a:t>
            </a:r>
            <a:r>
              <a:rPr lang="en-US" dirty="0" smtClean="0"/>
              <a:t>’s </a:t>
            </a:r>
            <a:r>
              <a:rPr lang="en-US" dirty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’s </a:t>
            </a:r>
            <a:r>
              <a:rPr lang="en-US" dirty="0"/>
              <a:t>which </a:t>
            </a:r>
            <a:r>
              <a:rPr lang="en-US" dirty="0" smtClean="0"/>
              <a:t>contains the </a:t>
            </a:r>
            <a:r>
              <a:rPr lang="en-US" dirty="0"/>
              <a:t>substring </a:t>
            </a:r>
            <a:r>
              <a:rPr lang="en-US" b="1" dirty="0" err="1" smtClean="0"/>
              <a:t>abbb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783294"/>
              </p:ext>
            </p:extLst>
          </p:nvPr>
        </p:nvGraphicFramePr>
        <p:xfrm>
          <a:off x="3374823" y="2395470"/>
          <a:ext cx="764949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96"/>
                <a:gridCol w="2137892"/>
                <a:gridCol w="1674254"/>
                <a:gridCol w="2163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Test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Test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bbba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aabbb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babbb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bbabb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ababab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ababbbab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baabbbba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aaaaa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bbbbbb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baabb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abkajdkfjd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6473" y="2964946"/>
            <a:ext cx="203132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 Names: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3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288" y="340776"/>
            <a:ext cx="8911687" cy="1797118"/>
          </a:xfrm>
        </p:spPr>
        <p:txBody>
          <a:bodyPr>
            <a:normAutofit/>
          </a:bodyPr>
          <a:lstStyle/>
          <a:p>
            <a:r>
              <a:rPr lang="en-US" dirty="0"/>
              <a:t>Task 3: Write a Flex Program that will recognize </a:t>
            </a:r>
            <a:r>
              <a:rPr lang="en-US" dirty="0" smtClean="0"/>
              <a:t>all </a:t>
            </a:r>
            <a:r>
              <a:rPr lang="en-US" dirty="0"/>
              <a:t>strings of </a:t>
            </a:r>
            <a:r>
              <a:rPr lang="en-US" b="1" dirty="0" smtClean="0"/>
              <a:t>a</a:t>
            </a:r>
            <a:r>
              <a:rPr lang="en-US" dirty="0" smtClean="0"/>
              <a:t>’s </a:t>
            </a:r>
            <a:r>
              <a:rPr lang="en-US" dirty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’s </a:t>
            </a:r>
            <a:r>
              <a:rPr lang="en-US" dirty="0"/>
              <a:t>which </a:t>
            </a:r>
            <a:r>
              <a:rPr lang="en-US" dirty="0" smtClean="0"/>
              <a:t>contains the </a:t>
            </a:r>
            <a:r>
              <a:rPr lang="en-US" dirty="0"/>
              <a:t>substring </a:t>
            </a:r>
            <a:r>
              <a:rPr lang="en-US" b="1" dirty="0" err="1" smtClean="0"/>
              <a:t>abbb</a:t>
            </a:r>
            <a:endParaRPr lang="en-US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5257" y="3400025"/>
            <a:ext cx="7547021" cy="1442434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en-US" altLang="zh-TW" sz="2000" dirty="0">
                <a:latin typeface="Courier New" panose="02070309020205020404" pitchFamily="49" charset="0"/>
              </a:rPr>
              <a:t>%option main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</a:rPr>
              <a:t>a|b</a:t>
            </a:r>
            <a:r>
              <a:rPr lang="en-US" altLang="zh-TW" sz="2000" dirty="0">
                <a:latin typeface="Courier New" panose="02070309020205020404" pitchFamily="49" charset="0"/>
              </a:rPr>
              <a:t>)*</a:t>
            </a:r>
            <a:r>
              <a:rPr lang="en-US" altLang="zh-TW" sz="2000" dirty="0" err="1">
                <a:latin typeface="Courier New" panose="02070309020205020404" pitchFamily="49" charset="0"/>
              </a:rPr>
              <a:t>abbb</a:t>
            </a:r>
            <a:r>
              <a:rPr lang="en-US" altLang="zh-TW" sz="2000" dirty="0"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</a:rPr>
              <a:t>a|b</a:t>
            </a:r>
            <a:r>
              <a:rPr lang="en-US" altLang="zh-TW" sz="2000" dirty="0">
                <a:latin typeface="Courier New" panose="02070309020205020404" pitchFamily="49" charset="0"/>
              </a:rPr>
              <a:t>)*	</a:t>
            </a:r>
            <a:r>
              <a:rPr lang="en-US" altLang="zh-TW" sz="2000" dirty="0" err="1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("Recognized");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.*	</a:t>
            </a:r>
            <a:r>
              <a:rPr lang="en-US" altLang="zh-TW" sz="2000" dirty="0" smtClean="0">
                <a:latin typeface="Courier New" panose="02070309020205020404" pitchFamily="49" charset="0"/>
              </a:rPr>
              <a:t>		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("Not Recognized");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925" y="2651977"/>
            <a:ext cx="11192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xmlns="" val="142457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288" y="340776"/>
            <a:ext cx="9268518" cy="1797118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3: Write a Flex Program that will recognize all strings of </a:t>
            </a:r>
            <a:r>
              <a:rPr lang="en-US" b="1" dirty="0" smtClean="0"/>
              <a:t>x</a:t>
            </a:r>
            <a:r>
              <a:rPr lang="en-US" dirty="0" smtClean="0"/>
              <a:t>’s </a:t>
            </a:r>
            <a:r>
              <a:rPr lang="en-US" dirty="0"/>
              <a:t>and </a:t>
            </a:r>
            <a:r>
              <a:rPr lang="en-US" b="1" dirty="0" smtClean="0"/>
              <a:t>y</a:t>
            </a:r>
            <a:r>
              <a:rPr lang="en-US" dirty="0" smtClean="0"/>
              <a:t>’s </a:t>
            </a:r>
            <a:r>
              <a:rPr lang="en-US" dirty="0"/>
              <a:t>where every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smtClean="0"/>
              <a:t>is immediately </a:t>
            </a:r>
            <a:r>
              <a:rPr lang="en-US" dirty="0"/>
              <a:t>followed by at least </a:t>
            </a:r>
            <a:r>
              <a:rPr lang="en-US" dirty="0" smtClean="0"/>
              <a:t>3 </a:t>
            </a:r>
            <a:r>
              <a:rPr lang="en-US" b="1" dirty="0" smtClean="0"/>
              <a:t>x</a:t>
            </a:r>
            <a:r>
              <a:rPr lang="en-US" dirty="0" smtClean="0"/>
              <a:t>’s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3284980"/>
              </p:ext>
            </p:extLst>
          </p:nvPr>
        </p:nvGraphicFramePr>
        <p:xfrm>
          <a:off x="3374823" y="2395470"/>
          <a:ext cx="764949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96"/>
                <a:gridCol w="2137892"/>
                <a:gridCol w="1674254"/>
                <a:gridCol w="2163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Test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Test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xxy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xxxyxxx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yxxxy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yxxxyxxx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yxxxxx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skdf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xyxxxxx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xkjxxx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yxyxyxy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yyyyy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Recognized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6473" y="2964946"/>
            <a:ext cx="203132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 Names: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Scanner2.exe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6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B0C6-F69C-4E57-A663-D87CCFE53A4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Overview of Lex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56139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56139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656139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TW" sz="3200" dirty="0" smtClean="0">
                <a:solidFill>
                  <a:schemeClr val="bg1"/>
                </a:solidFill>
              </a:rPr>
              <a:t>a.exe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84101" y="2133601"/>
            <a:ext cx="2351312" cy="83099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400" dirty="0" err="1">
                <a:solidFill>
                  <a:schemeClr val="bg1"/>
                </a:solidFill>
              </a:rPr>
              <a:t>Lex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source program (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lex.l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208014" y="3429001"/>
            <a:ext cx="1944885" cy="5191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</a:rPr>
              <a:t>lex.yy.c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208014" y="4652963"/>
            <a:ext cx="1944885" cy="5191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101953" y="2276476"/>
            <a:ext cx="1810398" cy="5191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</a:rPr>
              <a:t>lex.yy.c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8113514" y="3429001"/>
            <a:ext cx="1944885" cy="5191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>
                <a:solidFill>
                  <a:schemeClr val="bg1"/>
                </a:solidFill>
              </a:rPr>
              <a:t>a.exe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8113514" y="4652963"/>
            <a:ext cx="1944885" cy="5191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</a:rPr>
              <a:t>tokens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008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008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008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464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464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464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49878" y="2000845"/>
            <a:ext cx="139105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Generates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0"/>
            <a:ext cx="7772400" cy="1143000"/>
          </a:xfrm>
        </p:spPr>
        <p:txBody>
          <a:bodyPr/>
          <a:lstStyle/>
          <a:p>
            <a:r>
              <a:rPr lang="en-US" altLang="zh-TW" dirty="0" err="1"/>
              <a:t>Lex</a:t>
            </a:r>
            <a:r>
              <a:rPr lang="en-US" altLang="zh-TW" dirty="0"/>
              <a:t> </a:t>
            </a:r>
            <a:r>
              <a:rPr lang="en-US" altLang="zh-TW" dirty="0" smtClean="0"/>
              <a:t>Source *.l file</a:t>
            </a:r>
            <a:endParaRPr lang="en-US" altLang="zh-TW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06829"/>
            <a:ext cx="9419823" cy="480381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Lex</a:t>
            </a:r>
            <a:r>
              <a:rPr lang="en-US" altLang="zh-TW" dirty="0"/>
              <a:t> source is separated into </a:t>
            </a:r>
            <a:r>
              <a:rPr lang="en-US" altLang="zh-TW" dirty="0">
                <a:solidFill>
                  <a:srgbClr val="FF0000"/>
                </a:solidFill>
              </a:rPr>
              <a:t>three sections</a:t>
            </a:r>
            <a:r>
              <a:rPr lang="en-US" altLang="zh-TW" dirty="0"/>
              <a:t> by </a:t>
            </a:r>
            <a:r>
              <a:rPr lang="en-US" altLang="zh-TW" dirty="0">
                <a:solidFill>
                  <a:srgbClr val="FF6600"/>
                </a:solidFill>
              </a:rPr>
              <a:t>%%</a:t>
            </a:r>
            <a:r>
              <a:rPr lang="en-US" altLang="zh-TW" dirty="0"/>
              <a:t> delimiters</a:t>
            </a:r>
          </a:p>
          <a:p>
            <a:r>
              <a:rPr lang="en-US" altLang="zh-TW" dirty="0"/>
              <a:t>The general format of </a:t>
            </a:r>
            <a:r>
              <a:rPr lang="en-US" altLang="zh-TW" dirty="0" err="1"/>
              <a:t>Lex</a:t>
            </a:r>
            <a:r>
              <a:rPr lang="en-US" altLang="zh-TW" dirty="0"/>
              <a:t> source is</a:t>
            </a:r>
          </a:p>
          <a:p>
            <a:endParaRPr lang="en-US" altLang="zh-TW" dirty="0">
              <a:latin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</a:endParaRPr>
          </a:p>
          <a:p>
            <a:r>
              <a:rPr lang="en-US" altLang="zh-TW" dirty="0" smtClean="0"/>
              <a:t>Where </a:t>
            </a:r>
            <a:r>
              <a:rPr lang="en-US" altLang="zh-TW" dirty="0"/>
              <a:t>the definitions and the user subroutines are often omitted. The second %% is optional, but the first is required to mark the beginning of the rules</a:t>
            </a:r>
            <a:r>
              <a:rPr lang="en-US" altLang="zh-TW" dirty="0" smtClean="0"/>
              <a:t>.</a:t>
            </a:r>
            <a:r>
              <a:rPr lang="en-US" dirty="0"/>
              <a:t> The absolute minimum </a:t>
            </a:r>
            <a:r>
              <a:rPr lang="en-US" dirty="0" err="1"/>
              <a:t>Lex</a:t>
            </a:r>
            <a:r>
              <a:rPr lang="en-US" dirty="0"/>
              <a:t> program is thus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735990" y="2005885"/>
            <a:ext cx="3541352" cy="214176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18800" bIns="118800" anchor="ctr"/>
          <a:lstStyle/>
          <a:p>
            <a:pPr eaLnBrk="1" hangingPunct="1"/>
            <a:endParaRPr lang="en-US" altLang="zh-TW" sz="2400" dirty="0">
              <a:solidFill>
                <a:srgbClr val="32757A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400" dirty="0">
                <a:latin typeface="Courier New" panose="02070309020205020404" pitchFamily="49" charset="0"/>
              </a:rPr>
              <a:t>{definitions}</a:t>
            </a:r>
          </a:p>
          <a:p>
            <a:pPr eaLnBrk="1" hangingPunct="1"/>
            <a:r>
              <a:rPr lang="en-US" altLang="zh-TW" sz="2400" dirty="0">
                <a:solidFill>
                  <a:srgbClr val="FF6600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/>
            <a:r>
              <a:rPr lang="en-US" altLang="zh-TW" sz="2400" dirty="0">
                <a:latin typeface="Courier New" panose="02070309020205020404" pitchFamily="49" charset="0"/>
              </a:rPr>
              <a:t>{transition rules}</a:t>
            </a:r>
          </a:p>
          <a:p>
            <a:pPr eaLnBrk="1" hangingPunct="1"/>
            <a:r>
              <a:rPr lang="en-US" altLang="zh-TW" sz="2400" dirty="0">
                <a:solidFill>
                  <a:srgbClr val="FF6600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/>
            <a:r>
              <a:rPr lang="en-US" altLang="zh-TW" sz="2400" dirty="0">
                <a:latin typeface="Courier New" panose="02070309020205020404" pitchFamily="49" charset="0"/>
              </a:rPr>
              <a:t>{user subroutines}</a:t>
            </a:r>
          </a:p>
          <a:p>
            <a:pPr eaLnBrk="1" hangingPunct="1"/>
            <a:endParaRPr lang="en-US" altLang="zh-TW" sz="2400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35404" y="5499277"/>
            <a:ext cx="2047233" cy="69289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118800" bIns="118800" anchor="ctr"/>
          <a:lstStyle/>
          <a:p>
            <a:pPr eaLnBrk="1" hangingPunct="1"/>
            <a:r>
              <a:rPr lang="en-US" altLang="zh-TW" sz="24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%%</a:t>
            </a:r>
            <a:endParaRPr lang="en-US" altLang="zh-TW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2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Lex</a:t>
            </a:r>
            <a:r>
              <a:rPr lang="en-US" altLang="zh-TW" dirty="0"/>
              <a:t> Source *.l </a:t>
            </a:r>
            <a:r>
              <a:rPr lang="en-US" altLang="zh-TW" dirty="0" smtClean="0"/>
              <a:t>file [Definition Part]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4473"/>
          </a:xfrm>
        </p:spPr>
        <p:txBody>
          <a:bodyPr>
            <a:normAutofit/>
          </a:bodyPr>
          <a:lstStyle/>
          <a:p>
            <a:r>
              <a:rPr lang="en-US" dirty="0" smtClean="0"/>
              <a:t>Regular definitions are also defined here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`%option's' provide features otherwise not available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`</a:t>
            </a:r>
            <a:r>
              <a:rPr lang="en-US" b="1" dirty="0" smtClean="0"/>
              <a:t>main</a:t>
            </a:r>
            <a:r>
              <a:rPr lang="en-US" dirty="0" smtClean="0"/>
              <a:t>‘  -  directs </a:t>
            </a:r>
            <a:r>
              <a:rPr lang="en-US" dirty="0"/>
              <a:t>flex to provide a default `main()' program for the scanner, which simply calls `</a:t>
            </a:r>
            <a:r>
              <a:rPr lang="en-US" dirty="0" err="1"/>
              <a:t>yylex</a:t>
            </a:r>
            <a:r>
              <a:rPr lang="en-US" dirty="0"/>
              <a:t>()'. This option implies </a:t>
            </a:r>
            <a:r>
              <a:rPr lang="en-US" dirty="0" err="1" smtClean="0"/>
              <a:t>noyywrap</a:t>
            </a:r>
            <a:endParaRPr lang="en-US" dirty="0" smtClean="0"/>
          </a:p>
          <a:p>
            <a:pPr lvl="1"/>
            <a:r>
              <a:rPr lang="en-US" dirty="0"/>
              <a:t>`</a:t>
            </a:r>
            <a:r>
              <a:rPr lang="en-US" b="1" dirty="0" err="1" smtClean="0"/>
              <a:t>yylineno</a:t>
            </a:r>
            <a:r>
              <a:rPr lang="en-US" dirty="0" smtClean="0"/>
              <a:t>‘  -  directs </a:t>
            </a:r>
            <a:r>
              <a:rPr lang="en-US" dirty="0"/>
              <a:t>flex to generate a scanner that maintains the number of the current line read from its input in the global variable </a:t>
            </a:r>
            <a:r>
              <a:rPr lang="en-US" dirty="0" err="1"/>
              <a:t>yylineno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`</a:t>
            </a:r>
            <a:r>
              <a:rPr lang="en-US" b="1" dirty="0" err="1" smtClean="0"/>
              <a:t>yywrap</a:t>
            </a:r>
            <a:r>
              <a:rPr lang="en-US" dirty="0" smtClean="0"/>
              <a:t>‘  -  if </a:t>
            </a:r>
            <a:r>
              <a:rPr lang="en-US" dirty="0"/>
              <a:t>unset (i.e., `%option </a:t>
            </a:r>
            <a:r>
              <a:rPr lang="en-US" dirty="0" err="1"/>
              <a:t>noyywrap</a:t>
            </a:r>
            <a:r>
              <a:rPr lang="en-US" dirty="0"/>
              <a:t>'), makes the scanner not call `</a:t>
            </a:r>
            <a:r>
              <a:rPr lang="en-US" dirty="0" err="1"/>
              <a:t>yywrap</a:t>
            </a:r>
            <a:r>
              <a:rPr lang="en-US" dirty="0"/>
              <a:t>()' upon an end-of-file, but simply assume that there are no more files to scan (until the user points </a:t>
            </a:r>
            <a:r>
              <a:rPr lang="en-US" dirty="0" err="1"/>
              <a:t>yyin</a:t>
            </a:r>
            <a:r>
              <a:rPr lang="en-US" dirty="0"/>
              <a:t> at a new file and calls `</a:t>
            </a:r>
            <a:r>
              <a:rPr lang="en-US" dirty="0" err="1"/>
              <a:t>yylex</a:t>
            </a:r>
            <a:r>
              <a:rPr lang="en-US" dirty="0"/>
              <a:t>()' again</a:t>
            </a:r>
            <a:r>
              <a:rPr lang="en-US" dirty="0" smtClean="0"/>
              <a:t>).</a:t>
            </a:r>
          </a:p>
          <a:p>
            <a:r>
              <a:rPr lang="en-US" dirty="0"/>
              <a:t>Lines that start with whitespace, or material enclosed in %{ and %}, are C code that is copied verbatim by flex to the C </a:t>
            </a:r>
            <a:r>
              <a:rPr lang="en-US" dirty="0" smtClean="0"/>
              <a:t>file.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13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Lex</a:t>
            </a:r>
            <a:r>
              <a:rPr lang="en-US" altLang="zh-TW" dirty="0"/>
              <a:t> Source *.l file </a:t>
            </a:r>
            <a:r>
              <a:rPr lang="en-US" altLang="zh-TW" dirty="0" smtClean="0"/>
              <a:t>[Rules Part</a:t>
            </a:r>
            <a:r>
              <a:rPr lang="en-US" altLang="zh-TW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2654"/>
          </a:xfrm>
        </p:spPr>
        <p:txBody>
          <a:bodyPr/>
          <a:lstStyle/>
          <a:p>
            <a:r>
              <a:rPr lang="en-US" dirty="0"/>
              <a:t>Lines in the rules section have the form </a:t>
            </a:r>
            <a:r>
              <a:rPr lang="en-US" dirty="0" smtClean="0"/>
              <a:t>“expression action” </a:t>
            </a:r>
            <a:r>
              <a:rPr lang="en-US" dirty="0"/>
              <a:t>where the action may be continued on </a:t>
            </a:r>
            <a:r>
              <a:rPr lang="en-US" dirty="0" smtClean="0"/>
              <a:t>succeeding </a:t>
            </a:r>
            <a:r>
              <a:rPr lang="en-US" dirty="0"/>
              <a:t>lines by using braces to delimit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Lines that start with whitespace, or material enclosed in %{ and %}, are C code that is copied verbatim to </a:t>
            </a:r>
            <a:r>
              <a:rPr lang="en-US" dirty="0" err="1"/>
              <a:t>yylex</a:t>
            </a:r>
            <a:r>
              <a:rPr lang="en-US" dirty="0"/>
              <a:t>().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3656" y="3129566"/>
            <a:ext cx="745686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dirty="0" smtClean="0">
                <a:latin typeface="Courier New" panose="02070309020205020404" pitchFamily="49" charset="0"/>
              </a:rPr>
              <a:t>CSE	</a:t>
            </a:r>
            <a:r>
              <a:rPr lang="en-US" altLang="zh-TW" dirty="0" err="1" smtClean="0">
                <a:latin typeface="Courier New" panose="02070309020205020404" pitchFamily="49" charset="0"/>
              </a:rPr>
              <a:t>printf</a:t>
            </a:r>
            <a:r>
              <a:rPr lang="en-US" altLang="zh-TW" dirty="0">
                <a:latin typeface="Courier New" panose="02070309020205020404" pitchFamily="49" charset="0"/>
              </a:rPr>
              <a:t>("Computer Science &amp; Engineering");</a:t>
            </a:r>
          </a:p>
          <a:p>
            <a:r>
              <a:rPr lang="en-US" altLang="zh-TW" dirty="0" smtClean="0">
                <a:latin typeface="Courier New" panose="02070309020205020404" pitchFamily="49" charset="0"/>
              </a:rPr>
              <a:t>SUST	{</a:t>
            </a:r>
            <a:r>
              <a:rPr lang="en-US" altLang="zh-TW" dirty="0" err="1">
                <a:latin typeface="Courier New" panose="02070309020205020404" pitchFamily="49" charset="0"/>
              </a:rPr>
              <a:t>printf</a:t>
            </a:r>
            <a:r>
              <a:rPr lang="en-US" altLang="zh-TW" dirty="0" smtClean="0">
                <a:latin typeface="Courier New" panose="02070309020205020404" pitchFamily="49" charset="0"/>
              </a:rPr>
              <a:t>(“University Name\n");</a:t>
            </a:r>
          </a:p>
          <a:p>
            <a:r>
              <a:rPr lang="en-US" altLang="zh-TW" dirty="0">
                <a:latin typeface="Courier New" panose="02070309020205020404" pitchFamily="49" charset="0"/>
              </a:rPr>
              <a:t>	 </a:t>
            </a:r>
            <a:r>
              <a:rPr lang="en-US" altLang="zh-TW" dirty="0" err="1">
                <a:latin typeface="Courier New" panose="02070309020205020404" pitchFamily="49" charset="0"/>
              </a:rPr>
              <a:t>printf</a:t>
            </a:r>
            <a:r>
              <a:rPr lang="en-US" altLang="zh-TW" dirty="0" smtClean="0">
                <a:latin typeface="Courier New" panose="02070309020205020404" pitchFamily="49" charset="0"/>
              </a:rPr>
              <a:t>(“In </a:t>
            </a:r>
            <a:r>
              <a:rPr lang="en-US" altLang="zh-TW" dirty="0" err="1" smtClean="0">
                <a:latin typeface="Courier New" panose="02070309020205020404" pitchFamily="49" charset="0"/>
              </a:rPr>
              <a:t>Sylhet</a:t>
            </a:r>
            <a:r>
              <a:rPr lang="en-US" altLang="zh-TW" dirty="0" smtClean="0">
                <a:latin typeface="Courier New" panose="02070309020205020404" pitchFamily="49" charset="0"/>
              </a:rPr>
              <a:t>\n");}</a:t>
            </a:r>
          </a:p>
          <a:p>
            <a:r>
              <a:rPr lang="en-US" altLang="zh-TW" dirty="0" smtClean="0">
                <a:latin typeface="Courier New" panose="02070309020205020404" pitchFamily="49" charset="0"/>
              </a:rPr>
              <a:t>%%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Lex</a:t>
            </a:r>
            <a:r>
              <a:rPr lang="en-US" altLang="zh-TW" dirty="0"/>
              <a:t> Source *.l file </a:t>
            </a:r>
            <a:r>
              <a:rPr lang="en-US" altLang="zh-TW" dirty="0" smtClean="0"/>
              <a:t>[Subroutine Part</a:t>
            </a:r>
            <a:r>
              <a:rPr lang="en-US" altLang="zh-TW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the user subroutines section are copied verbatim by flex to the C file. This section typically includes routines called from the rules. </a:t>
            </a:r>
            <a:endParaRPr lang="en-US" dirty="0" smtClean="0"/>
          </a:p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8056" y="3580327"/>
            <a:ext cx="555079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>
                <a:latin typeface="Courier New" panose="02070309020205020404" pitchFamily="49" charset="0"/>
              </a:rPr>
              <a:t>int main(int argc, char *argv[]) {  </a:t>
            </a:r>
          </a:p>
          <a:p>
            <a:r>
              <a:rPr lang="en-US" altLang="zh-TW">
                <a:latin typeface="Courier New" panose="02070309020205020404" pitchFamily="49" charset="0"/>
              </a:rPr>
              <a:t>	yylex();</a:t>
            </a:r>
          </a:p>
          <a:p>
            <a:r>
              <a:rPr lang="en-US" altLang="zh-TW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zh-TW">
                <a:latin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2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Compile &amp; Run </a:t>
            </a:r>
            <a:r>
              <a:rPr lang="en-US" dirty="0" err="1" smtClean="0"/>
              <a:t>Lex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6992" y="2133600"/>
            <a:ext cx="32624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flex Lex1.l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6992" y="3393583"/>
            <a:ext cx="32624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</a:rPr>
              <a:t>flex </a:t>
            </a:r>
            <a:r>
              <a:rPr lang="en-US" altLang="zh-TW" sz="2000" dirty="0">
                <a:latin typeface="Courier New" panose="02070309020205020404" pitchFamily="49" charset="0"/>
              </a:rPr>
              <a:t>–oLex1.c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Lex1.l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6992" y="4848896"/>
            <a:ext cx="387798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</a:rPr>
              <a:t>gcc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</a:rPr>
              <a:t>lex.yy.c</a:t>
            </a:r>
            <a:r>
              <a:rPr lang="en-US" altLang="zh-TW" sz="2000" dirty="0" smtClean="0"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</a:rPr>
              <a:t>-o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Lex1.exe</a:t>
            </a:r>
          </a:p>
          <a:p>
            <a:r>
              <a:rPr lang="en-US" altLang="zh-TW" sz="2000" dirty="0">
                <a:latin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</a:rPr>
              <a:t>	OR</a:t>
            </a:r>
          </a:p>
          <a:p>
            <a:r>
              <a:rPr lang="en-US" altLang="zh-TW" sz="2000" dirty="0" err="1">
                <a:latin typeface="Courier New" panose="02070309020205020404" pitchFamily="49" charset="0"/>
              </a:rPr>
              <a:t>gcc</a:t>
            </a:r>
            <a:r>
              <a:rPr lang="en-US" altLang="zh-TW" sz="2000" dirty="0">
                <a:latin typeface="Courier New" panose="02070309020205020404" pitchFamily="49" charset="0"/>
              </a:rPr>
              <a:t> Lex1.c -o </a:t>
            </a:r>
            <a:r>
              <a:rPr lang="en-US" altLang="zh-TW" sz="2000" dirty="0" smtClean="0">
                <a:latin typeface="Courier New" panose="02070309020205020404" pitchFamily="49" charset="0"/>
              </a:rPr>
              <a:t>Lex1.exe</a:t>
            </a:r>
            <a:endParaRPr lang="en-US" altLang="zh-TW" sz="2000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960" y="2148989"/>
            <a:ext cx="33922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Generates </a:t>
            </a:r>
            <a:r>
              <a:rPr lang="en-US" dirty="0" err="1" smtClean="0"/>
              <a:t>lex.yy.c</a:t>
            </a:r>
            <a:r>
              <a:rPr lang="en-US" dirty="0" smtClean="0"/>
              <a:t> as output</a:t>
            </a:r>
            <a:endParaRPr lang="en-US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6559424" y="2338379"/>
            <a:ext cx="1206536" cy="1"/>
          </a:xfrm>
          <a:prstGeom prst="line">
            <a:avLst/>
          </a:prstGeom>
          <a:ln>
            <a:headEnd/>
            <a:tailEnd type="stealth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65960" y="3408972"/>
            <a:ext cx="3209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Generates lex1.c as output</a:t>
            </a:r>
            <a:endParaRPr lang="en-US" dirty="0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6559424" y="3598362"/>
            <a:ext cx="1206536" cy="1"/>
          </a:xfrm>
          <a:prstGeom prst="line">
            <a:avLst/>
          </a:prstGeom>
          <a:ln>
            <a:headEnd/>
            <a:tailEnd type="stealth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960" y="5028837"/>
            <a:ext cx="320953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Generate scanner (exe file) from c file</a:t>
            </a:r>
            <a:endParaRPr lang="en-US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7174976" y="5218226"/>
            <a:ext cx="590983" cy="113627"/>
          </a:xfrm>
          <a:prstGeom prst="line">
            <a:avLst/>
          </a:prstGeom>
          <a:ln>
            <a:headEnd/>
            <a:tailEnd type="stealth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8911687" cy="1893195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1: </a:t>
            </a:r>
            <a:r>
              <a:rPr lang="en-US" dirty="0"/>
              <a:t>Write </a:t>
            </a:r>
            <a:r>
              <a:rPr lang="en-US" dirty="0" smtClean="0"/>
              <a:t>a smallest possible </a:t>
            </a:r>
            <a:r>
              <a:rPr lang="en-US" dirty="0"/>
              <a:t>Flex </a:t>
            </a:r>
            <a:r>
              <a:rPr lang="en-US" dirty="0" smtClean="0"/>
              <a:t>Program that compiles and runs without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374" y="2640169"/>
            <a:ext cx="4584321" cy="6697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Hint: it should ECHO everything!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79374" y="3812146"/>
            <a:ext cx="435888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dirty="0" smtClean="0"/>
          </a:p>
          <a:p>
            <a:r>
              <a:rPr lang="en-US" dirty="0" smtClean="0"/>
              <a:t>Scanner Name: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Scanner1.exe</a:t>
            </a:r>
          </a:p>
        </p:txBody>
      </p:sp>
    </p:spTree>
    <p:extLst>
      <p:ext uri="{BB962C8B-B14F-4D97-AF65-F5344CB8AC3E}">
        <p14:creationId xmlns:p14="http://schemas.microsoft.com/office/powerpoint/2010/main" xmlns="" val="3011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1111</Words>
  <Application>Microsoft Office PowerPoint</Application>
  <PresentationFormat>Custom</PresentationFormat>
  <Paragraphs>241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Compiler Course  Lab 2</vt:lpstr>
      <vt:lpstr>What is Lex? </vt:lpstr>
      <vt:lpstr>An Overview of Lex</vt:lpstr>
      <vt:lpstr>Lex Source *.l file</vt:lpstr>
      <vt:lpstr>Lex Source *.l file [Definition Part]</vt:lpstr>
      <vt:lpstr>Lex Source *.l file [Rules Part]</vt:lpstr>
      <vt:lpstr>Lex Source *.l file [Subroutine Part]</vt:lpstr>
      <vt:lpstr>Commands to Compile &amp; Run Lex file</vt:lpstr>
      <vt:lpstr>Task 1: Write a smallest possible Flex Program that compiles and runs without error</vt:lpstr>
      <vt:lpstr>Task 1: Write a smallest possible Flex Program that compiles and runs without error</vt:lpstr>
      <vt:lpstr>Task 1: Run a Simple Flex Program Using main function</vt:lpstr>
      <vt:lpstr>Task 1: Run a Simple Flex Program Using main function</vt:lpstr>
      <vt:lpstr>Task 1: Run a Simple Flex Program Using main function and comments</vt:lpstr>
      <vt:lpstr>Task 1: Run a Simple Flex Program Using main function and comments</vt:lpstr>
      <vt:lpstr>Task 2: Run a Simple Flex Program that will ECHO everything except character ‘A’</vt:lpstr>
      <vt:lpstr>Task 2: Run a Simple Flex Program that will ECHO everything except character ‘A’</vt:lpstr>
      <vt:lpstr>Task 2: Run a Simple Flex Program that will ECHO everything except character ‘A’ will be replaced by ‘Z’</vt:lpstr>
      <vt:lpstr>Task 2: Run a Simple Flex Program that will ECHO everything except character ‘A’ will be replaced by ‘Z’</vt:lpstr>
      <vt:lpstr>Task 2: Run a Flex program that will echo everything except “CSE” will be changed to “Computer Science &amp; Engineering”</vt:lpstr>
      <vt:lpstr>Task 2: Run a Flex program that will echo everything except “CSE” will be changed to “Computer Science &amp; Engineering”</vt:lpstr>
      <vt:lpstr>Task 3: Write a Flex Program that will recognize all strings of a’s and b’s which contains the substring abbb</vt:lpstr>
      <vt:lpstr>Task 3: Write a Flex Program that will recognize all strings of a’s and b’s which contains the substring abbb</vt:lpstr>
      <vt:lpstr>Task 3: Write a Flex Program that will recognize all strings of x’s and y’s where every y is immediately followed by at least 3 x’s</vt:lpstr>
    </vt:vector>
  </TitlesOfParts>
  <Company>SUST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CSE CARNIVAL 2017</cp:lastModifiedBy>
  <cp:revision>192</cp:revision>
  <dcterms:created xsi:type="dcterms:W3CDTF">2015-08-29T16:54:16Z</dcterms:created>
  <dcterms:modified xsi:type="dcterms:W3CDTF">2017-09-11T10:24:13Z</dcterms:modified>
</cp:coreProperties>
</file>